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8"/>
  </p:handoutMasterIdLst>
  <p:sldIdLst>
    <p:sldId id="256" r:id="rId3"/>
    <p:sldId id="258" r:id="rId4"/>
    <p:sldId id="260" r:id="rId6"/>
    <p:sldId id="26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en-US" sz="4000" dirty="0">
                <a:solidFill>
                  <a:srgbClr val="2E2E2E"/>
                </a:solidFill>
                <a:latin typeface="NexusSerif"/>
              </a:rPr>
              <a:t>La enfermedad de Alzheimer es una enfermedad neurodegenerativa crónica que se caracteriza por el deterioro progresivo de las funciones cognitivas. </a:t>
            </a:r>
            <a:r>
              <a:rPr lang="en-US" sz="4000" dirty="0">
                <a:solidFill>
                  <a:srgbClr val="2E2E2E"/>
                </a:solidFill>
                <a:latin typeface="NexusSerif"/>
                <a:sym typeface="+mn-ea"/>
              </a:rPr>
              <a:t> Es la forma más común de demencia y generalmente afecta a personas mayores de 65 años.</a:t>
            </a:r>
            <a:r>
              <a:rPr lang="es-MX" altLang="en-US" sz="4000" dirty="0">
                <a:solidFill>
                  <a:srgbClr val="2E2E2E"/>
                </a:solidFill>
                <a:latin typeface="NexusSerif"/>
                <a:sym typeface="+mn-ea"/>
              </a:rPr>
              <a:t>  Alrededor de 1 en 9 de la edad de 65 años y mayores (10.7%) tiene Alzheimer. </a:t>
            </a:r>
            <a:r>
              <a:rPr lang="es-MX" altLang="en-US" sz="4000" dirty="0">
                <a:solidFill>
                  <a:srgbClr val="2E2E2E"/>
                </a:solidFill>
                <a:latin typeface="NexusSerif"/>
              </a:rPr>
              <a:t>Afecta </a:t>
            </a:r>
            <a:r>
              <a:rPr lang="en-US" sz="4000" dirty="0">
                <a:solidFill>
                  <a:srgbClr val="2E2E2E"/>
                </a:solidFill>
                <a:latin typeface="NexusSerif"/>
              </a:rPr>
              <a:t>funciones incluyen la memoria, el pensamiento y el comportamiento.</a:t>
            </a:r>
            <a:r>
              <a:rPr lang="es-MX" altLang="en-US" sz="4000" dirty="0">
                <a:solidFill>
                  <a:srgbClr val="2E2E2E"/>
                </a:solidFill>
                <a:latin typeface="NexusSerif"/>
              </a:rPr>
              <a:t> (Afecta princilamente hipocampo y corteza entorrinal)</a:t>
            </a:r>
            <a:endParaRPr lang="es-MX" altLang="en-US" sz="4000" dirty="0">
              <a:solidFill>
                <a:srgbClr val="2E2E2E"/>
              </a:solidFill>
              <a:latin typeface="NexusSerif"/>
            </a:endParaRPr>
          </a:p>
          <a:p>
            <a:pPr marL="0" marR="0" lvl="0" indent="0" algn="just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lang="en-US" sz="4000" dirty="0">
              <a:solidFill>
                <a:srgbClr val="2E2E2E"/>
              </a:solidFill>
              <a:latin typeface="NexusSerif"/>
            </a:endParaRPr>
          </a:p>
          <a:p>
            <a:pPr marL="0" marR="0" lvl="0" indent="0" algn="just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en-US" sz="4000" dirty="0">
                <a:solidFill>
                  <a:srgbClr val="2E2E2E"/>
                </a:solidFill>
                <a:latin typeface="NexusSerif"/>
              </a:rPr>
              <a:t>Hay dos formas principales de Alzheimer: la familiar y la esporádica. La forma familiar es heredada de manera autosómica dominante y está asociada con mutaciones en los genes </a:t>
            </a:r>
            <a:r>
              <a:rPr lang="en-US" sz="4000" dirty="0">
                <a:solidFill>
                  <a:srgbClr val="2E2E2E"/>
                </a:solidFill>
                <a:latin typeface="NexusSerif"/>
                <a:sym typeface="+mn-ea"/>
              </a:rPr>
              <a:t>(amyloid precursor protein (APP) gene, presenilin1 (PSEN1) gene and presenilin 2 (PSEN2) gene)</a:t>
            </a:r>
            <a:r>
              <a:rPr lang="en-US" sz="4000" dirty="0">
                <a:solidFill>
                  <a:srgbClr val="2E2E2E"/>
                </a:solidFill>
                <a:latin typeface="NexusSerif"/>
              </a:rPr>
              <a:t>, representando aproximadamente el 5% de los casos. La forma esporádica, que comprende el 95% de los casos, está asociada con una combinación de factores ambientales y genéticos.</a:t>
            </a:r>
            <a:endParaRPr lang="en-US" sz="4000" dirty="0">
              <a:solidFill>
                <a:srgbClr val="2E2E2E"/>
              </a:solidFill>
              <a:latin typeface="NexusSerif"/>
            </a:endParaRPr>
          </a:p>
          <a:p>
            <a:pPr marL="0" marR="0" lvl="0" indent="0" algn="just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lang="en-US" sz="4000" dirty="0">
              <a:solidFill>
                <a:srgbClr val="2E2E2E"/>
              </a:solidFill>
              <a:latin typeface="NexusSerif"/>
            </a:endParaRPr>
          </a:p>
          <a:p>
            <a:pPr marL="0" marR="0" lvl="0" indent="0" algn="just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en-US" sz="4000" dirty="0">
                <a:solidFill>
                  <a:srgbClr val="2E2E2E"/>
                </a:solidFill>
                <a:latin typeface="NexusSerif"/>
              </a:rPr>
              <a:t>Fisiopatología de la enfermedad</a:t>
            </a:r>
            <a:endParaRPr lang="en-US" sz="4000" dirty="0">
              <a:solidFill>
                <a:srgbClr val="2E2E2E"/>
              </a:solidFill>
              <a:latin typeface="NexusSerif"/>
            </a:endParaRPr>
          </a:p>
          <a:p>
            <a:pPr marL="0" marR="0" lvl="0" indent="0" algn="just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en-US" sz="4000" dirty="0">
                <a:solidFill>
                  <a:srgbClr val="2E2E2E"/>
                </a:solidFill>
                <a:latin typeface="NexusSerif"/>
              </a:rPr>
              <a:t>En cuanto a la fisiopatología, el Alzheimer está caracterizado por la acumulación de placas de beta-amiloide y ovillos neurofibrilares de tau en el cerebro. Estas anomalías provocan atrofia cerebral, pérdida de sinapsis y disfunción neuronal, lo que contribuye al deterioro cognitivo.</a:t>
            </a:r>
            <a:endParaRPr lang="en-US" sz="4000" dirty="0">
              <a:solidFill>
                <a:srgbClr val="2E2E2E"/>
              </a:solidFill>
              <a:latin typeface="NexusSerif"/>
            </a:endParaRPr>
          </a:p>
          <a:p>
            <a:pPr marL="0" marR="0" lvl="0" indent="0" algn="just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lang="en-US" sz="4000" dirty="0">
              <a:solidFill>
                <a:srgbClr val="2E2E2E"/>
              </a:solidFill>
              <a:latin typeface="NexusSerif"/>
            </a:endParaRPr>
          </a:p>
          <a:p>
            <a:pPr marL="0" marR="0" lvl="0" indent="0" algn="just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es-MX" altLang="en-US" sz="4000" dirty="0">
                <a:solidFill>
                  <a:srgbClr val="2E2E2E"/>
                </a:solidFill>
                <a:latin typeface="NexusSerif"/>
              </a:rPr>
              <a:t>COmo mencioné con anterioridad, 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los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factores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genéticos</a:t>
            </a:r>
            <a:r>
              <a:rPr lang="en-US" sz="4000" dirty="0">
                <a:sym typeface="+mn-ea"/>
              </a:rPr>
              <a:t> son </a:t>
            </a:r>
            <a:r>
              <a:rPr lang="en-US" sz="4000" dirty="0" err="1">
                <a:sym typeface="+mn-ea"/>
              </a:rPr>
              <a:t>una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parte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importante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en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el</a:t>
            </a:r>
            <a:r>
              <a:rPr lang="en-US" sz="4000" dirty="0">
                <a:sym typeface="+mn-ea"/>
              </a:rPr>
              <a:t> Desarrollo de </a:t>
            </a:r>
            <a:r>
              <a:rPr lang="en-US" sz="4000" dirty="0" err="1">
                <a:sym typeface="+mn-ea"/>
              </a:rPr>
              <a:t>esta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enfermedad</a:t>
            </a:r>
            <a:r>
              <a:rPr lang="es-MX" altLang="en-US" sz="4000" dirty="0" err="1">
                <a:sym typeface="+mn-ea"/>
              </a:rPr>
              <a:t>. Se han</a:t>
            </a:r>
            <a:r>
              <a:rPr lang="es-MX" altLang="en-US" sz="4000" dirty="0">
                <a:solidFill>
                  <a:srgbClr val="2E2E2E"/>
                </a:solidFill>
                <a:latin typeface="NexusSerif"/>
              </a:rPr>
              <a:t> identificado varias variantes genéticas que están asociadas con el Alzheimer y pueden aumentar o disminuir el riesgo de que una persona desarrolle AD, variantes genéticas asotiadas a los genes que codifican para la proteína TAU y el peptido amiloide Beta. Que pueden estar causando alteraciones en su expresion, estructura y funcionalidad.</a:t>
            </a:r>
            <a:endParaRPr lang="es-MX" altLang="en-US" sz="4000" dirty="0">
              <a:solidFill>
                <a:srgbClr val="2E2E2E"/>
              </a:solidFill>
              <a:latin typeface="NexusSerif"/>
            </a:endParaRPr>
          </a:p>
          <a:p>
            <a:pPr marL="0" marR="0" lvl="0" indent="0" algn="just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lang="es-MX" altLang="en-US" sz="4000" dirty="0">
              <a:solidFill>
                <a:srgbClr val="2E2E2E"/>
              </a:solidFill>
              <a:latin typeface="NexusSerif"/>
            </a:endParaRPr>
          </a:p>
          <a:p>
            <a:pPr marL="0" marR="0" lvl="0" indent="0" algn="just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es-MX" altLang="en-US" sz="4000" dirty="0">
                <a:solidFill>
                  <a:srgbClr val="2E2E2E"/>
                </a:solidFill>
                <a:latin typeface="NexusSerif"/>
              </a:rPr>
              <a:t>Pero es importante recalcar que el Alzheimer no tiene una única causa genética. En cambio, puede verse influenciado por múltiples genes en combinación con el estilo de vida y factores ambientales, pueden desarrollar la enfermedad. Por lo que el análisis del transcriptoma puede darnos informacion importante para entender mejor la enfermedad.</a:t>
            </a:r>
            <a:endParaRPr lang="es-MX" altLang="en-US" sz="4000" dirty="0">
              <a:solidFill>
                <a:srgbClr val="2E2E2E"/>
              </a:solidFill>
              <a:latin typeface="NexusSerif"/>
            </a:endParaRPr>
          </a:p>
          <a:p>
            <a:pPr marL="0" marR="0" lvl="0" indent="0" algn="just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lang="es-MX" altLang="en-US" sz="4000" dirty="0">
              <a:solidFill>
                <a:srgbClr val="2E2E2E"/>
              </a:solidFill>
              <a:latin typeface="Nexus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81506-BBD8-4BA7-8366-1B8492EC2D39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lang="es-MX" altLang="en-US" sz="4000" dirty="0">
              <a:solidFill>
                <a:srgbClr val="2E2E2E"/>
              </a:solidFill>
              <a:latin typeface="Nexus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81506-BBD8-4BA7-8366-1B8492EC2D39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lang="es-MX" altLang="en-US" sz="4000" dirty="0">
              <a:solidFill>
                <a:srgbClr val="2E2E2E"/>
              </a:solidFill>
              <a:latin typeface="NexusSerif"/>
            </a:endParaRPr>
          </a:p>
          <a:p>
            <a:pPr marL="0" marR="0" lvl="0" indent="0" algn="just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es-MX" altLang="en-US" sz="4000" dirty="0">
                <a:solidFill>
                  <a:srgbClr val="2E2E2E"/>
                </a:solidFill>
                <a:latin typeface="NexusSerif"/>
              </a:rPr>
              <a:t>Debido a que tenemos un problema de prediccion de clasificacion categórica, que es binario. y que el objetivo es mas una cuestion de interpretabilidad</a:t>
            </a:r>
            <a:endParaRPr lang="es-MX" altLang="en-US" sz="4000" dirty="0">
              <a:solidFill>
                <a:srgbClr val="2E2E2E"/>
              </a:solidFill>
              <a:latin typeface="NexusSerif"/>
            </a:endParaRPr>
          </a:p>
          <a:p>
            <a:pPr marL="0" marR="0" lvl="0" indent="0" algn="just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es-MX" altLang="en-US" sz="4000" dirty="0">
                <a:solidFill>
                  <a:srgbClr val="2E2E2E"/>
                </a:solidFill>
                <a:latin typeface="NexusSerif"/>
              </a:rPr>
              <a:t> es importante utilizar modelos de machine learning que sean interpretables, es decir que pueda observar el peso de las variables en el clasificador. </a:t>
            </a:r>
            <a:endParaRPr lang="es-MX" altLang="en-US" sz="4000" dirty="0">
              <a:solidFill>
                <a:srgbClr val="2E2E2E"/>
              </a:solidFill>
              <a:latin typeface="NexusSerif"/>
            </a:endParaRPr>
          </a:p>
          <a:p>
            <a:pPr marL="0" marR="0" lvl="0" indent="0" algn="just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lang="es-MX" altLang="en-US" sz="4000" dirty="0">
              <a:solidFill>
                <a:srgbClr val="2E2E2E"/>
              </a:solidFill>
              <a:latin typeface="NexusSerif"/>
            </a:endParaRPr>
          </a:p>
          <a:p>
            <a:pPr marL="0" marR="0" lvl="0" indent="0" algn="just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es-MX" altLang="en-US" sz="4000" dirty="0">
                <a:solidFill>
                  <a:srgbClr val="2E2E2E"/>
                </a:solidFill>
                <a:latin typeface="NexusSerif"/>
                <a:sym typeface="+mn-ea"/>
              </a:rPr>
              <a:t>Arbol de Decision: es el p</a:t>
            </a:r>
            <a:r>
              <a:rPr lang="es-MX" altLang="en-US" sz="4000" dirty="0">
                <a:solidFill>
                  <a:srgbClr val="2E2E2E"/>
                </a:solidFill>
                <a:latin typeface="NexusSerif"/>
              </a:rPr>
              <a:t>rimero que se me vino a la mente porque permiten tener mucha interpretabilidad (feature importance).</a:t>
            </a:r>
            <a:endParaRPr lang="es-MX" altLang="en-US" sz="4000" dirty="0">
              <a:solidFill>
                <a:srgbClr val="2E2E2E"/>
              </a:solidFill>
              <a:latin typeface="NexusSerif"/>
            </a:endParaRPr>
          </a:p>
          <a:p>
            <a:pPr marL="0" marR="0" lvl="0" indent="0" algn="just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es-MX" altLang="en-US" sz="4000" dirty="0">
                <a:solidFill>
                  <a:srgbClr val="2E2E2E"/>
                </a:solidFill>
                <a:latin typeface="NexusSerif"/>
                <a:sym typeface="+mn-ea"/>
              </a:rPr>
              <a:t>Regresion logistica:</a:t>
            </a:r>
            <a:r>
              <a:rPr lang="es-MX" altLang="en-US" sz="4000" dirty="0">
                <a:solidFill>
                  <a:srgbClr val="2E2E2E"/>
                </a:solidFill>
                <a:latin typeface="NexusSerif"/>
              </a:rPr>
              <a:t> revisión del coeficiente del modelo</a:t>
            </a:r>
            <a:endParaRPr lang="es-MX" altLang="en-US" sz="4000" dirty="0">
              <a:solidFill>
                <a:srgbClr val="2E2E2E"/>
              </a:solidFill>
              <a:latin typeface="NexusSerif"/>
            </a:endParaRPr>
          </a:p>
          <a:p>
            <a:pPr marL="0" marR="0" lvl="0" indent="0" algn="just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es-MX" altLang="en-US" sz="4000" dirty="0">
                <a:solidFill>
                  <a:srgbClr val="2E2E2E"/>
                </a:solidFill>
                <a:latin typeface="NexusSerif"/>
              </a:rPr>
              <a:t>SVM de margen suave, porque posiblemente los puntos no se separen completamente, y con el kernel lineal puedo obtener el peso de las variables..</a:t>
            </a:r>
            <a:endParaRPr lang="es-MX" altLang="en-US" sz="4000" dirty="0">
              <a:solidFill>
                <a:srgbClr val="2E2E2E"/>
              </a:solidFill>
              <a:latin typeface="NexusSerif"/>
            </a:endParaRPr>
          </a:p>
          <a:p>
            <a:pPr marL="0" marR="0" lvl="0" indent="0" algn="just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endParaRPr lang="es-MX" altLang="en-US" sz="4000" dirty="0">
              <a:solidFill>
                <a:srgbClr val="2E2E2E"/>
              </a:solidFill>
              <a:latin typeface="NexusSerif"/>
            </a:endParaRPr>
          </a:p>
          <a:p>
            <a:pPr marL="0" marR="0" lvl="0" indent="0" algn="just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es-MX" altLang="en-US" sz="4000" dirty="0">
                <a:solidFill>
                  <a:srgbClr val="2E2E2E"/>
                </a:solidFill>
                <a:latin typeface="NexusSerif"/>
              </a:rPr>
              <a:t>validacion cruzada?</a:t>
            </a:r>
            <a:endParaRPr lang="es-MX" altLang="en-US" sz="4000" dirty="0">
              <a:solidFill>
                <a:srgbClr val="2E2E2E"/>
              </a:solidFill>
              <a:latin typeface="Nexus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81506-BBD8-4BA7-8366-1B8492EC2D39}" type="slidenum">
              <a:rPr lang="es-ES" smtClean="0"/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1.jpe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3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3060065"/>
            <a:ext cx="11364595" cy="2839720"/>
          </a:xfrm>
        </p:spPr>
        <p:txBody>
          <a:bodyPr>
            <a:normAutofit/>
          </a:bodyPr>
          <a:p>
            <a:pPr algn="r"/>
            <a:r>
              <a:rPr lang="es-MX" sz="3200" b="1" i="1" dirty="0">
                <a:solidFill>
                  <a:srgbClr val="C00000"/>
                </a:solidFill>
                <a:effectLst/>
                <a:ea typeface="Calibri" panose="020F0502020204030204" charset="0"/>
              </a:rPr>
              <a:t>Busqueda de genes determinantes para diferencia pacientes con enfermedad de Alzheimer de individuos sanos utilizando datos transcriptómicos</a:t>
            </a:r>
            <a:br>
              <a:rPr lang="es-ES" sz="2800" b="1" i="1" dirty="0">
                <a:solidFill>
                  <a:srgbClr val="C00000"/>
                </a:solidFill>
                <a:ea typeface="+mj-lt"/>
                <a:cs typeface="+mj-lt"/>
              </a:rPr>
            </a:br>
            <a:r>
              <a:rPr lang="es-MX" altLang="es-ES" sz="2000" b="1" dirty="0">
                <a:cs typeface="Calibri Light" panose="020F0302020204030204"/>
              </a:rPr>
              <a:t>M en C.</a:t>
            </a:r>
            <a:r>
              <a:rPr lang="es-ES" sz="2000" b="1" dirty="0">
                <a:cs typeface="Calibri Light" panose="020F0302020204030204"/>
              </a:rPr>
              <a:t> Josué Jared R. Rivera Osorio</a:t>
            </a:r>
            <a:endParaRPr lang="es-ES" sz="2000" b="1" i="1" dirty="0">
              <a:cs typeface="Calibri Light" panose="020F03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40" y="327948"/>
            <a:ext cx="7305131" cy="503406"/>
          </a:xfrm>
        </p:spPr>
        <p:txBody>
          <a:bodyPr>
            <a:noAutofit/>
          </a:bodyPr>
          <a:lstStyle/>
          <a:p>
            <a:pPr algn="ctr"/>
            <a:r>
              <a:rPr lang="es-MX" altLang="es-ES" sz="3200" b="1" dirty="0">
                <a:solidFill>
                  <a:srgbClr val="00B0F0"/>
                </a:solidFill>
                <a:cs typeface="Calibri Light" panose="020F0302020204030204"/>
              </a:rPr>
              <a:t>Introducción</a:t>
            </a:r>
            <a:endParaRPr lang="es-MX" altLang="es-ES" sz="3200" b="1" dirty="0">
              <a:solidFill>
                <a:srgbClr val="00B0F0"/>
              </a:solidFill>
              <a:cs typeface="Calibri Light" panose="020F0302020204030204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44322" y="1113110"/>
            <a:ext cx="5553213" cy="16605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s-ES" dirty="0">
                <a:solidFill>
                  <a:srgbClr val="7030A0"/>
                </a:solidFill>
              </a:rPr>
              <a:t>¿Qué es la </a:t>
            </a:r>
            <a:r>
              <a:rPr lang="es-MX" altLang="es-ES" dirty="0">
                <a:solidFill>
                  <a:srgbClr val="7030A0"/>
                </a:solidFill>
              </a:rPr>
              <a:t>enfermedad de Alzheimer (AD)</a:t>
            </a:r>
            <a:r>
              <a:rPr lang="es-ES" dirty="0">
                <a:solidFill>
                  <a:srgbClr val="7030A0"/>
                </a:solidFill>
              </a:rPr>
              <a:t>?</a:t>
            </a:r>
            <a:r>
              <a:rPr lang="es-ES" sz="1600" dirty="0"/>
              <a:t>:</a:t>
            </a:r>
            <a:endParaRPr lang="es-ES" sz="1600" dirty="0"/>
          </a:p>
          <a:p>
            <a:endParaRPr lang="es-E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S" sz="1400" dirty="0">
                <a:latin typeface="Arial" panose="020B0604020202020204" pitchFamily="34" charset="0"/>
              </a:rPr>
              <a:t>Es una enfermedad neurodegenerativa crónica, que se caracteriza por el deterioro progresivo de las funciones cognitivas, como la memoria, el pensamiento y el comportamiento. Es la forma más común de demencia y generalmente afecta a personas mayores de 65 años.</a:t>
            </a:r>
            <a:endParaRPr lang="es-MX" altLang="es-ES" sz="1400" dirty="0">
              <a:latin typeface="Arial" panose="020B0604020202020204" pitchFamily="34" charset="0"/>
            </a:endParaRPr>
          </a:p>
        </p:txBody>
      </p:sp>
      <p:sp>
        <p:nvSpPr>
          <p:cNvPr id="18" name="CuadroTexto 2"/>
          <p:cNvSpPr txBox="1"/>
          <p:nvPr/>
        </p:nvSpPr>
        <p:spPr>
          <a:xfrm>
            <a:off x="6543040" y="1263015"/>
            <a:ext cx="5079365" cy="14757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/>
              <a:buChar char="•"/>
            </a:pPr>
            <a:r>
              <a:rPr lang="es-MX" altLang="en-US" sz="1600" b="1" dirty="0">
                <a:solidFill>
                  <a:srgbClr val="2E2E2E"/>
                </a:solidFill>
                <a:cs typeface="+mn-lt"/>
              </a:rPr>
              <a:t>Familiar: </a:t>
            </a:r>
            <a:r>
              <a:rPr lang="es-MX" altLang="en-US" sz="1600" dirty="0">
                <a:solidFill>
                  <a:srgbClr val="2E2E2E"/>
                </a:solidFill>
                <a:cs typeface="+mn-lt"/>
              </a:rPr>
              <a:t>herencia autosómica dominante, mutacion en genes APP, PSEN1 y PSEN2 (5% de los casos)</a:t>
            </a:r>
            <a:endParaRPr lang="es-MX" altLang="en-US" sz="1600" dirty="0">
              <a:solidFill>
                <a:srgbClr val="2E2E2E"/>
              </a:solidFill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s-MX" altLang="en-US" sz="1600" dirty="0">
              <a:solidFill>
                <a:srgbClr val="2E2E2E"/>
              </a:solidFill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s-MX" altLang="en-US" sz="1600" b="1" dirty="0">
                <a:solidFill>
                  <a:srgbClr val="2E2E2E"/>
                </a:solidFill>
                <a:cs typeface="+mn-lt"/>
              </a:rPr>
              <a:t>Esporádico:</a:t>
            </a:r>
            <a:r>
              <a:rPr lang="es-MX" altLang="en-US" sz="1600" dirty="0">
                <a:solidFill>
                  <a:srgbClr val="2E2E2E"/>
                </a:solidFill>
                <a:cs typeface="+mn-lt"/>
              </a:rPr>
              <a:t> Asociada a diversos factores ambientales y genéticos (95 % de los casos)</a:t>
            </a:r>
            <a:endParaRPr lang="es-MX" altLang="en-US" sz="1600" b="1" dirty="0">
              <a:solidFill>
                <a:srgbClr val="2E2E2E"/>
              </a:solidFill>
              <a:cs typeface="+mn-lt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s-MX" altLang="en-US" sz="1600" b="1" dirty="0">
              <a:solidFill>
                <a:srgbClr val="2E2E2E"/>
              </a:solidFill>
              <a:cs typeface="+mn-lt"/>
            </a:endParaRPr>
          </a:p>
        </p:txBody>
      </p:sp>
      <p:sp>
        <p:nvSpPr>
          <p:cNvPr id="9" name="Cuadro de texto 8"/>
          <p:cNvSpPr txBox="1"/>
          <p:nvPr>
            <p:custDataLst>
              <p:tags r:id="rId1"/>
            </p:custDataLst>
          </p:nvPr>
        </p:nvSpPr>
        <p:spPr>
          <a:xfrm>
            <a:off x="1309370" y="3060700"/>
            <a:ext cx="42240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s-MX" altLang="es-ES" b="1" i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FISIO</a:t>
            </a:r>
            <a:r>
              <a:rPr lang="es-ES" b="1" i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PATOLOGÍA</a:t>
            </a:r>
            <a:r>
              <a:rPr lang="es-MX" altLang="es-ES" b="1" i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(Tau y Peptido amiloide B)</a:t>
            </a:r>
            <a:endParaRPr lang="es-MX" altLang="es-ES" b="1" i="1" dirty="0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15" name="Imagen 14" descr="patología ta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" y="3716020"/>
            <a:ext cx="6414770" cy="2632075"/>
          </a:xfrm>
          <a:prstGeom prst="rect">
            <a:avLst/>
          </a:prstGeom>
        </p:spPr>
      </p:pic>
      <p:sp>
        <p:nvSpPr>
          <p:cNvPr id="16" name="CuadroTexto 4"/>
          <p:cNvSpPr txBox="1"/>
          <p:nvPr>
            <p:custDataLst>
              <p:tags r:id="rId3"/>
            </p:custDataLst>
          </p:nvPr>
        </p:nvSpPr>
        <p:spPr>
          <a:xfrm>
            <a:off x="6946265" y="3170555"/>
            <a:ext cx="4676140" cy="3064510"/>
          </a:xfrm>
          <a:prstGeom prst="rect">
            <a:avLst/>
          </a:prstGeom>
          <a:solidFill>
            <a:srgbClr val="FFC1FF"/>
          </a:solidFill>
        </p:spPr>
        <p:txBody>
          <a:bodyPr wrap="square" rtlCol="0">
            <a:noAutofit/>
          </a:bodyPr>
          <a:p>
            <a:pPr algn="just"/>
            <a:r>
              <a:rPr lang="es-MX" altLang="es-ES" sz="1600" b="1" dirty="0"/>
              <a:t>Factores Genéticos:</a:t>
            </a:r>
            <a:endParaRPr lang="es-MX" altLang="es-ES" sz="1600" b="1" dirty="0"/>
          </a:p>
          <a:p>
            <a:pPr algn="just"/>
            <a:endParaRPr lang="es-ES" sz="1600" dirty="0"/>
          </a:p>
          <a:p>
            <a:pPr algn="just"/>
            <a:r>
              <a:rPr lang="es-MX" altLang="es-ES" sz="1600" dirty="0"/>
              <a:t>- Variantes Genéticas: MAPT, </a:t>
            </a:r>
            <a:r>
              <a:rPr lang="es-MX" altLang="en-US" sz="1600" dirty="0">
                <a:solidFill>
                  <a:srgbClr val="2E2E2E"/>
                </a:solidFill>
                <a:cs typeface="+mn-lt"/>
                <a:sym typeface="+mn-ea"/>
              </a:rPr>
              <a:t>APP, PSEN1, PSEN2.</a:t>
            </a:r>
            <a:endParaRPr lang="es-MX" altLang="en-US" sz="1600" dirty="0">
              <a:solidFill>
                <a:srgbClr val="2E2E2E"/>
              </a:solidFill>
              <a:cs typeface="+mn-lt"/>
              <a:sym typeface="+mn-ea"/>
            </a:endParaRPr>
          </a:p>
          <a:p>
            <a:pPr algn="just"/>
            <a:r>
              <a:rPr lang="es-MX" altLang="en-US" sz="1600" dirty="0">
                <a:solidFill>
                  <a:srgbClr val="2E2E2E"/>
                </a:solidFill>
                <a:cs typeface="+mn-lt"/>
                <a:sym typeface="+mn-ea"/>
              </a:rPr>
              <a:t>- Alteraciones en su expresion, estructura y funcionalidad.</a:t>
            </a:r>
            <a:endParaRPr lang="es-MX" altLang="en-US" sz="1600" dirty="0">
              <a:solidFill>
                <a:srgbClr val="2E2E2E"/>
              </a:solidFill>
              <a:cs typeface="+mn-lt"/>
              <a:sym typeface="+mn-ea"/>
            </a:endParaRPr>
          </a:p>
          <a:p>
            <a:pPr algn="just"/>
            <a:endParaRPr lang="es-MX" altLang="es-ES" sz="1600" dirty="0"/>
          </a:p>
          <a:p>
            <a:pPr algn="just"/>
            <a:endParaRPr lang="es-MX" altLang="es-ES" sz="1600" dirty="0"/>
          </a:p>
          <a:p>
            <a:pPr algn="just"/>
            <a:r>
              <a:rPr lang="es-MX" altLang="es-ES" sz="1600" b="1" dirty="0">
                <a:sym typeface="+mn-ea"/>
              </a:rPr>
              <a:t>Transcriptoma:</a:t>
            </a:r>
            <a:endParaRPr lang="es-MX" altLang="es-ES" sz="1600" b="1" dirty="0">
              <a:sym typeface="+mn-ea"/>
            </a:endParaRPr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El</a:t>
            </a:r>
            <a:r>
              <a:rPr lang="es-ES" sz="1600" i="1" dirty="0"/>
              <a:t> transcriptoma </a:t>
            </a:r>
            <a:r>
              <a:rPr lang="es-ES" sz="1600" dirty="0"/>
              <a:t>se refiere al conjunto de todas las moléculas de ARN, desde la codificación de proteínas (ARNm) hasta el ARN no codificante.</a:t>
            </a:r>
            <a:endParaRPr lang="es-MX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8" grpId="0" bldLvl="0" animBg="1"/>
      <p:bldP spid="1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6840" y="458123"/>
            <a:ext cx="7305131" cy="503406"/>
          </a:xfrm>
        </p:spPr>
        <p:txBody>
          <a:bodyPr>
            <a:noAutofit/>
          </a:bodyPr>
          <a:lstStyle/>
          <a:p>
            <a:pPr algn="ctr"/>
            <a:r>
              <a:rPr lang="es-MX" altLang="es-ES" sz="3200" b="1" dirty="0">
                <a:solidFill>
                  <a:srgbClr val="00B0F0"/>
                </a:solidFill>
                <a:cs typeface="Calibri Light" panose="020F0302020204030204"/>
              </a:rPr>
              <a:t>Objetivo</a:t>
            </a:r>
            <a:endParaRPr lang="es-MX" altLang="es-ES" sz="3200" b="1" dirty="0">
              <a:solidFill>
                <a:srgbClr val="00B0F0"/>
              </a:solidFill>
              <a:cs typeface="Calibri Light" panose="020F0302020204030204"/>
            </a:endParaRPr>
          </a:p>
        </p:txBody>
      </p:sp>
      <p:sp>
        <p:nvSpPr>
          <p:cNvPr id="18" name="CuadroTexto 2"/>
          <p:cNvSpPr txBox="1"/>
          <p:nvPr/>
        </p:nvSpPr>
        <p:spPr>
          <a:xfrm>
            <a:off x="589280" y="1091565"/>
            <a:ext cx="11186160" cy="18662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30000"/>
              </a:lnSpc>
              <a:buFont typeface="Arial" panose="020B0604020202020204"/>
              <a:buNone/>
            </a:pPr>
            <a:r>
              <a:rPr lang="es-MX" altLang="en-US" b="1" dirty="0">
                <a:solidFill>
                  <a:srgbClr val="2E2E2E"/>
                </a:solidFill>
                <a:cs typeface="+mn-lt"/>
              </a:rPr>
              <a:t>Encontrar genes determinantes para diferenciar sujetos con AD de sujetos sanos (CNTRL) utilizando distintos clasificadores a partir de datos de expresion genética de un microarreglo.</a:t>
            </a:r>
            <a:endParaRPr lang="es-MX" altLang="en-US" b="1" dirty="0">
              <a:solidFill>
                <a:srgbClr val="2E2E2E"/>
              </a:solidFill>
              <a:cs typeface="+mn-lt"/>
            </a:endParaRPr>
          </a:p>
          <a:p>
            <a:pPr marL="285750" indent="-285750">
              <a:lnSpc>
                <a:spcPct val="130000"/>
              </a:lnSpc>
              <a:buFont typeface="Arial" panose="020B0604020202020204"/>
              <a:buChar char="•"/>
            </a:pPr>
            <a:r>
              <a:rPr lang="es-MX" altLang="en-US" dirty="0">
                <a:solidFill>
                  <a:srgbClr val="2E2E2E"/>
                </a:solidFill>
                <a:cs typeface="+mn-lt"/>
              </a:rPr>
              <a:t>Buscar un modelo predictivo optimo que distinga entre los datos categóricos AD y CNTRL </a:t>
            </a:r>
            <a:endParaRPr lang="es-MX" altLang="en-US" dirty="0">
              <a:solidFill>
                <a:srgbClr val="2E2E2E"/>
              </a:solidFill>
              <a:cs typeface="+mn-lt"/>
            </a:endParaRPr>
          </a:p>
          <a:p>
            <a:pPr marL="285750" indent="-285750">
              <a:lnSpc>
                <a:spcPct val="130000"/>
              </a:lnSpc>
              <a:buFont typeface="Arial" panose="020B0604020202020204"/>
              <a:buChar char="•"/>
            </a:pPr>
            <a:r>
              <a:rPr lang="es-MX" altLang="en-US" dirty="0">
                <a:solidFill>
                  <a:srgbClr val="2E2E2E"/>
                </a:solidFill>
                <a:cs typeface="+mn-lt"/>
              </a:rPr>
              <a:t>Obtener información sobre los criterios de clasificacion del modelo para encontrar genes de interes para la enfermedad.</a:t>
            </a:r>
            <a:endParaRPr lang="es-MX" altLang="en-US" dirty="0">
              <a:solidFill>
                <a:srgbClr val="2E2E2E"/>
              </a:solidFill>
              <a:cs typeface="+mn-lt"/>
            </a:endParaRPr>
          </a:p>
        </p:txBody>
      </p:sp>
      <p:sp>
        <p:nvSpPr>
          <p:cNvPr id="3" name="Título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67080" y="3263900"/>
            <a:ext cx="5781675" cy="5035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MX" altLang="es-ES" sz="3200" b="1" dirty="0">
                <a:solidFill>
                  <a:srgbClr val="00B0F0"/>
                </a:solidFill>
                <a:cs typeface="Calibri Light" panose="020F0302020204030204"/>
              </a:rPr>
              <a:t>Características del Data Set:</a:t>
            </a:r>
            <a:endParaRPr lang="es-MX" altLang="es-ES" sz="3200" b="1" dirty="0">
              <a:solidFill>
                <a:srgbClr val="00B0F0"/>
              </a:solidFill>
              <a:cs typeface="Calibri Light" panose="020F0302020204030204"/>
            </a:endParaRPr>
          </a:p>
        </p:txBody>
      </p:sp>
      <p:sp>
        <p:nvSpPr>
          <p:cNvPr id="11" name="CuadroTexto 3"/>
          <p:cNvSpPr txBox="1"/>
          <p:nvPr>
            <p:custDataLst>
              <p:tags r:id="rId2"/>
            </p:custDataLst>
          </p:nvPr>
        </p:nvSpPr>
        <p:spPr>
          <a:xfrm>
            <a:off x="1120572" y="4073480"/>
            <a:ext cx="5553213" cy="2030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r>
              <a:rPr lang="es-MX" altLang="es-ES" sz="1400" dirty="0">
                <a:latin typeface="Arial" panose="020B0604020202020204" pitchFamily="34" charset="0"/>
              </a:rPr>
              <a:t>Caracteristicas de las muestras del microarreglo:</a:t>
            </a:r>
            <a:endParaRPr lang="es-MX" altLang="es-ES" sz="1400" dirty="0">
              <a:latin typeface="Arial" panose="020B0604020202020204" pitchFamily="34" charset="0"/>
            </a:endParaRPr>
          </a:p>
          <a:p>
            <a:endParaRPr lang="es-MX" altLang="es-ES" sz="14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es-ES" sz="1400" dirty="0">
                <a:latin typeface="Arial" panose="020B0604020202020204" pitchFamily="34" charset="0"/>
              </a:rPr>
              <a:t>Tejido: Giro Medial Temporal</a:t>
            </a:r>
            <a:endParaRPr lang="es-MX" altLang="es-ES" sz="14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es-ES" sz="1400" dirty="0">
                <a:latin typeface="Arial" panose="020B0604020202020204" pitchFamily="34" charset="0"/>
              </a:rPr>
              <a:t>Sporadic Alzheimer’s Disease (AD = 97) </a:t>
            </a:r>
            <a:endParaRPr lang="es-MX" altLang="es-ES" sz="14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es-ES" sz="1400" dirty="0">
                <a:latin typeface="Arial" panose="020B0604020202020204" pitchFamily="34" charset="0"/>
              </a:rPr>
              <a:t>non-demented controls (ND = 98)</a:t>
            </a:r>
            <a:endParaRPr lang="es-MX" altLang="es-ES" sz="14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es-ES" sz="1400" dirty="0">
                <a:latin typeface="Arial" panose="020B0604020202020204" pitchFamily="34" charset="0"/>
              </a:rPr>
              <a:t>Edades (70-90 años)</a:t>
            </a:r>
            <a:endParaRPr lang="es-MX" altLang="es-ES" sz="14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es-ES" sz="1400" dirty="0">
                <a:latin typeface="Arial" panose="020B0604020202020204" pitchFamily="34" charset="0"/>
              </a:rPr>
              <a:t>Hombres (99)</a:t>
            </a:r>
            <a:endParaRPr lang="es-MX" altLang="es-ES" sz="14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es-ES" sz="1400" dirty="0">
                <a:latin typeface="Arial" panose="020B0604020202020204" pitchFamily="34" charset="0"/>
              </a:rPr>
              <a:t>Mujeres (96)</a:t>
            </a:r>
            <a:endParaRPr lang="es-MX" altLang="es-ES" sz="14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altLang="es-ES" sz="1400" dirty="0">
                <a:latin typeface="Arial" panose="020B0604020202020204" pitchFamily="34" charset="0"/>
              </a:rPr>
              <a:t>Genes: (9,401)</a:t>
            </a:r>
            <a:endParaRPr lang="es-MX" altLang="es-ES" sz="1400" dirty="0">
              <a:latin typeface="Arial" panose="020B0604020202020204" pitchFamily="34" charset="0"/>
            </a:endParaRPr>
          </a:p>
        </p:txBody>
      </p:sp>
      <p:pic>
        <p:nvPicPr>
          <p:cNvPr id="17" name="Imagen 16" descr="microaggegl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365" y="3263900"/>
            <a:ext cx="4396105" cy="3185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bldLvl="0" animBg="1"/>
      <p:bldP spid="3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2" descr="Calendario&#10;&#10;Descripción generada automáticamente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l="32302" t="6966" r="-153" b="75851"/>
          <a:stretch>
            <a:fillRect/>
          </a:stretch>
        </p:blipFill>
        <p:spPr>
          <a:xfrm>
            <a:off x="490855" y="1564640"/>
            <a:ext cx="3588385" cy="897890"/>
          </a:xfrm>
          <a:prstGeom prst="rect">
            <a:avLst/>
          </a:prstGeom>
        </p:spPr>
      </p:pic>
      <p:sp>
        <p:nvSpPr>
          <p:cNvPr id="14" name="TextBox 13"/>
          <p:cNvSpPr txBox="1"/>
          <p:nvPr>
            <p:custDataLst>
              <p:tags r:id="rId3"/>
            </p:custDataLst>
          </p:nvPr>
        </p:nvSpPr>
        <p:spPr>
          <a:xfrm>
            <a:off x="761458" y="1042492"/>
            <a:ext cx="3047260" cy="521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s-MX" altLang="es-ES" sz="1400" b="1" i="1" dirty="0">
                <a:cs typeface="Calibri" panose="020F0502020204030204"/>
              </a:rPr>
              <a:t>Obtenemos datos de lectura preprocesados.</a:t>
            </a:r>
            <a:endParaRPr lang="es-MX" altLang="es-ES" sz="1400" b="1" i="1" dirty="0">
              <a:cs typeface="Calibri" panose="020F0502020204030204"/>
            </a:endParaRPr>
          </a:p>
        </p:txBody>
      </p:sp>
      <p:sp>
        <p:nvSpPr>
          <p:cNvPr id="27" name="Flecha: hacia abajo 9"/>
          <p:cNvSpPr/>
          <p:nvPr>
            <p:custDataLst>
              <p:tags r:id="rId4"/>
            </p:custDataLst>
          </p:nvPr>
        </p:nvSpPr>
        <p:spPr>
          <a:xfrm>
            <a:off x="1763019" y="2641833"/>
            <a:ext cx="311951" cy="458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/>
          </a:p>
        </p:txBody>
      </p:sp>
      <p:sp>
        <p:nvSpPr>
          <p:cNvPr id="6" name="Título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3702685" y="408305"/>
            <a:ext cx="4529455" cy="503555"/>
          </a:xfrm>
        </p:spPr>
        <p:txBody>
          <a:bodyPr>
            <a:noAutofit/>
          </a:bodyPr>
          <a:p>
            <a:pPr algn="ctr"/>
            <a:r>
              <a:rPr lang="es-MX" altLang="es-ES" sz="3200" b="1" dirty="0">
                <a:solidFill>
                  <a:srgbClr val="00B0F0"/>
                </a:solidFill>
                <a:cs typeface="Calibri Light" panose="020F0302020204030204"/>
              </a:rPr>
              <a:t>Metodología</a:t>
            </a:r>
            <a:endParaRPr lang="es-MX" altLang="es-ES" sz="3200" b="1" dirty="0">
              <a:solidFill>
                <a:srgbClr val="00B0F0"/>
              </a:solidFill>
              <a:cs typeface="Calibri Light" panose="020F0302020204030204"/>
            </a:endParaRPr>
          </a:p>
        </p:txBody>
      </p:sp>
      <p:sp>
        <p:nvSpPr>
          <p:cNvPr id="8" name="TextBox 13"/>
          <p:cNvSpPr txBox="1"/>
          <p:nvPr>
            <p:custDataLst>
              <p:tags r:id="rId6"/>
            </p:custDataLst>
          </p:nvPr>
        </p:nvSpPr>
        <p:spPr>
          <a:xfrm>
            <a:off x="369663" y="3234512"/>
            <a:ext cx="3047260" cy="7372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s-MX" altLang="es-ES" sz="1400" b="1" dirty="0">
                <a:solidFill>
                  <a:srgbClr val="7030A0"/>
                </a:solidFill>
                <a:cs typeface="Calibri" panose="020F0502020204030204"/>
              </a:rPr>
              <a:t>Limpieza del dataset</a:t>
            </a:r>
            <a:r>
              <a:rPr lang="es-MX" altLang="es-ES" sz="1400" b="1" i="1" dirty="0">
                <a:cs typeface="Calibri" panose="020F0502020204030204"/>
              </a:rPr>
              <a:t>: </a:t>
            </a:r>
            <a:endParaRPr lang="es-MX" altLang="es-ES" sz="1400" b="1" i="1" dirty="0">
              <a:cs typeface="Calibri" panose="020F0502020204030204"/>
            </a:endParaRPr>
          </a:p>
          <a:p>
            <a:pPr algn="ctr"/>
            <a:r>
              <a:rPr lang="es-MX" altLang="es-ES" sz="1400" i="1" dirty="0">
                <a:cs typeface="Calibri" panose="020F0502020204030204"/>
              </a:rPr>
              <a:t>- Imputacion de datos (mean).</a:t>
            </a:r>
            <a:endParaRPr lang="es-MX" altLang="es-ES" sz="1400" i="1" dirty="0">
              <a:cs typeface="Calibri" panose="020F0502020204030204"/>
            </a:endParaRPr>
          </a:p>
          <a:p>
            <a:pPr algn="ctr"/>
            <a:r>
              <a:rPr lang="es-MX" altLang="es-ES" sz="1400" i="1" dirty="0">
                <a:cs typeface="Calibri" panose="020F0502020204030204"/>
              </a:rPr>
              <a:t>- Normalización ( reescalamiento )</a:t>
            </a:r>
            <a:endParaRPr lang="es-MX" altLang="es-ES" sz="1400" i="1" dirty="0">
              <a:cs typeface="Calibri" panose="020F0502020204030204"/>
            </a:endParaRPr>
          </a:p>
        </p:txBody>
      </p:sp>
      <p:sp>
        <p:nvSpPr>
          <p:cNvPr id="9" name="TextBox 13"/>
          <p:cNvSpPr txBox="1"/>
          <p:nvPr>
            <p:custDataLst>
              <p:tags r:id="rId7"/>
            </p:custDataLst>
          </p:nvPr>
        </p:nvSpPr>
        <p:spPr>
          <a:xfrm>
            <a:off x="4200525" y="2047240"/>
            <a:ext cx="3757930" cy="313055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ctr"/>
            <a:endParaRPr lang="es-MX" altLang="es-ES" sz="1400" b="1" dirty="0">
              <a:solidFill>
                <a:srgbClr val="7030A0"/>
              </a:solidFill>
              <a:cs typeface="Calibri" panose="020F0502020204030204"/>
            </a:endParaRPr>
          </a:p>
          <a:p>
            <a:pPr algn="ctr"/>
            <a:r>
              <a:rPr lang="es-MX" altLang="es-ES" sz="1400" b="1" i="1" dirty="0">
                <a:solidFill>
                  <a:srgbClr val="7030A0"/>
                </a:solidFill>
                <a:cs typeface="Calibri" panose="020F0502020204030204"/>
                <a:sym typeface="+mn-ea"/>
              </a:rPr>
              <a:t>- Entrenamiento con validación cruzada (pocas muestras)</a:t>
            </a:r>
            <a:endParaRPr lang="es-MX" altLang="es-ES" sz="1400" b="1" i="1" dirty="0">
              <a:solidFill>
                <a:srgbClr val="7030A0"/>
              </a:solidFill>
              <a:cs typeface="Calibri" panose="020F0502020204030204"/>
              <a:sym typeface="+mn-ea"/>
            </a:endParaRPr>
          </a:p>
          <a:p>
            <a:pPr algn="ctr"/>
            <a:endParaRPr lang="es-MX" altLang="es-ES" sz="1400" b="1" dirty="0">
              <a:solidFill>
                <a:srgbClr val="7030A0"/>
              </a:solidFill>
              <a:cs typeface="Calibri" panose="020F0502020204030204"/>
            </a:endParaRPr>
          </a:p>
          <a:p>
            <a:pPr algn="ctr"/>
            <a:r>
              <a:rPr lang="es-MX" altLang="es-ES" sz="1400" b="1" dirty="0">
                <a:solidFill>
                  <a:srgbClr val="7030A0"/>
                </a:solidFill>
                <a:cs typeface="Calibri" panose="020F0502020204030204"/>
              </a:rPr>
              <a:t>- Modelos de aprendizaje supervizado a utilizar:</a:t>
            </a:r>
            <a:endParaRPr lang="es-MX" altLang="es-ES" sz="1400" b="1" i="1" dirty="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s-MX" altLang="es-ES" sz="1400" b="1" dirty="0">
                <a:solidFill>
                  <a:schemeClr val="tx1"/>
                </a:solidFill>
                <a:cs typeface="Calibri" panose="020F0502020204030204"/>
              </a:rPr>
              <a:t>- Arbol de decisión</a:t>
            </a:r>
            <a:endParaRPr lang="es-MX" altLang="es-ES" sz="1400" b="1" i="1" dirty="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s-MX" altLang="es-ES" sz="1400" b="1" dirty="0">
                <a:solidFill>
                  <a:schemeClr val="tx1"/>
                </a:solidFill>
                <a:cs typeface="Calibri" panose="020F0502020204030204"/>
              </a:rPr>
              <a:t>- Random Forest</a:t>
            </a:r>
            <a:endParaRPr lang="es-MX" altLang="es-ES" sz="1400" b="1" dirty="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s-MX" altLang="es-ES" sz="1400" b="1" dirty="0">
                <a:cs typeface="Calibri" panose="020F0502020204030204"/>
                <a:sym typeface="+mn-ea"/>
              </a:rPr>
              <a:t>- Regresion logística</a:t>
            </a:r>
            <a:endParaRPr lang="es-MX" altLang="es-ES" sz="1400" b="1" dirty="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s-MX" altLang="es-ES" sz="1400" b="1" dirty="0">
                <a:cs typeface="Calibri" panose="020F0502020204030204"/>
                <a:sym typeface="+mn-ea"/>
              </a:rPr>
              <a:t>- SVM (lineal)</a:t>
            </a:r>
            <a:endParaRPr lang="es-MX" altLang="es-ES" sz="1400" b="1" dirty="0">
              <a:cs typeface="Calibri" panose="020F0502020204030204"/>
              <a:sym typeface="+mn-ea"/>
            </a:endParaRPr>
          </a:p>
          <a:p>
            <a:pPr algn="ctr"/>
            <a:endParaRPr lang="es-MX" altLang="es-ES" sz="1400" b="1" i="1" dirty="0">
              <a:solidFill>
                <a:srgbClr val="7030A0"/>
              </a:solidFill>
              <a:cs typeface="Calibri" panose="020F0502020204030204"/>
            </a:endParaRPr>
          </a:p>
          <a:p>
            <a:pPr algn="ctr"/>
            <a:r>
              <a:rPr lang="es-MX" altLang="es-ES" sz="1400" b="1" i="1" dirty="0">
                <a:solidFill>
                  <a:srgbClr val="7030A0"/>
                </a:solidFill>
                <a:cs typeface="Calibri" panose="020F0502020204030204"/>
                <a:sym typeface="+mn-ea"/>
              </a:rPr>
              <a:t>- Comparacion de metrica de rendimiento  </a:t>
            </a:r>
            <a:r>
              <a:rPr lang="es-MX" altLang="es-ES" sz="1400" b="1" dirty="0">
                <a:solidFill>
                  <a:schemeClr val="tx1"/>
                </a:solidFill>
                <a:cs typeface="Calibri" panose="020F0502020204030204"/>
                <a:sym typeface="+mn-ea"/>
              </a:rPr>
              <a:t>(gridsearch; </a:t>
            </a:r>
            <a:r>
              <a:rPr lang="es-MX" altLang="es-ES" sz="1400" b="1" dirty="0">
                <a:solidFill>
                  <a:schemeClr val="tx1"/>
                </a:solidFill>
                <a:cs typeface="Calibri" panose="020F0502020204030204"/>
                <a:sym typeface="+mn-ea"/>
              </a:rPr>
              <a:t>accuracy/recall/precision; </a:t>
            </a:r>
            <a:r>
              <a:rPr lang="es-MX" altLang="es-ES" sz="1400" b="1" dirty="0">
                <a:solidFill>
                  <a:schemeClr val="tx1"/>
                </a:solidFill>
                <a:cs typeface="Calibri" panose="020F0502020204030204"/>
                <a:sym typeface="+mn-ea"/>
              </a:rPr>
              <a:t>visualizacion con matriz de confusion)</a:t>
            </a:r>
            <a:endParaRPr lang="es-MX" altLang="es-ES" sz="1400" b="1" i="1" dirty="0">
              <a:solidFill>
                <a:srgbClr val="7030A0"/>
              </a:solidFill>
              <a:cs typeface="Calibri" panose="020F0502020204030204"/>
              <a:sym typeface="+mn-ea"/>
            </a:endParaRPr>
          </a:p>
          <a:p>
            <a:pPr algn="ctr"/>
            <a:endParaRPr lang="es-MX" altLang="es-ES" sz="1400" i="1" dirty="0">
              <a:cs typeface="Calibri" panose="020F0502020204030204"/>
            </a:endParaRPr>
          </a:p>
        </p:txBody>
      </p:sp>
      <p:sp>
        <p:nvSpPr>
          <p:cNvPr id="10" name="Flecha: hacia abajo 9"/>
          <p:cNvSpPr/>
          <p:nvPr>
            <p:custDataLst>
              <p:tags r:id="rId8"/>
            </p:custDataLst>
          </p:nvPr>
        </p:nvSpPr>
        <p:spPr>
          <a:xfrm rot="16200000">
            <a:off x="3613409" y="3382243"/>
            <a:ext cx="311951" cy="458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/>
          </a:p>
        </p:txBody>
      </p:sp>
      <p:sp>
        <p:nvSpPr>
          <p:cNvPr id="12" name="Flecha: hacia abajo 9"/>
          <p:cNvSpPr/>
          <p:nvPr>
            <p:custDataLst>
              <p:tags r:id="rId9"/>
            </p:custDataLst>
          </p:nvPr>
        </p:nvSpPr>
        <p:spPr>
          <a:xfrm rot="14100000">
            <a:off x="8019674" y="2611353"/>
            <a:ext cx="311951" cy="458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/>
          </a:p>
        </p:txBody>
      </p:sp>
      <p:sp>
        <p:nvSpPr>
          <p:cNvPr id="13" name="Cuadro de texto 12"/>
          <p:cNvSpPr txBox="1"/>
          <p:nvPr/>
        </p:nvSpPr>
        <p:spPr>
          <a:xfrm>
            <a:off x="8665210" y="2047240"/>
            <a:ext cx="310261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s-MX" altLang="es-ES" sz="1400" b="1" dirty="0">
                <a:cs typeface="Calibri" panose="020F0502020204030204"/>
                <a:sym typeface="+mn-ea"/>
              </a:rPr>
              <a:t>Si obtenemos un modelo con buen rendimiento:</a:t>
            </a:r>
            <a:endParaRPr lang="es-MX" altLang="es-ES" sz="1400" b="1" dirty="0">
              <a:cs typeface="Calibri" panose="020F0502020204030204"/>
              <a:sym typeface="+mn-ea"/>
            </a:endParaRPr>
          </a:p>
          <a:p>
            <a:pPr algn="ctr"/>
            <a:endParaRPr lang="es-MX" altLang="es-ES" sz="1400" dirty="0">
              <a:cs typeface="Calibri" panose="020F0502020204030204"/>
              <a:sym typeface="+mn-ea"/>
            </a:endParaRPr>
          </a:p>
          <a:p>
            <a:pPr algn="ctr"/>
            <a:r>
              <a:rPr lang="es-MX" altLang="es-ES" sz="1400" dirty="0">
                <a:cs typeface="Calibri" panose="020F0502020204030204"/>
                <a:sym typeface="+mn-ea"/>
              </a:rPr>
              <a:t>- Busqueda de variables con mayor peso</a:t>
            </a:r>
            <a:endParaRPr lang="es-MX" altLang="es-ES" sz="1400" dirty="0">
              <a:cs typeface="Calibri" panose="020F0502020204030204"/>
              <a:sym typeface="+mn-ea"/>
            </a:endParaRPr>
          </a:p>
          <a:p>
            <a:pPr algn="ctr"/>
            <a:r>
              <a:rPr lang="es-MX" altLang="es-ES" sz="1400" dirty="0">
                <a:cs typeface="Calibri" panose="020F0502020204030204"/>
                <a:sym typeface="+mn-ea"/>
              </a:rPr>
              <a:t>- Interpretacion biológica</a:t>
            </a:r>
            <a:endParaRPr lang="es-MX" altLang="es-ES" sz="1400" dirty="0">
              <a:cs typeface="Calibri" panose="020F0502020204030204"/>
              <a:sym typeface="+mn-ea"/>
            </a:endParaRPr>
          </a:p>
        </p:txBody>
      </p:sp>
      <p:sp>
        <p:nvSpPr>
          <p:cNvPr id="15" name="Flecha: hacia abajo 9"/>
          <p:cNvSpPr/>
          <p:nvPr>
            <p:custDataLst>
              <p:tags r:id="rId10"/>
            </p:custDataLst>
          </p:nvPr>
        </p:nvSpPr>
        <p:spPr>
          <a:xfrm rot="18180000">
            <a:off x="8019039" y="3663548"/>
            <a:ext cx="311951" cy="458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/>
          </a:p>
        </p:txBody>
      </p:sp>
      <p:sp>
        <p:nvSpPr>
          <p:cNvPr id="16" name="Cuadro de texto 15"/>
          <p:cNvSpPr txBox="1"/>
          <p:nvPr>
            <p:custDataLst>
              <p:tags r:id="rId11"/>
            </p:custDataLst>
          </p:nvPr>
        </p:nvSpPr>
        <p:spPr>
          <a:xfrm>
            <a:off x="8742045" y="3971925"/>
            <a:ext cx="3102610" cy="6261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s-MX" altLang="es-ES" sz="1400" b="1" dirty="0">
                <a:cs typeface="Calibri" panose="020F0502020204030204"/>
                <a:sym typeface="+mn-ea"/>
              </a:rPr>
              <a:t>Si NO obtenemos un modelo con buen rendimiento</a:t>
            </a:r>
            <a:endParaRPr lang="es-MX" altLang="es-ES" sz="1400" b="1" dirty="0">
              <a:cs typeface="Calibri" panose="020F0502020204030204"/>
              <a:sym typeface="+mn-ea"/>
            </a:endParaRPr>
          </a:p>
          <a:p>
            <a:pPr algn="ctr"/>
            <a:endParaRPr lang="es-MX" altLang="es-ES" sz="1400" dirty="0">
              <a:cs typeface="Calibri" panose="020F0502020204030204"/>
              <a:sym typeface="+mn-ea"/>
            </a:endParaRPr>
          </a:p>
          <a:p>
            <a:pPr algn="ctr"/>
            <a:endParaRPr lang="es-MX" altLang="es-ES" sz="1400" dirty="0">
              <a:cs typeface="Calibri" panose="020F0502020204030204"/>
              <a:sym typeface="+mn-ea"/>
            </a:endParaRPr>
          </a:p>
        </p:txBody>
      </p:sp>
      <p:cxnSp>
        <p:nvCxnSpPr>
          <p:cNvPr id="26" name="Conector: angular 25"/>
          <p:cNvCxnSpPr>
            <a:stCxn id="16" idx="2"/>
            <a:endCxn id="19" idx="2"/>
          </p:cNvCxnSpPr>
          <p:nvPr>
            <p:custDataLst>
              <p:tags r:id="rId12"/>
            </p:custDataLst>
          </p:nvPr>
        </p:nvCxnSpPr>
        <p:spPr>
          <a:xfrm rot="5400000">
            <a:off x="6056630" y="1196340"/>
            <a:ext cx="835025" cy="7638415"/>
          </a:xfrm>
          <a:prstGeom prst="bentConnector3">
            <a:avLst>
              <a:gd name="adj1" fmla="val 1285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 de texto 18"/>
          <p:cNvSpPr txBox="1"/>
          <p:nvPr/>
        </p:nvSpPr>
        <p:spPr>
          <a:xfrm>
            <a:off x="1021715" y="4695825"/>
            <a:ext cx="326644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s-MX" altLang="es-ES" sz="1400" dirty="0">
                <a:cs typeface="Calibri" panose="020F0502020204030204"/>
                <a:sym typeface="+mn-ea"/>
              </a:rPr>
              <a:t>- Reduccion de dimensionalidad:</a:t>
            </a:r>
            <a:endParaRPr lang="es-MX" altLang="es-ES" sz="1400" dirty="0">
              <a:cs typeface="Calibri" panose="020F0502020204030204"/>
              <a:sym typeface="+mn-ea"/>
            </a:endParaRPr>
          </a:p>
          <a:p>
            <a:pPr algn="ctr"/>
            <a:r>
              <a:rPr lang="es-MX" altLang="es-ES" sz="1400" dirty="0">
                <a:cs typeface="Calibri" panose="020F0502020204030204"/>
                <a:sym typeface="+mn-ea"/>
              </a:rPr>
              <a:t>Seleccion de Features (SelectKBest o VarTreshold) </a:t>
            </a:r>
            <a:endParaRPr lang="es-MX" altLang="es-ES" sz="1400" dirty="0">
              <a:cs typeface="Calibri" panose="020F0502020204030204"/>
              <a:sym typeface="+mn-ea"/>
            </a:endParaRPr>
          </a:p>
        </p:txBody>
      </p:sp>
      <p:sp>
        <p:nvSpPr>
          <p:cNvPr id="20" name="Flecha: hacia abajo 9"/>
          <p:cNvSpPr/>
          <p:nvPr>
            <p:custDataLst>
              <p:tags r:id="rId13"/>
            </p:custDataLst>
          </p:nvPr>
        </p:nvSpPr>
        <p:spPr>
          <a:xfrm rot="14100000">
            <a:off x="3770254" y="4207108"/>
            <a:ext cx="311951" cy="458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 bldLvl="0" animBg="1"/>
      <p:bldP spid="6" grpId="0"/>
      <p:bldP spid="8" grpId="0"/>
      <p:bldP spid="9" grpId="0"/>
      <p:bldP spid="10" grpId="0" bldLvl="0" animBg="1"/>
      <p:bldP spid="12" grpId="0" bldLvl="0" animBg="1"/>
      <p:bldP spid="15" grpId="0" bldLvl="0" animBg="1"/>
      <p:bldP spid="20" grpId="0" bldLvl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2282</Words>
  <Application>WPS Presentation</Application>
  <PresentationFormat>宽屏</PresentationFormat>
  <Paragraphs>74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Calibri Light</vt:lpstr>
      <vt:lpstr>Arial</vt:lpstr>
      <vt:lpstr>NexusSerif</vt:lpstr>
      <vt:lpstr>Segoe Print</vt:lpstr>
      <vt:lpstr>Calibri</vt:lpstr>
      <vt:lpstr>Microsoft YaHei</vt:lpstr>
      <vt:lpstr>Arial Unicode MS</vt:lpstr>
      <vt:lpstr>Office Theme</vt:lpstr>
      <vt:lpstr>Busqueda de genes determinantes para diferencia pacientes con enfermedad de Alzheimer de individuos sanos utilizando datos transcriptómicos M en C. Josué Jared R. Rivera Osorio</vt:lpstr>
      <vt:lpstr>Introducción</vt:lpstr>
      <vt:lpstr>Objetivo</vt:lpstr>
      <vt:lpstr>Metodología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</dc:creator>
  <cp:lastModifiedBy>jared</cp:lastModifiedBy>
  <cp:revision>11</cp:revision>
  <dcterms:created xsi:type="dcterms:W3CDTF">2024-07-18T01:03:00Z</dcterms:created>
  <dcterms:modified xsi:type="dcterms:W3CDTF">2024-07-19T01:59:12Z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2058-12.2.0.17119</vt:lpwstr>
  </property>
  <property fmtid="{D5CDD505-2E9C-101B-9397-08002B2CF9AE}" pid="3" name="ICV">
    <vt:lpwstr>36704451B1E1480CBC9D31BBE2079036_13</vt:lpwstr>
  </property>
</Properties>
</file>