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qBSy9Ni92K49CXIWcyJSSCXE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9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umino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PROJECT BUXS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39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n-US"/>
              <a:t>BROWSER USER EXFILTRATION SYSTEM</a:t>
            </a:r>
            <a:r>
              <a:rPr lang="en-US"/>
              <a:t> </a:t>
            </a:r>
            <a:endParaRPr>
              <a:solidFill>
                <a:srgbClr val="7CEBFF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81191" y="5817745"/>
            <a:ext cx="10993546" cy="39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BY JARED R. ANDRASZEK | BS CYBER SECURITY &amp; COMPUTER SCIENCE | ADVISOR: PROFESSOR HENDERSON</a:t>
            </a:r>
            <a:endParaRPr b="0" i="0" sz="1600" u="none" cap="none" strike="noStrike">
              <a:solidFill>
                <a:srgbClr val="7CEB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9854" y="530404"/>
            <a:ext cx="3941831" cy="3941831"/>
          </a:xfrm>
          <a:prstGeom prst="rect">
            <a:avLst/>
          </a:prstGeom>
          <a:noFill/>
          <a:ln>
            <a:noFill/>
          </a:ln>
          <a:effectLst>
            <a:outerShdw blurRad="215900" sx="105000" rotWithShape="0" algn="ctr" sy="105000">
              <a:srgbClr val="3DCBDB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TEST PLAN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565150" y="1803400"/>
            <a:ext cx="11029615" cy="50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Testing Plan: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Unit tests during development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Design and improvement feedback during development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User acceptance and bug hunting from Cyber Security students</a:t>
            </a:r>
            <a:endParaRPr/>
          </a:p>
          <a:p>
            <a:pPr indent="0" lvl="1" marL="324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Main Testing Cases: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Users can access the webservers and properly use their functionalities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websites feel like a real website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exploits function as intended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hints work and direct and guide players as intended</a:t>
            </a:r>
            <a:endParaRPr/>
          </a:p>
          <a:p>
            <a:pPr indent="-306000" lvl="1" marL="63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VMs restores from to a snapshot every night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TEST RESULTS - IMPLEMENTED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581192" y="2180496"/>
            <a:ext cx="11029615" cy="451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5050" lvl="1" marL="630000" rtl="0" algn="l">
              <a:spcBef>
                <a:spcPts val="0"/>
              </a:spcBef>
              <a:spcAft>
                <a:spcPts val="0"/>
              </a:spcAft>
              <a:buSzPts val="2140"/>
              <a:buChar char="◼"/>
            </a:pPr>
            <a:r>
              <a:rPr lang="en-US" sz="2300"/>
              <a:t>Users requested a domain name for more realism</a:t>
            </a:r>
            <a:endParaRPr sz="1900"/>
          </a:p>
          <a:p>
            <a:pPr indent="-189160" lvl="1" marL="630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325050" lvl="1" marL="630000" rtl="0" algn="l">
              <a:spcBef>
                <a:spcPts val="1000"/>
              </a:spcBef>
              <a:spcAft>
                <a:spcPts val="0"/>
              </a:spcAft>
              <a:buSzPts val="2140"/>
              <a:buChar char="◼"/>
            </a:pPr>
            <a:r>
              <a:rPr lang="en-US" sz="2300"/>
              <a:t>Created a How to Play with the Google submission form built in to the website</a:t>
            </a:r>
            <a:endParaRPr sz="1900"/>
          </a:p>
          <a:p>
            <a:pPr indent="-189160" lvl="1" marL="630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300"/>
          </a:p>
          <a:p>
            <a:pPr indent="-325050" lvl="1" marL="630000" rtl="0" algn="l">
              <a:spcBef>
                <a:spcPts val="1000"/>
              </a:spcBef>
              <a:spcAft>
                <a:spcPts val="0"/>
              </a:spcAft>
              <a:buSzPts val="2140"/>
              <a:buChar char="◼"/>
            </a:pPr>
            <a:r>
              <a:rPr lang="en-US" sz="2300"/>
              <a:t>Created a Certificate of Completion based on Google form submission</a:t>
            </a:r>
            <a:endParaRPr sz="1900"/>
          </a:p>
          <a:p>
            <a:pPr indent="0" lvl="0" marL="6300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  <a:p>
            <a:pPr indent="-335210" lvl="1" marL="630000" rtl="0" algn="l">
              <a:spcBef>
                <a:spcPts val="1000"/>
              </a:spcBef>
              <a:spcAft>
                <a:spcPts val="0"/>
              </a:spcAft>
              <a:buSzPts val="2300"/>
              <a:buChar char="◼"/>
            </a:pPr>
            <a:r>
              <a:rPr lang="en-US" sz="2300"/>
              <a:t>Implemented bug and </a:t>
            </a:r>
            <a:r>
              <a:rPr lang="en-US" sz="2300"/>
              <a:t>unnecessary</a:t>
            </a:r>
            <a:r>
              <a:rPr lang="en-US" sz="2300"/>
              <a:t> </a:t>
            </a:r>
            <a:r>
              <a:rPr lang="en-US" sz="2300"/>
              <a:t>vulnerability fixes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TEST RESULTS – NOT IMPLEMENTED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581192" y="2180496"/>
            <a:ext cx="11029615" cy="4516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0450" lvl="0" marL="306000" rtl="0" algn="l">
              <a:spcBef>
                <a:spcPts val="0"/>
              </a:spcBef>
              <a:spcAft>
                <a:spcPts val="0"/>
              </a:spcAft>
              <a:buSzPts val="2356"/>
              <a:buChar char="◼"/>
            </a:pPr>
            <a:r>
              <a:rPr lang="en-US" sz="2500"/>
              <a:t>Not yet implemented/Work in progress</a:t>
            </a:r>
            <a:endParaRPr sz="2500"/>
          </a:p>
          <a:p>
            <a:pPr indent="-350450" lvl="1" marL="630000" rtl="0" algn="l">
              <a:spcBef>
                <a:spcPts val="920"/>
              </a:spcBef>
              <a:spcAft>
                <a:spcPts val="0"/>
              </a:spcAft>
              <a:buSzPts val="2172"/>
              <a:buChar char="◼"/>
            </a:pPr>
            <a:r>
              <a:rPr lang="en-US" sz="2300"/>
              <a:t>XSS inject that does not require the player to create a remote listener</a:t>
            </a:r>
            <a:endParaRPr sz="2300"/>
          </a:p>
          <a:p>
            <a:pPr indent="-350450" lvl="1" marL="630000" rtl="0" algn="l">
              <a:spcBef>
                <a:spcPts val="920"/>
              </a:spcBef>
              <a:spcAft>
                <a:spcPts val="0"/>
              </a:spcAft>
              <a:buSzPts val="2172"/>
              <a:buChar char="◼"/>
            </a:pPr>
            <a:r>
              <a:rPr lang="en-US" sz="2300"/>
              <a:t>VMs do not restore from a snapshot every night</a:t>
            </a:r>
            <a:endParaRPr sz="2300"/>
          </a:p>
          <a:p>
            <a:pPr indent="0" lvl="1" marL="324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sz="2300"/>
          </a:p>
          <a:p>
            <a:pPr indent="-350450" lvl="0" marL="306000" rtl="0" algn="l">
              <a:spcBef>
                <a:spcPts val="960"/>
              </a:spcBef>
              <a:spcAft>
                <a:spcPts val="0"/>
              </a:spcAft>
              <a:buSzPts val="2356"/>
              <a:buChar char="◼"/>
            </a:pPr>
            <a:r>
              <a:rPr lang="en-US" sz="2500"/>
              <a:t>Do not plan to implement (in this version)</a:t>
            </a:r>
            <a:endParaRPr sz="2500"/>
          </a:p>
          <a:p>
            <a:pPr indent="-350450" lvl="1" marL="630000" rtl="0" algn="l">
              <a:spcBef>
                <a:spcPts val="920"/>
              </a:spcBef>
              <a:spcAft>
                <a:spcPts val="0"/>
              </a:spcAft>
              <a:buSzPts val="2172"/>
              <a:buChar char="◼"/>
            </a:pPr>
            <a:r>
              <a:rPr lang="en-US" sz="2300"/>
              <a:t>More levels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CHALLENGES OVERCAME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513459" y="1884163"/>
            <a:ext cx="11029615" cy="444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Creating a narrative and realistic design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Apache, HTML, CSS, JS, PHP, MySQL full-stack environment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Prioritizing quality of the exploits over the number of exploits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Automating the XSS check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Developing in Oracle Virtualbox and transferring to Vmware ESXi</a:t>
            </a:r>
            <a:endParaRPr sz="2400"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Creating a Certificate of Completion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FUTURE ENHANCEMENTS</a:t>
            </a:r>
            <a:endParaRPr/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581192" y="1905000"/>
            <a:ext cx="11029615" cy="4741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In future versions of this application, I would like to see/add: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More levels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Wireshark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Buffer Overflow</a:t>
            </a:r>
            <a:endParaRPr/>
          </a:p>
          <a:p>
            <a:pPr indent="-270000" lvl="2" marL="900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More common web exploits</a:t>
            </a:r>
            <a:endParaRPr/>
          </a:p>
          <a:p>
            <a:pPr indent="-285750" lvl="1" marL="64575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Microservices that communicate over a network that can be captured or read</a:t>
            </a:r>
            <a:endParaRPr/>
          </a:p>
          <a:p>
            <a:pPr indent="-285750" lvl="1" marL="64575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Fixing unintended user reported bugs</a:t>
            </a:r>
            <a:endParaRPr/>
          </a:p>
          <a:p>
            <a:pPr indent="-285750" lvl="1" marL="64575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Creating a better Certificate of Completion</a:t>
            </a:r>
            <a:endParaRPr/>
          </a:p>
          <a:p>
            <a:pPr indent="-285750" lvl="1" marL="64575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Transition to Docker for easy transportation and setup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10" name="Google Shape;210;p1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5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/>
          </a:p>
        </p:txBody>
      </p:sp>
      <p:sp>
        <p:nvSpPr>
          <p:cNvPr id="214" name="Google Shape;214;p15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Digital Numbers" id="215" name="Google Shape;215;p15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581192" y="686114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581192" y="1892969"/>
            <a:ext cx="11029615" cy="208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Cybersecurity students feel a lower retention in Cyber Security hands-on exercises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Students may graduate college with a degree, but with no firm understanding of common exploits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No environment to practice ethical hacking and penetration testing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581192" y="4108382"/>
            <a:ext cx="11029615" cy="2088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Solution Requirements: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Promoting user creativity with multiple solutions to a problem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Covering multiple common web exploits</a:t>
            </a:r>
            <a:endParaRPr/>
          </a:p>
          <a:p>
            <a:pPr indent="-306000" lvl="1" marL="630000" marR="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Self-paced sandbox environment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RESEARCH &amp; BACKGROUND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581192" y="2180496"/>
            <a:ext cx="5081671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Capture The Flag and Hack The Box inspired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Researched common web application vulnerabilities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Apache server running the HTML, PHP, JS, CSS, MySQL development stack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How to secure File inclusion, Cross Site Scripting (XSS), and SQL injections (SQLi) vulnerabilities and purposefully make them less secure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LANGUAGES, SOFTWARE, AND HARDWARE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81192" y="2208088"/>
            <a:ext cx="3766219" cy="316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Languages: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HTML/CSS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JS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PHP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SQL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BASH</a:t>
            </a:r>
            <a:endParaRPr/>
          </a:p>
          <a:p>
            <a:pPr indent="-306000" lvl="1" marL="63000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/>
              <a:t>Python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4347411" y="2208087"/>
            <a:ext cx="2727157" cy="316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Software/OS: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Vmware ESXi server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Apache webserver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Debian 12 OS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MariaDB (MySQL)</a:t>
            </a:r>
            <a:endParaRPr/>
          </a:p>
          <a:p>
            <a:pPr indent="-212528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884695" y="2208086"/>
            <a:ext cx="2727157" cy="316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n-US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Hardware:</a:t>
            </a:r>
            <a:endParaRPr/>
          </a:p>
          <a:p>
            <a:pPr indent="-306000" lvl="1" marL="630000" marR="0" rtl="0" algn="l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CSU’s Lazarus ESXiserver</a:t>
            </a:r>
            <a:endParaRPr b="0" i="0" sz="16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PHP with MySQL, Javascript and more" id="133" name="Google Shape;133;p4"/>
          <p:cNvSpPr/>
          <p:nvPr/>
        </p:nvSpPr>
        <p:spPr>
          <a:xfrm>
            <a:off x="3140243" y="4401504"/>
            <a:ext cx="1544052" cy="1544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44308" l="0" r="0" t="8173"/>
          <a:stretch/>
        </p:blipFill>
        <p:spPr>
          <a:xfrm>
            <a:off x="2032988" y="5085238"/>
            <a:ext cx="3465558" cy="1477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(programming language) - Wikipedia"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201" y="5307046"/>
            <a:ext cx="1162903" cy="127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3689" y="3606644"/>
            <a:ext cx="3477081" cy="101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bian Linux" id="137" name="Google Shape;13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4382" y="4947336"/>
            <a:ext cx="1228476" cy="161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54340"/>
          <a:stretch/>
        </p:blipFill>
        <p:spPr>
          <a:xfrm>
            <a:off x="5554579" y="5012543"/>
            <a:ext cx="4157211" cy="170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PROJECT REQUIREMENTS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308476" y="2228622"/>
            <a:ext cx="11029615" cy="4460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1" marL="630000" rtl="0" algn="l">
              <a:spcBef>
                <a:spcPts val="0"/>
              </a:spcBef>
              <a:spcAft>
                <a:spcPts val="0"/>
              </a:spcAft>
              <a:buSzPts val="2944"/>
              <a:buChar char="◼"/>
            </a:pPr>
            <a:r>
              <a:rPr lang="en-US" sz="3200"/>
              <a:t>Make it accessible to students</a:t>
            </a:r>
            <a:endParaRPr/>
          </a:p>
          <a:p>
            <a:pPr indent="-306000" lvl="1" marL="630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/>
              <a:t>Create a network of VMs hosting webservers</a:t>
            </a:r>
            <a:endParaRPr/>
          </a:p>
          <a:p>
            <a:pPr indent="-306000" lvl="1" marL="630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/>
              <a:t>Contains common exploits built-in to the servers</a:t>
            </a:r>
            <a:endParaRPr/>
          </a:p>
          <a:p>
            <a:pPr indent="-306000" lvl="1" marL="630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/>
              <a:t>Feel realistic to where it looks like you are working with a real tech company</a:t>
            </a:r>
            <a:endParaRPr/>
          </a:p>
          <a:p>
            <a:pPr indent="-306000" lvl="1" marL="630000" rtl="0" algn="l">
              <a:spcBef>
                <a:spcPts val="1240"/>
              </a:spcBef>
              <a:spcAft>
                <a:spcPts val="0"/>
              </a:spcAft>
              <a:buSzPts val="2944"/>
              <a:buChar char="◼"/>
            </a:pPr>
            <a:r>
              <a:rPr lang="en-US" sz="3200"/>
              <a:t>Include guidance and tips to progress the students forward</a:t>
            </a:r>
            <a:endParaRPr/>
          </a:p>
          <a:p>
            <a:pPr indent="-95688" lvl="0" marL="306000" rtl="0" algn="l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TO GET STARTED – ON CAMPUS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You must have connection to the Lazarus server. So on a lab device in Ashby Hall 203, 207, or208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Or a laptop/personal device with an ethernet port plugged into the ethernet wall jacks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http://Lumino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Click on How To Play in the top left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Have fun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1" y="4359771"/>
            <a:ext cx="11034635" cy="133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TO GET STARTED – OFF CAMPUS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Request VPN permissions and then follow ON CAMPUS instructions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Or set up VMs on a personal network (Recommend Oracle VirtualBox)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Change the hidden file to point to the VM2 IP address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Go to the IP address set for VM1 and only after completing VM1 should you move to VM2’s IP address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Have Fun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1275" y="4180068"/>
            <a:ext cx="4989449" cy="255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2570747" y="2459504"/>
            <a:ext cx="705050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DEMO TIME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Go to http://lumino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CERTIFICATE OF COMPLETION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474134" y="2180496"/>
            <a:ext cx="6479480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/>
              <a:t>Upon completion of the Google form: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Puts the player’s name in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Puts the date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Sends the completed certificate to their email</a:t>
            </a:r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614" y="1879600"/>
            <a:ext cx="4933586" cy="485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2025-04-16T13:54:58Z</dcterms:created>
  <dc:creator>Jared Robert Andraszek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