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61" r:id="rId8"/>
    <p:sldId id="264" r:id="rId9"/>
    <p:sldId id="262" r:id="rId10"/>
    <p:sldId id="263" r:id="rId11"/>
    <p:sldId id="265" r:id="rId12"/>
    <p:sldId id="258" r:id="rId13"/>
    <p:sldId id="259" r:id="rId14"/>
    <p:sldId id="26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102" y="1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D9BF-048A-9D6C-0254-33B28A42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Cloud Storage Vulnerabilities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1D3E3-FF77-B121-7ED1-6B86B25CA2F6}"/>
              </a:ext>
            </a:extLst>
          </p:cNvPr>
          <p:cNvSpPr txBox="1"/>
          <p:nvPr/>
        </p:nvSpPr>
        <p:spPr>
          <a:xfrm>
            <a:off x="1218882" y="4241800"/>
            <a:ext cx="4062942" cy="193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000" kern="1200" cap="all" spc="200" baseline="0" dirty="0">
                <a:latin typeface="+mn-lt"/>
                <a:ea typeface="+mn-ea"/>
                <a:cs typeface="+mn-cs"/>
              </a:rPr>
              <a:t>Presented by: </a:t>
            </a:r>
            <a:br>
              <a:rPr lang="en-US" sz="2000" cap="all" spc="200" dirty="0"/>
            </a:br>
            <a:r>
              <a:rPr lang="en-US" sz="2000" kern="1200" cap="all" spc="200" baseline="0" dirty="0">
                <a:latin typeface="+mn-lt"/>
                <a:ea typeface="+mn-ea"/>
                <a:cs typeface="+mn-cs"/>
              </a:rPr>
              <a:t>Jared Andraszek</a:t>
            </a:r>
          </a:p>
        </p:txBody>
      </p:sp>
      <p:pic>
        <p:nvPicPr>
          <p:cNvPr id="6" name="Picture 5" descr="Digital art of a red umbrella under the rain">
            <a:extLst>
              <a:ext uri="{FF2B5EF4-FFF2-40B4-BE49-F238E27FC236}">
                <a16:creationId xmlns:a16="http://schemas.microsoft.com/office/drawing/2014/main" id="{D5C89CD8-843B-45A5-55B1-FD0A040713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r="24415" b="-1"/>
          <a:stretch/>
        </p:blipFill>
        <p:spPr>
          <a:xfrm>
            <a:off x="5484971" y="584200"/>
            <a:ext cx="6094413" cy="558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61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C418-BD82-7F63-84F5-329734D6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965E-4B12-7076-1023-F46D2966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</a:rPr>
              <a:t>Goodchild, J. (2023, January 4). </a:t>
            </a:r>
            <a:r>
              <a:rPr lang="en-US" sz="2000" i="1" dirty="0">
                <a:effectLst/>
              </a:rPr>
              <a:t>The cloud is under attack: The State Of Cloud Security in 2023</a:t>
            </a:r>
            <a:r>
              <a:rPr lang="en-US" sz="2000" dirty="0">
                <a:effectLst/>
              </a:rPr>
              <a:t>. CSO Online. https://www.csoonline.com/article/574285/the-cloud-is-under-attack-the-state-of-cloud-security-in-2023.html#:~:text=67,vulnerabilities%20as%20top%20conduits%20for </a:t>
            </a:r>
          </a:p>
          <a:p>
            <a:r>
              <a:rPr lang="en-US" sz="2000" dirty="0" err="1"/>
              <a:t>Kaduri</a:t>
            </a:r>
            <a:r>
              <a:rPr lang="en-US" sz="2000" dirty="0"/>
              <a:t>, B., &amp;amp; Silberman, J. (2023, May 30). The top 5 cloud security risks of 2023 (so far). CSA. https://cloudsecurityalliance.org/blog/2023/05/30/the-top-5-cloud-security-risks-of-2023-so-far/ </a:t>
            </a:r>
          </a:p>
          <a:p>
            <a:r>
              <a:rPr lang="en-US" sz="2000" dirty="0"/>
              <a:t>Pros and cons of cloud storage back. Secure Storage Services. (n.d.). https://www.securestorageservices.co.uk/article/11/pros-and-cons-of-cloud-storage </a:t>
            </a:r>
          </a:p>
          <a:p>
            <a:r>
              <a:rPr lang="en-US" sz="2000" dirty="0"/>
              <a:t>Public Cloud Services: Public Cloud Computing Consulting partner. Go to </a:t>
            </a:r>
            <a:r>
              <a:rPr lang="en-US" sz="2000" dirty="0" err="1"/>
              <a:t>Veritis</a:t>
            </a:r>
            <a:r>
              <a:rPr lang="en-US" sz="2000" dirty="0"/>
              <a:t> Group Inc. (n.d.). https://www.veritis.com/solutions/cloud/public-cloud-computing-services/ </a:t>
            </a:r>
          </a:p>
          <a:p>
            <a:r>
              <a:rPr lang="en-US" sz="2000" dirty="0"/>
              <a:t>What is cloud storage?. IBM. (n.d.). https://www.ibm.com/topics/cloud-storage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709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A06F-C99F-041C-8DA6-AD559D6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Close-up of question mark on a hardwood floor against a wall">
            <a:extLst>
              <a:ext uri="{FF2B5EF4-FFF2-40B4-BE49-F238E27FC236}">
                <a16:creationId xmlns:a16="http://schemas.microsoft.com/office/drawing/2014/main" id="{BF86E2F9-C784-0513-0EA5-83EE994D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547"/>
          <a:stretch/>
        </p:blipFill>
        <p:spPr>
          <a:xfrm>
            <a:off x="1218883" y="1701797"/>
            <a:ext cx="10360501" cy="4462272"/>
          </a:xfrm>
          <a:noFill/>
        </p:spPr>
      </p:pic>
    </p:spTree>
    <p:extLst>
      <p:ext uri="{BB962C8B-B14F-4D97-AF65-F5344CB8AC3E}">
        <p14:creationId xmlns:p14="http://schemas.microsoft.com/office/powerpoint/2010/main" val="32950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E2F7-7B99-0261-EFB6-4F3BC3A5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F70-1C62-3796-3F38-35832125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cloud storage</a:t>
            </a:r>
          </a:p>
          <a:p>
            <a:endParaRPr lang="en-US" dirty="0"/>
          </a:p>
          <a:p>
            <a:r>
              <a:rPr lang="en-US" dirty="0"/>
              <a:t>Pros and Cons of cloud storage</a:t>
            </a:r>
          </a:p>
          <a:p>
            <a:endParaRPr lang="en-US" dirty="0"/>
          </a:p>
          <a:p>
            <a:r>
              <a:rPr lang="en-US" dirty="0"/>
              <a:t>What vulnerabilities exist</a:t>
            </a:r>
          </a:p>
          <a:p>
            <a:endParaRPr lang="en-US" dirty="0"/>
          </a:p>
          <a:p>
            <a:r>
              <a:rPr lang="en-US" dirty="0"/>
              <a:t>How to prevent against them</a:t>
            </a:r>
          </a:p>
        </p:txBody>
      </p:sp>
    </p:spTree>
    <p:extLst>
      <p:ext uri="{BB962C8B-B14F-4D97-AF65-F5344CB8AC3E}">
        <p14:creationId xmlns:p14="http://schemas.microsoft.com/office/powerpoint/2010/main" val="29854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D6C2-6762-B66B-CA4F-C864BE20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4BFB-EA14-A5E0-0096-7BCE85C6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data and files in an off-site location that you access through a network connection (IBM)</a:t>
            </a:r>
          </a:p>
          <a:p>
            <a:endParaRPr lang="en-US" dirty="0"/>
          </a:p>
          <a:p>
            <a:r>
              <a:rPr lang="en-US" dirty="0"/>
              <a:t>Public Cloud – Connect over the internet, managed by another company</a:t>
            </a:r>
          </a:p>
          <a:p>
            <a:endParaRPr lang="en-US" dirty="0"/>
          </a:p>
          <a:p>
            <a:r>
              <a:rPr lang="en-US" dirty="0"/>
              <a:t>Private Cloud – Connect over a dedicated network connection, managed by the company</a:t>
            </a:r>
          </a:p>
        </p:txBody>
      </p:sp>
    </p:spTree>
    <p:extLst>
      <p:ext uri="{BB962C8B-B14F-4D97-AF65-F5344CB8AC3E}">
        <p14:creationId xmlns:p14="http://schemas.microsoft.com/office/powerpoint/2010/main" val="1052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495-9DA3-ACA5-98AD-BF72A6F3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4BA7-C1BE-9182-7393-84445E31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40" y="1676400"/>
            <a:ext cx="10360501" cy="4462272"/>
          </a:xfrm>
        </p:spPr>
        <p:txBody>
          <a:bodyPr/>
          <a:lstStyle/>
          <a:p>
            <a:r>
              <a:rPr lang="en-US" dirty="0"/>
              <a:t>AWS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</a:t>
            </a:r>
          </a:p>
          <a:p>
            <a:endParaRPr lang="en-US" dirty="0"/>
          </a:p>
          <a:p>
            <a:r>
              <a:rPr lang="en-US" dirty="0"/>
              <a:t>IBM SoftLayer</a:t>
            </a:r>
          </a:p>
          <a:p>
            <a:endParaRPr lang="en-US" dirty="0"/>
          </a:p>
          <a:p>
            <a:r>
              <a:rPr lang="en-US" dirty="0"/>
              <a:t>Google Cloud</a:t>
            </a:r>
          </a:p>
        </p:txBody>
      </p:sp>
      <p:pic>
        <p:nvPicPr>
          <p:cNvPr id="1026" name="Picture 2" descr="Public Cloud Services | Public Cloud Computing Consulting Partner">
            <a:extLst>
              <a:ext uri="{FF2B5EF4-FFF2-40B4-BE49-F238E27FC236}">
                <a16:creationId xmlns:a16="http://schemas.microsoft.com/office/drawing/2014/main" id="{CABE3171-2CA4-25F6-14C7-937F98A52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26" y="1394151"/>
            <a:ext cx="6326028" cy="474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66043-17B9-5A7A-585C-378935C92EF6}"/>
              </a:ext>
            </a:extLst>
          </p:cNvPr>
          <p:cNvSpPr txBox="1"/>
          <p:nvPr/>
        </p:nvSpPr>
        <p:spPr>
          <a:xfrm>
            <a:off x="7805340" y="6054862"/>
            <a:ext cx="335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PublicCloudServices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99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582C-B770-AD30-E029-5E63E642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with Cloud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CBEC-9C0F-67BB-4886-42CBC829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104129" cy="3632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Disaster Recovery</a:t>
            </a:r>
          </a:p>
          <a:p>
            <a:endParaRPr lang="en-US" dirty="0"/>
          </a:p>
          <a:p>
            <a:r>
              <a:rPr lang="en-US" dirty="0"/>
              <a:t>High Availability of Data</a:t>
            </a:r>
          </a:p>
          <a:p>
            <a:endParaRPr lang="en-US" dirty="0"/>
          </a:p>
          <a:p>
            <a:r>
              <a:rPr lang="en-US" dirty="0"/>
              <a:t>Scalability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320B4A-24A9-1B87-E0E6-D32787822227}"/>
              </a:ext>
            </a:extLst>
          </p:cNvPr>
          <p:cNvSpPr txBox="1">
            <a:spLocks/>
          </p:cNvSpPr>
          <p:nvPr/>
        </p:nvSpPr>
        <p:spPr>
          <a:xfrm>
            <a:off x="6300642" y="1701797"/>
            <a:ext cx="5104129" cy="345440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CONS</a:t>
            </a:r>
          </a:p>
          <a:p>
            <a:r>
              <a:rPr lang="en-US" dirty="0"/>
              <a:t>Requires access to the internet</a:t>
            </a:r>
          </a:p>
          <a:p>
            <a:endParaRPr lang="en-US" dirty="0"/>
          </a:p>
          <a:p>
            <a:r>
              <a:rPr lang="en-US" dirty="0"/>
              <a:t>Fixed Contracts</a:t>
            </a:r>
          </a:p>
          <a:p>
            <a:endParaRPr lang="en-US" dirty="0"/>
          </a:p>
          <a:p>
            <a:r>
              <a:rPr lang="en-US" dirty="0"/>
              <a:t>Lack of total control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90256-665E-B0B4-3405-559401E9A702}"/>
              </a:ext>
            </a:extLst>
          </p:cNvPr>
          <p:cNvSpPr txBox="1"/>
          <p:nvPr/>
        </p:nvSpPr>
        <p:spPr>
          <a:xfrm>
            <a:off x="7694612" y="5895531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SecureStorageServices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976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906D-624F-63B5-C6DC-5AA02B43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Vulnerabilities Exist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6005-4DD2-185A-4112-3F113CE1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Misconfiguration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Unpatched Web Services</a:t>
            </a:r>
          </a:p>
          <a:p>
            <a:endParaRPr lang="en-US" dirty="0"/>
          </a:p>
          <a:p>
            <a:r>
              <a:rPr lang="en-US" dirty="0"/>
              <a:t>Unsecure credentials</a:t>
            </a:r>
          </a:p>
          <a:p>
            <a:endParaRPr lang="en-US" dirty="0"/>
          </a:p>
          <a:p>
            <a:r>
              <a:rPr lang="en-US" dirty="0"/>
              <a:t>Privilege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D2F0F-E848-7515-0605-329240A327F2}"/>
              </a:ext>
            </a:extLst>
          </p:cNvPr>
          <p:cNvSpPr txBox="1"/>
          <p:nvPr/>
        </p:nvSpPr>
        <p:spPr>
          <a:xfrm>
            <a:off x="8532812" y="604996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GoodChild</a:t>
            </a:r>
            <a:r>
              <a:rPr lang="en-US" sz="2800" dirty="0"/>
              <a:t>, 2023)</a:t>
            </a:r>
          </a:p>
        </p:txBody>
      </p:sp>
    </p:spTree>
    <p:extLst>
      <p:ext uri="{BB962C8B-B14F-4D97-AF65-F5344CB8AC3E}">
        <p14:creationId xmlns:p14="http://schemas.microsoft.com/office/powerpoint/2010/main" val="12450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A472-A5DD-FF47-6B88-12459C96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D2D5-6546-E0C8-14C7-2B8E04C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9218929" cy="3327403"/>
          </a:xfrm>
        </p:spPr>
        <p:txBody>
          <a:bodyPr>
            <a:normAutofit/>
          </a:bodyPr>
          <a:lstStyle/>
          <a:p>
            <a:r>
              <a:rPr lang="en-US" dirty="0"/>
              <a:t>Principle of Least Privilege</a:t>
            </a:r>
          </a:p>
          <a:p>
            <a:endParaRPr lang="en-US" dirty="0"/>
          </a:p>
          <a:p>
            <a:r>
              <a:rPr lang="en-US" dirty="0"/>
              <a:t>Patching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Vulnerability Scanning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61788-257F-8CF6-2ECB-2995711B874D}"/>
              </a:ext>
            </a:extLst>
          </p:cNvPr>
          <p:cNvSpPr txBox="1"/>
          <p:nvPr/>
        </p:nvSpPr>
        <p:spPr>
          <a:xfrm>
            <a:off x="7235984" y="57150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Kaduri</a:t>
            </a:r>
            <a:r>
              <a:rPr lang="en-US" sz="2800" dirty="0"/>
              <a:t>, Silberman, 2023)</a:t>
            </a:r>
          </a:p>
        </p:txBody>
      </p:sp>
    </p:spTree>
    <p:extLst>
      <p:ext uri="{BB962C8B-B14F-4D97-AF65-F5344CB8AC3E}">
        <p14:creationId xmlns:p14="http://schemas.microsoft.com/office/powerpoint/2010/main" val="21391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EFE6-F4E7-E535-F689-875C2EC8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996A-1763-4226-F7C4-BD7629B8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easy multiple locations and servers</a:t>
            </a:r>
          </a:p>
          <a:p>
            <a:endParaRPr lang="en-US" dirty="0"/>
          </a:p>
          <a:p>
            <a:r>
              <a:rPr lang="en-US" dirty="0"/>
              <a:t>Differing level of user access (servers, audits, managerial)</a:t>
            </a:r>
          </a:p>
          <a:p>
            <a:endParaRPr lang="en-US" dirty="0"/>
          </a:p>
          <a:p>
            <a:r>
              <a:rPr lang="en-US" dirty="0"/>
              <a:t>System admin can make altercations to the servers</a:t>
            </a:r>
          </a:p>
          <a:p>
            <a:endParaRPr lang="en-US" dirty="0"/>
          </a:p>
          <a:p>
            <a:r>
              <a:rPr lang="en-US" dirty="0"/>
              <a:t>Easy to misconfigure or overspend on processes</a:t>
            </a:r>
          </a:p>
        </p:txBody>
      </p:sp>
    </p:spTree>
    <p:extLst>
      <p:ext uri="{BB962C8B-B14F-4D97-AF65-F5344CB8AC3E}">
        <p14:creationId xmlns:p14="http://schemas.microsoft.com/office/powerpoint/2010/main" val="373818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E2F7-7B99-0261-EFB6-4F3BC3A5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F70-1C62-3796-3F38-35832125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cloud storage</a:t>
            </a:r>
          </a:p>
          <a:p>
            <a:endParaRPr lang="en-US" dirty="0"/>
          </a:p>
          <a:p>
            <a:r>
              <a:rPr lang="en-US" dirty="0"/>
              <a:t>Pros and Cons of cloud storage</a:t>
            </a:r>
          </a:p>
          <a:p>
            <a:endParaRPr lang="en-US" dirty="0"/>
          </a:p>
          <a:p>
            <a:r>
              <a:rPr lang="en-US" dirty="0"/>
              <a:t>What vulnerabilities exist</a:t>
            </a:r>
          </a:p>
          <a:p>
            <a:endParaRPr lang="en-US" dirty="0"/>
          </a:p>
          <a:p>
            <a:r>
              <a:rPr lang="en-US" dirty="0"/>
              <a:t>How to prevent against them</a:t>
            </a:r>
          </a:p>
        </p:txBody>
      </p:sp>
    </p:spTree>
    <p:extLst>
      <p:ext uri="{BB962C8B-B14F-4D97-AF65-F5344CB8AC3E}">
        <p14:creationId xmlns:p14="http://schemas.microsoft.com/office/powerpoint/2010/main" val="9339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be677d-0236-4f8e-80ae-0619c5bc1c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C2D6DA2A7A3E48B4E9364415D95C51" ma:contentTypeVersion="6" ma:contentTypeDescription="Create a new document." ma:contentTypeScope="" ma:versionID="17f561c243ccc5a5f98563ed7c365501">
  <xsd:schema xmlns:xsd="http://www.w3.org/2001/XMLSchema" xmlns:xs="http://www.w3.org/2001/XMLSchema" xmlns:p="http://schemas.microsoft.com/office/2006/metadata/properties" xmlns:ns3="77be677d-0236-4f8e-80ae-0619c5bc1c38" targetNamespace="http://schemas.microsoft.com/office/2006/metadata/properties" ma:root="true" ma:fieldsID="a307e12a23d27c20f8209d98661cc1ab" ns3:_="">
    <xsd:import namespace="77be677d-0236-4f8e-80ae-0619c5bc1c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677d-0236-4f8e-80ae-0619c5bc1c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77be677d-0236-4f8e-80ae-0619c5bc1c38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9638BF-89FA-49D7-8CD1-A8AF55EBC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be677d-0236-4f8e-80ae-0619c5bc1c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70CEA7-BFD6-426D-9EEF-0C70046E84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257</TotalTime>
  <Words>395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Cloud Storage Vulnerabilities</vt:lpstr>
      <vt:lpstr>Overview</vt:lpstr>
      <vt:lpstr>What is Cloud Storage?</vt:lpstr>
      <vt:lpstr>Public Cloud Examples</vt:lpstr>
      <vt:lpstr>Pros and Cons with Cloud Storage</vt:lpstr>
      <vt:lpstr>What Vulnerabilities Exist</vt:lpstr>
      <vt:lpstr>Key Recommendations</vt:lpstr>
      <vt:lpstr>AWS Example</vt:lpstr>
      <vt:lpstr>Summary</vt:lpstr>
      <vt:lpstr>References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 Vulnerabilities</dc:title>
  <dc:creator>Jared R. Andraszek</dc:creator>
  <cp:lastModifiedBy>Jared R. Andraszek</cp:lastModifiedBy>
  <cp:revision>2</cp:revision>
  <dcterms:created xsi:type="dcterms:W3CDTF">2023-10-04T19:12:11Z</dcterms:created>
  <dcterms:modified xsi:type="dcterms:W3CDTF">2023-10-04T23:29:22Z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0x010100D1C2D6DA2A7A3E48B4E9364415D95C51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