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8755" autoAdjust="0"/>
  </p:normalViewPr>
  <p:slideViewPr>
    <p:cSldViewPr snapToGrid="0">
      <p:cViewPr varScale="1">
        <p:scale>
          <a:sx n="40" d="100"/>
          <a:sy n="40" d="100"/>
        </p:scale>
        <p:origin x="18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FA81C6-60FE-4B74-96C4-C7FF946DA98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525EEAC-7E76-4F3D-892C-B850C77F53AC}">
      <dgm:prSet/>
      <dgm:spPr/>
      <dgm:t>
        <a:bodyPr/>
        <a:lstStyle/>
        <a:p>
          <a:r>
            <a:rPr lang="en-US" dirty="0"/>
            <a:t>Background prior to the leak</a:t>
          </a:r>
        </a:p>
      </dgm:t>
    </dgm:pt>
    <dgm:pt modelId="{69BA7D8F-219F-4724-A3B7-92E757DD0F7E}" type="parTrans" cxnId="{8809C0DA-C8AD-4747-9040-73AE5E117D90}">
      <dgm:prSet/>
      <dgm:spPr/>
      <dgm:t>
        <a:bodyPr/>
        <a:lstStyle/>
        <a:p>
          <a:endParaRPr lang="en-US"/>
        </a:p>
      </dgm:t>
    </dgm:pt>
    <dgm:pt modelId="{5A61AE1D-4F08-41AA-AC9D-C15043D35BA6}" type="sibTrans" cxnId="{8809C0DA-C8AD-4747-9040-73AE5E117D90}">
      <dgm:prSet/>
      <dgm:spPr/>
      <dgm:t>
        <a:bodyPr/>
        <a:lstStyle/>
        <a:p>
          <a:endParaRPr lang="en-US"/>
        </a:p>
      </dgm:t>
    </dgm:pt>
    <dgm:pt modelId="{DD21D356-6844-44FF-9117-F5AEA04E0DC6}">
      <dgm:prSet/>
      <dgm:spPr/>
      <dgm:t>
        <a:bodyPr/>
        <a:lstStyle/>
        <a:p>
          <a:r>
            <a:rPr lang="en-US" dirty="0"/>
            <a:t>What happened</a:t>
          </a:r>
        </a:p>
      </dgm:t>
    </dgm:pt>
    <dgm:pt modelId="{8F169E92-72DC-4AC8-A50D-619A135D41E1}" type="parTrans" cxnId="{AE297E94-23A2-47CC-8B2D-01420B838366}">
      <dgm:prSet/>
      <dgm:spPr/>
      <dgm:t>
        <a:bodyPr/>
        <a:lstStyle/>
        <a:p>
          <a:endParaRPr lang="en-US"/>
        </a:p>
      </dgm:t>
    </dgm:pt>
    <dgm:pt modelId="{67706EAD-2956-4FE7-8CFB-E2FC6992F514}" type="sibTrans" cxnId="{AE297E94-23A2-47CC-8B2D-01420B838366}">
      <dgm:prSet/>
      <dgm:spPr/>
      <dgm:t>
        <a:bodyPr/>
        <a:lstStyle/>
        <a:p>
          <a:endParaRPr lang="en-US"/>
        </a:p>
      </dgm:t>
    </dgm:pt>
    <dgm:pt modelId="{94ABBD30-FBDF-4BA7-BB3A-A35D63978D51}">
      <dgm:prSet/>
      <dgm:spPr/>
      <dgm:t>
        <a:bodyPr/>
        <a:lstStyle/>
        <a:p>
          <a:r>
            <a:rPr lang="en-US"/>
            <a:t>Who did it</a:t>
          </a:r>
        </a:p>
      </dgm:t>
    </dgm:pt>
    <dgm:pt modelId="{13BE1FF4-C175-4151-BC9F-EB33DF836503}" type="parTrans" cxnId="{9143266B-F938-463D-9837-CE9B27C6E2EE}">
      <dgm:prSet/>
      <dgm:spPr/>
      <dgm:t>
        <a:bodyPr/>
        <a:lstStyle/>
        <a:p>
          <a:endParaRPr lang="en-US"/>
        </a:p>
      </dgm:t>
    </dgm:pt>
    <dgm:pt modelId="{8C6ACBB6-CBFA-4051-A95D-A736152A4F3C}" type="sibTrans" cxnId="{9143266B-F938-463D-9837-CE9B27C6E2EE}">
      <dgm:prSet/>
      <dgm:spPr/>
      <dgm:t>
        <a:bodyPr/>
        <a:lstStyle/>
        <a:p>
          <a:endParaRPr lang="en-US"/>
        </a:p>
      </dgm:t>
    </dgm:pt>
    <dgm:pt modelId="{79C1232F-FC30-4988-B127-44961C273C14}">
      <dgm:prSet/>
      <dgm:spPr/>
      <dgm:t>
        <a:bodyPr/>
        <a:lstStyle/>
        <a:p>
          <a:r>
            <a:rPr lang="en-US" dirty="0"/>
            <a:t>How it could have been prevented</a:t>
          </a:r>
        </a:p>
      </dgm:t>
    </dgm:pt>
    <dgm:pt modelId="{86BDA292-7746-4DEE-BE91-A4003FC44DA5}" type="parTrans" cxnId="{5DEEBF68-941F-4400-806A-CEA2FCCE914F}">
      <dgm:prSet/>
      <dgm:spPr/>
      <dgm:t>
        <a:bodyPr/>
        <a:lstStyle/>
        <a:p>
          <a:endParaRPr lang="en-US"/>
        </a:p>
      </dgm:t>
    </dgm:pt>
    <dgm:pt modelId="{6CA22D8E-00A5-49B7-940C-337E2EC10200}" type="sibTrans" cxnId="{5DEEBF68-941F-4400-806A-CEA2FCCE914F}">
      <dgm:prSet/>
      <dgm:spPr/>
      <dgm:t>
        <a:bodyPr/>
        <a:lstStyle/>
        <a:p>
          <a:endParaRPr lang="en-US"/>
        </a:p>
      </dgm:t>
    </dgm:pt>
    <dgm:pt modelId="{F6F0B732-CD37-4A8E-A423-3B5D1D4198E4}" type="pres">
      <dgm:prSet presAssocID="{00FA81C6-60FE-4B74-96C4-C7FF946DA98F}" presName="linear" presStyleCnt="0">
        <dgm:presLayoutVars>
          <dgm:animLvl val="lvl"/>
          <dgm:resizeHandles val="exact"/>
        </dgm:presLayoutVars>
      </dgm:prSet>
      <dgm:spPr/>
    </dgm:pt>
    <dgm:pt modelId="{424D6073-EEF4-48F3-BB05-FBA3D48FD98A}" type="pres">
      <dgm:prSet presAssocID="{1525EEAC-7E76-4F3D-892C-B850C77F53AC}" presName="parentText" presStyleLbl="node1" presStyleIdx="0" presStyleCnt="4" custLinFactNeighborX="-2382" custLinFactNeighborY="-468">
        <dgm:presLayoutVars>
          <dgm:chMax val="0"/>
          <dgm:bulletEnabled val="1"/>
        </dgm:presLayoutVars>
      </dgm:prSet>
      <dgm:spPr/>
    </dgm:pt>
    <dgm:pt modelId="{BF3FF0ED-E447-4B85-8839-F8FFF0D82D3C}" type="pres">
      <dgm:prSet presAssocID="{5A61AE1D-4F08-41AA-AC9D-C15043D35BA6}" presName="spacer" presStyleCnt="0"/>
      <dgm:spPr/>
    </dgm:pt>
    <dgm:pt modelId="{E7E2BDB9-D8EF-4052-BA05-21B4537CD4C5}" type="pres">
      <dgm:prSet presAssocID="{DD21D356-6844-44FF-9117-F5AEA04E0DC6}" presName="parentText" presStyleLbl="node1" presStyleIdx="1" presStyleCnt="4">
        <dgm:presLayoutVars>
          <dgm:chMax val="0"/>
          <dgm:bulletEnabled val="1"/>
        </dgm:presLayoutVars>
      </dgm:prSet>
      <dgm:spPr/>
    </dgm:pt>
    <dgm:pt modelId="{072856B3-304B-4026-8C75-DFB3BE5620D6}" type="pres">
      <dgm:prSet presAssocID="{67706EAD-2956-4FE7-8CFB-E2FC6992F514}" presName="spacer" presStyleCnt="0"/>
      <dgm:spPr/>
    </dgm:pt>
    <dgm:pt modelId="{7C9E7D01-C32B-4275-A1A8-286EBD05A1BA}" type="pres">
      <dgm:prSet presAssocID="{94ABBD30-FBDF-4BA7-BB3A-A35D63978D51}" presName="parentText" presStyleLbl="node1" presStyleIdx="2" presStyleCnt="4">
        <dgm:presLayoutVars>
          <dgm:chMax val="0"/>
          <dgm:bulletEnabled val="1"/>
        </dgm:presLayoutVars>
      </dgm:prSet>
      <dgm:spPr/>
    </dgm:pt>
    <dgm:pt modelId="{581C79DC-7FEE-47B8-A8A1-4EC6A675E8AA}" type="pres">
      <dgm:prSet presAssocID="{8C6ACBB6-CBFA-4051-A95D-A736152A4F3C}" presName="spacer" presStyleCnt="0"/>
      <dgm:spPr/>
    </dgm:pt>
    <dgm:pt modelId="{4CEB1192-842C-4172-B732-186BA9C47742}" type="pres">
      <dgm:prSet presAssocID="{79C1232F-FC30-4988-B127-44961C273C14}" presName="parentText" presStyleLbl="node1" presStyleIdx="3" presStyleCnt="4">
        <dgm:presLayoutVars>
          <dgm:chMax val="0"/>
          <dgm:bulletEnabled val="1"/>
        </dgm:presLayoutVars>
      </dgm:prSet>
      <dgm:spPr/>
    </dgm:pt>
  </dgm:ptLst>
  <dgm:cxnLst>
    <dgm:cxn modelId="{EA2FAF12-19F0-47B6-8D8E-C29C8923B3F7}" type="presOf" srcId="{79C1232F-FC30-4988-B127-44961C273C14}" destId="{4CEB1192-842C-4172-B732-186BA9C47742}" srcOrd="0" destOrd="0" presId="urn:microsoft.com/office/officeart/2005/8/layout/vList2"/>
    <dgm:cxn modelId="{8E673E61-E280-42B5-87E1-4BAA73477C37}" type="presOf" srcId="{1525EEAC-7E76-4F3D-892C-B850C77F53AC}" destId="{424D6073-EEF4-48F3-BB05-FBA3D48FD98A}" srcOrd="0" destOrd="0" presId="urn:microsoft.com/office/officeart/2005/8/layout/vList2"/>
    <dgm:cxn modelId="{5DEEBF68-941F-4400-806A-CEA2FCCE914F}" srcId="{00FA81C6-60FE-4B74-96C4-C7FF946DA98F}" destId="{79C1232F-FC30-4988-B127-44961C273C14}" srcOrd="3" destOrd="0" parTransId="{86BDA292-7746-4DEE-BE91-A4003FC44DA5}" sibTransId="{6CA22D8E-00A5-49B7-940C-337E2EC10200}"/>
    <dgm:cxn modelId="{E2168A6A-2ECA-4FA7-B34C-BB90916764A6}" type="presOf" srcId="{DD21D356-6844-44FF-9117-F5AEA04E0DC6}" destId="{E7E2BDB9-D8EF-4052-BA05-21B4537CD4C5}" srcOrd="0" destOrd="0" presId="urn:microsoft.com/office/officeart/2005/8/layout/vList2"/>
    <dgm:cxn modelId="{9143266B-F938-463D-9837-CE9B27C6E2EE}" srcId="{00FA81C6-60FE-4B74-96C4-C7FF946DA98F}" destId="{94ABBD30-FBDF-4BA7-BB3A-A35D63978D51}" srcOrd="2" destOrd="0" parTransId="{13BE1FF4-C175-4151-BC9F-EB33DF836503}" sibTransId="{8C6ACBB6-CBFA-4051-A95D-A736152A4F3C}"/>
    <dgm:cxn modelId="{989B4473-B0EC-4E84-8B31-C17CFAAC5100}" type="presOf" srcId="{94ABBD30-FBDF-4BA7-BB3A-A35D63978D51}" destId="{7C9E7D01-C32B-4275-A1A8-286EBD05A1BA}" srcOrd="0" destOrd="0" presId="urn:microsoft.com/office/officeart/2005/8/layout/vList2"/>
    <dgm:cxn modelId="{AD92CE8B-E251-4CFC-B180-A365C97F0189}" type="presOf" srcId="{00FA81C6-60FE-4B74-96C4-C7FF946DA98F}" destId="{F6F0B732-CD37-4A8E-A423-3B5D1D4198E4}" srcOrd="0" destOrd="0" presId="urn:microsoft.com/office/officeart/2005/8/layout/vList2"/>
    <dgm:cxn modelId="{AE297E94-23A2-47CC-8B2D-01420B838366}" srcId="{00FA81C6-60FE-4B74-96C4-C7FF946DA98F}" destId="{DD21D356-6844-44FF-9117-F5AEA04E0DC6}" srcOrd="1" destOrd="0" parTransId="{8F169E92-72DC-4AC8-A50D-619A135D41E1}" sibTransId="{67706EAD-2956-4FE7-8CFB-E2FC6992F514}"/>
    <dgm:cxn modelId="{8809C0DA-C8AD-4747-9040-73AE5E117D90}" srcId="{00FA81C6-60FE-4B74-96C4-C7FF946DA98F}" destId="{1525EEAC-7E76-4F3D-892C-B850C77F53AC}" srcOrd="0" destOrd="0" parTransId="{69BA7D8F-219F-4724-A3B7-92E757DD0F7E}" sibTransId="{5A61AE1D-4F08-41AA-AC9D-C15043D35BA6}"/>
    <dgm:cxn modelId="{89B9C948-4AE7-4BCA-8110-0EFA6B4AFBA8}" type="presParOf" srcId="{F6F0B732-CD37-4A8E-A423-3B5D1D4198E4}" destId="{424D6073-EEF4-48F3-BB05-FBA3D48FD98A}" srcOrd="0" destOrd="0" presId="urn:microsoft.com/office/officeart/2005/8/layout/vList2"/>
    <dgm:cxn modelId="{9489A682-5F84-4708-891D-311C895F533B}" type="presParOf" srcId="{F6F0B732-CD37-4A8E-A423-3B5D1D4198E4}" destId="{BF3FF0ED-E447-4B85-8839-F8FFF0D82D3C}" srcOrd="1" destOrd="0" presId="urn:microsoft.com/office/officeart/2005/8/layout/vList2"/>
    <dgm:cxn modelId="{17379D3A-C0D0-4A82-9DA8-5CC31F1D1F85}" type="presParOf" srcId="{F6F0B732-CD37-4A8E-A423-3B5D1D4198E4}" destId="{E7E2BDB9-D8EF-4052-BA05-21B4537CD4C5}" srcOrd="2" destOrd="0" presId="urn:microsoft.com/office/officeart/2005/8/layout/vList2"/>
    <dgm:cxn modelId="{7A334FFE-C82B-4672-BAC2-15131FC95C2B}" type="presParOf" srcId="{F6F0B732-CD37-4A8E-A423-3B5D1D4198E4}" destId="{072856B3-304B-4026-8C75-DFB3BE5620D6}" srcOrd="3" destOrd="0" presId="urn:microsoft.com/office/officeart/2005/8/layout/vList2"/>
    <dgm:cxn modelId="{064394AA-9F70-4754-AC0E-E65EFC66BFA7}" type="presParOf" srcId="{F6F0B732-CD37-4A8E-A423-3B5D1D4198E4}" destId="{7C9E7D01-C32B-4275-A1A8-286EBD05A1BA}" srcOrd="4" destOrd="0" presId="urn:microsoft.com/office/officeart/2005/8/layout/vList2"/>
    <dgm:cxn modelId="{C0D9084A-6AB9-4DAF-B3CB-6AD0DF06BA5D}" type="presParOf" srcId="{F6F0B732-CD37-4A8E-A423-3B5D1D4198E4}" destId="{581C79DC-7FEE-47B8-A8A1-4EC6A675E8AA}" srcOrd="5" destOrd="0" presId="urn:microsoft.com/office/officeart/2005/8/layout/vList2"/>
    <dgm:cxn modelId="{9BAD7475-F60A-41FC-8558-0E491B5C2A99}" type="presParOf" srcId="{F6F0B732-CD37-4A8E-A423-3B5D1D4198E4}" destId="{4CEB1192-842C-4172-B732-186BA9C4774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31FE84-492A-440F-BBCA-3B4B1B9DBD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BDE317-497B-4DEA-B7EC-92A54AF458D5}">
      <dgm:prSet/>
      <dgm:spPr/>
      <dgm:t>
        <a:bodyPr/>
        <a:lstStyle/>
        <a:p>
          <a:r>
            <a:rPr lang="en-US" b="0" i="0"/>
            <a:t>What is First American?</a:t>
          </a:r>
          <a:endParaRPr lang="en-US"/>
        </a:p>
      </dgm:t>
    </dgm:pt>
    <dgm:pt modelId="{7CE4C852-6728-4CD2-82EA-71CEEE9191A4}" type="parTrans" cxnId="{4B9BBD5F-7294-44B5-959E-E8CCADEADC4A}">
      <dgm:prSet/>
      <dgm:spPr/>
      <dgm:t>
        <a:bodyPr/>
        <a:lstStyle/>
        <a:p>
          <a:endParaRPr lang="en-US"/>
        </a:p>
      </dgm:t>
    </dgm:pt>
    <dgm:pt modelId="{ADA5E126-7841-4216-AF8A-7390F03AA664}" type="sibTrans" cxnId="{4B9BBD5F-7294-44B5-959E-E8CCADEADC4A}">
      <dgm:prSet/>
      <dgm:spPr/>
      <dgm:t>
        <a:bodyPr/>
        <a:lstStyle/>
        <a:p>
          <a:endParaRPr lang="en-US"/>
        </a:p>
      </dgm:t>
    </dgm:pt>
    <dgm:pt modelId="{643759B8-6C22-436C-808D-D8E61D76FF8D}">
      <dgm:prSet/>
      <dgm:spPr/>
      <dgm:t>
        <a:bodyPr/>
        <a:lstStyle/>
        <a:p>
          <a:r>
            <a:rPr lang="en-US" b="0" i="0" dirty="0"/>
            <a:t>A title insurance and settlement service provider for primarily the real estate industry</a:t>
          </a:r>
          <a:endParaRPr lang="en-US" dirty="0"/>
        </a:p>
      </dgm:t>
    </dgm:pt>
    <dgm:pt modelId="{A89887B3-8647-4F93-AFDE-60BDE5A59046}" type="parTrans" cxnId="{1753BA98-BDA5-46DA-8B2F-EAA0AEB3C076}">
      <dgm:prSet/>
      <dgm:spPr/>
      <dgm:t>
        <a:bodyPr/>
        <a:lstStyle/>
        <a:p>
          <a:endParaRPr lang="en-US"/>
        </a:p>
      </dgm:t>
    </dgm:pt>
    <dgm:pt modelId="{50CD8026-9525-4A07-9496-9F596D4087BA}" type="sibTrans" cxnId="{1753BA98-BDA5-46DA-8B2F-EAA0AEB3C076}">
      <dgm:prSet/>
      <dgm:spPr/>
      <dgm:t>
        <a:bodyPr/>
        <a:lstStyle/>
        <a:p>
          <a:endParaRPr lang="en-US"/>
        </a:p>
      </dgm:t>
    </dgm:pt>
    <dgm:pt modelId="{1DBA716F-3440-44CF-9BC4-DC0A5BE399C0}">
      <dgm:prSet/>
      <dgm:spPr/>
      <dgm:t>
        <a:bodyPr/>
        <a:lstStyle/>
        <a:p>
          <a:r>
            <a:rPr lang="en-US" b="0" i="0"/>
            <a:t>Why was their data important?</a:t>
          </a:r>
          <a:endParaRPr lang="en-US"/>
        </a:p>
      </dgm:t>
    </dgm:pt>
    <dgm:pt modelId="{BCCDBA2A-16F0-41D4-917A-99E41E81EF81}" type="parTrans" cxnId="{2CFD682A-EE49-4BC9-A802-35D34B7DF882}">
      <dgm:prSet/>
      <dgm:spPr/>
      <dgm:t>
        <a:bodyPr/>
        <a:lstStyle/>
        <a:p>
          <a:endParaRPr lang="en-US"/>
        </a:p>
      </dgm:t>
    </dgm:pt>
    <dgm:pt modelId="{F47DB845-4723-4977-926E-E148076CD833}" type="sibTrans" cxnId="{2CFD682A-EE49-4BC9-A802-35D34B7DF882}">
      <dgm:prSet/>
      <dgm:spPr/>
      <dgm:t>
        <a:bodyPr/>
        <a:lstStyle/>
        <a:p>
          <a:endParaRPr lang="en-US"/>
        </a:p>
      </dgm:t>
    </dgm:pt>
    <dgm:pt modelId="{2282663D-B075-4D94-97F9-8992DF8249C9}">
      <dgm:prSet/>
      <dgm:spPr/>
      <dgm:t>
        <a:bodyPr/>
        <a:lstStyle/>
        <a:p>
          <a:r>
            <a:rPr lang="en-US" b="0" i="0"/>
            <a:t>They were in possession of millions of documents that had personal information such as SSNs, bank account numbers, driver’s licenses etc. </a:t>
          </a:r>
          <a:endParaRPr lang="en-US"/>
        </a:p>
      </dgm:t>
    </dgm:pt>
    <dgm:pt modelId="{B32AACE4-6735-4BE2-8BFB-F51B5737C89A}" type="parTrans" cxnId="{FAD9875E-A96E-4EDA-9F51-3244EF1DC7D6}">
      <dgm:prSet/>
      <dgm:spPr/>
      <dgm:t>
        <a:bodyPr/>
        <a:lstStyle/>
        <a:p>
          <a:endParaRPr lang="en-US"/>
        </a:p>
      </dgm:t>
    </dgm:pt>
    <dgm:pt modelId="{BE744C8B-860A-4B49-8716-F0ECB3E47D44}" type="sibTrans" cxnId="{FAD9875E-A96E-4EDA-9F51-3244EF1DC7D6}">
      <dgm:prSet/>
      <dgm:spPr/>
      <dgm:t>
        <a:bodyPr/>
        <a:lstStyle/>
        <a:p>
          <a:endParaRPr lang="en-US"/>
        </a:p>
      </dgm:t>
    </dgm:pt>
    <dgm:pt modelId="{A9C8C8EA-C83A-447D-90F0-1FB9716E41E2}" type="pres">
      <dgm:prSet presAssocID="{9631FE84-492A-440F-BBCA-3B4B1B9DBD80}" presName="linear" presStyleCnt="0">
        <dgm:presLayoutVars>
          <dgm:dir/>
          <dgm:animLvl val="lvl"/>
          <dgm:resizeHandles val="exact"/>
        </dgm:presLayoutVars>
      </dgm:prSet>
      <dgm:spPr/>
    </dgm:pt>
    <dgm:pt modelId="{A1E0B020-2D86-45D6-86B0-D6BF95EE735D}" type="pres">
      <dgm:prSet presAssocID="{83BDE317-497B-4DEA-B7EC-92A54AF458D5}" presName="parentLin" presStyleCnt="0"/>
      <dgm:spPr/>
    </dgm:pt>
    <dgm:pt modelId="{64B08272-B82F-4B51-AC0E-8B6A699990F3}" type="pres">
      <dgm:prSet presAssocID="{83BDE317-497B-4DEA-B7EC-92A54AF458D5}" presName="parentLeftMargin" presStyleLbl="node1" presStyleIdx="0" presStyleCnt="2"/>
      <dgm:spPr/>
    </dgm:pt>
    <dgm:pt modelId="{D2776E24-70BC-4C07-B964-FD88B7661F59}" type="pres">
      <dgm:prSet presAssocID="{83BDE317-497B-4DEA-B7EC-92A54AF458D5}" presName="parentText" presStyleLbl="node1" presStyleIdx="0" presStyleCnt="2">
        <dgm:presLayoutVars>
          <dgm:chMax val="0"/>
          <dgm:bulletEnabled val="1"/>
        </dgm:presLayoutVars>
      </dgm:prSet>
      <dgm:spPr/>
    </dgm:pt>
    <dgm:pt modelId="{E244D12E-40D3-40BD-858B-C1A44AFEB8C9}" type="pres">
      <dgm:prSet presAssocID="{83BDE317-497B-4DEA-B7EC-92A54AF458D5}" presName="negativeSpace" presStyleCnt="0"/>
      <dgm:spPr/>
    </dgm:pt>
    <dgm:pt modelId="{E8392AFC-56C4-4A85-85AB-20804048D917}" type="pres">
      <dgm:prSet presAssocID="{83BDE317-497B-4DEA-B7EC-92A54AF458D5}" presName="childText" presStyleLbl="conFgAcc1" presStyleIdx="0" presStyleCnt="2">
        <dgm:presLayoutVars>
          <dgm:bulletEnabled val="1"/>
        </dgm:presLayoutVars>
      </dgm:prSet>
      <dgm:spPr/>
    </dgm:pt>
    <dgm:pt modelId="{5F2896BC-665F-4F75-9923-A5B0CCDF968C}" type="pres">
      <dgm:prSet presAssocID="{ADA5E126-7841-4216-AF8A-7390F03AA664}" presName="spaceBetweenRectangles" presStyleCnt="0"/>
      <dgm:spPr/>
    </dgm:pt>
    <dgm:pt modelId="{FBF1989A-8B1C-4120-A06D-229C31CACB81}" type="pres">
      <dgm:prSet presAssocID="{1DBA716F-3440-44CF-9BC4-DC0A5BE399C0}" presName="parentLin" presStyleCnt="0"/>
      <dgm:spPr/>
    </dgm:pt>
    <dgm:pt modelId="{AFABA837-ABFB-4FE1-81B5-CE955434B676}" type="pres">
      <dgm:prSet presAssocID="{1DBA716F-3440-44CF-9BC4-DC0A5BE399C0}" presName="parentLeftMargin" presStyleLbl="node1" presStyleIdx="0" presStyleCnt="2"/>
      <dgm:spPr/>
    </dgm:pt>
    <dgm:pt modelId="{00957BDF-60F2-4DA4-BD1F-6117CFC0F3A5}" type="pres">
      <dgm:prSet presAssocID="{1DBA716F-3440-44CF-9BC4-DC0A5BE399C0}" presName="parentText" presStyleLbl="node1" presStyleIdx="1" presStyleCnt="2">
        <dgm:presLayoutVars>
          <dgm:chMax val="0"/>
          <dgm:bulletEnabled val="1"/>
        </dgm:presLayoutVars>
      </dgm:prSet>
      <dgm:spPr/>
    </dgm:pt>
    <dgm:pt modelId="{54061ABF-9D20-449F-A056-D355F404D542}" type="pres">
      <dgm:prSet presAssocID="{1DBA716F-3440-44CF-9BC4-DC0A5BE399C0}" presName="negativeSpace" presStyleCnt="0"/>
      <dgm:spPr/>
    </dgm:pt>
    <dgm:pt modelId="{A3CB70AB-D71D-4065-9F06-A0281E1A0941}" type="pres">
      <dgm:prSet presAssocID="{1DBA716F-3440-44CF-9BC4-DC0A5BE399C0}" presName="childText" presStyleLbl="conFgAcc1" presStyleIdx="1" presStyleCnt="2">
        <dgm:presLayoutVars>
          <dgm:bulletEnabled val="1"/>
        </dgm:presLayoutVars>
      </dgm:prSet>
      <dgm:spPr/>
    </dgm:pt>
  </dgm:ptLst>
  <dgm:cxnLst>
    <dgm:cxn modelId="{2CFD682A-EE49-4BC9-A802-35D34B7DF882}" srcId="{9631FE84-492A-440F-BBCA-3B4B1B9DBD80}" destId="{1DBA716F-3440-44CF-9BC4-DC0A5BE399C0}" srcOrd="1" destOrd="0" parTransId="{BCCDBA2A-16F0-41D4-917A-99E41E81EF81}" sibTransId="{F47DB845-4723-4977-926E-E148076CD833}"/>
    <dgm:cxn modelId="{BDF1F930-5391-4F2D-BDF7-F964F9E76015}" type="presOf" srcId="{1DBA716F-3440-44CF-9BC4-DC0A5BE399C0}" destId="{00957BDF-60F2-4DA4-BD1F-6117CFC0F3A5}" srcOrd="1" destOrd="0" presId="urn:microsoft.com/office/officeart/2005/8/layout/list1"/>
    <dgm:cxn modelId="{ABAF4438-B68F-4426-B717-EBF840EEB0F9}" type="presOf" srcId="{83BDE317-497B-4DEA-B7EC-92A54AF458D5}" destId="{64B08272-B82F-4B51-AC0E-8B6A699990F3}" srcOrd="0" destOrd="0" presId="urn:microsoft.com/office/officeart/2005/8/layout/list1"/>
    <dgm:cxn modelId="{FAD9875E-A96E-4EDA-9F51-3244EF1DC7D6}" srcId="{1DBA716F-3440-44CF-9BC4-DC0A5BE399C0}" destId="{2282663D-B075-4D94-97F9-8992DF8249C9}" srcOrd="0" destOrd="0" parTransId="{B32AACE4-6735-4BE2-8BFB-F51B5737C89A}" sibTransId="{BE744C8B-860A-4B49-8716-F0ECB3E47D44}"/>
    <dgm:cxn modelId="{4B9BBD5F-7294-44B5-959E-E8CCADEADC4A}" srcId="{9631FE84-492A-440F-BBCA-3B4B1B9DBD80}" destId="{83BDE317-497B-4DEA-B7EC-92A54AF458D5}" srcOrd="0" destOrd="0" parTransId="{7CE4C852-6728-4CD2-82EA-71CEEE9191A4}" sibTransId="{ADA5E126-7841-4216-AF8A-7390F03AA664}"/>
    <dgm:cxn modelId="{8BAF3D84-171D-4722-98FA-004B2F12F156}" type="presOf" srcId="{9631FE84-492A-440F-BBCA-3B4B1B9DBD80}" destId="{A9C8C8EA-C83A-447D-90F0-1FB9716E41E2}" srcOrd="0" destOrd="0" presId="urn:microsoft.com/office/officeart/2005/8/layout/list1"/>
    <dgm:cxn modelId="{1753BA98-BDA5-46DA-8B2F-EAA0AEB3C076}" srcId="{83BDE317-497B-4DEA-B7EC-92A54AF458D5}" destId="{643759B8-6C22-436C-808D-D8E61D76FF8D}" srcOrd="0" destOrd="0" parTransId="{A89887B3-8647-4F93-AFDE-60BDE5A59046}" sibTransId="{50CD8026-9525-4A07-9496-9F596D4087BA}"/>
    <dgm:cxn modelId="{835FCCBF-36AD-43FF-AD99-71E699AFD4C0}" type="presOf" srcId="{2282663D-B075-4D94-97F9-8992DF8249C9}" destId="{A3CB70AB-D71D-4065-9F06-A0281E1A0941}" srcOrd="0" destOrd="0" presId="urn:microsoft.com/office/officeart/2005/8/layout/list1"/>
    <dgm:cxn modelId="{878E6FC6-D1CC-4DD0-B714-85F0C2359062}" type="presOf" srcId="{83BDE317-497B-4DEA-B7EC-92A54AF458D5}" destId="{D2776E24-70BC-4C07-B964-FD88B7661F59}" srcOrd="1" destOrd="0" presId="urn:microsoft.com/office/officeart/2005/8/layout/list1"/>
    <dgm:cxn modelId="{8CD451CC-5B0B-455A-A305-1F966461B754}" type="presOf" srcId="{1DBA716F-3440-44CF-9BC4-DC0A5BE399C0}" destId="{AFABA837-ABFB-4FE1-81B5-CE955434B676}" srcOrd="0" destOrd="0" presId="urn:microsoft.com/office/officeart/2005/8/layout/list1"/>
    <dgm:cxn modelId="{0C4226F0-C844-4D98-AFDE-80E702D21183}" type="presOf" srcId="{643759B8-6C22-436C-808D-D8E61D76FF8D}" destId="{E8392AFC-56C4-4A85-85AB-20804048D917}" srcOrd="0" destOrd="0" presId="urn:microsoft.com/office/officeart/2005/8/layout/list1"/>
    <dgm:cxn modelId="{9BCC3636-9341-4427-BB24-827E3E66FE77}" type="presParOf" srcId="{A9C8C8EA-C83A-447D-90F0-1FB9716E41E2}" destId="{A1E0B020-2D86-45D6-86B0-D6BF95EE735D}" srcOrd="0" destOrd="0" presId="urn:microsoft.com/office/officeart/2005/8/layout/list1"/>
    <dgm:cxn modelId="{E8AB29E6-47A0-4C21-9F2A-63A7F4376BFD}" type="presParOf" srcId="{A1E0B020-2D86-45D6-86B0-D6BF95EE735D}" destId="{64B08272-B82F-4B51-AC0E-8B6A699990F3}" srcOrd="0" destOrd="0" presId="urn:microsoft.com/office/officeart/2005/8/layout/list1"/>
    <dgm:cxn modelId="{1623293D-2ED9-499E-B0F7-B54020F57026}" type="presParOf" srcId="{A1E0B020-2D86-45D6-86B0-D6BF95EE735D}" destId="{D2776E24-70BC-4C07-B964-FD88B7661F59}" srcOrd="1" destOrd="0" presId="urn:microsoft.com/office/officeart/2005/8/layout/list1"/>
    <dgm:cxn modelId="{C4CDF1DD-4087-4595-BBCA-52CE235A8B4F}" type="presParOf" srcId="{A9C8C8EA-C83A-447D-90F0-1FB9716E41E2}" destId="{E244D12E-40D3-40BD-858B-C1A44AFEB8C9}" srcOrd="1" destOrd="0" presId="urn:microsoft.com/office/officeart/2005/8/layout/list1"/>
    <dgm:cxn modelId="{DD6BE5DB-8A88-42E7-9077-980F0A230004}" type="presParOf" srcId="{A9C8C8EA-C83A-447D-90F0-1FB9716E41E2}" destId="{E8392AFC-56C4-4A85-85AB-20804048D917}" srcOrd="2" destOrd="0" presId="urn:microsoft.com/office/officeart/2005/8/layout/list1"/>
    <dgm:cxn modelId="{FDFE0F8B-C045-433E-916E-6B447872C855}" type="presParOf" srcId="{A9C8C8EA-C83A-447D-90F0-1FB9716E41E2}" destId="{5F2896BC-665F-4F75-9923-A5B0CCDF968C}" srcOrd="3" destOrd="0" presId="urn:microsoft.com/office/officeart/2005/8/layout/list1"/>
    <dgm:cxn modelId="{4DD11100-EAF2-49C4-AB77-70843181DBC3}" type="presParOf" srcId="{A9C8C8EA-C83A-447D-90F0-1FB9716E41E2}" destId="{FBF1989A-8B1C-4120-A06D-229C31CACB81}" srcOrd="4" destOrd="0" presId="urn:microsoft.com/office/officeart/2005/8/layout/list1"/>
    <dgm:cxn modelId="{822F9E6F-6701-47D6-AB55-AA906E480CAE}" type="presParOf" srcId="{FBF1989A-8B1C-4120-A06D-229C31CACB81}" destId="{AFABA837-ABFB-4FE1-81B5-CE955434B676}" srcOrd="0" destOrd="0" presId="urn:microsoft.com/office/officeart/2005/8/layout/list1"/>
    <dgm:cxn modelId="{194F9B5F-7941-4ABD-8B65-F7C071569695}" type="presParOf" srcId="{FBF1989A-8B1C-4120-A06D-229C31CACB81}" destId="{00957BDF-60F2-4DA4-BD1F-6117CFC0F3A5}" srcOrd="1" destOrd="0" presId="urn:microsoft.com/office/officeart/2005/8/layout/list1"/>
    <dgm:cxn modelId="{E88BE857-439E-45D2-9618-98959AB38F7F}" type="presParOf" srcId="{A9C8C8EA-C83A-447D-90F0-1FB9716E41E2}" destId="{54061ABF-9D20-449F-A056-D355F404D542}" srcOrd="5" destOrd="0" presId="urn:microsoft.com/office/officeart/2005/8/layout/list1"/>
    <dgm:cxn modelId="{1B3880E8-C50D-4C84-A23D-7D8C54B2E30C}" type="presParOf" srcId="{A9C8C8EA-C83A-447D-90F0-1FB9716E41E2}" destId="{A3CB70AB-D71D-4065-9F06-A0281E1A09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12AE9-537C-4680-9067-0E468FB74A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BF72CB9-71E1-4672-AC06-1BB1E9FB854D}">
      <dgm:prSet/>
      <dgm:spPr/>
      <dgm:t>
        <a:bodyPr/>
        <a:lstStyle/>
        <a:p>
          <a:r>
            <a:rPr lang="en-US" b="0" i="0"/>
            <a:t>There was an authentication error</a:t>
          </a:r>
          <a:endParaRPr lang="en-US"/>
        </a:p>
      </dgm:t>
    </dgm:pt>
    <dgm:pt modelId="{0B011CA9-54F6-4288-8B80-A2B58128C1D1}" type="parTrans" cxnId="{838D6C08-17AB-489A-9416-419C7F08D3DD}">
      <dgm:prSet/>
      <dgm:spPr/>
      <dgm:t>
        <a:bodyPr/>
        <a:lstStyle/>
        <a:p>
          <a:endParaRPr lang="en-US"/>
        </a:p>
      </dgm:t>
    </dgm:pt>
    <dgm:pt modelId="{57A26405-1390-4252-AF83-A1CB4F8B0854}" type="sibTrans" cxnId="{838D6C08-17AB-489A-9416-419C7F08D3DD}">
      <dgm:prSet/>
      <dgm:spPr/>
      <dgm:t>
        <a:bodyPr/>
        <a:lstStyle/>
        <a:p>
          <a:endParaRPr lang="en-US"/>
        </a:p>
      </dgm:t>
    </dgm:pt>
    <dgm:pt modelId="{1129C8DD-C34E-4B01-A7BB-F781F9F34AFE}">
      <dgm:prSet/>
      <dgm:spPr/>
      <dgm:t>
        <a:bodyPr/>
        <a:lstStyle/>
        <a:p>
          <a:r>
            <a:rPr lang="en-US" b="0" i="0"/>
            <a:t>If you had the web URL to a PDF page, you could have immediate access to that PDF.</a:t>
          </a:r>
          <a:endParaRPr lang="en-US"/>
        </a:p>
      </dgm:t>
    </dgm:pt>
    <dgm:pt modelId="{07271A37-AEE2-4D64-A40A-BA5E265EB895}" type="parTrans" cxnId="{BF3CF626-4EF6-4D35-BF27-8C0B23ABA80D}">
      <dgm:prSet/>
      <dgm:spPr/>
      <dgm:t>
        <a:bodyPr/>
        <a:lstStyle/>
        <a:p>
          <a:endParaRPr lang="en-US"/>
        </a:p>
      </dgm:t>
    </dgm:pt>
    <dgm:pt modelId="{1BAFEECF-F50E-4906-81F5-28707F9AD12D}" type="sibTrans" cxnId="{BF3CF626-4EF6-4D35-BF27-8C0B23ABA80D}">
      <dgm:prSet/>
      <dgm:spPr/>
      <dgm:t>
        <a:bodyPr/>
        <a:lstStyle/>
        <a:p>
          <a:endParaRPr lang="en-US"/>
        </a:p>
      </dgm:t>
    </dgm:pt>
    <dgm:pt modelId="{A16BF35B-881F-4207-9E40-AAD4C98E7D9E}">
      <dgm:prSet/>
      <dgm:spPr/>
      <dgm:t>
        <a:bodyPr/>
        <a:lstStyle/>
        <a:p>
          <a:r>
            <a:rPr lang="en-US" b="0" i="0"/>
            <a:t>Insecure Direct Object Reference (IDOR) Examples</a:t>
          </a:r>
          <a:endParaRPr lang="en-US"/>
        </a:p>
      </dgm:t>
    </dgm:pt>
    <dgm:pt modelId="{E0A3F952-40CD-4B72-94DB-7EC15A33C795}" type="parTrans" cxnId="{868F7FC6-3613-4FC2-A230-B5C681B303A4}">
      <dgm:prSet/>
      <dgm:spPr/>
      <dgm:t>
        <a:bodyPr/>
        <a:lstStyle/>
        <a:p>
          <a:endParaRPr lang="en-US"/>
        </a:p>
      </dgm:t>
    </dgm:pt>
    <dgm:pt modelId="{F3ABAA82-6E26-4433-A7A3-A2A57099E6D1}" type="sibTrans" cxnId="{868F7FC6-3613-4FC2-A230-B5C681B303A4}">
      <dgm:prSet/>
      <dgm:spPr/>
      <dgm:t>
        <a:bodyPr/>
        <a:lstStyle/>
        <a:p>
          <a:endParaRPr lang="en-US"/>
        </a:p>
      </dgm:t>
    </dgm:pt>
    <dgm:pt modelId="{F8CE3B1D-094A-45AE-9079-EBEB36EE5DDB}">
      <dgm:prSet custT="1"/>
      <dgm:spPr/>
      <dgm:t>
        <a:bodyPr/>
        <a:lstStyle/>
        <a:p>
          <a:r>
            <a:rPr lang="en-US" sz="2800" b="0" i="0" dirty="0"/>
            <a:t>https://website.com/info_variable?info_value=11111</a:t>
          </a:r>
          <a:endParaRPr lang="en-US" sz="2800" dirty="0"/>
        </a:p>
      </dgm:t>
    </dgm:pt>
    <dgm:pt modelId="{941F9BF4-4225-4398-B439-8ACA1E398B91}" type="parTrans" cxnId="{82730F90-D667-488B-96E5-401CF6851DF1}">
      <dgm:prSet/>
      <dgm:spPr/>
      <dgm:t>
        <a:bodyPr/>
        <a:lstStyle/>
        <a:p>
          <a:endParaRPr lang="en-US"/>
        </a:p>
      </dgm:t>
    </dgm:pt>
    <dgm:pt modelId="{58399EA7-1415-419A-9E13-49544E736486}" type="sibTrans" cxnId="{82730F90-D667-488B-96E5-401CF6851DF1}">
      <dgm:prSet/>
      <dgm:spPr/>
      <dgm:t>
        <a:bodyPr/>
        <a:lstStyle/>
        <a:p>
          <a:endParaRPr lang="en-US"/>
        </a:p>
      </dgm:t>
    </dgm:pt>
    <dgm:pt modelId="{C6475128-01BB-40E2-B7B3-19A16B53F310}">
      <dgm:prSet custT="1"/>
      <dgm:spPr/>
      <dgm:t>
        <a:bodyPr/>
        <a:lstStyle/>
        <a:p>
          <a:r>
            <a:rPr lang="en-US" sz="2800" b="0" i="0" dirty="0"/>
            <a:t>https://website.com/filename.pdf</a:t>
          </a:r>
          <a:endParaRPr lang="en-US" sz="2800" dirty="0"/>
        </a:p>
      </dgm:t>
    </dgm:pt>
    <dgm:pt modelId="{6201A801-227B-4779-B203-A08E145F0142}" type="parTrans" cxnId="{668323AE-0794-49AA-842F-B019E378AA7B}">
      <dgm:prSet/>
      <dgm:spPr/>
      <dgm:t>
        <a:bodyPr/>
        <a:lstStyle/>
        <a:p>
          <a:endParaRPr lang="en-US"/>
        </a:p>
      </dgm:t>
    </dgm:pt>
    <dgm:pt modelId="{8FBF65C3-0526-44A8-AAA4-692310DF3E82}" type="sibTrans" cxnId="{668323AE-0794-49AA-842F-B019E378AA7B}">
      <dgm:prSet/>
      <dgm:spPr/>
      <dgm:t>
        <a:bodyPr/>
        <a:lstStyle/>
        <a:p>
          <a:endParaRPr lang="en-US"/>
        </a:p>
      </dgm:t>
    </dgm:pt>
    <dgm:pt modelId="{02BE3078-6E4F-4B37-B119-0A553EC84604}" type="pres">
      <dgm:prSet presAssocID="{BAA12AE9-537C-4680-9067-0E468FB74AED}" presName="Name0" presStyleCnt="0">
        <dgm:presLayoutVars>
          <dgm:dir/>
          <dgm:animLvl val="lvl"/>
          <dgm:resizeHandles val="exact"/>
        </dgm:presLayoutVars>
      </dgm:prSet>
      <dgm:spPr/>
    </dgm:pt>
    <dgm:pt modelId="{B93D937E-C1B4-4EBF-8FF6-A8F0A13E537C}" type="pres">
      <dgm:prSet presAssocID="{5BF72CB9-71E1-4672-AC06-1BB1E9FB854D}" presName="linNode" presStyleCnt="0"/>
      <dgm:spPr/>
    </dgm:pt>
    <dgm:pt modelId="{0141A5D1-018A-4F83-844B-67050B286D21}" type="pres">
      <dgm:prSet presAssocID="{5BF72CB9-71E1-4672-AC06-1BB1E9FB854D}" presName="parentText" presStyleLbl="node1" presStyleIdx="0" presStyleCnt="2">
        <dgm:presLayoutVars>
          <dgm:chMax val="1"/>
          <dgm:bulletEnabled val="1"/>
        </dgm:presLayoutVars>
      </dgm:prSet>
      <dgm:spPr/>
    </dgm:pt>
    <dgm:pt modelId="{176056AA-776B-4F4D-9414-88A4A22F9555}" type="pres">
      <dgm:prSet presAssocID="{5BF72CB9-71E1-4672-AC06-1BB1E9FB854D}" presName="descendantText" presStyleLbl="alignAccFollowNode1" presStyleIdx="0" presStyleCnt="2">
        <dgm:presLayoutVars>
          <dgm:bulletEnabled val="1"/>
        </dgm:presLayoutVars>
      </dgm:prSet>
      <dgm:spPr/>
    </dgm:pt>
    <dgm:pt modelId="{1927C518-B7E4-4959-AA66-927E14A65855}" type="pres">
      <dgm:prSet presAssocID="{57A26405-1390-4252-AF83-A1CB4F8B0854}" presName="sp" presStyleCnt="0"/>
      <dgm:spPr/>
    </dgm:pt>
    <dgm:pt modelId="{19A76529-B3A5-4EFF-8BCA-05AE8D51B840}" type="pres">
      <dgm:prSet presAssocID="{A16BF35B-881F-4207-9E40-AAD4C98E7D9E}" presName="linNode" presStyleCnt="0"/>
      <dgm:spPr/>
    </dgm:pt>
    <dgm:pt modelId="{17CCD1A3-D28E-4FC2-AA43-B8E82BCF5073}" type="pres">
      <dgm:prSet presAssocID="{A16BF35B-881F-4207-9E40-AAD4C98E7D9E}" presName="parentText" presStyleLbl="node1" presStyleIdx="1" presStyleCnt="2">
        <dgm:presLayoutVars>
          <dgm:chMax val="1"/>
          <dgm:bulletEnabled val="1"/>
        </dgm:presLayoutVars>
      </dgm:prSet>
      <dgm:spPr/>
    </dgm:pt>
    <dgm:pt modelId="{620FDA3B-4C14-4FCE-835C-15BEA90F82A7}" type="pres">
      <dgm:prSet presAssocID="{A16BF35B-881F-4207-9E40-AAD4C98E7D9E}" presName="descendantText" presStyleLbl="alignAccFollowNode1" presStyleIdx="1" presStyleCnt="2">
        <dgm:presLayoutVars>
          <dgm:bulletEnabled val="1"/>
        </dgm:presLayoutVars>
      </dgm:prSet>
      <dgm:spPr/>
    </dgm:pt>
  </dgm:ptLst>
  <dgm:cxnLst>
    <dgm:cxn modelId="{838D6C08-17AB-489A-9416-419C7F08D3DD}" srcId="{BAA12AE9-537C-4680-9067-0E468FB74AED}" destId="{5BF72CB9-71E1-4672-AC06-1BB1E9FB854D}" srcOrd="0" destOrd="0" parTransId="{0B011CA9-54F6-4288-8B80-A2B58128C1D1}" sibTransId="{57A26405-1390-4252-AF83-A1CB4F8B0854}"/>
    <dgm:cxn modelId="{57545E0B-6CF3-4ED5-8685-DC9279F96345}" type="presOf" srcId="{F8CE3B1D-094A-45AE-9079-EBEB36EE5DDB}" destId="{620FDA3B-4C14-4FCE-835C-15BEA90F82A7}" srcOrd="0" destOrd="0" presId="urn:microsoft.com/office/officeart/2005/8/layout/vList5"/>
    <dgm:cxn modelId="{7B33A714-31A9-4413-8B7B-4100AD663324}" type="presOf" srcId="{A16BF35B-881F-4207-9E40-AAD4C98E7D9E}" destId="{17CCD1A3-D28E-4FC2-AA43-B8E82BCF5073}" srcOrd="0" destOrd="0" presId="urn:microsoft.com/office/officeart/2005/8/layout/vList5"/>
    <dgm:cxn modelId="{BF3CF626-4EF6-4D35-BF27-8C0B23ABA80D}" srcId="{5BF72CB9-71E1-4672-AC06-1BB1E9FB854D}" destId="{1129C8DD-C34E-4B01-A7BB-F781F9F34AFE}" srcOrd="0" destOrd="0" parTransId="{07271A37-AEE2-4D64-A40A-BA5E265EB895}" sibTransId="{1BAFEECF-F50E-4906-81F5-28707F9AD12D}"/>
    <dgm:cxn modelId="{ADDDA450-2CEB-426C-9250-71EAF57B1D79}" type="presOf" srcId="{C6475128-01BB-40E2-B7B3-19A16B53F310}" destId="{620FDA3B-4C14-4FCE-835C-15BEA90F82A7}" srcOrd="0" destOrd="1" presId="urn:microsoft.com/office/officeart/2005/8/layout/vList5"/>
    <dgm:cxn modelId="{82730F90-D667-488B-96E5-401CF6851DF1}" srcId="{A16BF35B-881F-4207-9E40-AAD4C98E7D9E}" destId="{F8CE3B1D-094A-45AE-9079-EBEB36EE5DDB}" srcOrd="0" destOrd="0" parTransId="{941F9BF4-4225-4398-B439-8ACA1E398B91}" sibTransId="{58399EA7-1415-419A-9E13-49544E736486}"/>
    <dgm:cxn modelId="{47A07090-AB4C-4E27-8B28-EFA362EDED5B}" type="presOf" srcId="{BAA12AE9-537C-4680-9067-0E468FB74AED}" destId="{02BE3078-6E4F-4B37-B119-0A553EC84604}" srcOrd="0" destOrd="0" presId="urn:microsoft.com/office/officeart/2005/8/layout/vList5"/>
    <dgm:cxn modelId="{668323AE-0794-49AA-842F-B019E378AA7B}" srcId="{A16BF35B-881F-4207-9E40-AAD4C98E7D9E}" destId="{C6475128-01BB-40E2-B7B3-19A16B53F310}" srcOrd="1" destOrd="0" parTransId="{6201A801-227B-4779-B203-A08E145F0142}" sibTransId="{8FBF65C3-0526-44A8-AAA4-692310DF3E82}"/>
    <dgm:cxn modelId="{868F7FC6-3613-4FC2-A230-B5C681B303A4}" srcId="{BAA12AE9-537C-4680-9067-0E468FB74AED}" destId="{A16BF35B-881F-4207-9E40-AAD4C98E7D9E}" srcOrd="1" destOrd="0" parTransId="{E0A3F952-40CD-4B72-94DB-7EC15A33C795}" sibTransId="{F3ABAA82-6E26-4433-A7A3-A2A57099E6D1}"/>
    <dgm:cxn modelId="{C49EA3E2-463B-42FB-9C86-5DF48213451E}" type="presOf" srcId="{5BF72CB9-71E1-4672-AC06-1BB1E9FB854D}" destId="{0141A5D1-018A-4F83-844B-67050B286D21}" srcOrd="0" destOrd="0" presId="urn:microsoft.com/office/officeart/2005/8/layout/vList5"/>
    <dgm:cxn modelId="{C24AC5E7-DEAF-4714-8423-F5D1AFEB1A6E}" type="presOf" srcId="{1129C8DD-C34E-4B01-A7BB-F781F9F34AFE}" destId="{176056AA-776B-4F4D-9414-88A4A22F9555}" srcOrd="0" destOrd="0" presId="urn:microsoft.com/office/officeart/2005/8/layout/vList5"/>
    <dgm:cxn modelId="{551C7EF3-FEAB-45C7-B0CA-59208D6F1A08}" type="presParOf" srcId="{02BE3078-6E4F-4B37-B119-0A553EC84604}" destId="{B93D937E-C1B4-4EBF-8FF6-A8F0A13E537C}" srcOrd="0" destOrd="0" presId="urn:microsoft.com/office/officeart/2005/8/layout/vList5"/>
    <dgm:cxn modelId="{1AE331CC-8FF5-45DB-B6FA-AD1EEE2CAD6F}" type="presParOf" srcId="{B93D937E-C1B4-4EBF-8FF6-A8F0A13E537C}" destId="{0141A5D1-018A-4F83-844B-67050B286D21}" srcOrd="0" destOrd="0" presId="urn:microsoft.com/office/officeart/2005/8/layout/vList5"/>
    <dgm:cxn modelId="{A6564C50-51A6-48B8-9D75-167AC0D3262B}" type="presParOf" srcId="{B93D937E-C1B4-4EBF-8FF6-A8F0A13E537C}" destId="{176056AA-776B-4F4D-9414-88A4A22F9555}" srcOrd="1" destOrd="0" presId="urn:microsoft.com/office/officeart/2005/8/layout/vList5"/>
    <dgm:cxn modelId="{E6E4D153-AF42-47C0-B288-3AA35DFD9A45}" type="presParOf" srcId="{02BE3078-6E4F-4B37-B119-0A553EC84604}" destId="{1927C518-B7E4-4959-AA66-927E14A65855}" srcOrd="1" destOrd="0" presId="urn:microsoft.com/office/officeart/2005/8/layout/vList5"/>
    <dgm:cxn modelId="{02B84967-E893-44C6-8A6C-EE1E66A74B07}" type="presParOf" srcId="{02BE3078-6E4F-4B37-B119-0A553EC84604}" destId="{19A76529-B3A5-4EFF-8BCA-05AE8D51B840}" srcOrd="2" destOrd="0" presId="urn:microsoft.com/office/officeart/2005/8/layout/vList5"/>
    <dgm:cxn modelId="{BE098225-3DA4-4C33-81BA-03A4184D6824}" type="presParOf" srcId="{19A76529-B3A5-4EFF-8BCA-05AE8D51B840}" destId="{17CCD1A3-D28E-4FC2-AA43-B8E82BCF5073}" srcOrd="0" destOrd="0" presId="urn:microsoft.com/office/officeart/2005/8/layout/vList5"/>
    <dgm:cxn modelId="{18EEF875-83C4-49DC-92FA-E7FCC0A3C555}" type="presParOf" srcId="{19A76529-B3A5-4EFF-8BCA-05AE8D51B840}" destId="{620FDA3B-4C14-4FCE-835C-15BEA90F82A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630CD7-E44F-4311-BDAA-5E8833BB89D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0694459-5A4A-4891-AF18-2BB4F51461E1}">
      <dgm:prSet/>
      <dgm:spPr/>
      <dgm:t>
        <a:bodyPr/>
        <a:lstStyle/>
        <a:p>
          <a:r>
            <a:rPr lang="en-US"/>
            <a:t>EVERYONE!!!</a:t>
          </a:r>
        </a:p>
      </dgm:t>
    </dgm:pt>
    <dgm:pt modelId="{3B584795-D9D0-4BF9-9274-C9D9DCCF6AFF}" type="parTrans" cxnId="{B13AB0A9-CC58-444A-8DE9-2C4D10195AA7}">
      <dgm:prSet/>
      <dgm:spPr/>
      <dgm:t>
        <a:bodyPr/>
        <a:lstStyle/>
        <a:p>
          <a:endParaRPr lang="en-US"/>
        </a:p>
      </dgm:t>
    </dgm:pt>
    <dgm:pt modelId="{6BA818BC-75F6-4F06-912E-0A6836829064}" type="sibTrans" cxnId="{B13AB0A9-CC58-444A-8DE9-2C4D10195AA7}">
      <dgm:prSet/>
      <dgm:spPr/>
      <dgm:t>
        <a:bodyPr/>
        <a:lstStyle/>
        <a:p>
          <a:endParaRPr lang="en-US"/>
        </a:p>
      </dgm:t>
    </dgm:pt>
    <dgm:pt modelId="{C173EDA1-1C30-4A71-A117-F89FC5AC73C8}">
      <dgm:prSet/>
      <dgm:spPr/>
      <dgm:t>
        <a:bodyPr/>
        <a:lstStyle/>
        <a:p>
          <a:r>
            <a:rPr lang="en-US" dirty="0"/>
            <a:t>Because it was no authentication many were able to get access to years' worth of personal information and financial statements</a:t>
          </a:r>
        </a:p>
      </dgm:t>
    </dgm:pt>
    <dgm:pt modelId="{C008BB1C-1817-4874-A26A-80D5A041593D}" type="parTrans" cxnId="{0B455CE9-8203-46A2-8182-8A0841352C74}">
      <dgm:prSet/>
      <dgm:spPr/>
      <dgm:t>
        <a:bodyPr/>
        <a:lstStyle/>
        <a:p>
          <a:endParaRPr lang="en-US"/>
        </a:p>
      </dgm:t>
    </dgm:pt>
    <dgm:pt modelId="{70E9C87E-EC36-4E1A-95AE-A6D757508AE5}" type="sibTrans" cxnId="{0B455CE9-8203-46A2-8182-8A0841352C74}">
      <dgm:prSet/>
      <dgm:spPr/>
      <dgm:t>
        <a:bodyPr/>
        <a:lstStyle/>
        <a:p>
          <a:endParaRPr lang="en-US"/>
        </a:p>
      </dgm:t>
    </dgm:pt>
    <dgm:pt modelId="{7F3E1782-B09B-4979-BE15-68191EA09579}" type="pres">
      <dgm:prSet presAssocID="{9F630CD7-E44F-4311-BDAA-5E8833BB89DA}" presName="linear" presStyleCnt="0">
        <dgm:presLayoutVars>
          <dgm:animLvl val="lvl"/>
          <dgm:resizeHandles val="exact"/>
        </dgm:presLayoutVars>
      </dgm:prSet>
      <dgm:spPr/>
    </dgm:pt>
    <dgm:pt modelId="{195F26B9-DBBB-488D-9652-CE9ACF42F30D}" type="pres">
      <dgm:prSet presAssocID="{D0694459-5A4A-4891-AF18-2BB4F51461E1}" presName="parentText" presStyleLbl="node1" presStyleIdx="0" presStyleCnt="2">
        <dgm:presLayoutVars>
          <dgm:chMax val="0"/>
          <dgm:bulletEnabled val="1"/>
        </dgm:presLayoutVars>
      </dgm:prSet>
      <dgm:spPr/>
    </dgm:pt>
    <dgm:pt modelId="{0B73EA1C-5AC1-45E1-8E37-86ABEAA00D67}" type="pres">
      <dgm:prSet presAssocID="{6BA818BC-75F6-4F06-912E-0A6836829064}" presName="spacer" presStyleCnt="0"/>
      <dgm:spPr/>
    </dgm:pt>
    <dgm:pt modelId="{8BFA4960-E848-4863-BAE3-548770D08E08}" type="pres">
      <dgm:prSet presAssocID="{C173EDA1-1C30-4A71-A117-F89FC5AC73C8}" presName="parentText" presStyleLbl="node1" presStyleIdx="1" presStyleCnt="2">
        <dgm:presLayoutVars>
          <dgm:chMax val="0"/>
          <dgm:bulletEnabled val="1"/>
        </dgm:presLayoutVars>
      </dgm:prSet>
      <dgm:spPr/>
    </dgm:pt>
  </dgm:ptLst>
  <dgm:cxnLst>
    <dgm:cxn modelId="{8E5D6F6D-C2E1-43FF-845B-B9E36A3E1C63}" type="presOf" srcId="{9F630CD7-E44F-4311-BDAA-5E8833BB89DA}" destId="{7F3E1782-B09B-4979-BE15-68191EA09579}" srcOrd="0" destOrd="0" presId="urn:microsoft.com/office/officeart/2005/8/layout/vList2"/>
    <dgm:cxn modelId="{0B388C79-CDAA-4BA0-8293-F1BC8EF0759A}" type="presOf" srcId="{C173EDA1-1C30-4A71-A117-F89FC5AC73C8}" destId="{8BFA4960-E848-4863-BAE3-548770D08E08}" srcOrd="0" destOrd="0" presId="urn:microsoft.com/office/officeart/2005/8/layout/vList2"/>
    <dgm:cxn modelId="{B13AB0A9-CC58-444A-8DE9-2C4D10195AA7}" srcId="{9F630CD7-E44F-4311-BDAA-5E8833BB89DA}" destId="{D0694459-5A4A-4891-AF18-2BB4F51461E1}" srcOrd="0" destOrd="0" parTransId="{3B584795-D9D0-4BF9-9274-C9D9DCCF6AFF}" sibTransId="{6BA818BC-75F6-4F06-912E-0A6836829064}"/>
    <dgm:cxn modelId="{9745B2BB-042F-44CF-9392-2B7CA47F05E5}" type="presOf" srcId="{D0694459-5A4A-4891-AF18-2BB4F51461E1}" destId="{195F26B9-DBBB-488D-9652-CE9ACF42F30D}" srcOrd="0" destOrd="0" presId="urn:microsoft.com/office/officeart/2005/8/layout/vList2"/>
    <dgm:cxn modelId="{0B455CE9-8203-46A2-8182-8A0841352C74}" srcId="{9F630CD7-E44F-4311-BDAA-5E8833BB89DA}" destId="{C173EDA1-1C30-4A71-A117-F89FC5AC73C8}" srcOrd="1" destOrd="0" parTransId="{C008BB1C-1817-4874-A26A-80D5A041593D}" sibTransId="{70E9C87E-EC36-4E1A-95AE-A6D757508AE5}"/>
    <dgm:cxn modelId="{1C35A6AE-14F5-4F19-B1D9-0AA2E446A2DE}" type="presParOf" srcId="{7F3E1782-B09B-4979-BE15-68191EA09579}" destId="{195F26B9-DBBB-488D-9652-CE9ACF42F30D}" srcOrd="0" destOrd="0" presId="urn:microsoft.com/office/officeart/2005/8/layout/vList2"/>
    <dgm:cxn modelId="{3451AD08-0AA5-46F3-AFB4-A71C0718D4BB}" type="presParOf" srcId="{7F3E1782-B09B-4979-BE15-68191EA09579}" destId="{0B73EA1C-5AC1-45E1-8E37-86ABEAA00D67}" srcOrd="1" destOrd="0" presId="urn:microsoft.com/office/officeart/2005/8/layout/vList2"/>
    <dgm:cxn modelId="{1C6DF192-5400-4284-BE62-1CF911EAC37B}" type="presParOf" srcId="{7F3E1782-B09B-4979-BE15-68191EA09579}" destId="{8BFA4960-E848-4863-BAE3-548770D08E0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D6073-EEF4-48F3-BB05-FBA3D48FD98A}">
      <dsp:nvSpPr>
        <dsp:cNvPr id="0" name=""/>
        <dsp:cNvSpPr/>
      </dsp:nvSpPr>
      <dsp:spPr>
        <a:xfrm>
          <a:off x="0" y="565151"/>
          <a:ext cx="6111737"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Background prior to the leak</a:t>
          </a:r>
        </a:p>
      </dsp:txBody>
      <dsp:txXfrm>
        <a:off x="36296" y="601447"/>
        <a:ext cx="6039145" cy="670943"/>
      </dsp:txXfrm>
    </dsp:sp>
    <dsp:sp modelId="{E7E2BDB9-D8EF-4052-BA05-21B4537CD4C5}">
      <dsp:nvSpPr>
        <dsp:cNvPr id="0" name=""/>
        <dsp:cNvSpPr/>
      </dsp:nvSpPr>
      <dsp:spPr>
        <a:xfrm>
          <a:off x="0" y="1398384"/>
          <a:ext cx="6111737" cy="743535"/>
        </a:xfrm>
        <a:prstGeom prst="roundRect">
          <a:avLst/>
        </a:prstGeom>
        <a:solidFill>
          <a:schemeClr val="accent2">
            <a:hueOff val="-502635"/>
            <a:satOff val="-2354"/>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What happened</a:t>
          </a:r>
        </a:p>
      </dsp:txBody>
      <dsp:txXfrm>
        <a:off x="36296" y="1434680"/>
        <a:ext cx="6039145" cy="670943"/>
      </dsp:txXfrm>
    </dsp:sp>
    <dsp:sp modelId="{7C9E7D01-C32B-4275-A1A8-286EBD05A1BA}">
      <dsp:nvSpPr>
        <dsp:cNvPr id="0" name=""/>
        <dsp:cNvSpPr/>
      </dsp:nvSpPr>
      <dsp:spPr>
        <a:xfrm>
          <a:off x="0" y="2231199"/>
          <a:ext cx="6111737" cy="743535"/>
        </a:xfrm>
        <a:prstGeom prst="roundRect">
          <a:avLst/>
        </a:prstGeom>
        <a:solidFill>
          <a:schemeClr val="accent2">
            <a:hueOff val="-1005270"/>
            <a:satOff val="-470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Who did it</a:t>
          </a:r>
        </a:p>
      </dsp:txBody>
      <dsp:txXfrm>
        <a:off x="36296" y="2267495"/>
        <a:ext cx="6039145" cy="670943"/>
      </dsp:txXfrm>
    </dsp:sp>
    <dsp:sp modelId="{4CEB1192-842C-4172-B732-186BA9C47742}">
      <dsp:nvSpPr>
        <dsp:cNvPr id="0" name=""/>
        <dsp:cNvSpPr/>
      </dsp:nvSpPr>
      <dsp:spPr>
        <a:xfrm>
          <a:off x="0" y="3064014"/>
          <a:ext cx="6111737" cy="743535"/>
        </a:xfrm>
        <a:prstGeom prst="roundRect">
          <a:avLst/>
        </a:prstGeom>
        <a:solidFill>
          <a:schemeClr val="accent2">
            <a:hueOff val="-1507906"/>
            <a:satOff val="-7063"/>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How it could have been prevented</a:t>
          </a:r>
        </a:p>
      </dsp:txBody>
      <dsp:txXfrm>
        <a:off x="36296" y="3100310"/>
        <a:ext cx="6039145"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2AFC-56C4-4A85-85AB-20804048D917}">
      <dsp:nvSpPr>
        <dsp:cNvPr id="0" name=""/>
        <dsp:cNvSpPr/>
      </dsp:nvSpPr>
      <dsp:spPr>
        <a:xfrm>
          <a:off x="0" y="446634"/>
          <a:ext cx="6111737" cy="152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339" tIns="458216" rIns="474339"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A title insurance and settlement service provider for primarily the real estate industry</a:t>
          </a:r>
          <a:endParaRPr lang="en-US" sz="2200" kern="1200" dirty="0"/>
        </a:p>
      </dsp:txBody>
      <dsp:txXfrm>
        <a:off x="0" y="446634"/>
        <a:ext cx="6111737" cy="1524600"/>
      </dsp:txXfrm>
    </dsp:sp>
    <dsp:sp modelId="{D2776E24-70BC-4C07-B964-FD88B7661F59}">
      <dsp:nvSpPr>
        <dsp:cNvPr id="0" name=""/>
        <dsp:cNvSpPr/>
      </dsp:nvSpPr>
      <dsp:spPr>
        <a:xfrm>
          <a:off x="305586" y="121914"/>
          <a:ext cx="427821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706" tIns="0" rIns="161706" bIns="0" numCol="1" spcCol="1270" anchor="ctr" anchorCtr="0">
          <a:noAutofit/>
        </a:bodyPr>
        <a:lstStyle/>
        <a:p>
          <a:pPr marL="0" lvl="0" indent="0" algn="l" defTabSz="977900">
            <a:lnSpc>
              <a:spcPct val="90000"/>
            </a:lnSpc>
            <a:spcBef>
              <a:spcPct val="0"/>
            </a:spcBef>
            <a:spcAft>
              <a:spcPct val="35000"/>
            </a:spcAft>
            <a:buNone/>
          </a:pPr>
          <a:r>
            <a:rPr lang="en-US" sz="2200" b="0" i="0" kern="1200"/>
            <a:t>What is First American?</a:t>
          </a:r>
          <a:endParaRPr lang="en-US" sz="2200" kern="1200"/>
        </a:p>
      </dsp:txBody>
      <dsp:txXfrm>
        <a:off x="337289" y="153617"/>
        <a:ext cx="4214809" cy="586034"/>
      </dsp:txXfrm>
    </dsp:sp>
    <dsp:sp modelId="{A3CB70AB-D71D-4065-9F06-A0281E1A0941}">
      <dsp:nvSpPr>
        <dsp:cNvPr id="0" name=""/>
        <dsp:cNvSpPr/>
      </dsp:nvSpPr>
      <dsp:spPr>
        <a:xfrm>
          <a:off x="0" y="2414754"/>
          <a:ext cx="6111737" cy="1836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339" tIns="458216" rIns="474339"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They were in possession of millions of documents that had personal information such as SSNs, bank account numbers, driver’s licenses etc. </a:t>
          </a:r>
          <a:endParaRPr lang="en-US" sz="2200" kern="1200"/>
        </a:p>
      </dsp:txBody>
      <dsp:txXfrm>
        <a:off x="0" y="2414754"/>
        <a:ext cx="6111737" cy="1836450"/>
      </dsp:txXfrm>
    </dsp:sp>
    <dsp:sp modelId="{00957BDF-60F2-4DA4-BD1F-6117CFC0F3A5}">
      <dsp:nvSpPr>
        <dsp:cNvPr id="0" name=""/>
        <dsp:cNvSpPr/>
      </dsp:nvSpPr>
      <dsp:spPr>
        <a:xfrm>
          <a:off x="305586" y="2090034"/>
          <a:ext cx="427821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706" tIns="0" rIns="161706" bIns="0" numCol="1" spcCol="1270" anchor="ctr" anchorCtr="0">
          <a:noAutofit/>
        </a:bodyPr>
        <a:lstStyle/>
        <a:p>
          <a:pPr marL="0" lvl="0" indent="0" algn="l" defTabSz="977900">
            <a:lnSpc>
              <a:spcPct val="90000"/>
            </a:lnSpc>
            <a:spcBef>
              <a:spcPct val="0"/>
            </a:spcBef>
            <a:spcAft>
              <a:spcPct val="35000"/>
            </a:spcAft>
            <a:buNone/>
          </a:pPr>
          <a:r>
            <a:rPr lang="en-US" sz="2200" b="0" i="0" kern="1200"/>
            <a:t>Why was their data important?</a:t>
          </a:r>
          <a:endParaRPr lang="en-US" sz="2200" kern="1200"/>
        </a:p>
      </dsp:txBody>
      <dsp:txXfrm>
        <a:off x="337289" y="2121737"/>
        <a:ext cx="4214809"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56AA-776B-4F4D-9414-88A4A22F9555}">
      <dsp:nvSpPr>
        <dsp:cNvPr id="0" name=""/>
        <dsp:cNvSpPr/>
      </dsp:nvSpPr>
      <dsp:spPr>
        <a:xfrm rot="5400000">
          <a:off x="6491245" y="-2423166"/>
          <a:ext cx="1620419" cy="687195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b="0" i="0" kern="1200"/>
            <a:t>If you had the web URL to a PDF page, you could have immediate access to that PDF.</a:t>
          </a:r>
          <a:endParaRPr lang="en-US" sz="3200" kern="1200"/>
        </a:p>
      </dsp:txBody>
      <dsp:txXfrm rot="-5400000">
        <a:off x="3865476" y="281705"/>
        <a:ext cx="6792855" cy="1462215"/>
      </dsp:txXfrm>
    </dsp:sp>
    <dsp:sp modelId="{0141A5D1-018A-4F83-844B-67050B286D21}">
      <dsp:nvSpPr>
        <dsp:cNvPr id="0" name=""/>
        <dsp:cNvSpPr/>
      </dsp:nvSpPr>
      <dsp:spPr>
        <a:xfrm>
          <a:off x="0" y="50"/>
          <a:ext cx="3865476" cy="2025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0" i="0" kern="1200"/>
            <a:t>There was an authentication error</a:t>
          </a:r>
          <a:endParaRPr lang="en-US" sz="3600" kern="1200"/>
        </a:p>
      </dsp:txBody>
      <dsp:txXfrm>
        <a:off x="98878" y="98928"/>
        <a:ext cx="3667720" cy="1827768"/>
      </dsp:txXfrm>
    </dsp:sp>
    <dsp:sp modelId="{620FDA3B-4C14-4FCE-835C-15BEA90F82A7}">
      <dsp:nvSpPr>
        <dsp:cNvPr id="0" name=""/>
        <dsp:cNvSpPr/>
      </dsp:nvSpPr>
      <dsp:spPr>
        <a:xfrm rot="5400000">
          <a:off x="6491245" y="-296365"/>
          <a:ext cx="1620419" cy="687195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244600">
            <a:lnSpc>
              <a:spcPct val="90000"/>
            </a:lnSpc>
            <a:spcBef>
              <a:spcPct val="0"/>
            </a:spcBef>
            <a:spcAft>
              <a:spcPct val="15000"/>
            </a:spcAft>
            <a:buChar char="•"/>
          </a:pPr>
          <a:r>
            <a:rPr lang="en-US" sz="2800" b="0" i="0" kern="1200" dirty="0"/>
            <a:t>https://website.com/info_variable?info_value=11111</a:t>
          </a:r>
          <a:endParaRPr lang="en-US" sz="2800" kern="1200" dirty="0"/>
        </a:p>
        <a:p>
          <a:pPr marL="285750" lvl="1" indent="-285750" algn="l" defTabSz="1244600">
            <a:lnSpc>
              <a:spcPct val="90000"/>
            </a:lnSpc>
            <a:spcBef>
              <a:spcPct val="0"/>
            </a:spcBef>
            <a:spcAft>
              <a:spcPct val="15000"/>
            </a:spcAft>
            <a:buChar char="•"/>
          </a:pPr>
          <a:r>
            <a:rPr lang="en-US" sz="2800" b="0" i="0" kern="1200" dirty="0"/>
            <a:t>https://website.com/filename.pdf</a:t>
          </a:r>
          <a:endParaRPr lang="en-US" sz="2800" kern="1200" dirty="0"/>
        </a:p>
      </dsp:txBody>
      <dsp:txXfrm rot="-5400000">
        <a:off x="3865476" y="2408506"/>
        <a:ext cx="6792855" cy="1462215"/>
      </dsp:txXfrm>
    </dsp:sp>
    <dsp:sp modelId="{17CCD1A3-D28E-4FC2-AA43-B8E82BCF5073}">
      <dsp:nvSpPr>
        <dsp:cNvPr id="0" name=""/>
        <dsp:cNvSpPr/>
      </dsp:nvSpPr>
      <dsp:spPr>
        <a:xfrm>
          <a:off x="0" y="2126851"/>
          <a:ext cx="3865476" cy="2025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0" i="0" kern="1200"/>
            <a:t>Insecure Direct Object Reference (IDOR) Examples</a:t>
          </a:r>
          <a:endParaRPr lang="en-US" sz="3600" kern="1200"/>
        </a:p>
      </dsp:txBody>
      <dsp:txXfrm>
        <a:off x="98878" y="2225729"/>
        <a:ext cx="3667720" cy="1827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F26B9-DBBB-488D-9652-CE9ACF42F30D}">
      <dsp:nvSpPr>
        <dsp:cNvPr id="0" name=""/>
        <dsp:cNvSpPr/>
      </dsp:nvSpPr>
      <dsp:spPr>
        <a:xfrm>
          <a:off x="0" y="173473"/>
          <a:ext cx="6111737" cy="19727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EVERYONE!!!</a:t>
          </a:r>
        </a:p>
      </dsp:txBody>
      <dsp:txXfrm>
        <a:off x="96302" y="269775"/>
        <a:ext cx="5919133" cy="1780162"/>
      </dsp:txXfrm>
    </dsp:sp>
    <dsp:sp modelId="{8BFA4960-E848-4863-BAE3-548770D08E08}">
      <dsp:nvSpPr>
        <dsp:cNvPr id="0" name=""/>
        <dsp:cNvSpPr/>
      </dsp:nvSpPr>
      <dsp:spPr>
        <a:xfrm>
          <a:off x="0" y="2226879"/>
          <a:ext cx="6111737" cy="197276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Because it was no authentication many were able to get access to years' worth of personal information and financial statements</a:t>
          </a:r>
        </a:p>
      </dsp:txBody>
      <dsp:txXfrm>
        <a:off x="96302" y="2323181"/>
        <a:ext cx="5919133" cy="17801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E7B20-8551-485D-8D20-3D36DC0DD84F}"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C8BDE-7E05-4AEC-B5B6-A93AE88AC80D}" type="slidenum">
              <a:rPr lang="en-US" smtClean="0"/>
              <a:t>‹#›</a:t>
            </a:fld>
            <a:endParaRPr lang="en-US"/>
          </a:p>
        </p:txBody>
      </p:sp>
    </p:spTree>
    <p:extLst>
      <p:ext uri="{BB962C8B-B14F-4D97-AF65-F5344CB8AC3E}">
        <p14:creationId xmlns:p14="http://schemas.microsoft.com/office/powerpoint/2010/main" val="236572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Jared Andraszek and today I will be covering the First American Financial Data Leak from 2019.</a:t>
            </a:r>
          </a:p>
        </p:txBody>
      </p:sp>
      <p:sp>
        <p:nvSpPr>
          <p:cNvPr id="4" name="Slide Number Placeholder 3"/>
          <p:cNvSpPr>
            <a:spLocks noGrp="1"/>
          </p:cNvSpPr>
          <p:nvPr>
            <p:ph type="sldNum" sz="quarter" idx="5"/>
          </p:nvPr>
        </p:nvSpPr>
        <p:spPr/>
        <p:txBody>
          <a:bodyPr/>
          <a:lstStyle/>
          <a:p>
            <a:fld id="{556C8BDE-7E05-4AEC-B5B6-A93AE88AC80D}" type="slidenum">
              <a:rPr lang="en-US" smtClean="0"/>
              <a:t>1</a:t>
            </a:fld>
            <a:endParaRPr lang="en-US"/>
          </a:p>
        </p:txBody>
      </p:sp>
    </p:spTree>
    <p:extLst>
      <p:ext uri="{BB962C8B-B14F-4D97-AF65-F5344CB8AC3E}">
        <p14:creationId xmlns:p14="http://schemas.microsoft.com/office/powerpoint/2010/main" val="192542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go over the Background and necessary information prior to the leak, What happened, Who did it, and How it could have been prevented.</a:t>
            </a:r>
          </a:p>
        </p:txBody>
      </p:sp>
      <p:sp>
        <p:nvSpPr>
          <p:cNvPr id="4" name="Slide Number Placeholder 3"/>
          <p:cNvSpPr>
            <a:spLocks noGrp="1"/>
          </p:cNvSpPr>
          <p:nvPr>
            <p:ph type="sldNum" sz="quarter" idx="5"/>
          </p:nvPr>
        </p:nvSpPr>
        <p:spPr/>
        <p:txBody>
          <a:bodyPr/>
          <a:lstStyle/>
          <a:p>
            <a:fld id="{556C8BDE-7E05-4AEC-B5B6-A93AE88AC80D}" type="slidenum">
              <a:rPr lang="en-US" smtClean="0"/>
              <a:t>2</a:t>
            </a:fld>
            <a:endParaRPr lang="en-US"/>
          </a:p>
        </p:txBody>
      </p:sp>
    </p:spTree>
    <p:extLst>
      <p:ext uri="{BB962C8B-B14F-4D97-AF65-F5344CB8AC3E}">
        <p14:creationId xmlns:p14="http://schemas.microsoft.com/office/powerpoint/2010/main" val="382166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who are First American? </a:t>
            </a:r>
          </a:p>
          <a:p>
            <a:r>
              <a:rPr lang="en-US" dirty="0"/>
              <a:t>- First American is a title insurance and settlement service provider for primarily the real estate industry. A title is a legal right to ownership and can extend to not only a home but also a car or boat. And they would cover any legal issues with that title, such as multiple claims and improper paperwork, for a subscription fee.</a:t>
            </a:r>
          </a:p>
          <a:p>
            <a:endParaRPr lang="en-US" dirty="0"/>
          </a:p>
          <a:p>
            <a:pPr marL="0" indent="0">
              <a:buFontTx/>
              <a:buNone/>
            </a:pPr>
            <a:r>
              <a:rPr lang="en-US" dirty="0"/>
              <a:t>Well then, why was their data important? Well, they were in possession of millions of documents that had personal information such as Social Security Numbers, Bank Account numbers, Driver’s licenses etc.</a:t>
            </a:r>
          </a:p>
          <a:p>
            <a:pPr marL="0" indent="0">
              <a:buFontTx/>
              <a:buNone/>
            </a:pPr>
            <a:endParaRPr lang="en-US" dirty="0"/>
          </a:p>
          <a:p>
            <a:pPr marL="0" indent="0">
              <a:buFontTx/>
              <a:buNone/>
            </a:pPr>
            <a:r>
              <a:rPr lang="en-US" dirty="0"/>
              <a:t>And this information is meant to be kept private. So, if someone was to get ahold of your data, you could be subject to accurate phishing scams and impersonation.</a:t>
            </a:r>
          </a:p>
        </p:txBody>
      </p:sp>
      <p:sp>
        <p:nvSpPr>
          <p:cNvPr id="4" name="Slide Number Placeholder 3"/>
          <p:cNvSpPr>
            <a:spLocks noGrp="1"/>
          </p:cNvSpPr>
          <p:nvPr>
            <p:ph type="sldNum" sz="quarter" idx="5"/>
          </p:nvPr>
        </p:nvSpPr>
        <p:spPr/>
        <p:txBody>
          <a:bodyPr/>
          <a:lstStyle/>
          <a:p>
            <a:fld id="{556C8BDE-7E05-4AEC-B5B6-A93AE88AC80D}" type="slidenum">
              <a:rPr lang="en-US" smtClean="0"/>
              <a:t>3</a:t>
            </a:fld>
            <a:endParaRPr lang="en-US"/>
          </a:p>
        </p:txBody>
      </p:sp>
    </p:spTree>
    <p:extLst>
      <p:ext uri="{BB962C8B-B14F-4D97-AF65-F5344CB8AC3E}">
        <p14:creationId xmlns:p14="http://schemas.microsoft.com/office/powerpoint/2010/main" val="232881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caused this?</a:t>
            </a:r>
          </a:p>
          <a:p>
            <a:pPr marL="171450" indent="-171450">
              <a:buFontTx/>
              <a:buChar char="-"/>
            </a:pPr>
            <a:r>
              <a:rPr lang="en-US" dirty="0"/>
              <a:t>Well, there was an authentication error where if you had the web URL to a PDF web page, you could have immediate access to that PDF. </a:t>
            </a:r>
          </a:p>
          <a:p>
            <a:pPr marL="171450" indent="-171450">
              <a:buFontTx/>
              <a:buChar char="-"/>
            </a:pPr>
            <a:endParaRPr lang="en-US" dirty="0"/>
          </a:p>
          <a:p>
            <a:pPr marL="171450" indent="-171450">
              <a:buFontTx/>
              <a:buChar char="-"/>
            </a:pPr>
            <a:r>
              <a:rPr lang="en-US" dirty="0"/>
              <a:t>Or what is called an Insecure Direct Object Reference (IDOR). Some examples of an IDOR would be similar to an SQL injection where you are inserting the necessary information into the URL and pushing it into the server. And then get the document linked to that information. Another example could have the filename in the URL and changing a few points or numbers to get a different file.</a:t>
            </a:r>
          </a:p>
        </p:txBody>
      </p:sp>
      <p:sp>
        <p:nvSpPr>
          <p:cNvPr id="4" name="Slide Number Placeholder 3"/>
          <p:cNvSpPr>
            <a:spLocks noGrp="1"/>
          </p:cNvSpPr>
          <p:nvPr>
            <p:ph type="sldNum" sz="quarter" idx="5"/>
          </p:nvPr>
        </p:nvSpPr>
        <p:spPr/>
        <p:txBody>
          <a:bodyPr/>
          <a:lstStyle/>
          <a:p>
            <a:fld id="{556C8BDE-7E05-4AEC-B5B6-A93AE88AC80D}" type="slidenum">
              <a:rPr lang="en-US" smtClean="0"/>
              <a:t>4</a:t>
            </a:fld>
            <a:endParaRPr lang="en-US"/>
          </a:p>
        </p:txBody>
      </p:sp>
    </p:spTree>
    <p:extLst>
      <p:ext uri="{BB962C8B-B14F-4D97-AF65-F5344CB8AC3E}">
        <p14:creationId xmlns:p14="http://schemas.microsoft.com/office/powerpoint/2010/main" val="217383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who did it?</a:t>
            </a:r>
          </a:p>
          <a:p>
            <a:r>
              <a:rPr lang="en-US" dirty="0"/>
              <a:t>Everyone!!! Because there was no authentication, many were able to get access to year’s worth of personal information and financial statements and documents. At the time of discovery First American had over 855 Million documents that could have been viewed. And with some brute force bots, people could get access to those documents. These documents went back to 2003 and could see documents before they were made public. There was no announcement on the number of documents that were viewed through this method though.</a:t>
            </a:r>
          </a:p>
          <a:p>
            <a:endParaRPr lang="en-US" dirty="0"/>
          </a:p>
          <a:p>
            <a:r>
              <a:rPr lang="en-US" dirty="0"/>
              <a:t>However, normal real estate agents and users of First American were accessing their documents without any authorization and thus, also utilizing this breach.</a:t>
            </a:r>
          </a:p>
        </p:txBody>
      </p:sp>
      <p:sp>
        <p:nvSpPr>
          <p:cNvPr id="4" name="Slide Number Placeholder 3"/>
          <p:cNvSpPr>
            <a:spLocks noGrp="1"/>
          </p:cNvSpPr>
          <p:nvPr>
            <p:ph type="sldNum" sz="quarter" idx="5"/>
          </p:nvPr>
        </p:nvSpPr>
        <p:spPr/>
        <p:txBody>
          <a:bodyPr/>
          <a:lstStyle/>
          <a:p>
            <a:fld id="{556C8BDE-7E05-4AEC-B5B6-A93AE88AC80D}" type="slidenum">
              <a:rPr lang="en-US" smtClean="0"/>
              <a:t>5</a:t>
            </a:fld>
            <a:endParaRPr lang="en-US"/>
          </a:p>
        </p:txBody>
      </p:sp>
    </p:spTree>
    <p:extLst>
      <p:ext uri="{BB962C8B-B14F-4D97-AF65-F5344CB8AC3E}">
        <p14:creationId xmlns:p14="http://schemas.microsoft.com/office/powerpoint/2010/main" val="287239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then how could this have been prevented?</a:t>
            </a:r>
          </a:p>
          <a:p>
            <a:endParaRPr lang="en-US" dirty="0"/>
          </a:p>
          <a:p>
            <a:r>
              <a:rPr lang="en-US" dirty="0"/>
              <a:t>- To start, there need to be a more secure method to authenticate the viewers. This could be done by requiring someone to login to another website or platform to then read their documents. They should have forced downloading the document and make that document password protected. Then give that password or passkey to the user in their account. That way it wouldn’t have been accessible to everyone.</a:t>
            </a:r>
          </a:p>
        </p:txBody>
      </p:sp>
      <p:sp>
        <p:nvSpPr>
          <p:cNvPr id="4" name="Slide Number Placeholder 3"/>
          <p:cNvSpPr>
            <a:spLocks noGrp="1"/>
          </p:cNvSpPr>
          <p:nvPr>
            <p:ph type="sldNum" sz="quarter" idx="5"/>
          </p:nvPr>
        </p:nvSpPr>
        <p:spPr/>
        <p:txBody>
          <a:bodyPr/>
          <a:lstStyle/>
          <a:p>
            <a:fld id="{556C8BDE-7E05-4AEC-B5B6-A93AE88AC80D}" type="slidenum">
              <a:rPr lang="en-US" smtClean="0"/>
              <a:t>6</a:t>
            </a:fld>
            <a:endParaRPr lang="en-US"/>
          </a:p>
        </p:txBody>
      </p:sp>
    </p:spTree>
    <p:extLst>
      <p:ext uri="{BB962C8B-B14F-4D97-AF65-F5344CB8AC3E}">
        <p14:creationId xmlns:p14="http://schemas.microsoft.com/office/powerpoint/2010/main" val="367034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I covered</a:t>
            </a:r>
          </a:p>
          <a:p>
            <a:pPr marL="171450" indent="-171450">
              <a:buFontTx/>
              <a:buChar char="-"/>
            </a:pPr>
            <a:r>
              <a:rPr lang="en-US" dirty="0"/>
              <a:t>the company’s background and necessary information prior to the attack</a:t>
            </a:r>
          </a:p>
          <a:p>
            <a:pPr marL="171450" indent="-171450">
              <a:buFontTx/>
              <a:buChar char="-"/>
            </a:pPr>
            <a:r>
              <a:rPr lang="en-US" dirty="0"/>
              <a:t>What happened during the attack and what an Insecure Direct Object Reference was</a:t>
            </a:r>
          </a:p>
          <a:p>
            <a:pPr marL="171450" indent="-171450">
              <a:buFontTx/>
              <a:buChar char="-"/>
            </a:pPr>
            <a:r>
              <a:rPr lang="en-US" dirty="0"/>
              <a:t>How everyone who utilized the service, either intentionally or unintendedly, broke in and got their files</a:t>
            </a:r>
          </a:p>
          <a:p>
            <a:pPr marL="171450" indent="-171450">
              <a:buFontTx/>
              <a:buChar char="-"/>
            </a:pPr>
            <a:r>
              <a:rPr lang="en-US" dirty="0"/>
              <a:t>And how incorporating passwords and improved Authentication protocols could have prevented the leak</a:t>
            </a:r>
          </a:p>
        </p:txBody>
      </p:sp>
      <p:sp>
        <p:nvSpPr>
          <p:cNvPr id="4" name="Slide Number Placeholder 3"/>
          <p:cNvSpPr>
            <a:spLocks noGrp="1"/>
          </p:cNvSpPr>
          <p:nvPr>
            <p:ph type="sldNum" sz="quarter" idx="5"/>
          </p:nvPr>
        </p:nvSpPr>
        <p:spPr/>
        <p:txBody>
          <a:bodyPr/>
          <a:lstStyle/>
          <a:p>
            <a:fld id="{556C8BDE-7E05-4AEC-B5B6-A93AE88AC80D}" type="slidenum">
              <a:rPr lang="en-US" smtClean="0"/>
              <a:t>7</a:t>
            </a:fld>
            <a:endParaRPr lang="en-US"/>
          </a:p>
        </p:txBody>
      </p:sp>
    </p:spTree>
    <p:extLst>
      <p:ext uri="{BB962C8B-B14F-4D97-AF65-F5344CB8AC3E}">
        <p14:creationId xmlns:p14="http://schemas.microsoft.com/office/powerpoint/2010/main" val="1823116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I used.</a:t>
            </a:r>
          </a:p>
        </p:txBody>
      </p:sp>
      <p:sp>
        <p:nvSpPr>
          <p:cNvPr id="4" name="Slide Number Placeholder 3"/>
          <p:cNvSpPr>
            <a:spLocks noGrp="1"/>
          </p:cNvSpPr>
          <p:nvPr>
            <p:ph type="sldNum" sz="quarter" idx="5"/>
          </p:nvPr>
        </p:nvSpPr>
        <p:spPr/>
        <p:txBody>
          <a:bodyPr/>
          <a:lstStyle/>
          <a:p>
            <a:fld id="{556C8BDE-7E05-4AEC-B5B6-A93AE88AC80D}" type="slidenum">
              <a:rPr lang="en-US" smtClean="0"/>
              <a:t>8</a:t>
            </a:fld>
            <a:endParaRPr lang="en-US"/>
          </a:p>
        </p:txBody>
      </p:sp>
    </p:spTree>
    <p:extLst>
      <p:ext uri="{BB962C8B-B14F-4D97-AF65-F5344CB8AC3E}">
        <p14:creationId xmlns:p14="http://schemas.microsoft.com/office/powerpoint/2010/main" val="95353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thank you for watching.</a:t>
            </a:r>
          </a:p>
        </p:txBody>
      </p:sp>
      <p:sp>
        <p:nvSpPr>
          <p:cNvPr id="4" name="Slide Number Placeholder 3"/>
          <p:cNvSpPr>
            <a:spLocks noGrp="1"/>
          </p:cNvSpPr>
          <p:nvPr>
            <p:ph type="sldNum" sz="quarter" idx="5"/>
          </p:nvPr>
        </p:nvSpPr>
        <p:spPr/>
        <p:txBody>
          <a:bodyPr/>
          <a:lstStyle/>
          <a:p>
            <a:fld id="{556C8BDE-7E05-4AEC-B5B6-A93AE88AC80D}" type="slidenum">
              <a:rPr lang="en-US" smtClean="0"/>
              <a:t>9</a:t>
            </a:fld>
            <a:endParaRPr lang="en-US"/>
          </a:p>
        </p:txBody>
      </p:sp>
    </p:spTree>
    <p:extLst>
      <p:ext uri="{BB962C8B-B14F-4D97-AF65-F5344CB8AC3E}">
        <p14:creationId xmlns:p14="http://schemas.microsoft.com/office/powerpoint/2010/main" val="78047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4/1/2024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8434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27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178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6448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6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72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93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0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6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4/1/2024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4/1/2024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42280205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78F1E-EADD-4876-A00D-0DF853F2A98D}"/>
              </a:ext>
            </a:extLst>
          </p:cNvPr>
          <p:cNvSpPr>
            <a:spLocks noGrp="1"/>
          </p:cNvSpPr>
          <p:nvPr>
            <p:ph type="ctrTitle"/>
          </p:nvPr>
        </p:nvSpPr>
        <p:spPr>
          <a:xfrm>
            <a:off x="797106" y="1625608"/>
            <a:ext cx="3882844" cy="2722164"/>
          </a:xfrm>
        </p:spPr>
        <p:txBody>
          <a:bodyPr>
            <a:normAutofit/>
          </a:bodyPr>
          <a:lstStyle/>
          <a:p>
            <a:pPr>
              <a:lnSpc>
                <a:spcPct val="90000"/>
              </a:lnSpc>
            </a:pPr>
            <a:r>
              <a:rPr lang="en-US" sz="4700" b="1" i="0">
                <a:effectLst/>
                <a:latin typeface="Roboto" panose="02000000000000000000" pitchFamily="2" charset="0"/>
              </a:rPr>
              <a:t>First American Financial Data Leak</a:t>
            </a:r>
            <a:br>
              <a:rPr lang="en-US" sz="4700" b="1" i="0">
                <a:effectLst/>
                <a:latin typeface="Roboto" panose="02000000000000000000" pitchFamily="2" charset="0"/>
              </a:rPr>
            </a:br>
            <a:endParaRPr lang="en-US" sz="4700"/>
          </a:p>
        </p:txBody>
      </p:sp>
      <p:sp>
        <p:nvSpPr>
          <p:cNvPr id="3" name="Subtitle 2">
            <a:extLst>
              <a:ext uri="{FF2B5EF4-FFF2-40B4-BE49-F238E27FC236}">
                <a16:creationId xmlns:a16="http://schemas.microsoft.com/office/drawing/2014/main" id="{0A926FBB-31B4-4B71-86E3-DB5C0BB17D5E}"/>
              </a:ext>
            </a:extLst>
          </p:cNvPr>
          <p:cNvSpPr>
            <a:spLocks noGrp="1"/>
          </p:cNvSpPr>
          <p:nvPr>
            <p:ph type="subTitle" idx="1"/>
          </p:nvPr>
        </p:nvSpPr>
        <p:spPr>
          <a:xfrm>
            <a:off x="797106" y="4466845"/>
            <a:ext cx="3882844" cy="882904"/>
          </a:xfrm>
        </p:spPr>
        <p:txBody>
          <a:bodyPr>
            <a:normAutofit/>
          </a:bodyPr>
          <a:lstStyle/>
          <a:p>
            <a:r>
              <a:rPr lang="en-US" dirty="0"/>
              <a:t>By Jared Andraszek</a:t>
            </a:r>
          </a:p>
        </p:txBody>
      </p:sp>
      <p:pic>
        <p:nvPicPr>
          <p:cNvPr id="4" name="Picture 3">
            <a:extLst>
              <a:ext uri="{FF2B5EF4-FFF2-40B4-BE49-F238E27FC236}">
                <a16:creationId xmlns:a16="http://schemas.microsoft.com/office/drawing/2014/main" id="{71C7910C-F074-5EE4-AA53-51B5497A8441}"/>
              </a:ext>
            </a:extLst>
          </p:cNvPr>
          <p:cNvPicPr>
            <a:picLocks noChangeAspect="1"/>
          </p:cNvPicPr>
          <p:nvPr/>
        </p:nvPicPr>
        <p:blipFill rotWithShape="1">
          <a:blip r:embed="rId3"/>
          <a:srcRect l="18720" r="-1" b="-1"/>
          <a:stretch/>
        </p:blipFill>
        <p:spPr>
          <a:xfrm>
            <a:off x="5224242" y="10"/>
            <a:ext cx="6967758" cy="6857990"/>
          </a:xfrm>
          <a:prstGeom prst="rect">
            <a:avLst/>
          </a:prstGeom>
        </p:spPr>
      </p:pic>
      <p:sp>
        <p:nvSpPr>
          <p:cNvPr id="11" name="Cross 10">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497649"/>
      </p:ext>
    </p:extLst>
  </p:cSld>
  <p:clrMapOvr>
    <a:masterClrMapping/>
  </p:clrMapOvr>
  <mc:AlternateContent xmlns:mc="http://schemas.openxmlformats.org/markup-compatibility/2006" xmlns:p14="http://schemas.microsoft.com/office/powerpoint/2010/main">
    <mc:Choice Requires="p14">
      <p:transition spd="slow" p14:dur="2000" advTm="7446"/>
    </mc:Choice>
    <mc:Fallback xmlns="">
      <p:transition spd="slow" advTm="744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C6C7B-736B-4720-81CE-FB96C9D57862}"/>
              </a:ext>
            </a:extLst>
          </p:cNvPr>
          <p:cNvSpPr>
            <a:spLocks noGrp="1"/>
          </p:cNvSpPr>
          <p:nvPr>
            <p:ph type="title"/>
          </p:nvPr>
        </p:nvSpPr>
        <p:spPr>
          <a:xfrm>
            <a:off x="565149" y="1508250"/>
            <a:ext cx="3198777" cy="4024885"/>
          </a:xfrm>
        </p:spPr>
        <p:txBody>
          <a:bodyPr>
            <a:normAutofit/>
          </a:bodyPr>
          <a:lstStyle/>
          <a:p>
            <a:r>
              <a:rPr lang="en-US" dirty="0"/>
              <a:t>Overview</a:t>
            </a: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6AF659-FFB7-7852-4C26-7B5897CAF798}"/>
              </a:ext>
            </a:extLst>
          </p:cNvPr>
          <p:cNvGraphicFramePr>
            <a:graphicFrameLocks noGrp="1"/>
          </p:cNvGraphicFramePr>
          <p:nvPr>
            <p:ph idx="1"/>
            <p:extLst>
              <p:ext uri="{D42A27DB-BD31-4B8C-83A1-F6EECF244321}">
                <p14:modId xmlns:p14="http://schemas.microsoft.com/office/powerpoint/2010/main" val="3915644164"/>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2751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762">
        <p159:morph option="byObject"/>
      </p:transition>
    </mc:Choice>
    <mc:Fallback xmlns="">
      <p:transition spd="slow" advTm="976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9E04D-5EC7-46B7-8557-E18CAEA0120B}"/>
              </a:ext>
            </a:extLst>
          </p:cNvPr>
          <p:cNvSpPr>
            <a:spLocks noGrp="1"/>
          </p:cNvSpPr>
          <p:nvPr>
            <p:ph type="title"/>
          </p:nvPr>
        </p:nvSpPr>
        <p:spPr>
          <a:xfrm>
            <a:off x="565149" y="1508250"/>
            <a:ext cx="3198777" cy="4024885"/>
          </a:xfrm>
        </p:spPr>
        <p:txBody>
          <a:bodyPr>
            <a:normAutofit/>
          </a:bodyPr>
          <a:lstStyle/>
          <a:p>
            <a:r>
              <a:rPr lang="en-US" dirty="0"/>
              <a:t>Prior to the data leak</a:t>
            </a: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19EAA8E-4EFF-5AC1-BB23-00913A122892}"/>
              </a:ext>
            </a:extLst>
          </p:cNvPr>
          <p:cNvGraphicFramePr>
            <a:graphicFrameLocks noGrp="1"/>
          </p:cNvGraphicFramePr>
          <p:nvPr>
            <p:ph idx="1"/>
            <p:extLst>
              <p:ext uri="{D42A27DB-BD31-4B8C-83A1-F6EECF244321}">
                <p14:modId xmlns:p14="http://schemas.microsoft.com/office/powerpoint/2010/main" val="2249213815"/>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0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4832">
        <p159:morph option="byObject"/>
      </p:transition>
    </mc:Choice>
    <mc:Fallback xmlns="">
      <p:transition spd="slow" advTm="4483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21C3-64FF-44DD-B612-A2BCB66CEE1E}"/>
              </a:ext>
            </a:extLst>
          </p:cNvPr>
          <p:cNvSpPr>
            <a:spLocks noGrp="1"/>
          </p:cNvSpPr>
          <p:nvPr>
            <p:ph type="title"/>
          </p:nvPr>
        </p:nvSpPr>
        <p:spPr>
          <a:xfrm>
            <a:off x="670080" y="-201330"/>
            <a:ext cx="4114800" cy="1077218"/>
          </a:xfrm>
        </p:spPr>
        <p:txBody>
          <a:bodyPr/>
          <a:lstStyle/>
          <a:p>
            <a:r>
              <a:rPr lang="en-US"/>
              <a:t>What Happened?</a:t>
            </a:r>
            <a:endParaRPr lang="en-US" dirty="0"/>
          </a:p>
        </p:txBody>
      </p:sp>
      <p:graphicFrame>
        <p:nvGraphicFramePr>
          <p:cNvPr id="22" name="Text Placeholder 3">
            <a:extLst>
              <a:ext uri="{FF2B5EF4-FFF2-40B4-BE49-F238E27FC236}">
                <a16:creationId xmlns:a16="http://schemas.microsoft.com/office/drawing/2014/main" id="{532B285F-F264-7D0A-B89D-AC07E0A32196}"/>
              </a:ext>
            </a:extLst>
          </p:cNvPr>
          <p:cNvGraphicFramePr/>
          <p:nvPr>
            <p:extLst>
              <p:ext uri="{D42A27DB-BD31-4B8C-83A1-F6EECF244321}">
                <p14:modId xmlns:p14="http://schemas.microsoft.com/office/powerpoint/2010/main" val="3231913120"/>
              </p:ext>
            </p:extLst>
          </p:nvPr>
        </p:nvGraphicFramePr>
        <p:xfrm>
          <a:off x="670080" y="1352787"/>
          <a:ext cx="10737434" cy="4152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2226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2869">
        <p159:morph option="byObject"/>
      </p:transition>
    </mc:Choice>
    <mc:Fallback xmlns="">
      <p:transition spd="slow" advTm="328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FC23A-3C0B-43E3-BE59-EDBEC2C57F18}"/>
              </a:ext>
            </a:extLst>
          </p:cNvPr>
          <p:cNvSpPr>
            <a:spLocks noGrp="1"/>
          </p:cNvSpPr>
          <p:nvPr>
            <p:ph type="title"/>
          </p:nvPr>
        </p:nvSpPr>
        <p:spPr>
          <a:xfrm>
            <a:off x="565149" y="1508250"/>
            <a:ext cx="3198777" cy="4024885"/>
          </a:xfrm>
        </p:spPr>
        <p:txBody>
          <a:bodyPr>
            <a:normAutofit/>
          </a:bodyPr>
          <a:lstStyle/>
          <a:p>
            <a:r>
              <a:rPr lang="en-US" dirty="0"/>
              <a:t>Who did it?</a:t>
            </a:r>
          </a:p>
        </p:txBody>
      </p:sp>
      <p:sp>
        <p:nvSpPr>
          <p:cNvPr id="24" name="Rectangle 23">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3DCAED5E-CDA0-4BB3-4C6D-11CC724F2787}"/>
              </a:ext>
            </a:extLst>
          </p:cNvPr>
          <p:cNvGraphicFramePr>
            <a:graphicFrameLocks noGrp="1"/>
          </p:cNvGraphicFramePr>
          <p:nvPr>
            <p:ph idx="1"/>
            <p:extLst>
              <p:ext uri="{D42A27DB-BD31-4B8C-83A1-F6EECF244321}">
                <p14:modId xmlns:p14="http://schemas.microsoft.com/office/powerpoint/2010/main" val="2698320825"/>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2120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4385">
        <p159:morph option="byObject"/>
      </p:transition>
    </mc:Choice>
    <mc:Fallback xmlns="">
      <p:transition spd="slow" advTm="4438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59800-170E-422C-9386-D6E836591FE0}"/>
              </a:ext>
            </a:extLst>
          </p:cNvPr>
          <p:cNvSpPr>
            <a:spLocks noGrp="1"/>
          </p:cNvSpPr>
          <p:nvPr>
            <p:ph type="title"/>
          </p:nvPr>
        </p:nvSpPr>
        <p:spPr>
          <a:xfrm>
            <a:off x="250355" y="209840"/>
            <a:ext cx="6450248" cy="1504021"/>
          </a:xfrm>
        </p:spPr>
        <p:txBody>
          <a:bodyPr>
            <a:normAutofit/>
          </a:bodyPr>
          <a:lstStyle/>
          <a:p>
            <a:r>
              <a:rPr lang="en-US" dirty="0"/>
              <a:t>How could it have been prevented?</a:t>
            </a:r>
          </a:p>
        </p:txBody>
      </p:sp>
      <p:sp>
        <p:nvSpPr>
          <p:cNvPr id="3" name="Content Placeholder 2">
            <a:extLst>
              <a:ext uri="{FF2B5EF4-FFF2-40B4-BE49-F238E27FC236}">
                <a16:creationId xmlns:a16="http://schemas.microsoft.com/office/drawing/2014/main" id="{35955209-C156-47DF-8997-F15CA9644C3B}"/>
              </a:ext>
            </a:extLst>
          </p:cNvPr>
          <p:cNvSpPr>
            <a:spLocks noGrp="1"/>
          </p:cNvSpPr>
          <p:nvPr>
            <p:ph idx="1"/>
          </p:nvPr>
        </p:nvSpPr>
        <p:spPr>
          <a:xfrm>
            <a:off x="565150" y="2691638"/>
            <a:ext cx="4114799" cy="3188586"/>
          </a:xfrm>
        </p:spPr>
        <p:txBody>
          <a:bodyPr>
            <a:normAutofit fontScale="92500"/>
          </a:bodyPr>
          <a:lstStyle/>
          <a:p>
            <a:r>
              <a:rPr lang="en-US" sz="3600" dirty="0"/>
              <a:t>Enforce more secure authentication</a:t>
            </a:r>
          </a:p>
          <a:p>
            <a:pPr lvl="1"/>
            <a:r>
              <a:rPr lang="en-US" sz="3200" dirty="0"/>
              <a:t>Multi-layer authentication</a:t>
            </a:r>
          </a:p>
          <a:p>
            <a:pPr lvl="1"/>
            <a:r>
              <a:rPr lang="en-US" sz="3200" dirty="0"/>
              <a:t>Require passwords to view documents</a:t>
            </a:r>
          </a:p>
        </p:txBody>
      </p:sp>
      <p:pic>
        <p:nvPicPr>
          <p:cNvPr id="7" name="Graphic 6" descr="Lock">
            <a:extLst>
              <a:ext uri="{FF2B5EF4-FFF2-40B4-BE49-F238E27FC236}">
                <a16:creationId xmlns:a16="http://schemas.microsoft.com/office/drawing/2014/main" id="{D7D30C66-EBF2-5B39-14EB-6807C1A722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8906" y="1497220"/>
            <a:ext cx="4127230" cy="4127230"/>
          </a:xfrm>
          <a:prstGeom prst="rect">
            <a:avLst/>
          </a:prstGeom>
        </p:spPr>
      </p:pic>
    </p:spTree>
    <p:extLst>
      <p:ext uri="{BB962C8B-B14F-4D97-AF65-F5344CB8AC3E}">
        <p14:creationId xmlns:p14="http://schemas.microsoft.com/office/powerpoint/2010/main" val="98981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7221">
        <p159:morph option="byObject"/>
      </p:transition>
    </mc:Choice>
    <mc:Fallback xmlns="">
      <p:transition spd="slow" advTm="3722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627FF-94DE-4BE8-A512-BCA61C951904}"/>
              </a:ext>
            </a:extLst>
          </p:cNvPr>
          <p:cNvSpPr>
            <a:spLocks noGrp="1"/>
          </p:cNvSpPr>
          <p:nvPr>
            <p:ph type="title"/>
          </p:nvPr>
        </p:nvSpPr>
        <p:spPr>
          <a:xfrm>
            <a:off x="7493192" y="1204721"/>
            <a:ext cx="4133647" cy="1446550"/>
          </a:xfrm>
        </p:spPr>
        <p:txBody>
          <a:bodyPr>
            <a:normAutofit/>
          </a:bodyPr>
          <a:lstStyle/>
          <a:p>
            <a:r>
              <a:rPr lang="en-US" dirty="0"/>
              <a:t>Summary</a:t>
            </a:r>
          </a:p>
        </p:txBody>
      </p:sp>
      <p:sp>
        <p:nvSpPr>
          <p:cNvPr id="17" name="Content Placeholder 2">
            <a:extLst>
              <a:ext uri="{FF2B5EF4-FFF2-40B4-BE49-F238E27FC236}">
                <a16:creationId xmlns:a16="http://schemas.microsoft.com/office/drawing/2014/main" id="{9C7CEA40-9D02-433C-8882-3C42A4161576}"/>
              </a:ext>
            </a:extLst>
          </p:cNvPr>
          <p:cNvSpPr>
            <a:spLocks noGrp="1"/>
          </p:cNvSpPr>
          <p:nvPr>
            <p:ph idx="1"/>
          </p:nvPr>
        </p:nvSpPr>
        <p:spPr>
          <a:xfrm>
            <a:off x="7493193" y="2691638"/>
            <a:ext cx="4133647" cy="3188586"/>
          </a:xfrm>
        </p:spPr>
        <p:txBody>
          <a:bodyPr>
            <a:normAutofit/>
          </a:bodyPr>
          <a:lstStyle/>
          <a:p>
            <a:r>
              <a:rPr lang="en-US"/>
              <a:t>Background prior to the attack</a:t>
            </a:r>
          </a:p>
          <a:p>
            <a:r>
              <a:rPr lang="en-US"/>
              <a:t>What happened</a:t>
            </a:r>
          </a:p>
          <a:p>
            <a:r>
              <a:rPr lang="en-US"/>
              <a:t>Who did it</a:t>
            </a:r>
          </a:p>
          <a:p>
            <a:r>
              <a:rPr lang="en-US"/>
              <a:t>How it could have been prevented</a:t>
            </a:r>
          </a:p>
        </p:txBody>
      </p:sp>
      <p:pic>
        <p:nvPicPr>
          <p:cNvPr id="5" name="Picture 4" descr="Abstract background">
            <a:extLst>
              <a:ext uri="{FF2B5EF4-FFF2-40B4-BE49-F238E27FC236}">
                <a16:creationId xmlns:a16="http://schemas.microsoft.com/office/drawing/2014/main" id="{B2670CC1-CDAE-CF24-33FD-E6311447B4CE}"/>
              </a:ext>
            </a:extLst>
          </p:cNvPr>
          <p:cNvPicPr>
            <a:picLocks noChangeAspect="1"/>
          </p:cNvPicPr>
          <p:nvPr/>
        </p:nvPicPr>
        <p:blipFill rotWithShape="1">
          <a:blip r:embed="rId3"/>
          <a:srcRect l="39040"/>
          <a:stretch/>
        </p:blipFill>
        <p:spPr>
          <a:xfrm>
            <a:off x="20" y="10"/>
            <a:ext cx="6967738" cy="6857990"/>
          </a:xfrm>
          <a:prstGeom prst="rect">
            <a:avLst/>
          </a:prstGeom>
        </p:spPr>
      </p:pic>
      <p:sp>
        <p:nvSpPr>
          <p:cNvPr id="11" name="Cross 10">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73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770">
        <p159:morph option="byObject"/>
      </p:transition>
    </mc:Choice>
    <mc:Fallback xmlns="">
      <p:transition spd="slow" advTm="2077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AD6B4-9FA1-488C-A4EE-B67C4EA8E714}"/>
              </a:ext>
            </a:extLst>
          </p:cNvPr>
          <p:cNvSpPr>
            <a:spLocks noGrp="1"/>
          </p:cNvSpPr>
          <p:nvPr>
            <p:ph type="title"/>
          </p:nvPr>
        </p:nvSpPr>
        <p:spPr>
          <a:xfrm>
            <a:off x="565148" y="1204721"/>
            <a:ext cx="8267299" cy="1446550"/>
          </a:xfrm>
        </p:spPr>
        <p:txBody>
          <a:bodyPr>
            <a:normAutofit/>
          </a:bodyPr>
          <a:lstStyle/>
          <a:p>
            <a:r>
              <a:rPr lang="en-US" dirty="0"/>
              <a:t>Sources	</a:t>
            </a:r>
          </a:p>
        </p:txBody>
      </p:sp>
      <p:sp>
        <p:nvSpPr>
          <p:cNvPr id="3" name="Content Placeholder 2">
            <a:extLst>
              <a:ext uri="{FF2B5EF4-FFF2-40B4-BE49-F238E27FC236}">
                <a16:creationId xmlns:a16="http://schemas.microsoft.com/office/drawing/2014/main" id="{15BBCF3C-9A44-4374-ACD9-7F8CF8760954}"/>
              </a:ext>
            </a:extLst>
          </p:cNvPr>
          <p:cNvSpPr>
            <a:spLocks noGrp="1"/>
          </p:cNvSpPr>
          <p:nvPr>
            <p:ph idx="1"/>
          </p:nvPr>
        </p:nvSpPr>
        <p:spPr>
          <a:xfrm>
            <a:off x="565149" y="2900516"/>
            <a:ext cx="8267299" cy="2979707"/>
          </a:xfrm>
        </p:spPr>
        <p:txBody>
          <a:bodyPr>
            <a:normAutofit/>
          </a:bodyPr>
          <a:lstStyle/>
          <a:p>
            <a:r>
              <a:rPr lang="en-US" sz="2200" dirty="0"/>
              <a:t>https://krebsonsecurity.com/2019/05/first-american-financial-corp-leaked-hundreds-of-millions-of-title-insurance-records/</a:t>
            </a:r>
          </a:p>
          <a:p>
            <a:r>
              <a:rPr lang="en-US" sz="2200" dirty="0"/>
              <a:t>https://www.firstam.com/title-insurance-and-settlement-services/index.html</a:t>
            </a:r>
          </a:p>
          <a:p>
            <a:r>
              <a:rPr lang="en-US" sz="2200" dirty="0"/>
              <a:t>https://portswigger.net/web-security/access-control/idor</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721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941">
        <p159:morph option="byObject"/>
      </p:transition>
    </mc:Choice>
    <mc:Fallback xmlns="">
      <p:transition spd="slow" advTm="294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16">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923"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D8DBB-DCC9-4344-9B23-0F15719423CC}"/>
              </a:ext>
            </a:extLst>
          </p:cNvPr>
          <p:cNvSpPr>
            <a:spLocks noGrp="1"/>
          </p:cNvSpPr>
          <p:nvPr>
            <p:ph type="title"/>
          </p:nvPr>
        </p:nvSpPr>
        <p:spPr>
          <a:xfrm>
            <a:off x="6155707" y="1625608"/>
            <a:ext cx="5062628" cy="2722164"/>
          </a:xfrm>
        </p:spPr>
        <p:txBody>
          <a:bodyPr vert="horz" lIns="91440" tIns="45720" rIns="91440" bIns="45720" rtlCol="0" anchor="b">
            <a:normAutofit/>
          </a:bodyPr>
          <a:lstStyle/>
          <a:p>
            <a:r>
              <a:rPr lang="en-US" sz="8000" kern="1200" spc="-150">
                <a:solidFill>
                  <a:schemeClr val="tx1"/>
                </a:solidFill>
                <a:latin typeface="+mj-lt"/>
                <a:ea typeface="+mj-ea"/>
                <a:cs typeface="+mj-cs"/>
              </a:rPr>
              <a:t>Thank You</a:t>
            </a:r>
          </a:p>
        </p:txBody>
      </p:sp>
      <p:pic>
        <p:nvPicPr>
          <p:cNvPr id="27" name="Graphic 5" descr="Smiling Face with No Fill">
            <a:extLst>
              <a:ext uri="{FF2B5EF4-FFF2-40B4-BE49-F238E27FC236}">
                <a16:creationId xmlns:a16="http://schemas.microsoft.com/office/drawing/2014/main" id="{B61A18AE-8F57-07CB-201E-10BC4A1B3B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679" y="1497220"/>
            <a:ext cx="4127230" cy="4127230"/>
          </a:xfrm>
          <a:prstGeom prst="rect">
            <a:avLst/>
          </a:prstGeom>
        </p:spPr>
      </p:pic>
    </p:spTree>
    <p:extLst>
      <p:ext uri="{BB962C8B-B14F-4D97-AF65-F5344CB8AC3E}">
        <p14:creationId xmlns:p14="http://schemas.microsoft.com/office/powerpoint/2010/main" val="241673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957">
        <p159:morph option="byObject"/>
      </p:transition>
    </mc:Choice>
    <mc:Fallback xmlns="">
      <p:transition spd="slow" advTm="3957">
        <p:fade/>
      </p:transition>
    </mc:Fallback>
  </mc:AlternateContent>
</p:sld>
</file>

<file path=ppt/theme/theme1.xml><?xml version="1.0" encoding="utf-8"?>
<a:theme xmlns:a="http://schemas.openxmlformats.org/drawingml/2006/main" name="MadridVTI">
  <a:themeElements>
    <a:clrScheme name="AnalogousFromRegularSeedLeftStep">
      <a:dk1>
        <a:srgbClr val="000000"/>
      </a:dk1>
      <a:lt1>
        <a:srgbClr val="FFFFFF"/>
      </a:lt1>
      <a:dk2>
        <a:srgbClr val="1E3532"/>
      </a:dk2>
      <a:lt2>
        <a:srgbClr val="E8E4E2"/>
      </a:lt2>
      <a:accent1>
        <a:srgbClr val="49A5C7"/>
      </a:accent1>
      <a:accent2>
        <a:srgbClr val="36B19F"/>
      </a:accent2>
      <a:accent3>
        <a:srgbClr val="43B675"/>
      </a:accent3>
      <a:accent4>
        <a:srgbClr val="37B53A"/>
      </a:accent4>
      <a:accent5>
        <a:srgbClr val="6EB241"/>
      </a:accent5>
      <a:accent6>
        <a:srgbClr val="95AB34"/>
      </a:accent6>
      <a:hlink>
        <a:srgbClr val="BF623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831</Words>
  <Application>Microsoft Office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Roboto</vt:lpstr>
      <vt:lpstr>Seaford Display</vt:lpstr>
      <vt:lpstr>System Font Regular</vt:lpstr>
      <vt:lpstr>Tenorite</vt:lpstr>
      <vt:lpstr>MadridVTI</vt:lpstr>
      <vt:lpstr>First American Financial Data Leak </vt:lpstr>
      <vt:lpstr>Overview</vt:lpstr>
      <vt:lpstr>Prior to the data leak</vt:lpstr>
      <vt:lpstr>What Happened?</vt:lpstr>
      <vt:lpstr>Who did it?</vt:lpstr>
      <vt:lpstr>How could it have been prevented?</vt:lpstr>
      <vt:lpstr>Summary</vt:lpstr>
      <vt:lpstr>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American Financial Data Leak </dc:title>
  <dc:creator>Jared Andraszek</dc:creator>
  <cp:lastModifiedBy>Jared R. Andraszek</cp:lastModifiedBy>
  <cp:revision>4</cp:revision>
  <dcterms:created xsi:type="dcterms:W3CDTF">2022-04-24T16:13:47Z</dcterms:created>
  <dcterms:modified xsi:type="dcterms:W3CDTF">2024-04-01T21:54:04Z</dcterms:modified>
</cp:coreProperties>
</file>