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6"/>
  </p:notesMasterIdLst>
  <p:sldIdLst>
    <p:sldId id="256" r:id="rId2"/>
    <p:sldId id="258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F117F-A94A-4EE7-B840-0A4CA47912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75577-7290-4EF6-82BA-67691373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F9BD8B-7207-4173-BDC7-FE3724895528}" type="slidenum">
              <a:rPr lang="en-US">
                <a:latin typeface="Times New Roman" pitchFamily="18" charset="0"/>
              </a:rPr>
              <a:pPr>
                <a:defRPr/>
              </a:pPr>
              <a:t>4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0722A5-6D82-486C-9B5E-568D00F84DA8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D6EAC65-9308-4771-AD6F-AB748E723754}" type="datetime1">
              <a:rPr lang="en-US" smtClean="0"/>
              <a:t>10/31/2022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NVE PROPRIETARY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5AFF-BD6C-47C9-8EB5-63B7383D7894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NVE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78125455-80EB-4824-A90C-A52D83A984CE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4686156"/>
            <a:ext cx="5573483" cy="273844"/>
          </a:xfrm>
        </p:spPr>
        <p:txBody>
          <a:bodyPr/>
          <a:lstStyle/>
          <a:p>
            <a:r>
              <a:rPr lang="en-US" smtClean="0"/>
              <a:t>NVE PROPRIETARY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C449-E012-47F9-A321-621B63E4E407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NVE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BAA1-0971-4524-9972-7126F8F336FC}" type="datetime1">
              <a:rPr lang="en-US" smtClean="0"/>
              <a:t>10/31/2022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NVE PROPRIETARY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809AB9A-B319-42D8-AA73-CD2FCD784F8A}" type="datetime1">
              <a:rPr lang="en-US" smtClean="0"/>
              <a:t>10/31/2022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NVE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E69CAC-3BB7-4D69-AB86-99F3154D0EF5}" type="datetime1">
              <a:rPr lang="en-US" smtClean="0"/>
              <a:t>10/31/2022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NVE PROPRIETARY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D85E-A058-4E09-ACFA-F2771EFE0E03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NVE PROPRIETARY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6BA6-9E7C-4BC7-9D06-0F3569775415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NVE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B125-BB9C-4B96-B616-C28F15BED6DD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BC571B80-E59D-4D43-AB76-A3BC9FF7416C}" type="datetime1">
              <a:rPr lang="en-US" smtClean="0"/>
              <a:t>10/31/2022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r>
              <a:rPr lang="en-US" smtClean="0"/>
              <a:t>NVE PROPRIETARY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692CD6-23DF-4593-A80C-9E8DE6A33477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3126A0-DF99-4535-8E33-933ADC5A4C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e.com/analogSensors" TargetMode="External"/><Relationship Id="rId2" Type="http://schemas.openxmlformats.org/officeDocument/2006/relationships/hyperlink" Target="https://www.arduino.cc/en/Gu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Sensors Challenge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Joe Davies, PhD</a:t>
            </a:r>
          </a:p>
          <a:p>
            <a:r>
              <a:rPr lang="en-US" dirty="0" err="1" smtClean="0"/>
              <a:t>Quantinuum</a:t>
            </a:r>
            <a:r>
              <a:rPr lang="en-US" dirty="0" smtClean="0"/>
              <a:t>,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257550"/>
            <a:ext cx="8229600" cy="12001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an interesting way to utilize sensors</a:t>
            </a:r>
          </a:p>
          <a:p>
            <a:r>
              <a:rPr lang="en-US" dirty="0" smtClean="0"/>
              <a:t>Present solution as a </a:t>
            </a:r>
            <a:r>
              <a:rPr lang="en-US" dirty="0" err="1" smtClean="0"/>
              <a:t>Tiktok</a:t>
            </a:r>
            <a:r>
              <a:rPr lang="en-US" dirty="0" smtClean="0"/>
              <a:t> video</a:t>
            </a:r>
          </a:p>
          <a:p>
            <a:pPr lvl="1"/>
            <a:r>
              <a:rPr lang="en-US" dirty="0" smtClean="0"/>
              <a:t>#mmmsensorschallenge2022</a:t>
            </a:r>
            <a:endParaRPr lang="en-US" dirty="0"/>
          </a:p>
        </p:txBody>
      </p:sp>
      <p:pic>
        <p:nvPicPr>
          <p:cNvPr id="3074" name="Picture 2" descr="C:\Users\jdavies\Desktop\TEMP\aaaIMG_20220110_11134823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1" r="19463"/>
          <a:stretch/>
        </p:blipFill>
        <p:spPr bwMode="auto">
          <a:xfrm rot="5400000">
            <a:off x="3456900" y="662204"/>
            <a:ext cx="1696802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davies\Desktop\TEMP\IMG_20220110_11122559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1001" y="1299703"/>
            <a:ext cx="1696802" cy="169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2"/>
          <p:cNvSpPr/>
          <p:nvPr/>
        </p:nvSpPr>
        <p:spPr>
          <a:xfrm>
            <a:off x="1981200" y="1828800"/>
            <a:ext cx="914400" cy="68580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5715000" y="1828800"/>
            <a:ext cx="914400" cy="68580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98" y="1299703"/>
            <a:ext cx="2262403" cy="16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316124"/>
            <a:ext cx="4667250" cy="329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6593" y="1425402"/>
            <a:ext cx="1236236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Magnets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789634"/>
            <a:ext cx="283603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Unipolar GMR Sensor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54202"/>
            <a:ext cx="2209800" cy="132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53043" y="1195127"/>
            <a:ext cx="3555782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3-axis AMR compass sensor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3"/>
          <a:stretch/>
        </p:blipFill>
        <p:spPr bwMode="auto">
          <a:xfrm>
            <a:off x="6378758" y="1695696"/>
            <a:ext cx="2346150" cy="1093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46"/>
          <a:stretch/>
        </p:blipFill>
        <p:spPr bwMode="auto">
          <a:xfrm>
            <a:off x="6553201" y="3429000"/>
            <a:ext cx="2085171" cy="848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15153" y="2906268"/>
            <a:ext cx="243156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Hall Digital </a:t>
            </a:r>
            <a:r>
              <a:rPr lang="en-US" sz="2400" dirty="0" smtClean="0">
                <a:solidFill>
                  <a:schemeClr val="bg1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5589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Arduino Kit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4114800" cy="3257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Lots of extras for the project</a:t>
            </a:r>
          </a:p>
          <a:p>
            <a:r>
              <a:rPr lang="en-US" dirty="0" smtClean="0"/>
              <a:t>Need Arduino IDE for programming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ReadAnalogVoltage</a:t>
            </a:r>
            <a:r>
              <a:rPr lang="en-US" dirty="0" smtClean="0"/>
              <a:t>” example is good starting point</a:t>
            </a:r>
            <a:endParaRPr lang="en-US" dirty="0"/>
          </a:p>
        </p:txBody>
      </p:sp>
      <p:pic>
        <p:nvPicPr>
          <p:cNvPr id="4" name="Picture 2" descr="C:\Users\jdavies\Desktop\TEMP\aaaIMG_20220110_11134823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1" r="19463"/>
          <a:stretch/>
        </p:blipFill>
        <p:spPr bwMode="auto">
          <a:xfrm rot="5400000">
            <a:off x="5752588" y="608760"/>
            <a:ext cx="1925403" cy="337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Tiktok</a:t>
            </a:r>
            <a:r>
              <a:rPr lang="en-US" dirty="0" smtClean="0"/>
              <a:t> Submission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</a:t>
            </a:r>
            <a:r>
              <a:rPr lang="en-US" dirty="0" err="1" smtClean="0"/>
              <a:t>Tiktok</a:t>
            </a:r>
            <a:r>
              <a:rPr lang="en-US" dirty="0" smtClean="0"/>
              <a:t> videos by 8pm-ish Thursday</a:t>
            </a:r>
          </a:p>
          <a:p>
            <a:r>
              <a:rPr lang="en-US" dirty="0" smtClean="0"/>
              <a:t>Use #2022mmmsensorchallenge for </a:t>
            </a:r>
            <a:r>
              <a:rPr lang="en-US" dirty="0" smtClean="0"/>
              <a:t>people to find</a:t>
            </a:r>
          </a:p>
          <a:p>
            <a:r>
              <a:rPr lang="en-US" dirty="0" smtClean="0"/>
              <a:t>Panel of chairs will view and judge a winner</a:t>
            </a:r>
          </a:p>
          <a:p>
            <a:r>
              <a:rPr lang="en-US" dirty="0" smtClean="0"/>
              <a:t>All will be recognized in upcoming IEEE magnetics society news letter and awards/plenary session</a:t>
            </a:r>
          </a:p>
          <a:p>
            <a:r>
              <a:rPr lang="en-US" dirty="0" smtClean="0"/>
              <a:t>Sensors and kits are for the teams to keep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Room is available each evening for meeting</a:t>
            </a:r>
          </a:p>
          <a:p>
            <a:pPr lvl="1"/>
            <a:r>
              <a:rPr lang="en-US" dirty="0" smtClean="0"/>
              <a:t>Not required to use</a:t>
            </a:r>
          </a:p>
          <a:p>
            <a:r>
              <a:rPr lang="en-US" dirty="0" smtClean="0"/>
              <a:t>Arduino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www.arduino.cc/en/Guide</a:t>
            </a:r>
            <a:endParaRPr lang="en-US" dirty="0" smtClean="0"/>
          </a:p>
          <a:p>
            <a:r>
              <a:rPr lang="en-US" dirty="0"/>
              <a:t>Sensor </a:t>
            </a:r>
            <a:r>
              <a:rPr lang="en-US" dirty="0" smtClean="0"/>
              <a:t>use:</a:t>
            </a:r>
            <a:endParaRPr lang="en-US" dirty="0"/>
          </a:p>
          <a:p>
            <a:pPr lvl="1"/>
            <a:r>
              <a:rPr lang="en-US" dirty="0" smtClean="0"/>
              <a:t>NVE GMR sensor</a:t>
            </a:r>
            <a:endParaRPr lang="en-US" dirty="0" smtClean="0">
              <a:hlinkClick r:id="rId3"/>
            </a:endParaRP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://www.nve.com/analogSensors</a:t>
            </a:r>
            <a:endParaRPr lang="en-US" dirty="0"/>
          </a:p>
          <a:p>
            <a:pPr lvl="1"/>
            <a:r>
              <a:rPr lang="en-US" dirty="0"/>
              <a:t>Hall Effect </a:t>
            </a:r>
            <a:r>
              <a:rPr lang="en-US" dirty="0" smtClean="0"/>
              <a:t>Sensor: Gikfun A3144/OH3144/44E/AH3144E</a:t>
            </a:r>
            <a:endParaRPr lang="en-US" dirty="0"/>
          </a:p>
          <a:p>
            <a:pPr lvl="2"/>
            <a:r>
              <a:rPr lang="en-US" dirty="0" smtClean="0"/>
              <a:t>https</a:t>
            </a:r>
            <a:r>
              <a:rPr lang="en-US" dirty="0"/>
              <a:t>://youtu.be/4-MB1jBocW4</a:t>
            </a:r>
          </a:p>
          <a:p>
            <a:pPr lvl="1"/>
            <a:r>
              <a:rPr lang="en-US" dirty="0" smtClean="0"/>
              <a:t>AMR compass (I</a:t>
            </a:r>
            <a:r>
              <a:rPr lang="en-US" baseline="30000" dirty="0" smtClean="0"/>
              <a:t>2</a:t>
            </a:r>
            <a:r>
              <a:rPr lang="en-US" dirty="0" smtClean="0"/>
              <a:t>C communication)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://electropeak.com/learn/interfacing-gy-271-hmc5883l-compass-magnetometr-with-arduino/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Sensors</a:t>
            </a:r>
            <a:r>
              <a:rPr lang="en-US" dirty="0" smtClean="0"/>
              <a:t> challenge history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sensors challenge</a:t>
            </a:r>
          </a:p>
          <a:p>
            <a:pPr lvl="1"/>
            <a:r>
              <a:rPr lang="en-US" dirty="0" smtClean="0"/>
              <a:t>Proposed </a:t>
            </a:r>
            <a:r>
              <a:rPr lang="en-US" dirty="0" smtClean="0"/>
              <a:t>by Prof. </a:t>
            </a:r>
            <a:r>
              <a:rPr lang="en-US" dirty="0" err="1" smtClean="0"/>
              <a:t>Victorino</a:t>
            </a:r>
            <a:r>
              <a:rPr lang="en-US" dirty="0" smtClean="0"/>
              <a:t> Franco (Univ. of </a:t>
            </a:r>
            <a:r>
              <a:rPr lang="en-US" dirty="0" err="1" smtClean="0"/>
              <a:t>Sevilla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First challenge</a:t>
            </a:r>
          </a:p>
          <a:p>
            <a:pPr lvl="2"/>
            <a:r>
              <a:rPr lang="en-US" dirty="0" smtClean="0"/>
              <a:t>Joint MMM meeting, January 2022, New Orleans</a:t>
            </a:r>
          </a:p>
          <a:p>
            <a:pPr lvl="2"/>
            <a:r>
              <a:rPr lang="en-US" dirty="0" smtClean="0"/>
              <a:t>Six participants</a:t>
            </a:r>
          </a:p>
          <a:p>
            <a:r>
              <a:rPr lang="en-US" dirty="0" smtClean="0"/>
              <a:t>Goals</a:t>
            </a:r>
            <a:endParaRPr lang="en-US" dirty="0" smtClean="0"/>
          </a:p>
          <a:p>
            <a:pPr lvl="1"/>
            <a:r>
              <a:rPr lang="en-US" dirty="0" smtClean="0"/>
              <a:t>Give more practical/applied experience in sensors</a:t>
            </a:r>
          </a:p>
          <a:p>
            <a:pPr lvl="1"/>
            <a:r>
              <a:rPr lang="en-US" dirty="0" smtClean="0"/>
              <a:t>Use sensors + teamwork + creativity to utilize sensors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/>
              <a:t>and have fun in the process!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Sensor</a:t>
            </a:r>
            <a:r>
              <a:rPr lang="en-US" dirty="0" smtClean="0"/>
              <a:t>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9B83-81C0-4956-BEE7-C778B29D1338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22859"/>
              </p:ext>
            </p:extLst>
          </p:nvPr>
        </p:nvGraphicFramePr>
        <p:xfrm>
          <a:off x="457201" y="1085851"/>
          <a:ext cx="8229599" cy="285602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5400"/>
                <a:gridCol w="1752600"/>
                <a:gridCol w="1371600"/>
                <a:gridCol w="990600"/>
                <a:gridCol w="838200"/>
                <a:gridCol w="805542"/>
                <a:gridCol w="1175657"/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Technology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Detectivity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pT</a:t>
                      </a:r>
                      <a:r>
                        <a:rPr lang="en-US" sz="1400" baseline="0" dirty="0" smtClean="0"/>
                        <a:t>/√Hz @1Hz)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Optimal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Speed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Volume (cm</a:t>
                      </a:r>
                      <a:r>
                        <a:rPr lang="en-US" sz="1400" baseline="30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CMOS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Integrable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TMR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Hz – kHz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1e-5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uW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&lt;$ 1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GMR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Hz – MHz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1e-5</a:t>
                      </a:r>
                      <a:endParaRPr lang="en-US" sz="1400" dirty="0"/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mW</a:t>
                      </a:r>
                      <a:endParaRPr lang="en-US" sz="1400" dirty="0"/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&lt;$ 1</a:t>
                      </a:r>
                      <a:endParaRPr lang="en-US" sz="1400" dirty="0"/>
                    </a:p>
                  </a:txBody>
                  <a:tcPr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T="34290" marB="34290">
                    <a:noFill/>
                  </a:tcPr>
                </a:tc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AMR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Hz – MHz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mW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&lt;$ 1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Hall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30,000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Hz – kHz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1e-4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mW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$ 0.1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Kind-of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Fluxgate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Hz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 k$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Vapor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Hz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k$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3372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Squid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Hz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&gt;1 k$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3948083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Rough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rder of magnitude estimates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1" y="4000501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TMR/GMR Market driven by best performance for small size, low power and cost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6062866" y="1885951"/>
            <a:ext cx="2651760" cy="2631380"/>
          </a:xfrm>
          <a:prstGeom prst="roundRect">
            <a:avLst>
              <a:gd name="adj" fmla="val 1060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Device configurations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B20-D3CA-423D-B5A1-A74ED07E4E60}" type="datetime1">
              <a:rPr lang="en-US" smtClean="0"/>
              <a:t>10/31/2022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mtClean="0"/>
              <a:t> Slide </a:t>
            </a:r>
            <a:fld id="{AFAA70FD-D454-4037-BEED-4790FA604B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085851"/>
            <a:ext cx="8229600" cy="822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agnetic property tailoring enables different device types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1228" y="1885951"/>
            <a:ext cx="2651760" cy="2793408"/>
            <a:chOff x="391228" y="1524000"/>
            <a:chExt cx="2651760" cy="3093587"/>
          </a:xfrm>
        </p:grpSpPr>
        <p:sp>
          <p:nvSpPr>
            <p:cNvPr id="54" name="Rounded Rectangle 53"/>
            <p:cNvSpPr/>
            <p:nvPr/>
          </p:nvSpPr>
          <p:spPr>
            <a:xfrm>
              <a:off x="391228" y="1524000"/>
              <a:ext cx="2651760" cy="2914147"/>
            </a:xfrm>
            <a:prstGeom prst="roundRect">
              <a:avLst>
                <a:gd name="adj" fmla="val 1060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03199" y="1967039"/>
              <a:ext cx="2392401" cy="1729322"/>
              <a:chOff x="228775" y="2893031"/>
              <a:chExt cx="2866193" cy="2071793"/>
            </a:xfrm>
          </p:grpSpPr>
          <p:graphicFrame>
            <p:nvGraphicFramePr>
              <p:cNvPr id="1026" name="Object 17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4783310"/>
                  </p:ext>
                </p:extLst>
              </p:nvPr>
            </p:nvGraphicFramePr>
            <p:xfrm>
              <a:off x="319718" y="2893031"/>
              <a:ext cx="2775250" cy="1895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" name="Bitmap Image" r:id="rId4" imgW="2781688" imgH="2505425" progId="PBrush">
                      <p:embed/>
                    </p:oleObj>
                  </mc:Choice>
                  <mc:Fallback>
                    <p:oleObj name="Bitmap Image" r:id="rId4" imgW="2781688" imgH="2505425" progId="PBrush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718" y="2893031"/>
                            <a:ext cx="2775250" cy="1895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0" name="TextBox 917"/>
              <p:cNvSpPr txBox="1">
                <a:spLocks noChangeArrowheads="1"/>
              </p:cNvSpPr>
              <p:nvPr/>
            </p:nvSpPr>
            <p:spPr bwMode="auto">
              <a:xfrm>
                <a:off x="1451736" y="4561189"/>
                <a:ext cx="677473" cy="403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920" tIns="43960" rIns="87920" bIns="4396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Field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1" name="TextBox 918"/>
              <p:cNvSpPr txBox="1">
                <a:spLocks noChangeArrowheads="1"/>
              </p:cNvSpPr>
              <p:nvPr/>
            </p:nvSpPr>
            <p:spPr bwMode="auto">
              <a:xfrm rot="16200000">
                <a:off x="-360421" y="3722768"/>
                <a:ext cx="1579735" cy="401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920" tIns="43960" rIns="87920" bIns="4396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Resistance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228957" y="1600200"/>
              <a:ext cx="1042273" cy="511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Digital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1228" y="3697291"/>
              <a:ext cx="2651760" cy="920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9863" indent="-169863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Strong uniaxial anisotropy</a:t>
              </a:r>
            </a:p>
            <a:p>
              <a:pPr marL="169863" indent="-169863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Memory/Switches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745811" y="1943100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Unipolar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46120" y="1885950"/>
            <a:ext cx="2658122" cy="2854964"/>
            <a:chOff x="3246120" y="2572254"/>
            <a:chExt cx="2658122" cy="3806618"/>
          </a:xfrm>
          <a:solidFill>
            <a:schemeClr val="accent2"/>
          </a:solidFill>
        </p:grpSpPr>
        <p:sp>
          <p:nvSpPr>
            <p:cNvPr id="53" name="Rounded Rectangle 52"/>
            <p:cNvSpPr/>
            <p:nvPr/>
          </p:nvSpPr>
          <p:spPr>
            <a:xfrm>
              <a:off x="3246120" y="2572254"/>
              <a:ext cx="2651760" cy="3508506"/>
            </a:xfrm>
            <a:prstGeom prst="roundRect">
              <a:avLst>
                <a:gd name="adj" fmla="val 10601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16673" y="2653993"/>
              <a:ext cx="1144865" cy="61555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Bipolar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76600" y="4942582"/>
              <a:ext cx="2627642" cy="1436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Cross-axis anisotropy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agnetometry</a:t>
              </a:r>
              <a:endParaRPr lang="en-US" sz="16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Current sensing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Navigation</a:t>
              </a:r>
            </a:p>
          </p:txBody>
        </p:sp>
        <p:pic>
          <p:nvPicPr>
            <p:cNvPr id="59" name="Picture 58" descr="Figure2_MR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37560" y="3200400"/>
              <a:ext cx="2499117" cy="16148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0" name="TextBox 59"/>
          <p:cNvSpPr txBox="1"/>
          <p:nvPr/>
        </p:nvSpPr>
        <p:spPr>
          <a:xfrm>
            <a:off x="6062866" y="3720153"/>
            <a:ext cx="265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Proximity sensing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Unipolar switches</a:t>
            </a:r>
          </a:p>
        </p:txBody>
      </p:sp>
      <p:pic>
        <p:nvPicPr>
          <p:cNvPr id="9265" name="Picture 49" descr="C:\Users\jdavies\Downloads\AA-graphs--25C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35" y="2332191"/>
            <a:ext cx="2241318" cy="12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Sensor, CIP GMR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3D5D-9F27-44F6-9FF7-8492EA8F6434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200150"/>
            <a:ext cx="4953000" cy="32575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Wheatstone bridge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Excellent temperature stability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wo “reference” legs</a:t>
            </a:r>
          </a:p>
          <a:p>
            <a:pPr lvl="1"/>
            <a:r>
              <a:rPr lang="en-US" sz="2400" dirty="0" smtClean="0"/>
              <a:t>Shields or “dead” GMR</a:t>
            </a:r>
          </a:p>
          <a:p>
            <a:r>
              <a:rPr lang="en-US" sz="2800" dirty="0" smtClean="0"/>
              <a:t>Flux concentrate “active” legs </a:t>
            </a:r>
          </a:p>
          <a:p>
            <a:pPr lvl="1"/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274309"/>
              </p:ext>
            </p:extLst>
          </p:nvPr>
        </p:nvGraphicFramePr>
        <p:xfrm>
          <a:off x="1524000" y="1543050"/>
          <a:ext cx="2999874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1726920" imgH="482400" progId="Equation.DSMT4">
                  <p:embed/>
                </p:oleObj>
              </mc:Choice>
              <mc:Fallback>
                <p:oleObj name="Equation" r:id="rId3" imgW="1726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543050"/>
                        <a:ext cx="2999874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997361"/>
              </p:ext>
            </p:extLst>
          </p:nvPr>
        </p:nvGraphicFramePr>
        <p:xfrm>
          <a:off x="457201" y="3714750"/>
          <a:ext cx="2053169" cy="57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1231560" imgH="457200" progId="Equation.DSMT4">
                  <p:embed/>
                </p:oleObj>
              </mc:Choice>
              <mc:Fallback>
                <p:oleObj name="Equation" r:id="rId5" imgW="1231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1" y="3714750"/>
                        <a:ext cx="2053169" cy="57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8814" y="3690550"/>
            <a:ext cx="294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Example: linear response, 10% GMR, Saturate at 10 Oe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8.2 mV/V-Oe sensitivity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09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06580"/>
            <a:ext cx="2209800" cy="132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1028700"/>
            <a:ext cx="4020251" cy="147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 descr="C:\Users\jdavies\Documents\StockImages\Wheatstone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0696"/>
            <a:ext cx="2362200" cy="12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19" y="800100"/>
            <a:ext cx="6605481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and Frequency Marketspace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3862-25EA-4836-8382-DA6DEB2EA65F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200" y="1028700"/>
            <a:ext cx="3048000" cy="1828800"/>
          </a:xfrm>
          <a:prstGeom prst="roundRect">
            <a:avLst>
              <a:gd name="adj" fmla="val 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Industrial controls/positioning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000" y="2228850"/>
            <a:ext cx="3048000" cy="1028700"/>
          </a:xfrm>
          <a:prstGeom prst="round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Geophysical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02859" y="1771650"/>
            <a:ext cx="2235941" cy="1943100"/>
          </a:xfrm>
          <a:prstGeom prst="roundRect">
            <a:avLst>
              <a:gd name="adj" fmla="val 10238"/>
            </a:avLst>
          </a:prstGeom>
          <a:solidFill>
            <a:schemeClr val="accent2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Magnetic Anomalies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43400" y="2743200"/>
            <a:ext cx="2133600" cy="1085850"/>
          </a:xfrm>
          <a:prstGeom prst="roundRect">
            <a:avLst/>
          </a:prstGeom>
          <a:solidFill>
            <a:schemeClr val="accent4">
              <a:lumMod val="7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Magneto-</a:t>
            </a:r>
            <a:r>
              <a:rPr lang="en-US" dirty="0" err="1" smtClean="0"/>
              <a:t>cardiography</a:t>
            </a:r>
            <a:r>
              <a:rPr lang="en-US" dirty="0" smtClean="0"/>
              <a:t>/ Encephalography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29400" y="1885950"/>
            <a:ext cx="1524000" cy="1200150"/>
          </a:xfrm>
          <a:prstGeom prst="roundRect">
            <a:avLst/>
          </a:prstGeom>
          <a:solidFill>
            <a:schemeClr val="accent6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HDD/data storage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114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Adapted from “Magnetic Sensors and Magnetometers”, P.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Ripka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</a:rPr>
              <a:t>Artech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, (2001)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747515">
            <a:off x="2803754" y="1234524"/>
            <a:ext cx="5214431" cy="1536007"/>
          </a:xfrm>
          <a:prstGeom prst="rect">
            <a:avLst/>
          </a:prstGeom>
          <a:solidFill>
            <a:schemeClr val="accent6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286434">
            <a:off x="4262042" y="1827544"/>
            <a:ext cx="3505342" cy="1101936"/>
          </a:xfrm>
          <a:prstGeom prst="rect">
            <a:avLst/>
          </a:prstGeom>
          <a:solidFill>
            <a:srgbClr val="C0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11687">
            <a:off x="2825560" y="1166682"/>
            <a:ext cx="3962400" cy="769899"/>
          </a:xfrm>
          <a:prstGeom prst="rect">
            <a:avLst/>
          </a:prstGeom>
          <a:solidFill>
            <a:srgbClr val="00206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11687">
            <a:off x="2743895" y="1704988"/>
            <a:ext cx="3962400" cy="22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 Sensors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747515">
            <a:off x="2576866" y="2532851"/>
            <a:ext cx="5214431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GMR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286434">
            <a:off x="4049219" y="2670662"/>
            <a:ext cx="3505342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TMR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75015" y="3086100"/>
            <a:ext cx="3962400" cy="22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Flux Gate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314325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Atomic/Vapor Magnetometer, SQUIDs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69660" y="2628900"/>
            <a:ext cx="2769341" cy="22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AMR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629400" y="4286247"/>
            <a:ext cx="1752600" cy="369332"/>
            <a:chOff x="6629400" y="5715000"/>
            <a:chExt cx="1752600" cy="49244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842169" y="5748010"/>
              <a:ext cx="1539831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29400" y="5715000"/>
              <a:ext cx="16604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STT, STO, STMD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066800" y="1819288"/>
            <a:ext cx="0" cy="14954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99705" y="230203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5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  <p:bldP spid="14" grpId="0" animBg="1"/>
      <p:bldP spid="19" grpId="0" animBg="1"/>
      <p:bldP spid="15" grpId="0" animBg="1"/>
      <p:bldP spid="23" grpId="0" animBg="1"/>
      <p:bldP spid="13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Sensor Marketspace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16E5-32FA-46E4-9F5A-84AA91AB13E4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00151"/>
            <a:ext cx="7848600" cy="32575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Mechanical position sensing</a:t>
            </a:r>
          </a:p>
          <a:p>
            <a:pPr lvl="1"/>
            <a:r>
              <a:rPr lang="en-US" dirty="0" smtClean="0"/>
              <a:t>Cylinder positioning, flow meters, </a:t>
            </a:r>
            <a:r>
              <a:rPr lang="en-US" dirty="0" err="1" smtClean="0"/>
              <a:t>geartooth</a:t>
            </a:r>
            <a:r>
              <a:rPr lang="en-US" dirty="0" smtClean="0"/>
              <a:t> sensors, encoders</a:t>
            </a:r>
          </a:p>
          <a:p>
            <a:r>
              <a:rPr lang="en-US" dirty="0" smtClean="0"/>
              <a:t>Magnetic field anomaly detection</a:t>
            </a:r>
          </a:p>
          <a:p>
            <a:pPr lvl="1"/>
            <a:r>
              <a:rPr lang="en-US" dirty="0" smtClean="0"/>
              <a:t>Medical devices/biosensors</a:t>
            </a:r>
          </a:p>
          <a:p>
            <a:pPr lvl="1"/>
            <a:r>
              <a:rPr lang="en-US" dirty="0" smtClean="0"/>
              <a:t>Defect/particle detections</a:t>
            </a:r>
          </a:p>
          <a:p>
            <a:r>
              <a:rPr lang="en-US" dirty="0" smtClean="0"/>
              <a:t>Electric current sensing</a:t>
            </a:r>
          </a:p>
          <a:p>
            <a:pPr lvl="1"/>
            <a:r>
              <a:rPr lang="en-US" dirty="0" smtClean="0"/>
              <a:t>Electric vehicles, precision motor/power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48005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 smtClean="0"/>
              <a:t>Applications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480B-AAFE-4E0B-A632-37B0709528F7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4" name="Content Placeholder 9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3347457"/>
          </a:xfrm>
        </p:spPr>
        <p:txBody>
          <a:bodyPr>
            <a:noAutofit/>
          </a:bodyPr>
          <a:lstStyle/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Medical device sensors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(</a:t>
            </a:r>
            <a:r>
              <a:rPr lang="en-US" i="1" dirty="0" smtClean="0">
                <a:latin typeface="Arial" charset="0"/>
                <a:cs typeface="Arial" charset="0"/>
              </a:rPr>
              <a:t>e.g., </a:t>
            </a:r>
            <a:r>
              <a:rPr lang="en-US" dirty="0" smtClean="0">
                <a:latin typeface="Arial" charset="0"/>
                <a:cs typeface="Arial" charset="0"/>
              </a:rPr>
              <a:t>pacemakers and hearing aids)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 err="1">
                <a:latin typeface="Arial" charset="0"/>
                <a:cs typeface="Arial" charset="0"/>
              </a:rPr>
              <a:t>Biomagnetics</a:t>
            </a:r>
            <a:r>
              <a:rPr lang="en-US" dirty="0">
                <a:latin typeface="Arial" charset="0"/>
                <a:cs typeface="Arial" charset="0"/>
              </a:rPr>
              <a:t>/particle detection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cs typeface="Arial" charset="0"/>
              </a:rPr>
              <a:t>nomaly </a:t>
            </a:r>
            <a:r>
              <a:rPr lang="en-US" dirty="0">
                <a:latin typeface="Arial" charset="0"/>
                <a:cs typeface="Arial" charset="0"/>
              </a:rPr>
              <a:t>detection (</a:t>
            </a:r>
            <a:r>
              <a:rPr lang="en-US" i="1" dirty="0">
                <a:latin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cs typeface="Arial" charset="0"/>
              </a:rPr>
              <a:t>., vehicles)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latin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cs typeface="Arial" charset="0"/>
              </a:rPr>
              <a:t>ompassing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Speed, position, and angle sensors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Data storage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Current sensors</a:t>
            </a:r>
          </a:p>
          <a:p>
            <a:pPr marL="346075" lvl="1" indent="-346075"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Security</a:t>
            </a:r>
          </a:p>
          <a:p>
            <a:pPr eaLnBrk="1" hangingPunct="1"/>
            <a:endParaRPr lang="en-US" sz="2800" dirty="0" smtClean="0"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43661" y="2548465"/>
            <a:ext cx="5571676" cy="2039678"/>
            <a:chOff x="3310162" y="3246122"/>
            <a:chExt cx="5571676" cy="2719571"/>
          </a:xfrm>
        </p:grpSpPr>
        <p:pic>
          <p:nvPicPr>
            <p:cNvPr id="12290" name="Picture 6" descr="C:\WINDOWS\Desktop\STJUDE3.gif"/>
            <p:cNvPicPr>
              <a:picLocks noChangeAspect="1" noChangeArrowheads="1"/>
            </p:cNvPicPr>
            <p:nvPr/>
          </p:nvPicPr>
          <p:blipFill>
            <a:blip r:embed="rId3" cstate="print"/>
            <a:srcRect l="5105" t="9753" r="13425" b="11498"/>
            <a:stretch>
              <a:fillRect/>
            </a:stretch>
          </p:blipFill>
          <p:spPr bwMode="auto">
            <a:xfrm>
              <a:off x="7040853" y="3246122"/>
              <a:ext cx="1828780" cy="192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1" name="Line 11"/>
            <p:cNvSpPr>
              <a:spLocks noChangeShapeType="1"/>
            </p:cNvSpPr>
            <p:nvPr/>
          </p:nvSpPr>
          <p:spPr bwMode="auto">
            <a:xfrm flipV="1">
              <a:off x="7494587" y="4754563"/>
              <a:ext cx="590550" cy="4635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2292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 l="37723" t="69426" r="34196" b="26651"/>
            <a:stretch>
              <a:fillRect/>
            </a:stretch>
          </p:blipFill>
          <p:spPr bwMode="auto">
            <a:xfrm>
              <a:off x="3769755" y="5330243"/>
              <a:ext cx="4732670" cy="41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 bwMode="auto">
            <a:xfrm>
              <a:off x="8034337" y="4681538"/>
              <a:ext cx="381000" cy="762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6" name="TextBox 10"/>
            <p:cNvSpPr txBox="1">
              <a:spLocks noChangeArrowheads="1"/>
            </p:cNvSpPr>
            <p:nvPr/>
          </p:nvSpPr>
          <p:spPr bwMode="auto">
            <a:xfrm>
              <a:off x="6096000" y="3809999"/>
              <a:ext cx="1398587" cy="86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Implantable </a:t>
              </a:r>
            </a:p>
            <a:p>
              <a:r>
                <a:rPr lang="en-US" sz="1200" dirty="0"/>
                <a:t>Cardiac Defibrillator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310162" y="5166341"/>
              <a:ext cx="5571676" cy="7993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3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ChangeArrowheads="1"/>
          </p:cNvSpPr>
          <p:nvPr/>
        </p:nvSpPr>
        <p:spPr bwMode="auto">
          <a:xfrm>
            <a:off x="0" y="377196"/>
            <a:ext cx="9144000" cy="48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53" tIns="46026" rIns="92053" bIns="46026" anchor="ctr"/>
          <a:lstStyle/>
          <a:p>
            <a:pPr algn="ctr" eaLnBrk="0" hangingPunct="0">
              <a:defRPr/>
            </a:pPr>
            <a:r>
              <a:rPr lang="en-US" sz="4000" dirty="0" smtClean="0">
                <a:latin typeface="+mj-lt"/>
                <a:cs typeface="+mn-cs"/>
              </a:rPr>
              <a:t>Interesting Case study: </a:t>
            </a:r>
            <a:r>
              <a:rPr lang="en-US" sz="4000" dirty="0" smtClean="0">
                <a:latin typeface="+mj-lt"/>
                <a:cs typeface="+mn-cs"/>
              </a:rPr>
              <a:t>Implant </a:t>
            </a:r>
            <a:r>
              <a:rPr lang="en-US" sz="4000" dirty="0">
                <a:latin typeface="+mj-lt"/>
                <a:cs typeface="+mn-cs"/>
              </a:rPr>
              <a:t>Reliability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58775" y="3669018"/>
            <a:ext cx="8362950" cy="138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 dirty="0" smtClean="0"/>
              <a:t>Guidant (Boston Scientific) pacemaker recalled due to mechanical reed switch “</a:t>
            </a:r>
            <a:r>
              <a:rPr lang="en-US" sz="2400" b="0" dirty="0" err="1" smtClean="0"/>
              <a:t>stickage</a:t>
            </a:r>
            <a:r>
              <a:rPr lang="en-US" sz="2400" b="0" dirty="0" smtClean="0"/>
              <a:t>”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err="1" smtClean="0"/>
              <a:t>Magnetoresistive</a:t>
            </a:r>
            <a:r>
              <a:rPr lang="en-US" sz="2400" dirty="0" smtClean="0"/>
              <a:t> switches save the day</a:t>
            </a:r>
            <a:endParaRPr lang="en-US" sz="2400" b="0" dirty="0"/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 rot="5400000">
            <a:off x="5877719" y="2426477"/>
            <a:ext cx="2976563" cy="40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0" dirty="0">
                <a:solidFill>
                  <a:schemeClr val="bg1"/>
                </a:solidFill>
              </a:rPr>
              <a:t>Photo: “A recalled Guidant defibrillator,” </a:t>
            </a:r>
            <a:r>
              <a:rPr lang="en-US" sz="1000" b="0" i="1" dirty="0">
                <a:solidFill>
                  <a:schemeClr val="bg1"/>
                </a:solidFill>
              </a:rPr>
              <a:t>StarTribune</a:t>
            </a:r>
            <a:r>
              <a:rPr lang="en-US" sz="1000" b="0" dirty="0">
                <a:solidFill>
                  <a:schemeClr val="bg1"/>
                </a:solidFill>
              </a:rPr>
              <a:t>, 8/7/05</a:t>
            </a:r>
          </a:p>
        </p:txBody>
      </p:sp>
      <p:pic>
        <p:nvPicPr>
          <p:cNvPr id="35846" name="Picture 7" descr="C:\Documents and Settings\Dan Baker\Desktop\1guidant02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2800" y="894060"/>
            <a:ext cx="5156200" cy="253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2A01-BE2E-4608-9C46-E1FB0918A5C0}" type="datetime1">
              <a:rPr lang="en-US" smtClean="0"/>
              <a:t>10/31/2022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8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3237</TotalTime>
  <Words>535</Words>
  <Application>Microsoft Office PowerPoint</Application>
  <PresentationFormat>On-screen Show (16:9)</PresentationFormat>
  <Paragraphs>184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Median</vt:lpstr>
      <vt:lpstr>Bitmap Image</vt:lpstr>
      <vt:lpstr>Equation</vt:lpstr>
      <vt:lpstr>Sensors Challenge Overview</vt:lpstr>
      <vt:lpstr>Introduction</vt:lpstr>
      <vt:lpstr>Sensor Technologies</vt:lpstr>
      <vt:lpstr>Device configurations</vt:lpstr>
      <vt:lpstr>Typical Sensor, CIP GMR</vt:lpstr>
      <vt:lpstr>Field and Frequency Marketspace</vt:lpstr>
      <vt:lpstr>Sensor Marketspace</vt:lpstr>
      <vt:lpstr>Applications</vt:lpstr>
      <vt:lpstr>PowerPoint Presentation</vt:lpstr>
      <vt:lpstr>The Challenge</vt:lpstr>
      <vt:lpstr>Sensors</vt:lpstr>
      <vt:lpstr>Arduino Kit</vt:lpstr>
      <vt:lpstr>Tiktok Submission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jdavies</dc:creator>
  <cp:lastModifiedBy>jdavies</cp:lastModifiedBy>
  <cp:revision>88</cp:revision>
  <dcterms:created xsi:type="dcterms:W3CDTF">2022-01-10T16:32:23Z</dcterms:created>
  <dcterms:modified xsi:type="dcterms:W3CDTF">2022-11-02T12:34:48Z</dcterms:modified>
</cp:coreProperties>
</file>