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7"/>
  </p:notesMasterIdLst>
  <p:sldIdLst>
    <p:sldId id="262" r:id="rId2"/>
    <p:sldId id="260" r:id="rId3"/>
    <p:sldId id="264" r:id="rId4"/>
    <p:sldId id="265" r:id="rId5"/>
    <p:sldId id="268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2"/>
    <p:restoredTop sz="94328"/>
  </p:normalViewPr>
  <p:slideViewPr>
    <p:cSldViewPr>
      <p:cViewPr varScale="1">
        <p:scale>
          <a:sx n="100" d="100"/>
          <a:sy n="100" d="100"/>
        </p:scale>
        <p:origin x="5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F117F-A94A-4EE7-B840-0A4CA4791290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75577-7290-4EF6-82BA-67691373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F9BD8B-7207-4173-BDC7-FE3724895528}" type="slidenum">
              <a:rPr lang="en-US">
                <a:latin typeface="Times New Roman" pitchFamily="18" charset="0"/>
              </a:rPr>
              <a:pPr>
                <a:defRPr/>
              </a:pPr>
              <a:t>2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0722A5-6D82-486C-9B5E-568D00F84DA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D6EAC65-9308-4771-AD6F-AB748E723754}" type="datetime1">
              <a:rPr lang="en-US" smtClean="0"/>
              <a:t>2/8/23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NVE PROPRIETARY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5AFF-BD6C-47C9-8EB5-63B7383D7894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NVE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78125455-80EB-4824-A90C-A52D83A984CE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4686156"/>
            <a:ext cx="5573483" cy="273844"/>
          </a:xfrm>
        </p:spPr>
        <p:txBody>
          <a:bodyPr/>
          <a:lstStyle/>
          <a:p>
            <a:r>
              <a:rPr lang="en-US"/>
              <a:t>NVE PROPRIETARY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C449-E012-47F9-A321-621B63E4E407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NVE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BAA1-0971-4524-9972-7126F8F336FC}" type="datetime1">
              <a:rPr lang="en-US" smtClean="0"/>
              <a:t>2/8/23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NVE PROPRIETARY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809AB9A-B319-42D8-AA73-CD2FCD784F8A}" type="datetime1">
              <a:rPr lang="en-US" smtClean="0"/>
              <a:t>2/8/23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NVE PROPRIETARY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5E69CAC-3BB7-4D69-AB86-99F3154D0EF5}" type="datetime1">
              <a:rPr lang="en-US" smtClean="0"/>
              <a:t>2/8/23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NVE PROPRIETARY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D85E-A058-4E09-ACFA-F2771EFE0E03}" type="datetime1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NVE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6BA6-9E7C-4BC7-9D06-0F3569775415}" type="datetime1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NVE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B125-BB9C-4B96-B616-C28F15BED6DD}" type="datetime1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BC571B80-E59D-4D43-AB76-A3BC9FF7416C}" type="datetime1">
              <a:rPr lang="en-US" smtClean="0"/>
              <a:t>2/8/23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r>
              <a:rPr lang="en-US"/>
              <a:t>NVE PROPRIETARY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9692CD6-23DF-4593-A80C-9E8DE6A33477}" type="datetime1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Sensor Technologies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9B83-81C0-4956-BEE7-C778B29D1338}" type="datetime1">
              <a:rPr lang="en-US" smtClean="0"/>
              <a:t>2/8/23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22859"/>
              </p:ext>
            </p:extLst>
          </p:nvPr>
        </p:nvGraphicFramePr>
        <p:xfrm>
          <a:off x="457201" y="1085851"/>
          <a:ext cx="8229599" cy="285602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5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Technology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Detectivity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 err="1"/>
                        <a:t>pT</a:t>
                      </a:r>
                      <a:r>
                        <a:rPr lang="en-US" sz="1400" baseline="0" dirty="0"/>
                        <a:t>/√Hz @1Hz)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Optimal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Speed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Volume (cm</a:t>
                      </a:r>
                      <a:r>
                        <a:rPr lang="en-US" sz="1400" baseline="30000" dirty="0"/>
                        <a:t>3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CMOS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Integrable</a:t>
                      </a: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246">
                <a:tc>
                  <a:txBody>
                    <a:bodyPr/>
                    <a:lstStyle/>
                    <a:p>
                      <a:r>
                        <a:rPr lang="en-US" sz="1400" dirty="0"/>
                        <a:t>TMR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Hz – kHz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1e-5</a:t>
                      </a:r>
                    </a:p>
                  </a:txBody>
                  <a:tcPr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uW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&lt;$ 1</a:t>
                      </a:r>
                    </a:p>
                  </a:txBody>
                  <a:tcPr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246">
                <a:tc>
                  <a:txBody>
                    <a:bodyPr/>
                    <a:lstStyle/>
                    <a:p>
                      <a:r>
                        <a:rPr lang="en-US" sz="1400" dirty="0"/>
                        <a:t>GMR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Hz – MHz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1e-5</a:t>
                      </a:r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mW</a:t>
                      </a:r>
                      <a:endParaRPr lang="en-US" sz="1400" dirty="0"/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&lt;$ 1</a:t>
                      </a:r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246">
                <a:tc>
                  <a:txBody>
                    <a:bodyPr/>
                    <a:lstStyle/>
                    <a:p>
                      <a:r>
                        <a:rPr lang="en-US" sz="1400" dirty="0"/>
                        <a:t>AMR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Hz – MHz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1e-4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mW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&lt;$ 1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246">
                <a:tc>
                  <a:txBody>
                    <a:bodyPr/>
                    <a:lstStyle/>
                    <a:p>
                      <a:r>
                        <a:rPr lang="en-US" sz="1400" dirty="0"/>
                        <a:t>Hall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30,000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Hz – kHz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1e-4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mW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$ 0.1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Kind-of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246">
                <a:tc>
                  <a:txBody>
                    <a:bodyPr/>
                    <a:lstStyle/>
                    <a:p>
                      <a:r>
                        <a:rPr lang="en-US" sz="1400" dirty="0"/>
                        <a:t>Fluxgate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Hz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 k$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246">
                <a:tc>
                  <a:txBody>
                    <a:bodyPr/>
                    <a:lstStyle/>
                    <a:p>
                      <a:r>
                        <a:rPr lang="en-US" sz="1400" dirty="0"/>
                        <a:t>Vapor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Hz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k$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246">
                <a:tc>
                  <a:txBody>
                    <a:bodyPr/>
                    <a:lstStyle/>
                    <a:p>
                      <a:r>
                        <a:rPr lang="en-US" sz="1400" dirty="0"/>
                        <a:t>Squid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Hz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&gt;1 k$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3948083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Rough order of magnitude estimates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1" y="4000501"/>
            <a:ext cx="457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TMR/GMR Market driven by best performance for small size, low power and cost</a:t>
            </a:r>
          </a:p>
        </p:txBody>
      </p:sp>
    </p:spTree>
    <p:extLst>
      <p:ext uri="{BB962C8B-B14F-4D97-AF65-F5344CB8AC3E}">
        <p14:creationId xmlns:p14="http://schemas.microsoft.com/office/powerpoint/2010/main" val="381525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6062866" y="1885951"/>
            <a:ext cx="2651760" cy="2631380"/>
          </a:xfrm>
          <a:prstGeom prst="roundRect">
            <a:avLst>
              <a:gd name="adj" fmla="val 1060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Device configurations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3B20-D3CA-423D-B5A1-A74ED07E4E60}" type="datetime1">
              <a:rPr lang="en-US" smtClean="0"/>
              <a:t>2/8/23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 Slide </a:t>
            </a:r>
            <a:fld id="{AFAA70FD-D454-4037-BEED-4790FA604B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085851"/>
            <a:ext cx="8229600" cy="822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Magnetic property tailoring enables different device types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1228" y="1885951"/>
            <a:ext cx="2651760" cy="2793408"/>
            <a:chOff x="391228" y="1524000"/>
            <a:chExt cx="2651760" cy="3093587"/>
          </a:xfrm>
        </p:grpSpPr>
        <p:sp>
          <p:nvSpPr>
            <p:cNvPr id="54" name="Rounded Rectangle 53"/>
            <p:cNvSpPr/>
            <p:nvPr/>
          </p:nvSpPr>
          <p:spPr>
            <a:xfrm>
              <a:off x="391228" y="1524000"/>
              <a:ext cx="2651760" cy="2914147"/>
            </a:xfrm>
            <a:prstGeom prst="roundRect">
              <a:avLst>
                <a:gd name="adj" fmla="val 1060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03199" y="1967039"/>
              <a:ext cx="2392401" cy="1729322"/>
              <a:chOff x="228775" y="2893031"/>
              <a:chExt cx="2866193" cy="2071793"/>
            </a:xfrm>
          </p:grpSpPr>
          <p:graphicFrame>
            <p:nvGraphicFramePr>
              <p:cNvPr id="1026" name="Object 177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4783310"/>
                  </p:ext>
                </p:extLst>
              </p:nvPr>
            </p:nvGraphicFramePr>
            <p:xfrm>
              <a:off x="319718" y="2893031"/>
              <a:ext cx="2775250" cy="1895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3" imgW="2781688" imgH="2505425" progId="PBrush">
                      <p:embed/>
                    </p:oleObj>
                  </mc:Choice>
                  <mc:Fallback>
                    <p:oleObj name="Bitmap Image" r:id="rId3" imgW="2781688" imgH="2505425" progId="PBrush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718" y="2893031"/>
                            <a:ext cx="2775250" cy="18956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0" name="TextBox 917"/>
              <p:cNvSpPr txBox="1">
                <a:spLocks noChangeArrowheads="1"/>
              </p:cNvSpPr>
              <p:nvPr/>
            </p:nvSpPr>
            <p:spPr bwMode="auto">
              <a:xfrm>
                <a:off x="1451736" y="4561189"/>
                <a:ext cx="677473" cy="4036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920" tIns="43960" rIns="87920" bIns="4396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Field</a:t>
                </a:r>
              </a:p>
            </p:txBody>
          </p:sp>
          <p:sp>
            <p:nvSpPr>
              <p:cNvPr id="1041" name="TextBox 918"/>
              <p:cNvSpPr txBox="1">
                <a:spLocks noChangeArrowheads="1"/>
              </p:cNvSpPr>
              <p:nvPr/>
            </p:nvSpPr>
            <p:spPr bwMode="auto">
              <a:xfrm rot="16200000">
                <a:off x="-360421" y="3722768"/>
                <a:ext cx="1579735" cy="401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920" tIns="43960" rIns="87920" bIns="4396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Resistance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228957" y="1600200"/>
              <a:ext cx="1042273" cy="511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Digital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1228" y="3697291"/>
              <a:ext cx="2651760" cy="920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9863" indent="-169863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Strong uniaxial anisotropy</a:t>
              </a:r>
            </a:p>
            <a:p>
              <a:pPr marL="169863" indent="-169863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Memory/Switches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745811" y="1943100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Unipolar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46120" y="1885950"/>
            <a:ext cx="2658122" cy="2854964"/>
            <a:chOff x="3246120" y="2572254"/>
            <a:chExt cx="2658122" cy="3806618"/>
          </a:xfrm>
          <a:solidFill>
            <a:schemeClr val="accent2"/>
          </a:solidFill>
        </p:grpSpPr>
        <p:sp>
          <p:nvSpPr>
            <p:cNvPr id="53" name="Rounded Rectangle 52"/>
            <p:cNvSpPr/>
            <p:nvPr/>
          </p:nvSpPr>
          <p:spPr>
            <a:xfrm>
              <a:off x="3246120" y="2572254"/>
              <a:ext cx="2651760" cy="3508506"/>
            </a:xfrm>
            <a:prstGeom prst="roundRect">
              <a:avLst>
                <a:gd name="adj" fmla="val 10601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16673" y="2653993"/>
              <a:ext cx="1144865" cy="61555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Bipolar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76600" y="4942582"/>
              <a:ext cx="2627642" cy="1436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Cross-axis anisotropy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Magnetometry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Current sensing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Navigation</a:t>
              </a:r>
            </a:p>
          </p:txBody>
        </p:sp>
        <p:pic>
          <p:nvPicPr>
            <p:cNvPr id="59" name="Picture 58" descr="Figure2_MR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37560" y="3200400"/>
              <a:ext cx="2499117" cy="16148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0" name="TextBox 59"/>
          <p:cNvSpPr txBox="1"/>
          <p:nvPr/>
        </p:nvSpPr>
        <p:spPr>
          <a:xfrm>
            <a:off x="6062866" y="3720153"/>
            <a:ext cx="265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Multilayer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Proximity sensing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Unipolar switches</a:t>
            </a:r>
          </a:p>
        </p:txBody>
      </p:sp>
      <p:pic>
        <p:nvPicPr>
          <p:cNvPr id="9265" name="Picture 49" descr="C:\Users\jdavies\Downloads\AA-graphs--25C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435" y="2332191"/>
            <a:ext cx="2241318" cy="121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13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Sensor Marketspace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16E5-32FA-46E4-9F5A-84AA91AB13E4}" type="datetime1">
              <a:rPr lang="en-US" smtClean="0"/>
              <a:t>2/8/23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00151"/>
            <a:ext cx="7848600" cy="32575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Mechanical position sensing</a:t>
            </a:r>
          </a:p>
          <a:p>
            <a:pPr lvl="1"/>
            <a:r>
              <a:rPr lang="en-US" dirty="0"/>
              <a:t>Cylinder positioning, flow meters, </a:t>
            </a:r>
            <a:r>
              <a:rPr lang="en-US" dirty="0" err="1"/>
              <a:t>geartooth</a:t>
            </a:r>
            <a:r>
              <a:rPr lang="en-US" dirty="0"/>
              <a:t> sensors, encoders</a:t>
            </a:r>
          </a:p>
          <a:p>
            <a:r>
              <a:rPr lang="en-US" dirty="0"/>
              <a:t>Magnetic field anomaly detection</a:t>
            </a:r>
          </a:p>
          <a:p>
            <a:pPr lvl="1"/>
            <a:r>
              <a:rPr lang="en-US" dirty="0"/>
              <a:t>Medical devices/biosensors</a:t>
            </a:r>
          </a:p>
          <a:p>
            <a:pPr lvl="1"/>
            <a:r>
              <a:rPr lang="en-US" dirty="0"/>
              <a:t>Defect/particle detections</a:t>
            </a:r>
          </a:p>
          <a:p>
            <a:r>
              <a:rPr lang="en-US" dirty="0"/>
              <a:t>Electric current sensing</a:t>
            </a:r>
          </a:p>
          <a:p>
            <a:pPr lvl="1"/>
            <a:r>
              <a:rPr lang="en-US" dirty="0"/>
              <a:t>Electric vehicles, precision motor/power control</a:t>
            </a:r>
          </a:p>
        </p:txBody>
      </p:sp>
    </p:spTree>
    <p:extLst>
      <p:ext uri="{BB962C8B-B14F-4D97-AF65-F5344CB8AC3E}">
        <p14:creationId xmlns:p14="http://schemas.microsoft.com/office/powerpoint/2010/main" val="353485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48005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5400" dirty="0"/>
              <a:t>Applications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480B-AAFE-4E0B-A632-37B0709528F7}" type="datetime1">
              <a:rPr lang="en-US" smtClean="0"/>
              <a:t>2/8/23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294" name="Content Placeholder 9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34400" cy="3347457"/>
          </a:xfrm>
        </p:spPr>
        <p:txBody>
          <a:bodyPr>
            <a:noAutofit/>
          </a:bodyPr>
          <a:lstStyle/>
          <a:p>
            <a:pPr marL="346075" lvl="1" indent="-346075"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Medical device sensors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(</a:t>
            </a:r>
            <a:r>
              <a:rPr lang="en-US" i="1" dirty="0">
                <a:latin typeface="Arial" charset="0"/>
                <a:cs typeface="Arial" charset="0"/>
              </a:rPr>
              <a:t>e.g., </a:t>
            </a:r>
            <a:r>
              <a:rPr lang="en-US" dirty="0">
                <a:latin typeface="Arial" charset="0"/>
                <a:cs typeface="Arial" charset="0"/>
              </a:rPr>
              <a:t>pacemakers and hearing aids)</a:t>
            </a:r>
          </a:p>
          <a:p>
            <a:pPr marL="346075" lvl="1" indent="-346075"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dirty="0" err="1">
                <a:latin typeface="Arial" charset="0"/>
                <a:cs typeface="Arial" charset="0"/>
              </a:rPr>
              <a:t>Biomagnetics</a:t>
            </a:r>
            <a:r>
              <a:rPr lang="en-US" dirty="0">
                <a:latin typeface="Arial" charset="0"/>
                <a:cs typeface="Arial" charset="0"/>
              </a:rPr>
              <a:t>/particle detection</a:t>
            </a:r>
          </a:p>
          <a:p>
            <a:pPr marL="346075" lvl="1" indent="-346075"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Anomaly detection (</a:t>
            </a:r>
            <a:r>
              <a:rPr lang="en-US" i="1" dirty="0">
                <a:latin typeface="Arial" charset="0"/>
                <a:cs typeface="Arial" charset="0"/>
              </a:rPr>
              <a:t>e.g</a:t>
            </a:r>
            <a:r>
              <a:rPr lang="en-US" dirty="0">
                <a:latin typeface="Arial" charset="0"/>
                <a:cs typeface="Arial" charset="0"/>
              </a:rPr>
              <a:t>., vehicles)</a:t>
            </a:r>
          </a:p>
          <a:p>
            <a:pPr marL="346075" lvl="1" indent="-346075"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Compassing</a:t>
            </a:r>
          </a:p>
          <a:p>
            <a:pPr marL="346075" lvl="1" indent="-346075"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Speed, position, and angle sensors</a:t>
            </a:r>
          </a:p>
          <a:p>
            <a:pPr marL="346075" lvl="1" indent="-346075"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Data storage</a:t>
            </a:r>
          </a:p>
          <a:p>
            <a:pPr marL="346075" lvl="1" indent="-346075"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Current sensors</a:t>
            </a:r>
          </a:p>
          <a:p>
            <a:pPr marL="346075" lvl="1" indent="-346075"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Security</a:t>
            </a:r>
          </a:p>
          <a:p>
            <a:pPr eaLnBrk="1" hangingPunct="1"/>
            <a:endParaRPr lang="en-US" sz="2800" dirty="0">
              <a:latin typeface="Arial" charset="0"/>
              <a:cs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843661" y="2548465"/>
            <a:ext cx="5571676" cy="2039678"/>
            <a:chOff x="3310162" y="3246122"/>
            <a:chExt cx="5571676" cy="2719571"/>
          </a:xfrm>
        </p:grpSpPr>
        <p:pic>
          <p:nvPicPr>
            <p:cNvPr id="12290" name="Picture 6" descr="C:\WINDOWS\Desktop\STJUDE3.gif"/>
            <p:cNvPicPr>
              <a:picLocks noChangeAspect="1" noChangeArrowheads="1"/>
            </p:cNvPicPr>
            <p:nvPr/>
          </p:nvPicPr>
          <p:blipFill>
            <a:blip r:embed="rId3" cstate="print"/>
            <a:srcRect l="5105" t="9753" r="13425" b="11498"/>
            <a:stretch>
              <a:fillRect/>
            </a:stretch>
          </p:blipFill>
          <p:spPr bwMode="auto">
            <a:xfrm>
              <a:off x="7040853" y="3246122"/>
              <a:ext cx="1828780" cy="192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91" name="Line 11"/>
            <p:cNvSpPr>
              <a:spLocks noChangeShapeType="1"/>
            </p:cNvSpPr>
            <p:nvPr/>
          </p:nvSpPr>
          <p:spPr bwMode="auto">
            <a:xfrm flipV="1">
              <a:off x="7494587" y="4754563"/>
              <a:ext cx="590550" cy="4635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2292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 l="37723" t="69426" r="34196" b="26651"/>
            <a:stretch>
              <a:fillRect/>
            </a:stretch>
          </p:blipFill>
          <p:spPr bwMode="auto">
            <a:xfrm>
              <a:off x="3769755" y="5330243"/>
              <a:ext cx="4732670" cy="41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 bwMode="auto">
            <a:xfrm>
              <a:off x="8034337" y="4681538"/>
              <a:ext cx="381000" cy="762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6" name="TextBox 10"/>
            <p:cNvSpPr txBox="1">
              <a:spLocks noChangeArrowheads="1"/>
            </p:cNvSpPr>
            <p:nvPr/>
          </p:nvSpPr>
          <p:spPr bwMode="auto">
            <a:xfrm>
              <a:off x="6096000" y="3809999"/>
              <a:ext cx="1398587" cy="86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Implantable </a:t>
              </a:r>
            </a:p>
            <a:p>
              <a:r>
                <a:rPr lang="en-US" sz="1200" dirty="0"/>
                <a:t>Cardiac Defibrillator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310162" y="5166341"/>
              <a:ext cx="5571676" cy="7993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032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316124"/>
            <a:ext cx="4667250" cy="329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6593" y="1425402"/>
            <a:ext cx="123623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Magnets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2789634"/>
            <a:ext cx="2836033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Unipolar GMR Sensor</a:t>
            </a: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54202"/>
            <a:ext cx="2209800" cy="132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53043" y="1195127"/>
            <a:ext cx="3555782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3-axis AMR compass sensor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3"/>
          <a:stretch/>
        </p:blipFill>
        <p:spPr bwMode="auto">
          <a:xfrm>
            <a:off x="6378758" y="1695696"/>
            <a:ext cx="2346150" cy="1093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46"/>
          <a:stretch/>
        </p:blipFill>
        <p:spPr bwMode="auto">
          <a:xfrm>
            <a:off x="6553201" y="3429000"/>
            <a:ext cx="2085171" cy="848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515153" y="2906268"/>
            <a:ext cx="2431563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Hall Digital Switch</a:t>
            </a:r>
          </a:p>
        </p:txBody>
      </p:sp>
    </p:spTree>
    <p:extLst>
      <p:ext uri="{BB962C8B-B14F-4D97-AF65-F5344CB8AC3E}">
        <p14:creationId xmlns:p14="http://schemas.microsoft.com/office/powerpoint/2010/main" val="558947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3237</TotalTime>
  <Words>249</Words>
  <Application>Microsoft Macintosh PowerPoint</Application>
  <PresentationFormat>On-screen Show (16:9)</PresentationFormat>
  <Paragraphs>109</Paragraphs>
  <Slides>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Bitmap Image</vt:lpstr>
      <vt:lpstr>Sensor Technologies</vt:lpstr>
      <vt:lpstr>Device configurations</vt:lpstr>
      <vt:lpstr>Sensor Marketspace</vt:lpstr>
      <vt:lpstr>Applications</vt:lpstr>
      <vt:lpstr>Sensors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jdavies</dc:creator>
  <cp:lastModifiedBy>Arzate, Jared D</cp:lastModifiedBy>
  <cp:revision>89</cp:revision>
  <dcterms:created xsi:type="dcterms:W3CDTF">2022-01-10T16:32:23Z</dcterms:created>
  <dcterms:modified xsi:type="dcterms:W3CDTF">2023-02-08T20:04:36Z</dcterms:modified>
</cp:coreProperties>
</file>