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3181527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318152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1815271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31815271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3181527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3181527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3181527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3181527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3181527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3181527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3181527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3181527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3181527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3181527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3181527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3181527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320255"/>
            <a:ext cx="7136700" cy="14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(BMR)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Pricing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 Barnes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the Problem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585625" y="2300575"/>
            <a:ext cx="2518200" cy="8313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BMR added new ski lift to better distribute visitors across the mountain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4888375" y="3172725"/>
            <a:ext cx="4084500" cy="1442700"/>
            <a:chOff x="2652000" y="2060350"/>
            <a:chExt cx="4084500" cy="1442700"/>
          </a:xfrm>
        </p:grpSpPr>
        <p:sp>
          <p:nvSpPr>
            <p:cNvPr id="75" name="Google Shape;75;p14"/>
            <p:cNvSpPr/>
            <p:nvPr/>
          </p:nvSpPr>
          <p:spPr>
            <a:xfrm>
              <a:off x="2652000" y="2060350"/>
              <a:ext cx="4084500" cy="1442700"/>
            </a:xfrm>
            <a:prstGeom prst="star16">
              <a:avLst>
                <a:gd fmla="val 375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3358950" y="2473900"/>
              <a:ext cx="2518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$1.54 million increase in operating costs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7" name="Google Shape;77;p14"/>
          <p:cNvSpPr/>
          <p:nvPr/>
        </p:nvSpPr>
        <p:spPr>
          <a:xfrm rot="1825810">
            <a:off x="4820437" y="3081300"/>
            <a:ext cx="591130" cy="5369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52525" y="1305525"/>
            <a:ext cx="2518200" cy="6156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Many visitors at BMR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each season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/>
          <p:nvPr/>
        </p:nvSpPr>
        <p:spPr>
          <a:xfrm rot="1825810">
            <a:off x="2133037" y="1880700"/>
            <a:ext cx="591130" cy="5369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the Problem</a:t>
            </a:r>
            <a:endParaRPr/>
          </a:p>
        </p:txBody>
      </p:sp>
      <p:grpSp>
        <p:nvGrpSpPr>
          <p:cNvPr id="85" name="Google Shape;85;p15"/>
          <p:cNvGrpSpPr/>
          <p:nvPr/>
        </p:nvGrpSpPr>
        <p:grpSpPr>
          <a:xfrm>
            <a:off x="141452" y="1002713"/>
            <a:ext cx="3573121" cy="1262074"/>
            <a:chOff x="2652000" y="2060350"/>
            <a:chExt cx="4084500" cy="1442700"/>
          </a:xfrm>
        </p:grpSpPr>
        <p:sp>
          <p:nvSpPr>
            <p:cNvPr id="86" name="Google Shape;86;p15"/>
            <p:cNvSpPr/>
            <p:nvPr/>
          </p:nvSpPr>
          <p:spPr>
            <a:xfrm>
              <a:off x="2652000" y="2060350"/>
              <a:ext cx="4084500" cy="1442700"/>
            </a:xfrm>
            <a:prstGeom prst="star16">
              <a:avLst>
                <a:gd fmla="val 375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3358950" y="2473900"/>
              <a:ext cx="2518200" cy="7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$1.54 million increase in operating costs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26427" y="1895025"/>
            <a:ext cx="3453748" cy="1506900"/>
            <a:chOff x="1926427" y="1895025"/>
            <a:chExt cx="3453748" cy="1506900"/>
          </a:xfrm>
        </p:grpSpPr>
        <p:sp>
          <p:nvSpPr>
            <p:cNvPr id="89" name="Google Shape;89;p15"/>
            <p:cNvSpPr txBox="1"/>
            <p:nvPr/>
          </p:nvSpPr>
          <p:spPr>
            <a:xfrm>
              <a:off x="2458775" y="2139825"/>
              <a:ext cx="2921400" cy="12621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>
                  <a:latin typeface="Open Sans"/>
                  <a:ea typeface="Open Sans"/>
                  <a:cs typeface="Open Sans"/>
                  <a:sym typeface="Open Sans"/>
                </a:rPr>
                <a:t>Possible Solutions: </a:t>
              </a:r>
              <a:endParaRPr b="1" u="sng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0" marL="457200" rtl="0" algn="ctr">
                <a:spcBef>
                  <a:spcPts val="0"/>
                </a:spcBef>
                <a:spcAft>
                  <a:spcPts val="0"/>
                </a:spcAft>
                <a:buSzPts val="1400"/>
                <a:buFont typeface="Open Sans"/>
                <a:buAutoNum type="arabicParenR"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Decrease operating costs elsewhere in park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0" marL="457200" rtl="0" algn="ctr">
                <a:spcBef>
                  <a:spcPts val="0"/>
                </a:spcBef>
                <a:spcAft>
                  <a:spcPts val="0"/>
                </a:spcAft>
                <a:buSzPts val="1400"/>
                <a:buFont typeface="Open Sans"/>
                <a:buAutoNum type="arabicParenR"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Increase price to new value with new ski lift included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 rot="1825810">
              <a:off x="2021762" y="2007700"/>
              <a:ext cx="591130" cy="53695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4657575" y="2970551"/>
            <a:ext cx="4741859" cy="2172955"/>
            <a:chOff x="4657575" y="2970551"/>
            <a:chExt cx="4741859" cy="2172955"/>
          </a:xfrm>
        </p:grpSpPr>
        <p:grpSp>
          <p:nvGrpSpPr>
            <p:cNvPr id="92" name="Google Shape;92;p15"/>
            <p:cNvGrpSpPr/>
            <p:nvPr/>
          </p:nvGrpSpPr>
          <p:grpSpPr>
            <a:xfrm>
              <a:off x="4657575" y="2970551"/>
              <a:ext cx="4741859" cy="2172955"/>
              <a:chOff x="4600251" y="2959096"/>
              <a:chExt cx="5080200" cy="2328000"/>
            </a:xfrm>
          </p:grpSpPr>
          <p:sp>
            <p:nvSpPr>
              <p:cNvPr id="93" name="Google Shape;93;p15"/>
              <p:cNvSpPr/>
              <p:nvPr/>
            </p:nvSpPr>
            <p:spPr>
              <a:xfrm>
                <a:off x="4600251" y="2959096"/>
                <a:ext cx="5080200" cy="2328000"/>
              </a:xfrm>
              <a:prstGeom prst="star16">
                <a:avLst>
                  <a:gd fmla="val 375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 txBox="1"/>
              <p:nvPr/>
            </p:nvSpPr>
            <p:spPr>
              <a:xfrm>
                <a:off x="5426807" y="3447046"/>
                <a:ext cx="3348300" cy="1352100"/>
              </a:xfrm>
              <a:prstGeom prst="rect">
                <a:avLst/>
              </a:prstGeom>
              <a:solidFill>
                <a:srgbClr val="FFFFFF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u="sng">
                    <a:latin typeface="Open Sans"/>
                    <a:ea typeface="Open Sans"/>
                    <a:cs typeface="Open Sans"/>
                    <a:sym typeface="Open Sans"/>
                  </a:rPr>
                  <a:t>Action Plan:</a:t>
                </a:r>
                <a:endParaRPr b="1" u="sng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317500" lvl="0" marL="457200" rtl="0" algn="ctr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Open Sans"/>
                  <a:buAutoNum type="arabicParenR"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Identify key features of BMR for future remodel/cutbacks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317500" lvl="0" marL="457200" rtl="0" algn="ctr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Open Sans"/>
                  <a:buAutoNum type="arabicParenR"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Calculate new value of ticket based on US ski resort data 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5" name="Google Shape;95;p15"/>
            <p:cNvSpPr/>
            <p:nvPr/>
          </p:nvSpPr>
          <p:spPr>
            <a:xfrm rot="1825810">
              <a:off x="4815962" y="3270100"/>
              <a:ext cx="591130" cy="53695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924600" y="1412463"/>
            <a:ext cx="3262500" cy="1416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Open Sans"/>
                <a:ea typeface="Open Sans"/>
                <a:cs typeface="Open Sans"/>
                <a:sym typeface="Open Sans"/>
              </a:rPr>
              <a:t>Current ticket price:</a:t>
            </a:r>
            <a:endParaRPr b="1" sz="16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$81.00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Open Sans"/>
                <a:ea typeface="Open Sans"/>
                <a:cs typeface="Open Sans"/>
                <a:sym typeface="Open Sans"/>
              </a:rPr>
              <a:t>Recommended ticket price</a:t>
            </a:r>
            <a:r>
              <a:rPr b="1" lang="en" sz="1600" u="sng"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 sz="16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$95.87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935175" y="1418575"/>
            <a:ext cx="3013500" cy="2832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Open Sans"/>
                <a:ea typeface="Open Sans"/>
                <a:cs typeface="Open Sans"/>
                <a:sym typeface="Open Sans"/>
              </a:rPr>
              <a:t>Top features of BMR affecting ticket value</a:t>
            </a:r>
            <a:r>
              <a:rPr b="1" lang="en" u="sng"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Vertical drop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Snow making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Total chairs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Fast quads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Runs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Longest run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Trams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Skiable terrain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579000" y="3088500"/>
            <a:ext cx="3953700" cy="1293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Open Sans"/>
                <a:ea typeface="Open Sans"/>
                <a:cs typeface="Open Sans"/>
                <a:sym typeface="Open Sans"/>
              </a:rPr>
              <a:t>Recommendations: </a:t>
            </a:r>
            <a:endParaRPr b="1" sz="16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Change ticket price to recommended $95.87, more than covering new lift operation costs. If changes, improve only features that increase ticket value.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Ticket Price by State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950" y="1072775"/>
            <a:ext cx="4337925" cy="3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382450" y="1486000"/>
            <a:ext cx="2518200" cy="12621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Montana’s ticket prices average between $50-$60, while Utah, Colorado, and Vermont average prices are over $80.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82450" y="3128400"/>
            <a:ext cx="2518200" cy="10467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Statistics from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all states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were useful in finding the weights of resort features to average ticket price.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450" y="999350"/>
            <a:ext cx="4654299" cy="40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230050" y="1833000"/>
            <a:ext cx="2518200" cy="1477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Features weighted strongest for ticket price: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Fast quads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Snow making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chairs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a Model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1541025" y="2171550"/>
            <a:ext cx="2378400" cy="8004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Linear Regression Model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219800" y="2171550"/>
            <a:ext cx="1753800" cy="8004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Model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4805650" y="694625"/>
            <a:ext cx="4258550" cy="2923575"/>
            <a:chOff x="4805650" y="694625"/>
            <a:chExt cx="4258550" cy="2923575"/>
          </a:xfrm>
        </p:grpSpPr>
        <p:sp>
          <p:nvSpPr>
            <p:cNvPr id="127" name="Google Shape;127;p19"/>
            <p:cNvSpPr/>
            <p:nvPr/>
          </p:nvSpPr>
          <p:spPr>
            <a:xfrm>
              <a:off x="4805650" y="1556600"/>
              <a:ext cx="2582100" cy="2061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 txBox="1"/>
            <p:nvPr/>
          </p:nvSpPr>
          <p:spPr>
            <a:xfrm>
              <a:off x="6685800" y="694625"/>
              <a:ext cx="2378400" cy="8313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Less variability in calculations than those of linear regression model.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 rot="7883958">
              <a:off x="6695303" y="1503699"/>
              <a:ext cx="591106" cy="53711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6327938" y="3448001"/>
            <a:ext cx="2378412" cy="1485824"/>
            <a:chOff x="6327938" y="3448001"/>
            <a:chExt cx="2378412" cy="1485824"/>
          </a:xfrm>
        </p:grpSpPr>
        <p:sp>
          <p:nvSpPr>
            <p:cNvPr id="131" name="Google Shape;131;p19"/>
            <p:cNvSpPr txBox="1"/>
            <p:nvPr/>
          </p:nvSpPr>
          <p:spPr>
            <a:xfrm>
              <a:off x="6327950" y="4102525"/>
              <a:ext cx="2378400" cy="8313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Random Forest Model was the standard model moving forward.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 rot="3668754">
              <a:off x="6410190" y="3567958"/>
              <a:ext cx="591196" cy="53708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 Using Random Forest Model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1139275" y="1622675"/>
            <a:ext cx="3013500" cy="2832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Open Sans"/>
                <a:ea typeface="Open Sans"/>
                <a:cs typeface="Open Sans"/>
                <a:sym typeface="Open Sans"/>
              </a:rPr>
              <a:t>Top features of BMR affecting ticket value</a:t>
            </a:r>
            <a:r>
              <a:rPr b="1" lang="en" u="sng"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Vertical drop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Snow making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Total chairs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Fast quads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Runs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Longest run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Trams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Skiable terrain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893975" y="1936563"/>
            <a:ext cx="3262500" cy="923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Open Sans"/>
                <a:ea typeface="Open Sans"/>
                <a:cs typeface="Open Sans"/>
                <a:sym typeface="Open Sans"/>
              </a:rPr>
              <a:t>Calculated</a:t>
            </a:r>
            <a:r>
              <a:rPr b="1" lang="en" sz="1600" u="sng">
                <a:latin typeface="Open Sans"/>
                <a:ea typeface="Open Sans"/>
                <a:cs typeface="Open Sans"/>
                <a:sym typeface="Open Sans"/>
              </a:rPr>
              <a:t> ticket price, </a:t>
            </a:r>
            <a:endParaRPr b="1" sz="16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Open Sans"/>
                <a:ea typeface="Open Sans"/>
                <a:cs typeface="Open Sans"/>
                <a:sym typeface="Open Sans"/>
              </a:rPr>
              <a:t>given BMR features: </a:t>
            </a:r>
            <a:endParaRPr b="1" sz="16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$95.87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893975" y="3344213"/>
            <a:ext cx="3262500" cy="92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Calculations were determined using data from all US resorts in the Random Forest Model.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141346" y="1247719"/>
            <a:ext cx="2879164" cy="1016959"/>
            <a:chOff x="2652000" y="2060350"/>
            <a:chExt cx="4084500" cy="1442700"/>
          </a:xfrm>
        </p:grpSpPr>
        <p:sp>
          <p:nvSpPr>
            <p:cNvPr id="147" name="Google Shape;147;p21"/>
            <p:cNvSpPr/>
            <p:nvPr/>
          </p:nvSpPr>
          <p:spPr>
            <a:xfrm>
              <a:off x="2652000" y="2060350"/>
              <a:ext cx="4084500" cy="1442700"/>
            </a:xfrm>
            <a:prstGeom prst="star16">
              <a:avLst>
                <a:gd fmla="val 375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3034649" y="2365792"/>
              <a:ext cx="3131700" cy="8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$1.54 million increase in operating costs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3003186" y="1109044"/>
            <a:ext cx="3303765" cy="1421765"/>
            <a:chOff x="4350121" y="2970551"/>
            <a:chExt cx="5049313" cy="2172955"/>
          </a:xfrm>
        </p:grpSpPr>
        <p:grpSp>
          <p:nvGrpSpPr>
            <p:cNvPr id="150" name="Google Shape;150;p21"/>
            <p:cNvGrpSpPr/>
            <p:nvPr/>
          </p:nvGrpSpPr>
          <p:grpSpPr>
            <a:xfrm>
              <a:off x="4657575" y="2970551"/>
              <a:ext cx="4741859" cy="2172955"/>
              <a:chOff x="4600251" y="2959096"/>
              <a:chExt cx="5080200" cy="2328000"/>
            </a:xfrm>
          </p:grpSpPr>
          <p:sp>
            <p:nvSpPr>
              <p:cNvPr id="151" name="Google Shape;151;p21"/>
              <p:cNvSpPr/>
              <p:nvPr/>
            </p:nvSpPr>
            <p:spPr>
              <a:xfrm>
                <a:off x="4600251" y="2959096"/>
                <a:ext cx="5080200" cy="2328000"/>
              </a:xfrm>
              <a:prstGeom prst="star16">
                <a:avLst>
                  <a:gd fmla="val 375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1"/>
              <p:cNvSpPr txBox="1"/>
              <p:nvPr/>
            </p:nvSpPr>
            <p:spPr>
              <a:xfrm>
                <a:off x="5177266" y="3571821"/>
                <a:ext cx="4036500" cy="1058400"/>
              </a:xfrm>
              <a:prstGeom prst="rect">
                <a:avLst/>
              </a:prstGeom>
              <a:solidFill>
                <a:srgbClr val="FFFFFF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 u="sng">
                    <a:latin typeface="Open Sans"/>
                    <a:ea typeface="Open Sans"/>
                    <a:cs typeface="Open Sans"/>
                    <a:sym typeface="Open Sans"/>
                  </a:rPr>
                  <a:t>Action Plan:</a:t>
                </a:r>
                <a:endParaRPr b="1" sz="1000" u="sng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292100" lvl="0" marL="457200" rtl="0" algn="l"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Open Sans"/>
                  <a:buAutoNum type="arabicParenR"/>
                </a:pPr>
                <a:r>
                  <a:rPr lang="en" sz="1000">
                    <a:latin typeface="Open Sans"/>
                    <a:ea typeface="Open Sans"/>
                    <a:cs typeface="Open Sans"/>
                    <a:sym typeface="Open Sans"/>
                  </a:rPr>
                  <a:t>Identify key features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292100" lvl="0" marL="457200" rtl="0" algn="l"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Open Sans"/>
                  <a:buAutoNum type="arabicParenR"/>
                </a:pPr>
                <a:r>
                  <a:rPr lang="en" sz="1000">
                    <a:latin typeface="Open Sans"/>
                    <a:ea typeface="Open Sans"/>
                    <a:cs typeface="Open Sans"/>
                    <a:sym typeface="Open Sans"/>
                  </a:rPr>
                  <a:t>Calculate new value of ticket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3" name="Google Shape;153;p21"/>
            <p:cNvSpPr/>
            <p:nvPr/>
          </p:nvSpPr>
          <p:spPr>
            <a:xfrm rot="-1745">
              <a:off x="4350121" y="3619421"/>
              <a:ext cx="591000" cy="537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1"/>
          <p:cNvGrpSpPr/>
          <p:nvPr/>
        </p:nvGrpSpPr>
        <p:grpSpPr>
          <a:xfrm>
            <a:off x="6306286" y="315499"/>
            <a:ext cx="2796689" cy="2552801"/>
            <a:chOff x="6306286" y="315499"/>
            <a:chExt cx="2796689" cy="2552801"/>
          </a:xfrm>
        </p:grpSpPr>
        <p:sp>
          <p:nvSpPr>
            <p:cNvPr id="155" name="Google Shape;155;p21"/>
            <p:cNvSpPr/>
            <p:nvPr/>
          </p:nvSpPr>
          <p:spPr>
            <a:xfrm rot="-2667">
              <a:off x="6306286" y="1580549"/>
              <a:ext cx="386700" cy="351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6" name="Google Shape;15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34550" y="315499"/>
              <a:ext cx="1868425" cy="16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08650" y="1247725"/>
              <a:ext cx="1868425" cy="1620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p21"/>
          <p:cNvGrpSpPr/>
          <p:nvPr/>
        </p:nvGrpSpPr>
        <p:grpSpPr>
          <a:xfrm>
            <a:off x="540936" y="3272775"/>
            <a:ext cx="2174764" cy="677100"/>
            <a:chOff x="845736" y="3272775"/>
            <a:chExt cx="2174764" cy="677100"/>
          </a:xfrm>
        </p:grpSpPr>
        <p:sp>
          <p:nvSpPr>
            <p:cNvPr id="159" name="Google Shape;159;p21"/>
            <p:cNvSpPr txBox="1"/>
            <p:nvPr/>
          </p:nvSpPr>
          <p:spPr>
            <a:xfrm>
              <a:off x="1351600" y="3272775"/>
              <a:ext cx="1668900" cy="6771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Open Sans"/>
                  <a:ea typeface="Open Sans"/>
                  <a:cs typeface="Open Sans"/>
                  <a:sym typeface="Open Sans"/>
                </a:rPr>
                <a:t>Random Forest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Open Sans"/>
                  <a:ea typeface="Open Sans"/>
                  <a:cs typeface="Open Sans"/>
                  <a:sym typeface="Open Sans"/>
                </a:rPr>
                <a:t>Model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 rot="-2667">
              <a:off x="845736" y="3435674"/>
              <a:ext cx="386700" cy="351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21"/>
          <p:cNvGrpSpPr/>
          <p:nvPr/>
        </p:nvGrpSpPr>
        <p:grpSpPr>
          <a:xfrm>
            <a:off x="2893611" y="2868300"/>
            <a:ext cx="3181289" cy="1539300"/>
            <a:chOff x="3503211" y="2868300"/>
            <a:chExt cx="3181289" cy="1539300"/>
          </a:xfrm>
        </p:grpSpPr>
        <p:sp>
          <p:nvSpPr>
            <p:cNvPr id="162" name="Google Shape;162;p21"/>
            <p:cNvSpPr/>
            <p:nvPr/>
          </p:nvSpPr>
          <p:spPr>
            <a:xfrm rot="-2667">
              <a:off x="3503211" y="3435674"/>
              <a:ext cx="386700" cy="351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3979500" y="2868300"/>
              <a:ext cx="1616100" cy="15393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 u="sng">
                  <a:latin typeface="Open Sans"/>
                  <a:ea typeface="Open Sans"/>
                  <a:cs typeface="Open Sans"/>
                  <a:sym typeface="Open Sans"/>
                </a:rPr>
                <a:t>Top features of BMR affecting ticket value</a:t>
              </a:r>
              <a:r>
                <a:rPr b="1" lang="en" sz="700" u="sng">
                  <a:latin typeface="Open Sans"/>
                  <a:ea typeface="Open Sans"/>
                  <a:cs typeface="Open Sans"/>
                  <a:sym typeface="Open Sans"/>
                </a:rPr>
                <a:t>: </a:t>
              </a:r>
              <a:endParaRPr b="1" sz="700" u="sng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13716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b="1" lang="en" sz="700">
                  <a:latin typeface="Open Sans"/>
                  <a:ea typeface="Open Sans"/>
                  <a:cs typeface="Open Sans"/>
                  <a:sym typeface="Open Sans"/>
                </a:rPr>
                <a:t>Vertical drop</a:t>
              </a:r>
              <a:endParaRPr b="1" sz="7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b="1" lang="en" sz="700">
                  <a:latin typeface="Open Sans"/>
                  <a:ea typeface="Open Sans"/>
                  <a:cs typeface="Open Sans"/>
                  <a:sym typeface="Open Sans"/>
                </a:rPr>
                <a:t>Snow making</a:t>
              </a:r>
              <a:endParaRPr b="1" sz="7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b="1" lang="en" sz="700">
                  <a:latin typeface="Open Sans"/>
                  <a:ea typeface="Open Sans"/>
                  <a:cs typeface="Open Sans"/>
                  <a:sym typeface="Open Sans"/>
                </a:rPr>
                <a:t>Total chairs</a:t>
              </a:r>
              <a:endParaRPr b="1" sz="7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b="1" lang="en" sz="700">
                  <a:latin typeface="Open Sans"/>
                  <a:ea typeface="Open Sans"/>
                  <a:cs typeface="Open Sans"/>
                  <a:sym typeface="Open Sans"/>
                </a:rPr>
                <a:t>Fast quads</a:t>
              </a:r>
              <a:endParaRPr b="1" sz="7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b="1" lang="en" sz="700">
                  <a:latin typeface="Open Sans"/>
                  <a:ea typeface="Open Sans"/>
                  <a:cs typeface="Open Sans"/>
                  <a:sym typeface="Open Sans"/>
                </a:rPr>
                <a:t>Runs</a:t>
              </a:r>
              <a:endParaRPr b="1" sz="7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b="1" lang="en" sz="700">
                  <a:latin typeface="Open Sans"/>
                  <a:ea typeface="Open Sans"/>
                  <a:cs typeface="Open Sans"/>
                  <a:sym typeface="Open Sans"/>
                </a:rPr>
                <a:t>Longest run</a:t>
              </a:r>
              <a:endParaRPr b="1" sz="7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b="1" lang="en" sz="700">
                  <a:latin typeface="Open Sans"/>
                  <a:ea typeface="Open Sans"/>
                  <a:cs typeface="Open Sans"/>
                  <a:sym typeface="Open Sans"/>
                </a:rPr>
                <a:t>Trams</a:t>
              </a:r>
              <a:endParaRPr b="1" sz="7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b="1" lang="en" sz="700">
                  <a:latin typeface="Open Sans"/>
                  <a:ea typeface="Open Sans"/>
                  <a:cs typeface="Open Sans"/>
                  <a:sym typeface="Open Sans"/>
                </a:rPr>
                <a:t>Skiable terrain</a:t>
              </a:r>
              <a:endParaRPr b="1" sz="7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Google Shape;164;p21"/>
            <p:cNvSpPr txBox="1"/>
            <p:nvPr/>
          </p:nvSpPr>
          <p:spPr>
            <a:xfrm>
              <a:off x="5240900" y="3314700"/>
              <a:ext cx="1443600" cy="6465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 u="sng">
                  <a:latin typeface="Open Sans"/>
                  <a:ea typeface="Open Sans"/>
                  <a:cs typeface="Open Sans"/>
                  <a:sym typeface="Open Sans"/>
                </a:rPr>
                <a:t>Recommended </a:t>
              </a:r>
              <a:endParaRPr b="1" sz="1000" u="sng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 u="sng">
                  <a:latin typeface="Open Sans"/>
                  <a:ea typeface="Open Sans"/>
                  <a:cs typeface="Open Sans"/>
                  <a:sym typeface="Open Sans"/>
                </a:rPr>
                <a:t>ticket price: </a:t>
              </a:r>
              <a:endParaRPr b="1" sz="1000" u="sng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Open Sans"/>
                  <a:ea typeface="Open Sans"/>
                  <a:cs typeface="Open Sans"/>
                  <a:sym typeface="Open Sans"/>
                </a:rPr>
                <a:t>$95.87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6230086" y="3129325"/>
            <a:ext cx="2474589" cy="1231500"/>
            <a:chOff x="6230086" y="3129325"/>
            <a:chExt cx="2474589" cy="1231500"/>
          </a:xfrm>
        </p:grpSpPr>
        <p:sp>
          <p:nvSpPr>
            <p:cNvPr id="166" name="Google Shape;166;p21"/>
            <p:cNvSpPr/>
            <p:nvPr/>
          </p:nvSpPr>
          <p:spPr>
            <a:xfrm rot="-2667">
              <a:off x="6230086" y="3485549"/>
              <a:ext cx="386700" cy="351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6704575" y="3129325"/>
              <a:ext cx="2000100" cy="12315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 u="sng">
                  <a:latin typeface="Open Sans"/>
                  <a:ea typeface="Open Sans"/>
                  <a:cs typeface="Open Sans"/>
                  <a:sym typeface="Open Sans"/>
                </a:rPr>
                <a:t>Recommendations: </a:t>
              </a:r>
              <a:endParaRPr b="1" sz="1300" u="sng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Open Sans"/>
                  <a:ea typeface="Open Sans"/>
                  <a:cs typeface="Open Sans"/>
                  <a:sym typeface="Open Sans"/>
                </a:rPr>
                <a:t>Change ticket price to recommended $95.87. </a:t>
              </a:r>
              <a:endParaRPr b="1" sz="11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Open Sans"/>
                  <a:ea typeface="Open Sans"/>
                  <a:cs typeface="Open Sans"/>
                  <a:sym typeface="Open Sans"/>
                </a:rPr>
                <a:t>Improve only features that increase ticket value the greatest.</a:t>
              </a:r>
              <a:endParaRPr b="1"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