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4" y="5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0313c63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0313c63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313c63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0313c63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313c63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313c63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0313c637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0313c637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0313c637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0313c637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0313c637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0313c637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0313c637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0313c637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313c637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0313c637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0313c63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0313c63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313c637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0313c637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313c637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313c637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0313c637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0313c637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313c637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313c637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313c63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313c63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Barnes6/wine_quality_capsto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0967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Price Analysis and Predictive Model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274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Barnes</a:t>
            </a: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FBCCC51-23A2-C5C5-3765-E6F85032C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9556" l="0" r="99556">
                        <a14:foregroundMark x1="23556" y1="91111" x2="3111" y2="63556"/>
                        <a14:foregroundMark x1="3111" y1="63556" x2="1778" y2="47556"/>
                        <a14:foregroundMark x1="1778" y1="47556" x2="4889" y2="32000"/>
                        <a14:foregroundMark x1="4889" y1="32000" x2="22222" y2="20000"/>
                        <a14:foregroundMark x1="22222" y1="20000" x2="50222" y2="43111"/>
                        <a14:foregroundMark x1="50222" y1="43111" x2="32444" y2="44889"/>
                        <a14:foregroundMark x1="32444" y1="44889" x2="47111" y2="48444"/>
                        <a14:foregroundMark x1="47111" y1="48444" x2="57778" y2="33778"/>
                        <a14:foregroundMark x1="57778" y1="33778" x2="34667" y2="33778"/>
                        <a14:foregroundMark x1="34667" y1="33778" x2="62222" y2="32000"/>
                        <a14:foregroundMark x1="62222" y1="32000" x2="75111" y2="44444"/>
                        <a14:foregroundMark x1="75111" y1="44444" x2="60444" y2="45778"/>
                        <a14:foregroundMark x1="60444" y1="45778" x2="76889" y2="36889"/>
                        <a14:foregroundMark x1="76889" y1="36889" x2="14667" y2="44000"/>
                        <a14:foregroundMark x1="14667" y1="44000" x2="28000" y2="37333"/>
                        <a14:foregroundMark x1="28000" y1="37333" x2="19111" y2="51111"/>
                        <a14:foregroundMark x1="19111" y1="51111" x2="20444" y2="51556"/>
                        <a14:foregroundMark x1="12889" y1="54667" x2="31556" y2="76000"/>
                        <a14:foregroundMark x1="31556" y1="76000" x2="50222" y2="82667"/>
                        <a14:foregroundMark x1="50222" y1="82667" x2="64000" y2="64444"/>
                        <a14:foregroundMark x1="64000" y1="64444" x2="68000" y2="53333"/>
                        <a14:foregroundMark x1="41333" y1="73333" x2="48000" y2="60889"/>
                        <a14:foregroundMark x1="48000" y1="60889" x2="48000" y2="61333"/>
                        <a14:foregroundMark x1="31111" y1="48000" x2="24889" y2="63111"/>
                        <a14:foregroundMark x1="59111" y1="69778" x2="65333" y2="31111"/>
                        <a14:foregroundMark x1="65333" y1="31111" x2="50667" y2="32444"/>
                        <a14:foregroundMark x1="50667" y1="32444" x2="61333" y2="20000"/>
                        <a14:foregroundMark x1="61333" y1="20000" x2="77333" y2="30222"/>
                        <a14:foregroundMark x1="77333" y1="30222" x2="80000" y2="44000"/>
                        <a14:foregroundMark x1="80000" y1="44000" x2="75556" y2="61333"/>
                        <a14:foregroundMark x1="75556" y1="61333" x2="78222" y2="34222"/>
                        <a14:foregroundMark x1="78222" y1="34222" x2="89333" y2="43556"/>
                        <a14:foregroundMark x1="89333" y1="43556" x2="74222" y2="51556"/>
                        <a14:foregroundMark x1="74222" y1="51556" x2="71556" y2="60889"/>
                        <a14:foregroundMark x1="74667" y1="60000" x2="87111" y2="45778"/>
                        <a14:foregroundMark x1="87111" y1="45778" x2="79111" y2="59556"/>
                        <a14:foregroundMark x1="79111" y1="59556" x2="88444" y2="48000"/>
                        <a14:foregroundMark x1="88444" y1="48000" x2="90222" y2="20000"/>
                        <a14:foregroundMark x1="87554" y1="18377" x2="93333" y2="27556"/>
                        <a14:foregroundMark x1="93333" y1="27556" x2="93333" y2="27556"/>
                        <a14:foregroundMark x1="87404" y1="18507" x2="87556" y2="18667"/>
                        <a14:foregroundMark x1="65926" y1="4014" x2="64000" y2="3111"/>
                        <a14:foregroundMark x1="64000" y1="3111" x2="49333" y2="889"/>
                        <a14:foregroundMark x1="49333" y1="889" x2="34681" y2="3203"/>
                        <a14:foregroundMark x1="25142" y1="7664" x2="18222" y2="11556"/>
                        <a14:foregroundMark x1="18222" y1="11556" x2="6667" y2="22667"/>
                        <a14:foregroundMark x1="6667" y1="22667" x2="0" y2="38222"/>
                        <a14:foregroundMark x1="0" y1="38222" x2="2222" y2="55556"/>
                        <a14:foregroundMark x1="2222" y1="55556" x2="1778" y2="41333"/>
                        <a14:foregroundMark x1="1778" y1="41333" x2="6222" y2="26222"/>
                        <a14:foregroundMark x1="6222" y1="26222" x2="23556" y2="8889"/>
                        <a14:foregroundMark x1="34174" y1="4122" x2="43556" y2="1333"/>
                        <a14:foregroundMark x1="92000" y1="27111" x2="98222" y2="41333"/>
                        <a14:foregroundMark x1="98222" y1="41333" x2="99556" y2="48444"/>
                        <a14:foregroundMark x1="98222" y1="48889" x2="96444" y2="62222"/>
                        <a14:foregroundMark x1="96444" y1="62222" x2="93424" y2="68388"/>
                        <a14:foregroundMark x1="29144" y1="95572" x2="36000" y2="99111"/>
                        <a14:foregroundMark x1="22222" y1="92000" x2="26753" y2="94339"/>
                        <a14:foregroundMark x1="36000" y1="99111" x2="37778" y2="99556"/>
                        <a14:foregroundMark x1="43111" y1="98222" x2="59111" y2="98667"/>
                        <a14:foregroundMark x1="59111" y1="98667" x2="60000" y2="98222"/>
                        <a14:foregroundMark x1="57333" y1="83556" x2="72000" y2="80444"/>
                        <a14:foregroundMark x1="73333" y1="81333" x2="87111" y2="68889"/>
                        <a14:foregroundMark x1="88000" y1="25778" x2="73778" y2="12000"/>
                        <a14:foregroundMark x1="3556" y1="38222" x2="0" y2="55556"/>
                        <a14:backgroundMark x1="27556" y1="2667" x2="32444" y2="0"/>
                        <a14:backgroundMark x1="31111" y1="1333" x2="36444" y2="0"/>
                        <a14:backgroundMark x1="69525" y1="1769" x2="83556" y2="5778"/>
                        <a14:backgroundMark x1="68000" y1="1333" x2="69390" y2="1730"/>
                        <a14:backgroundMark x1="83556" y1="5778" x2="92889" y2="13778"/>
                        <a14:backgroundMark x1="99556" y1="71556" x2="88444" y2="91111"/>
                        <a14:backgroundMark x1="24000" y1="97778" x2="26667" y2="98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8423" y="1755227"/>
            <a:ext cx="3260177" cy="32601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Columns: Train/Test Splitting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</a:t>
            </a:r>
            <a:r>
              <a:rPr lang="en-US" dirty="0"/>
              <a:t>“dummy” values for categories.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1 or 0 for each categorical option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49CD4D-9FF5-C459-E543-083089E9F72C}"/>
              </a:ext>
            </a:extLst>
          </p:cNvPr>
          <p:cNvGrpSpPr/>
          <p:nvPr/>
        </p:nvGrpSpPr>
        <p:grpSpPr>
          <a:xfrm>
            <a:off x="2057623" y="2081860"/>
            <a:ext cx="5231463" cy="2855685"/>
            <a:chOff x="2057623" y="2081860"/>
            <a:chExt cx="5231463" cy="2855685"/>
          </a:xfrm>
        </p:grpSpPr>
        <p:sp>
          <p:nvSpPr>
            <p:cNvPr id="167" name="Google Shape;167;p22"/>
            <p:cNvSpPr txBox="1"/>
            <p:nvPr/>
          </p:nvSpPr>
          <p:spPr>
            <a:xfrm>
              <a:off x="2057623" y="3109623"/>
              <a:ext cx="2784319" cy="400079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Dataset now has </a:t>
              </a:r>
              <a:r>
                <a:rPr lang="en" dirty="0">
                  <a:solidFill>
                    <a:srgbClr val="FF0000"/>
                  </a:solidFill>
                </a:rPr>
                <a:t>1059 columns</a:t>
              </a:r>
              <a:r>
                <a:rPr lang="en" dirty="0"/>
                <a:t>.</a:t>
              </a:r>
              <a:endParaRPr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4D94E7-8FB0-6DED-2B94-C674712C7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646"/>
            <a:stretch/>
          </p:blipFill>
          <p:spPr>
            <a:xfrm>
              <a:off x="5067565" y="2081860"/>
              <a:ext cx="2221521" cy="285568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52A3AA-21DB-4506-08F9-64AB4CA80373}"/>
              </a:ext>
            </a:extLst>
          </p:cNvPr>
          <p:cNvGrpSpPr/>
          <p:nvPr/>
        </p:nvGrpSpPr>
        <p:grpSpPr>
          <a:xfrm>
            <a:off x="2401738" y="3644452"/>
            <a:ext cx="2096088" cy="1177867"/>
            <a:chOff x="2401738" y="3644452"/>
            <a:chExt cx="2096088" cy="1177867"/>
          </a:xfrm>
        </p:grpSpPr>
        <p:sp>
          <p:nvSpPr>
            <p:cNvPr id="6" name="Google Shape;167;p22">
              <a:extLst>
                <a:ext uri="{FF2B5EF4-FFF2-40B4-BE49-F238E27FC236}">
                  <a16:creationId xmlns:a16="http://schemas.microsoft.com/office/drawing/2014/main" id="{98BAA103-391B-A948-2759-3EB9C9D6D4EE}"/>
                </a:ext>
              </a:extLst>
            </p:cNvPr>
            <p:cNvSpPr txBox="1"/>
            <p:nvPr/>
          </p:nvSpPr>
          <p:spPr>
            <a:xfrm>
              <a:off x="2401738" y="4422240"/>
              <a:ext cx="2096088" cy="400079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Train/test split the data.</a:t>
              </a:r>
              <a:endParaRPr dirty="0"/>
            </a:p>
          </p:txBody>
        </p:sp>
        <p:sp>
          <p:nvSpPr>
            <p:cNvPr id="7" name="Google Shape;155;p21">
              <a:extLst>
                <a:ext uri="{FF2B5EF4-FFF2-40B4-BE49-F238E27FC236}">
                  <a16:creationId xmlns:a16="http://schemas.microsoft.com/office/drawing/2014/main" id="{94AF8AD8-682F-3CBD-C3D5-2F953AC7CF4D}"/>
                </a:ext>
              </a:extLst>
            </p:cNvPr>
            <p:cNvSpPr/>
            <p:nvPr/>
          </p:nvSpPr>
          <p:spPr>
            <a:xfrm rot="5400000">
              <a:off x="3092213" y="3659492"/>
              <a:ext cx="643039" cy="6129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Classifier Algorithms: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Random Forest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XGBoost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BC8A3-975F-D888-FCF4-943F0832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59" y="2297865"/>
            <a:ext cx="4420115" cy="1627562"/>
          </a:xfrm>
          <a:prstGeom prst="rect">
            <a:avLst/>
          </a:prstGeom>
        </p:spPr>
      </p:pic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Comparison and Model Effectiveness</a:t>
            </a:r>
            <a:endParaRPr dirty="0"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683199" y="2968761"/>
            <a:ext cx="8223188" cy="831168"/>
            <a:chOff x="719675" y="3238675"/>
            <a:chExt cx="8223188" cy="831168"/>
          </a:xfrm>
        </p:grpSpPr>
        <p:grpSp>
          <p:nvGrpSpPr>
            <p:cNvPr id="176" name="Google Shape;176;p23"/>
            <p:cNvGrpSpPr/>
            <p:nvPr/>
          </p:nvGrpSpPr>
          <p:grpSpPr>
            <a:xfrm>
              <a:off x="719675" y="3238675"/>
              <a:ext cx="8223188" cy="831168"/>
              <a:chOff x="719675" y="3238675"/>
              <a:chExt cx="8223188" cy="831168"/>
            </a:xfrm>
          </p:grpSpPr>
          <p:sp>
            <p:nvSpPr>
              <p:cNvPr id="177" name="Google Shape;177;p23"/>
              <p:cNvSpPr txBox="1"/>
              <p:nvPr/>
            </p:nvSpPr>
            <p:spPr>
              <a:xfrm>
                <a:off x="719675" y="3238675"/>
                <a:ext cx="3654900" cy="8309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0000"/>
                    </a:solidFill>
                  </a:rPr>
                  <a:t>XGBoost </a:t>
                </a:r>
                <a:r>
                  <a:rPr lang="en" dirty="0"/>
                  <a:t>model performed the best, slightly better than Random Forest model. Possibly overfitting.</a:t>
                </a:r>
                <a:endParaRPr dirty="0"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4522749" y="3638706"/>
                <a:ext cx="4420114" cy="431137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81" name="Google Shape;181;p23"/>
            <p:cNvCxnSpPr>
              <a:cxnSpLocks/>
              <a:stCxn id="177" idx="3"/>
              <a:endCxn id="178" idx="1"/>
            </p:cNvCxnSpPr>
            <p:nvPr/>
          </p:nvCxnSpPr>
          <p:spPr>
            <a:xfrm>
              <a:off x="4374575" y="3654158"/>
              <a:ext cx="795485" cy="4768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62FD7-37B8-B0FC-3B9C-CB986316A46D}"/>
              </a:ext>
            </a:extLst>
          </p:cNvPr>
          <p:cNvGrpSpPr/>
          <p:nvPr/>
        </p:nvGrpSpPr>
        <p:grpSpPr>
          <a:xfrm>
            <a:off x="505088" y="4053259"/>
            <a:ext cx="8567746" cy="722725"/>
            <a:chOff x="482370" y="4341526"/>
            <a:chExt cx="8567746" cy="7227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1ED5A9-5781-1C44-7E71-AE3A9A932B0B}"/>
                </a:ext>
              </a:extLst>
            </p:cNvPr>
            <p:cNvGrpSpPr/>
            <p:nvPr/>
          </p:nvGrpSpPr>
          <p:grpSpPr>
            <a:xfrm>
              <a:off x="482370" y="4341526"/>
              <a:ext cx="8567746" cy="666253"/>
              <a:chOff x="482370" y="4341526"/>
              <a:chExt cx="8567746" cy="666253"/>
            </a:xfrm>
          </p:grpSpPr>
          <p:grpSp>
            <p:nvGrpSpPr>
              <p:cNvPr id="182" name="Google Shape;182;p23"/>
              <p:cNvGrpSpPr/>
              <p:nvPr/>
            </p:nvGrpSpPr>
            <p:grpSpPr>
              <a:xfrm>
                <a:off x="482370" y="4341526"/>
                <a:ext cx="4905099" cy="627428"/>
                <a:chOff x="482370" y="4341526"/>
                <a:chExt cx="4905099" cy="627428"/>
              </a:xfrm>
            </p:grpSpPr>
            <p:sp>
              <p:nvSpPr>
                <p:cNvPr id="183" name="Google Shape;183;p23"/>
                <p:cNvSpPr txBox="1"/>
                <p:nvPr/>
              </p:nvSpPr>
              <p:spPr>
                <a:xfrm>
                  <a:off x="482370" y="4568875"/>
                  <a:ext cx="3127811" cy="40007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dk1"/>
                      </a:solidFill>
                    </a:rPr>
                    <a:t>Parameter tuning of XGBoost model</a:t>
                  </a:r>
                  <a:endParaRPr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6" name="Google Shape;186;p23"/>
                <p:cNvSpPr txBox="1"/>
                <p:nvPr/>
              </p:nvSpPr>
              <p:spPr>
                <a:xfrm>
                  <a:off x="4004469" y="4341526"/>
                  <a:ext cx="1383000" cy="35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 u="sng" dirty="0">
                      <a:solidFill>
                        <a:schemeClr val="dk1"/>
                      </a:solidFill>
                    </a:rPr>
                    <a:t>Parameter Results</a:t>
                  </a:r>
                  <a:endParaRPr sz="500" u="sng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7" name="Google Shape;187;p23"/>
                <p:cNvSpPr/>
                <p:nvPr/>
              </p:nvSpPr>
              <p:spPr>
                <a:xfrm>
                  <a:off x="3675925" y="4605175"/>
                  <a:ext cx="262800" cy="3276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926FF62-5E2E-1C03-5A12-369D4EA14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725" y="4632151"/>
                <a:ext cx="5111391" cy="375628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FC1320-76CF-0738-A4E8-731AFB82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1797" y="4805893"/>
              <a:ext cx="2204949" cy="258358"/>
            </a:xfrm>
            <a:prstGeom prst="rect">
              <a:avLst/>
            </a:prstGeom>
          </p:spPr>
        </p:pic>
      </p:grpSp>
      <p:sp>
        <p:nvSpPr>
          <p:cNvPr id="19" name="Google Shape;178;p23">
            <a:extLst>
              <a:ext uri="{FF2B5EF4-FFF2-40B4-BE49-F238E27FC236}">
                <a16:creationId xmlns:a16="http://schemas.microsoft.com/office/drawing/2014/main" id="{632C9D5D-2224-6D36-B1DC-4478F32B1982}"/>
              </a:ext>
            </a:extLst>
          </p:cNvPr>
          <p:cNvSpPr/>
          <p:nvPr/>
        </p:nvSpPr>
        <p:spPr>
          <a:xfrm>
            <a:off x="7054082" y="4480708"/>
            <a:ext cx="1898485" cy="327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features are most important to car price? </a:t>
            </a:r>
            <a:endParaRPr dirty="0"/>
          </a:p>
        </p:txBody>
      </p:sp>
      <p:sp>
        <p:nvSpPr>
          <p:cNvPr id="204" name="Google Shape;204;p25"/>
          <p:cNvSpPr txBox="1"/>
          <p:nvPr/>
        </p:nvSpPr>
        <p:spPr>
          <a:xfrm>
            <a:off x="515050" y="1185325"/>
            <a:ext cx="77541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Calculated feature importance using the tuned XGBoost Regressor model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2AFCB5-3269-EB32-7A95-6274A3439370}"/>
              </a:ext>
            </a:extLst>
          </p:cNvPr>
          <p:cNvGrpSpPr/>
          <p:nvPr/>
        </p:nvGrpSpPr>
        <p:grpSpPr>
          <a:xfrm>
            <a:off x="1884457" y="2170152"/>
            <a:ext cx="6992479" cy="1687744"/>
            <a:chOff x="1884457" y="2170152"/>
            <a:chExt cx="6992479" cy="1687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BA6CB8-BBC4-77F8-F348-9A45F08B0108}"/>
                </a:ext>
              </a:extLst>
            </p:cNvPr>
            <p:cNvGrpSpPr/>
            <p:nvPr/>
          </p:nvGrpSpPr>
          <p:grpSpPr>
            <a:xfrm>
              <a:off x="1884457" y="2170152"/>
              <a:ext cx="6992479" cy="1443518"/>
              <a:chOff x="1339224" y="3203240"/>
              <a:chExt cx="6992479" cy="144351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076FEC-6D3F-AEB4-1E4C-D6963DE1C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07" t="48308"/>
              <a:stretch/>
            </p:blipFill>
            <p:spPr>
              <a:xfrm>
                <a:off x="2864171" y="3203240"/>
                <a:ext cx="5467532" cy="144351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1C1842-9367-DC9C-F50C-376EAB0A168E}"/>
                  </a:ext>
                </a:extLst>
              </p:cNvPr>
              <p:cNvSpPr txBox="1"/>
              <p:nvPr/>
            </p:nvSpPr>
            <p:spPr>
              <a:xfrm>
                <a:off x="1339224" y="3250507"/>
                <a:ext cx="152494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City MPG</a:t>
                </a:r>
                <a:endParaRPr lang="en-US" sz="800" dirty="0"/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Popularity</a:t>
                </a:r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Highway MPG</a:t>
                </a:r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Year</a:t>
                </a:r>
              </a:p>
              <a:p>
                <a:pPr algn="r" fontAlgn="base"/>
                <a:endParaRPr lang="en-US" sz="800" dirty="0">
                  <a:latin typeface="Arial" panose="020B0604020202020204" pitchFamily="34" charset="0"/>
                </a:endParaRPr>
              </a:p>
              <a:p>
                <a:pPr algn="r" fontAlgn="base"/>
                <a:r>
                  <a:rPr lang="en-US" sz="800" dirty="0">
                    <a:latin typeface="Arial" panose="020B0604020202020204" pitchFamily="34" charset="0"/>
                  </a:rPr>
                  <a:t>Engine HP 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20494E-2955-CA3C-4216-DD69CD963ECE}"/>
                </a:ext>
              </a:extLst>
            </p:cNvPr>
            <p:cNvSpPr txBox="1"/>
            <p:nvPr/>
          </p:nvSpPr>
          <p:spPr>
            <a:xfrm>
              <a:off x="5070442" y="3611675"/>
              <a:ext cx="16711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1100"/>
                </a:spcBef>
                <a:spcAft>
                  <a:spcPts val="0"/>
                </a:spcAft>
              </a:pPr>
              <a:r>
                <a:rPr lang="en-US" sz="1000" dirty="0">
                  <a:latin typeface="Arial" panose="020B0604020202020204" pitchFamily="34" charset="0"/>
                </a:rPr>
                <a:t>Feature Weight in MSRP</a:t>
              </a:r>
              <a:endParaRPr lang="en-US" sz="1000" dirty="0"/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385534" y="1996493"/>
            <a:ext cx="3113040" cy="1833805"/>
            <a:chOff x="446817" y="1909099"/>
            <a:chExt cx="3113040" cy="1833805"/>
          </a:xfrm>
        </p:grpSpPr>
        <p:cxnSp>
          <p:nvCxnSpPr>
            <p:cNvPr id="207" name="Google Shape;207;p25"/>
            <p:cNvCxnSpPr>
              <a:cxnSpLocks/>
              <a:stCxn id="206" idx="2"/>
              <a:endCxn id="208" idx="3"/>
            </p:cNvCxnSpPr>
            <p:nvPr/>
          </p:nvCxnSpPr>
          <p:spPr>
            <a:xfrm flipH="1">
              <a:off x="2224502" y="2693526"/>
              <a:ext cx="432315" cy="13247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 txBox="1"/>
            <p:nvPr/>
          </p:nvSpPr>
          <p:spPr>
            <a:xfrm>
              <a:off x="446817" y="1909099"/>
              <a:ext cx="1777685" cy="18338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Top 5 most important features:</a:t>
              </a:r>
              <a:endParaRPr dirty="0"/>
            </a:p>
            <a:p>
              <a:pPr rtl="0" fontAlgn="base">
                <a:spcBef>
                  <a:spcPts val="11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Engine HP 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Year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Highway MPG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Popularity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 City MPG</a:t>
              </a: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656817" y="1941795"/>
              <a:ext cx="903040" cy="1503462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311700" y="423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going further 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311700" y="2593200"/>
            <a:ext cx="8677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2.)    Focus on optimizing top 5 important features.</a:t>
            </a:r>
            <a:endParaRPr dirty="0"/>
          </a:p>
        </p:txBody>
      </p:sp>
      <p:grpSp>
        <p:nvGrpSpPr>
          <p:cNvPr id="215" name="Google Shape;215;p26"/>
          <p:cNvGrpSpPr/>
          <p:nvPr/>
        </p:nvGrpSpPr>
        <p:grpSpPr>
          <a:xfrm>
            <a:off x="956725" y="3080400"/>
            <a:ext cx="5364925" cy="615523"/>
            <a:chOff x="956725" y="1862650"/>
            <a:chExt cx="5364925" cy="615523"/>
          </a:xfrm>
        </p:grpSpPr>
        <p:sp>
          <p:nvSpPr>
            <p:cNvPr id="216" name="Google Shape;216;p26"/>
            <p:cNvSpPr/>
            <p:nvPr/>
          </p:nvSpPr>
          <p:spPr>
            <a:xfrm>
              <a:off x="956725" y="1947325"/>
              <a:ext cx="3204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1389950" y="1862650"/>
              <a:ext cx="4931700" cy="61552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dirty="0"/>
                <a:t>Specifically, which kind of each features has the greatest value for the cost? (e.g. 4 cylindars?, year 2015?, etc.)</a:t>
              </a:r>
              <a:endParaRPr dirty="0"/>
            </a:p>
          </p:txBody>
        </p:sp>
      </p:grp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311700" y="4033925"/>
            <a:ext cx="86772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3.)    Obtain more data for each car.</a:t>
            </a:r>
            <a:endParaRPr dirty="0"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982125" y="4604400"/>
            <a:ext cx="5264216" cy="400079"/>
            <a:chOff x="829725" y="1862650"/>
            <a:chExt cx="5264216" cy="400079"/>
          </a:xfrm>
        </p:grpSpPr>
        <p:sp>
          <p:nvSpPr>
            <p:cNvPr id="220" name="Google Shape;220;p26"/>
            <p:cNvSpPr/>
            <p:nvPr/>
          </p:nvSpPr>
          <p:spPr>
            <a:xfrm>
              <a:off x="829725" y="1871125"/>
              <a:ext cx="3711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1313750" y="1862650"/>
              <a:ext cx="4780191" cy="400079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dirty="0"/>
                <a:t>Data on wear and tear, condition, paint color, and design.</a:t>
              </a:r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956725" y="1710250"/>
            <a:ext cx="5364925" cy="615523"/>
            <a:chOff x="956725" y="1862650"/>
            <a:chExt cx="5364925" cy="615523"/>
          </a:xfrm>
        </p:grpSpPr>
        <p:sp>
          <p:nvSpPr>
            <p:cNvPr id="223" name="Google Shape;223;p26"/>
            <p:cNvSpPr/>
            <p:nvPr/>
          </p:nvSpPr>
          <p:spPr>
            <a:xfrm>
              <a:off x="956725" y="1947325"/>
              <a:ext cx="3204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1389950" y="1862650"/>
              <a:ext cx="4931700" cy="61552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dirty="0"/>
                <a:t>With cost of features and sales, you can determine which features lead to most value for lowest cost. </a:t>
              </a:r>
            </a:p>
          </p:txBody>
        </p:sp>
      </p:grpSp>
      <p:sp>
        <p:nvSpPr>
          <p:cNvPr id="225" name="Google Shape;225;p26"/>
          <p:cNvSpPr txBox="1"/>
          <p:nvPr/>
        </p:nvSpPr>
        <p:spPr>
          <a:xfrm>
            <a:off x="197708" y="1248550"/>
            <a:ext cx="8881467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800" dirty="0">
                <a:solidFill>
                  <a:schemeClr val="dk2"/>
                </a:solidFill>
              </a:rPr>
              <a:t>1.)    Determine cost to produce features.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311700" y="2003400"/>
            <a:ext cx="8520600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Questions?</a:t>
            </a:r>
            <a:endParaRPr sz="44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detail, see GitHub repository for this project.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JaredBarnes6/wine_quality_capstone: Creating a predictive model to determine the quality of wine given a number of wine features. This process involved data cleaning, visualization, feature correlation analysis and engineering, comparing different machine learning algorithms and their models, cross validation and error analysis. (github.com)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42500" y="4623525"/>
            <a:ext cx="25584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Dealerships LOSING money.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5110592" y="4560463"/>
            <a:ext cx="3212716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Buyers SPENDING too much money.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169204-3017-569C-3025-02F66930798B}"/>
              </a:ext>
            </a:extLst>
          </p:cNvPr>
          <p:cNvGrpSpPr/>
          <p:nvPr/>
        </p:nvGrpSpPr>
        <p:grpSpPr>
          <a:xfrm>
            <a:off x="712012" y="1129862"/>
            <a:ext cx="3111201" cy="3339238"/>
            <a:chOff x="712012" y="1129862"/>
            <a:chExt cx="3111201" cy="3339238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822100" y="3422400"/>
              <a:ext cx="2857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Dealerships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-US" dirty="0"/>
                <a:t>Sitting cars - auction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-US" dirty="0"/>
                <a:t>Little profit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Little savings</a:t>
              </a:r>
              <a:endParaRPr dirty="0"/>
            </a:p>
          </p:txBody>
        </p:sp>
        <p:pic>
          <p:nvPicPr>
            <p:cNvPr id="1028" name="Picture 4" descr="Online Car Auctions: Salvage, Repairable &amp; Used | IAA-Insurance Auto  Auctions">
              <a:extLst>
                <a:ext uri="{FF2B5EF4-FFF2-40B4-BE49-F238E27FC236}">
                  <a16:creationId xmlns:a16="http://schemas.microsoft.com/office/drawing/2014/main" id="{570C11FC-C418-0647-2A75-F0C5EE89F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12" y="1129862"/>
              <a:ext cx="3111201" cy="207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3F23B1-D72A-6E2F-7360-A3AA6A82CE2C}"/>
              </a:ext>
            </a:extLst>
          </p:cNvPr>
          <p:cNvGrpSpPr/>
          <p:nvPr/>
        </p:nvGrpSpPr>
        <p:grpSpPr>
          <a:xfrm>
            <a:off x="4738360" y="1017725"/>
            <a:ext cx="3858576" cy="3451375"/>
            <a:chOff x="4738360" y="1017725"/>
            <a:chExt cx="3858576" cy="3451375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5159783" y="3422690"/>
              <a:ext cx="3162117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Car Buyers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-US" dirty="0"/>
                <a:t>Buying overpriced cars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Buying cars with short lifespan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General price ignorance</a:t>
              </a:r>
              <a:endParaRPr dirty="0"/>
            </a:p>
          </p:txBody>
        </p:sp>
        <p:pic>
          <p:nvPicPr>
            <p:cNvPr id="5" name="Picture 2" descr="How To Think Like A Dealer And Get The Best Price On The Car You Want -  Forbes Wheels">
              <a:extLst>
                <a:ext uri="{FF2B5EF4-FFF2-40B4-BE49-F238E27FC236}">
                  <a16:creationId xmlns:a16="http://schemas.microsoft.com/office/drawing/2014/main" id="{99E98E54-809C-52CA-7EE2-F38D22954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360" y="1017725"/>
              <a:ext cx="3858576" cy="227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770050" y="1782450"/>
            <a:ext cx="3603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Determine a way to accurately price new and used cars, based on car feature. </a:t>
            </a:r>
            <a:endParaRPr sz="2000" dirty="0"/>
          </a:p>
        </p:txBody>
      </p:sp>
      <p:grpSp>
        <p:nvGrpSpPr>
          <p:cNvPr id="76" name="Google Shape;76;p15"/>
          <p:cNvGrpSpPr/>
          <p:nvPr/>
        </p:nvGrpSpPr>
        <p:grpSpPr>
          <a:xfrm>
            <a:off x="3164400" y="2925925"/>
            <a:ext cx="2815200" cy="1713725"/>
            <a:chOff x="2689375" y="2798950"/>
            <a:chExt cx="2815200" cy="1713725"/>
          </a:xfrm>
        </p:grpSpPr>
        <p:sp>
          <p:nvSpPr>
            <p:cNvPr id="77" name="Google Shape;77;p15"/>
            <p:cNvSpPr/>
            <p:nvPr/>
          </p:nvSpPr>
          <p:spPr>
            <a:xfrm rot="5400000">
              <a:off x="3592225" y="2921500"/>
              <a:ext cx="1009500" cy="764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689375" y="4020075"/>
              <a:ext cx="2815200" cy="4926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This project does that.</a:t>
              </a:r>
              <a:endParaRPr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AA1A05-B58A-8B99-5B38-59E4807334FF}"/>
              </a:ext>
            </a:extLst>
          </p:cNvPr>
          <p:cNvGrpSpPr/>
          <p:nvPr/>
        </p:nvGrpSpPr>
        <p:grpSpPr>
          <a:xfrm>
            <a:off x="554926" y="3103447"/>
            <a:ext cx="4017074" cy="1857090"/>
            <a:chOff x="583700" y="1226500"/>
            <a:chExt cx="4017074" cy="185709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583700" y="1226500"/>
              <a:ext cx="16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Car Makers</a:t>
              </a:r>
              <a:endParaRPr dirty="0"/>
            </a:p>
          </p:txBody>
        </p:sp>
        <p:pic>
          <p:nvPicPr>
            <p:cNvPr id="2050" name="Picture 2" descr="Every Car Brand, RANKED Worst to Best – Ideal">
              <a:extLst>
                <a:ext uri="{FF2B5EF4-FFF2-40B4-BE49-F238E27FC236}">
                  <a16:creationId xmlns:a16="http://schemas.microsoft.com/office/drawing/2014/main" id="{4232A8EE-2B72-2ABE-93AC-42C3A501E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524" y="1426240"/>
              <a:ext cx="276225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A18EFA-3583-FC78-F9B9-DCC62C6A35CB}"/>
              </a:ext>
            </a:extLst>
          </p:cNvPr>
          <p:cNvGrpSpPr/>
          <p:nvPr/>
        </p:nvGrpSpPr>
        <p:grpSpPr>
          <a:xfrm>
            <a:off x="311700" y="1131740"/>
            <a:ext cx="5676282" cy="1751691"/>
            <a:chOff x="651637" y="3168792"/>
            <a:chExt cx="5676282" cy="17516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CC5F9F-FF5E-537C-F282-0023A65FDD2E}"/>
                </a:ext>
              </a:extLst>
            </p:cNvPr>
            <p:cNvGrpSpPr/>
            <p:nvPr/>
          </p:nvGrpSpPr>
          <p:grpSpPr>
            <a:xfrm>
              <a:off x="651637" y="3168792"/>
              <a:ext cx="3694070" cy="1751691"/>
              <a:chOff x="651637" y="3168792"/>
              <a:chExt cx="3694070" cy="175169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E9A9783-8885-99CC-1FA3-B9E851E7997B}"/>
                  </a:ext>
                </a:extLst>
              </p:cNvPr>
              <p:cNvGrpSpPr/>
              <p:nvPr/>
            </p:nvGrpSpPr>
            <p:grpSpPr>
              <a:xfrm>
                <a:off x="651637" y="3188600"/>
                <a:ext cx="1776388" cy="1731883"/>
                <a:chOff x="651637" y="3188600"/>
                <a:chExt cx="1776388" cy="1731883"/>
              </a:xfrm>
            </p:grpSpPr>
            <p:sp>
              <p:nvSpPr>
                <p:cNvPr id="98" name="Google Shape;98;p16"/>
                <p:cNvSpPr txBox="1"/>
                <p:nvPr/>
              </p:nvSpPr>
              <p:spPr>
                <a:xfrm>
                  <a:off x="728525" y="3188600"/>
                  <a:ext cx="16995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Car Dealers</a:t>
                  </a:r>
                  <a:endParaRPr dirty="0"/>
                </a:p>
              </p:txBody>
            </p:sp>
            <p:pic>
              <p:nvPicPr>
                <p:cNvPr id="2052" name="Picture 4" descr="Vector logo design of car dealer technology business deal marketing and auto  shop service Stock Vector Image by ©great19 #184670382">
                  <a:extLst>
                    <a:ext uri="{FF2B5EF4-FFF2-40B4-BE49-F238E27FC236}">
                      <a16:creationId xmlns:a16="http://schemas.microsoft.com/office/drawing/2014/main" id="{ED5FB81F-CA3D-6EBF-E643-FC9E780B1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1637" y="3614246"/>
                  <a:ext cx="1610163" cy="13062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 descr="Car Dealership Logo Vector Art, Icons, and Graphics for Free Download">
                <a:extLst>
                  <a:ext uri="{FF2B5EF4-FFF2-40B4-BE49-F238E27FC236}">
                    <a16:creationId xmlns:a16="http://schemas.microsoft.com/office/drawing/2014/main" id="{A2186EA9-47CD-F63A-D684-77513B5E7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2632" y="3168792"/>
                <a:ext cx="1743075" cy="1743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6" name="Picture 8" descr="Car Dealership Logo Stock Illustrations – 1,641 Car Dealership Logo Stock  Illustrations, Vectors &amp; Clipart - Dreamstime">
              <a:extLst>
                <a:ext uri="{FF2B5EF4-FFF2-40B4-BE49-F238E27FC236}">
                  <a16:creationId xmlns:a16="http://schemas.microsoft.com/office/drawing/2014/main" id="{5CA95B59-D3D1-9C97-DDAC-2B9227BA4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419" y="3283409"/>
              <a:ext cx="1699500" cy="151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37D43-8026-47CB-21A7-B9F0CA6EA98D}"/>
              </a:ext>
            </a:extLst>
          </p:cNvPr>
          <p:cNvGrpSpPr/>
          <p:nvPr/>
        </p:nvGrpSpPr>
        <p:grpSpPr>
          <a:xfrm>
            <a:off x="6270694" y="1111788"/>
            <a:ext cx="2619375" cy="3127431"/>
            <a:chOff x="5917656" y="981339"/>
            <a:chExt cx="2619375" cy="31274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3CA2AF-6203-D3EE-611D-9E2DA1F64CDE}"/>
                </a:ext>
              </a:extLst>
            </p:cNvPr>
            <p:cNvGrpSpPr/>
            <p:nvPr/>
          </p:nvGrpSpPr>
          <p:grpSpPr>
            <a:xfrm>
              <a:off x="5917656" y="981339"/>
              <a:ext cx="2619375" cy="2243392"/>
              <a:chOff x="5917656" y="981339"/>
              <a:chExt cx="2619375" cy="2243392"/>
            </a:xfrm>
          </p:grpSpPr>
          <p:sp>
            <p:nvSpPr>
              <p:cNvPr id="86" name="Google Shape;86;p16"/>
              <p:cNvSpPr txBox="1"/>
              <p:nvPr/>
            </p:nvSpPr>
            <p:spPr>
              <a:xfrm>
                <a:off x="6646136" y="981339"/>
                <a:ext cx="1699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Car Buyers</a:t>
                </a:r>
                <a:endParaRPr dirty="0"/>
              </a:p>
            </p:txBody>
          </p:sp>
          <p:pic>
            <p:nvPicPr>
              <p:cNvPr id="2058" name="Picture 10" descr="Buying a New Car: 4 Things Car Buyers Need to Know Before Heading to the  Dealership | Money | 30Seconds Mom">
                <a:extLst>
                  <a:ext uri="{FF2B5EF4-FFF2-40B4-BE49-F238E27FC236}">
                    <a16:creationId xmlns:a16="http://schemas.microsoft.com/office/drawing/2014/main" id="{ABC1D8F6-A560-4F21-5F94-E0E569C6D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7656" y="1481656"/>
                <a:ext cx="2619375" cy="1743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0" name="Picture 12" descr="Used Shopping Tips">
              <a:extLst>
                <a:ext uri="{FF2B5EF4-FFF2-40B4-BE49-F238E27FC236}">
                  <a16:creationId xmlns:a16="http://schemas.microsoft.com/office/drawing/2014/main" id="{AEEFF081-9BAF-6E7B-F34B-FDF4DF620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56" y="3456837"/>
              <a:ext cx="2619374" cy="65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PARTS:</a:t>
            </a:r>
            <a:endParaRPr lang="en-US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 a predictive model to make accurate predictions of car price, given car features.</a:t>
            </a:r>
          </a:p>
          <a:p>
            <a:pPr>
              <a:spcBef>
                <a:spcPts val="1200"/>
              </a:spcBef>
              <a:buFont typeface="Arial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top 5 car features that have the greatest influence on market value.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EDA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Convert categorical data to numeric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and scale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Compare 3 algorithm Machine Learning models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Hyperparameter tune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Identify 5 most important features influencing best quality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</a:t>
            </a:r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402050" y="1017725"/>
            <a:ext cx="8128200" cy="3051574"/>
            <a:chOff x="402050" y="1017725"/>
            <a:chExt cx="8128200" cy="3051574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466150" y="1017725"/>
              <a:ext cx="4064100" cy="30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indent="-342900">
                <a:lnSpc>
                  <a:spcPct val="115000"/>
                </a:lnSpc>
                <a:buClr>
                  <a:schemeClr val="dk2"/>
                </a:buClr>
                <a:buSzPts val="1800"/>
                <a:buFont typeface="Arial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Driven Wheels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Number of Doors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Market Category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Vehicle Size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Vehicle Style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Highway MPG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City MPG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Popularity</a:t>
              </a: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MSRP</a:t>
              </a:r>
              <a:endParaRPr dirty="0"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402050" y="1017725"/>
              <a:ext cx="4064100" cy="2886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chemeClr val="dk2"/>
                  </a:solidFill>
                </a:rPr>
                <a:t>Contained these features: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Make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Model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Year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Engine Fuel Type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Engine HP</a:t>
              </a:r>
              <a:endParaRPr sz="1800" dirty="0">
                <a:solidFill>
                  <a:schemeClr val="dk2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 dirty="0">
                  <a:solidFill>
                    <a:schemeClr val="dk2"/>
                  </a:solidFill>
                </a:rPr>
                <a:t>Engine Cylinders</a:t>
              </a:r>
            </a:p>
            <a:p>
              <a:pPr marL="457200" indent="-342900">
                <a:lnSpc>
                  <a:spcPct val="115000"/>
                </a:lnSpc>
                <a:buClr>
                  <a:schemeClr val="dk2"/>
                </a:buClr>
                <a:buSzPts val="1800"/>
                <a:buFont typeface="Arial"/>
                <a:buChar char="●"/>
              </a:pPr>
              <a:r>
                <a:rPr lang="en-US" sz="1800" dirty="0">
                  <a:solidFill>
                    <a:schemeClr val="dk2"/>
                  </a:solidFill>
                </a:rPr>
                <a:t>Transmission Type</a:t>
              </a:r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4387764" y="3594843"/>
            <a:ext cx="3626450" cy="1148125"/>
            <a:chOff x="4677850" y="3386650"/>
            <a:chExt cx="3626450" cy="1148125"/>
          </a:xfrm>
        </p:grpSpPr>
        <p:sp>
          <p:nvSpPr>
            <p:cNvPr id="120" name="Google Shape;120;p19"/>
            <p:cNvSpPr/>
            <p:nvPr/>
          </p:nvSpPr>
          <p:spPr>
            <a:xfrm>
              <a:off x="4677850" y="3386650"/>
              <a:ext cx="1933200" cy="5727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" name="Google Shape;121;p19"/>
            <p:cNvCxnSpPr>
              <a:stCxn id="120" idx="5"/>
            </p:cNvCxnSpPr>
            <p:nvPr/>
          </p:nvCxnSpPr>
          <p:spPr>
            <a:xfrm>
              <a:off x="6327939" y="3875480"/>
              <a:ext cx="621900" cy="357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Google Shape;122;p19"/>
            <p:cNvSpPr txBox="1"/>
            <p:nvPr/>
          </p:nvSpPr>
          <p:spPr>
            <a:xfrm>
              <a:off x="6872100" y="4134575"/>
              <a:ext cx="14322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Target variable</a:t>
              </a:r>
              <a:endParaRPr/>
            </a:p>
          </p:txBody>
        </p:sp>
      </p:grpSp>
      <p:sp>
        <p:nvSpPr>
          <p:cNvPr id="123" name="Google Shape;123;p19"/>
          <p:cNvSpPr txBox="1"/>
          <p:nvPr/>
        </p:nvSpPr>
        <p:spPr>
          <a:xfrm>
            <a:off x="284471" y="3921235"/>
            <a:ext cx="4064100" cy="8217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11,914 rows</a:t>
            </a:r>
            <a:r>
              <a:rPr lang="en" sz="1800" dirty="0">
                <a:solidFill>
                  <a:schemeClr val="dk1"/>
                </a:solidFill>
              </a:rPr>
              <a:t> (each car = 1 row)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0000"/>
                </a:solidFill>
              </a:rPr>
              <a:t>16 columns</a:t>
            </a:r>
            <a:r>
              <a:rPr lang="en" sz="1800" dirty="0">
                <a:solidFill>
                  <a:schemeClr val="dk1"/>
                </a:solidFill>
              </a:rPr>
              <a:t> (car features)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67850" y="1446375"/>
            <a:ext cx="3160800" cy="4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set = relatively clean</a:t>
            </a:r>
            <a:endParaRPr sz="2000"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2754463" y="1868327"/>
            <a:ext cx="3193312" cy="1034398"/>
            <a:chOff x="3615238" y="1783652"/>
            <a:chExt cx="3193312" cy="1034398"/>
          </a:xfrm>
        </p:grpSpPr>
        <p:sp>
          <p:nvSpPr>
            <p:cNvPr id="131" name="Google Shape;131;p20"/>
            <p:cNvSpPr/>
            <p:nvPr/>
          </p:nvSpPr>
          <p:spPr>
            <a:xfrm rot="2230899">
              <a:off x="3709973" y="1917237"/>
              <a:ext cx="617529" cy="52092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4195250" y="2325450"/>
              <a:ext cx="2613300" cy="49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Low % of null values</a:t>
              </a:r>
              <a:endParaRPr sz="2000"/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5167673" y="2979887"/>
            <a:ext cx="3348893" cy="1823955"/>
            <a:chOff x="3709973" y="1917237"/>
            <a:chExt cx="3348893" cy="1823955"/>
          </a:xfrm>
        </p:grpSpPr>
        <p:sp>
          <p:nvSpPr>
            <p:cNvPr id="134" name="Google Shape;134;p20"/>
            <p:cNvSpPr/>
            <p:nvPr/>
          </p:nvSpPr>
          <p:spPr>
            <a:xfrm rot="2230899">
              <a:off x="3709973" y="1917237"/>
              <a:ext cx="617529" cy="52092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4194070" y="2325450"/>
              <a:ext cx="2864796" cy="141574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/>
                <a:t>Removed rows with null values. In total, </a:t>
              </a:r>
              <a:r>
                <a:rPr lang="en" sz="2000" dirty="0">
                  <a:solidFill>
                    <a:srgbClr val="FF0000"/>
                  </a:solidFill>
                </a:rPr>
                <a:t>just 101 rows removed</a:t>
              </a:r>
              <a:r>
                <a:rPr lang="en" sz="2000" dirty="0"/>
                <a:t> (out of original 11,914).</a:t>
              </a:r>
              <a:endParaRPr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16300" y="1312350"/>
            <a:ext cx="3400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features have clear correlations with car price? </a:t>
            </a:r>
            <a:endParaRPr dirty="0"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65008" y="1797559"/>
            <a:ext cx="3042909" cy="1485706"/>
            <a:chOff x="113039" y="1785593"/>
            <a:chExt cx="3042909" cy="1485706"/>
          </a:xfrm>
        </p:grpSpPr>
        <p:sp>
          <p:nvSpPr>
            <p:cNvPr id="143" name="Google Shape;143;p21"/>
            <p:cNvSpPr/>
            <p:nvPr/>
          </p:nvSpPr>
          <p:spPr>
            <a:xfrm rot="6894804">
              <a:off x="536075" y="2215393"/>
              <a:ext cx="903031" cy="20468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5200531">
              <a:off x="1258626" y="2270279"/>
              <a:ext cx="903000" cy="204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3161632">
              <a:off x="1876491" y="2131533"/>
              <a:ext cx="896558" cy="20467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113039" y="2742119"/>
              <a:ext cx="1183060" cy="40007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Horsepower</a:t>
              </a:r>
              <a:endParaRPr dirty="0"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1391078" y="2871220"/>
              <a:ext cx="928518" cy="40007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Cylindars</a:t>
              </a:r>
              <a:endParaRPr dirty="0"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2530494" y="2652461"/>
              <a:ext cx="625454" cy="40007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Year</a:t>
              </a: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963050" y="2571750"/>
            <a:ext cx="2352431" cy="1867691"/>
            <a:chOff x="2754072" y="3362017"/>
            <a:chExt cx="2352431" cy="1867691"/>
          </a:xfrm>
        </p:grpSpPr>
        <p:sp>
          <p:nvSpPr>
            <p:cNvPr id="150" name="Google Shape;150;p21"/>
            <p:cNvSpPr/>
            <p:nvPr/>
          </p:nvSpPr>
          <p:spPr>
            <a:xfrm>
              <a:off x="4101053" y="3362017"/>
              <a:ext cx="1005450" cy="5727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21"/>
            <p:cNvCxnSpPr>
              <a:cxnSpLocks/>
              <a:stCxn id="150" idx="4"/>
              <a:endCxn id="152" idx="0"/>
            </p:cNvCxnSpPr>
            <p:nvPr/>
          </p:nvCxnSpPr>
          <p:spPr>
            <a:xfrm flipH="1">
              <a:off x="3907722" y="3934717"/>
              <a:ext cx="696056" cy="67946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1"/>
            <p:cNvSpPr txBox="1"/>
            <p:nvPr/>
          </p:nvSpPr>
          <p:spPr>
            <a:xfrm>
              <a:off x="2754072" y="4614185"/>
              <a:ext cx="2307300" cy="61552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Deeper look at relationship with MSRP.</a:t>
              </a:r>
              <a:endParaRPr dirty="0"/>
            </a:p>
          </p:txBody>
        </p:sp>
      </p:grpSp>
      <p:sp>
        <p:nvSpPr>
          <p:cNvPr id="159" name="Google Shape;159;p21"/>
          <p:cNvSpPr txBox="1"/>
          <p:nvPr/>
        </p:nvSpPr>
        <p:spPr>
          <a:xfrm>
            <a:off x="4193625" y="4382000"/>
            <a:ext cx="4597500" cy="61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Still must proceed to create model, though year is clearly one of the “important features” to car price.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85847D-3565-BEDF-B13E-48CCC91868FF}"/>
              </a:ext>
            </a:extLst>
          </p:cNvPr>
          <p:cNvGrpSpPr/>
          <p:nvPr/>
        </p:nvGrpSpPr>
        <p:grpSpPr>
          <a:xfrm>
            <a:off x="3481319" y="1047846"/>
            <a:ext cx="5029926" cy="3164444"/>
            <a:chOff x="3413143" y="946955"/>
            <a:chExt cx="5029926" cy="316444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33667FB8-34C0-823A-88DE-D0F06DC3E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952" y="2529177"/>
              <a:ext cx="4230117" cy="1582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Google Shape;155;p21"/>
            <p:cNvSpPr/>
            <p:nvPr/>
          </p:nvSpPr>
          <p:spPr>
            <a:xfrm rot="20258543">
              <a:off x="3413143" y="3344714"/>
              <a:ext cx="643039" cy="6129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E7DEA6D-B284-F995-7FF2-04A5B9EBA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077" y="946955"/>
              <a:ext cx="4230118" cy="1582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oogle Shape;156;p21"/>
          <p:cNvGrpSpPr/>
          <p:nvPr/>
        </p:nvGrpSpPr>
        <p:grpSpPr>
          <a:xfrm>
            <a:off x="4562276" y="388924"/>
            <a:ext cx="3927806" cy="3599415"/>
            <a:chOff x="4874693" y="617525"/>
            <a:chExt cx="3874307" cy="3511866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5404600" y="617525"/>
              <a:ext cx="3344400" cy="60055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As year increases, MSRP increases, with huge spike in year 2000.</a:t>
              </a:r>
              <a:endParaRPr dirty="0"/>
            </a:p>
          </p:txBody>
        </p:sp>
        <p:cxnSp>
          <p:nvCxnSpPr>
            <p:cNvPr id="157" name="Google Shape;157;p21"/>
            <p:cNvCxnSpPr>
              <a:cxnSpLocks/>
            </p:cNvCxnSpPr>
            <p:nvPr/>
          </p:nvCxnSpPr>
          <p:spPr>
            <a:xfrm flipV="1">
              <a:off x="4874693" y="3315506"/>
              <a:ext cx="3871723" cy="813885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568</Words>
  <Application>Microsoft Office PowerPoint</Application>
  <PresentationFormat>On-screen Show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Car Price Analysis and Predictive Model</vt:lpstr>
      <vt:lpstr>The Need</vt:lpstr>
      <vt:lpstr>Solution</vt:lpstr>
      <vt:lpstr>Who might care</vt:lpstr>
      <vt:lpstr>Project Goal </vt:lpstr>
      <vt:lpstr>Plan</vt:lpstr>
      <vt:lpstr>Import Data</vt:lpstr>
      <vt:lpstr>Cleaning</vt:lpstr>
      <vt:lpstr>Exploratory Data Analysis</vt:lpstr>
      <vt:lpstr>New Columns: Train/Test Splitting</vt:lpstr>
      <vt:lpstr>Algorithm Comparison and Model Effectiveness</vt:lpstr>
      <vt:lpstr>Which features are most important to car price? </vt:lpstr>
      <vt:lpstr>Recommendations and going further </vt:lpstr>
      <vt:lpstr>Questions?</vt:lpstr>
      <vt:lpstr>For more detail, see GitHub repository for this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 and Predictive Model</dc:title>
  <dc:creator>Jared Barnes</dc:creator>
  <cp:lastModifiedBy>Jared Barnes</cp:lastModifiedBy>
  <cp:revision>3</cp:revision>
  <dcterms:modified xsi:type="dcterms:W3CDTF">2022-10-09T18:25:33Z</dcterms:modified>
</cp:coreProperties>
</file>