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0313c63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0313c63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0313c63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0313c63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313c63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0313c63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313c63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0313c63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0313c637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0313c63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0313c637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40313c637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0313c637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0313c637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0313c637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0313c637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0313c637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0313c637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0313c637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0313c637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0313c637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0313c637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313c637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0313c637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0313c637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0313c637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313c637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0313c637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313c6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0313c6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aredBarnes6/wine_quality_capsto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15761" t="0"/>
          <a:stretch/>
        </p:blipFill>
        <p:spPr>
          <a:xfrm>
            <a:off x="4846025" y="1316875"/>
            <a:ext cx="4297975" cy="38266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519150"/>
            <a:ext cx="80967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 Analysis and Predictive Model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797175"/>
            <a:ext cx="274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Jared Barnes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column: new target variable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new column in dataset:</a:t>
            </a:r>
            <a:r>
              <a:rPr lang="en">
                <a:solidFill>
                  <a:srgbClr val="FF0000"/>
                </a:solidFill>
              </a:rPr>
              <a:t> “best quality”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 = best quality wine (quality &gt;=7)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0 = not best quality wine (quality &lt;7)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925" y="2480025"/>
            <a:ext cx="5451952" cy="23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5432775" y="1989675"/>
            <a:ext cx="30621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target variable = “best quality”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Comparison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Classifier Algorithms: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 Classifier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238" y="2536825"/>
            <a:ext cx="3895725" cy="2019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3"/>
          <p:cNvGrpSpPr/>
          <p:nvPr/>
        </p:nvGrpSpPr>
        <p:grpSpPr>
          <a:xfrm>
            <a:off x="719675" y="2710725"/>
            <a:ext cx="7873775" cy="1284000"/>
            <a:chOff x="719675" y="2710725"/>
            <a:chExt cx="7873775" cy="1284000"/>
          </a:xfrm>
        </p:grpSpPr>
        <p:grpSp>
          <p:nvGrpSpPr>
            <p:cNvPr id="176" name="Google Shape;176;p23"/>
            <p:cNvGrpSpPr/>
            <p:nvPr/>
          </p:nvGrpSpPr>
          <p:grpSpPr>
            <a:xfrm>
              <a:off x="719675" y="2710725"/>
              <a:ext cx="7873775" cy="1284000"/>
              <a:chOff x="719675" y="2710725"/>
              <a:chExt cx="7873775" cy="1284000"/>
            </a:xfrm>
          </p:grpSpPr>
          <p:sp>
            <p:nvSpPr>
              <p:cNvPr id="177" name="Google Shape;177;p23"/>
              <p:cNvSpPr txBox="1"/>
              <p:nvPr/>
            </p:nvSpPr>
            <p:spPr>
              <a:xfrm>
                <a:off x="719675" y="3238675"/>
                <a:ext cx="3654900" cy="615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Random Forest</a:t>
                </a:r>
                <a:r>
                  <a:rPr lang="en"/>
                  <a:t> model performed the best, slightly better than Gradient Boost.</a:t>
                </a:r>
                <a:endParaRPr/>
              </a:p>
            </p:txBody>
          </p:sp>
          <p:sp>
            <p:nvSpPr>
              <p:cNvPr id="178" name="Google Shape;178;p23"/>
              <p:cNvSpPr/>
              <p:nvPr/>
            </p:nvSpPr>
            <p:spPr>
              <a:xfrm>
                <a:off x="4522750" y="3635025"/>
                <a:ext cx="4070700" cy="3597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3"/>
              <p:cNvSpPr/>
              <p:nvPr/>
            </p:nvSpPr>
            <p:spPr>
              <a:xfrm>
                <a:off x="7119050" y="2710725"/>
                <a:ext cx="994800" cy="1905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0" name="Google Shape;180;p23"/>
            <p:cNvCxnSpPr>
              <a:stCxn id="179" idx="2"/>
              <a:endCxn id="177" idx="3"/>
            </p:cNvCxnSpPr>
            <p:nvPr/>
          </p:nvCxnSpPr>
          <p:spPr>
            <a:xfrm flipH="1">
              <a:off x="4374650" y="2805975"/>
              <a:ext cx="2744400" cy="740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3"/>
            <p:cNvCxnSpPr>
              <a:stCxn id="177" idx="3"/>
              <a:endCxn id="178" idx="1"/>
            </p:cNvCxnSpPr>
            <p:nvPr/>
          </p:nvCxnSpPr>
          <p:spPr>
            <a:xfrm>
              <a:off x="4374575" y="3546475"/>
              <a:ext cx="744300" cy="141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2" name="Google Shape;182;p23"/>
          <p:cNvGrpSpPr/>
          <p:nvPr/>
        </p:nvGrpSpPr>
        <p:grpSpPr>
          <a:xfrm>
            <a:off x="67725" y="4424950"/>
            <a:ext cx="8764575" cy="608650"/>
            <a:chOff x="67725" y="4424950"/>
            <a:chExt cx="8764575" cy="608650"/>
          </a:xfrm>
        </p:grpSpPr>
        <p:sp>
          <p:nvSpPr>
            <p:cNvPr id="183" name="Google Shape;183;p23"/>
            <p:cNvSpPr txBox="1"/>
            <p:nvPr/>
          </p:nvSpPr>
          <p:spPr>
            <a:xfrm>
              <a:off x="67725" y="4568875"/>
              <a:ext cx="36549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Parameter tuning of Random Forest Model</a:t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84" name="Google Shape;184;p23"/>
            <p:cNvGrpSpPr/>
            <p:nvPr/>
          </p:nvGrpSpPr>
          <p:grpSpPr>
            <a:xfrm>
              <a:off x="3938725" y="4424950"/>
              <a:ext cx="4893575" cy="608650"/>
              <a:chOff x="3938725" y="4424950"/>
              <a:chExt cx="4893575" cy="608650"/>
            </a:xfrm>
          </p:grpSpPr>
          <p:pic>
            <p:nvPicPr>
              <p:cNvPr id="185" name="Google Shape;185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938725" y="4703625"/>
                <a:ext cx="4893575" cy="3299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" name="Google Shape;186;p23"/>
              <p:cNvSpPr txBox="1"/>
              <p:nvPr/>
            </p:nvSpPr>
            <p:spPr>
              <a:xfrm>
                <a:off x="4021550" y="4424950"/>
                <a:ext cx="1383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u="sng">
                    <a:solidFill>
                      <a:schemeClr val="dk1"/>
                    </a:solidFill>
                  </a:rPr>
                  <a:t>Parameter Results</a:t>
                </a:r>
                <a:endParaRPr sz="500" u="sng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87" name="Google Shape;187;p23"/>
            <p:cNvSpPr/>
            <p:nvPr/>
          </p:nvSpPr>
          <p:spPr>
            <a:xfrm>
              <a:off x="3675925" y="4605175"/>
              <a:ext cx="262800" cy="327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8122" t="0"/>
          <a:stretch/>
        </p:blipFill>
        <p:spPr>
          <a:xfrm>
            <a:off x="3806400" y="1286750"/>
            <a:ext cx="5267050" cy="28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Effectiveness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152475"/>
            <a:ext cx="37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Random Forest Model to training data, tested with testing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Produced ROC curve (True Positive Rate vs False Positive Rate)</a:t>
            </a:r>
            <a:endParaRPr/>
          </a:p>
        </p:txBody>
      </p:sp>
      <p:grpSp>
        <p:nvGrpSpPr>
          <p:cNvPr id="195" name="Google Shape;195;p24"/>
          <p:cNvGrpSpPr/>
          <p:nvPr/>
        </p:nvGrpSpPr>
        <p:grpSpPr>
          <a:xfrm>
            <a:off x="4867200" y="762000"/>
            <a:ext cx="3965100" cy="1199320"/>
            <a:chOff x="4867200" y="762000"/>
            <a:chExt cx="3965100" cy="1199320"/>
          </a:xfrm>
        </p:grpSpPr>
        <p:sp>
          <p:nvSpPr>
            <p:cNvPr id="196" name="Google Shape;196;p24"/>
            <p:cNvSpPr txBox="1"/>
            <p:nvPr/>
          </p:nvSpPr>
          <p:spPr>
            <a:xfrm>
              <a:off x="4867200" y="762000"/>
              <a:ext cx="39651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Predictions curve trends toward true positives. Good news! </a:t>
              </a:r>
              <a:r>
                <a:rPr lang="en">
                  <a:solidFill>
                    <a:srgbClr val="FF0000"/>
                  </a:solidFill>
                </a:rPr>
                <a:t>Model is effectively predicting data. 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 rot="7647957">
              <a:off x="5048791" y="1541107"/>
              <a:ext cx="755561" cy="14982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features are most important to best wine quality? 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38" y="1643600"/>
            <a:ext cx="65627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515050" y="1185325"/>
            <a:ext cx="77541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Calculated feature importance using the tuned Random Forest model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5"/>
          <p:cNvGrpSpPr/>
          <p:nvPr/>
        </p:nvGrpSpPr>
        <p:grpSpPr>
          <a:xfrm>
            <a:off x="359825" y="1909100"/>
            <a:ext cx="2314200" cy="1431600"/>
            <a:chOff x="359825" y="1909100"/>
            <a:chExt cx="2314200" cy="1431600"/>
          </a:xfrm>
        </p:grpSpPr>
        <p:sp>
          <p:nvSpPr>
            <p:cNvPr id="206" name="Google Shape;206;p25"/>
            <p:cNvSpPr/>
            <p:nvPr/>
          </p:nvSpPr>
          <p:spPr>
            <a:xfrm>
              <a:off x="1897925" y="1926200"/>
              <a:ext cx="776100" cy="790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p25"/>
            <p:cNvCxnSpPr>
              <a:stCxn id="206" idx="2"/>
              <a:endCxn id="208" idx="3"/>
            </p:cNvCxnSpPr>
            <p:nvPr/>
          </p:nvCxnSpPr>
          <p:spPr>
            <a:xfrm flipH="1">
              <a:off x="1425125" y="2321300"/>
              <a:ext cx="472800" cy="30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25"/>
            <p:cNvSpPr txBox="1"/>
            <p:nvPr/>
          </p:nvSpPr>
          <p:spPr>
            <a:xfrm>
              <a:off x="359825" y="1909100"/>
              <a:ext cx="1065300" cy="1431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 3 most important features: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/>
                <a:t>- wine type</a:t>
              </a:r>
              <a:endParaRPr i="1"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/>
                <a:t>- alcohol</a:t>
              </a:r>
              <a:endParaRPr i="1"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/>
                <a:t>- sulphates</a:t>
              </a:r>
              <a:endParaRPr i="1" sz="13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42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going further 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311700" y="2593200"/>
            <a:ext cx="8677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2.)    Determine needs in obtaining price data and sales data for all wines.</a:t>
            </a:r>
            <a:endParaRPr/>
          </a:p>
        </p:txBody>
      </p:sp>
      <p:grpSp>
        <p:nvGrpSpPr>
          <p:cNvPr id="215" name="Google Shape;215;p26"/>
          <p:cNvGrpSpPr/>
          <p:nvPr/>
        </p:nvGrpSpPr>
        <p:grpSpPr>
          <a:xfrm>
            <a:off x="956725" y="3080400"/>
            <a:ext cx="5364925" cy="615600"/>
            <a:chOff x="956725" y="1862650"/>
            <a:chExt cx="5364925" cy="615600"/>
          </a:xfrm>
        </p:grpSpPr>
        <p:sp>
          <p:nvSpPr>
            <p:cNvPr id="216" name="Google Shape;216;p26"/>
            <p:cNvSpPr/>
            <p:nvPr/>
          </p:nvSpPr>
          <p:spPr>
            <a:xfrm>
              <a:off x="956725" y="1947325"/>
              <a:ext cx="320400" cy="381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 txBox="1"/>
            <p:nvPr/>
          </p:nvSpPr>
          <p:spPr>
            <a:xfrm>
              <a:off x="1389950" y="1862650"/>
              <a:ext cx="4931700" cy="61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With price and sales, you can determine which features lead to most sales for lowest cost. </a:t>
              </a:r>
              <a:endParaRPr/>
            </a:p>
          </p:txBody>
        </p:sp>
      </p:grp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311700" y="4033925"/>
            <a:ext cx="8677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</a:t>
            </a:r>
            <a:r>
              <a:rPr lang="en"/>
              <a:t>.)    Consider collecting data for age and grape statistics for each wine</a:t>
            </a:r>
            <a:endParaRPr/>
          </a:p>
        </p:txBody>
      </p:sp>
      <p:grpSp>
        <p:nvGrpSpPr>
          <p:cNvPr id="219" name="Google Shape;219;p26"/>
          <p:cNvGrpSpPr/>
          <p:nvPr/>
        </p:nvGrpSpPr>
        <p:grpSpPr>
          <a:xfrm>
            <a:off x="982125" y="4604400"/>
            <a:ext cx="4480325" cy="400200"/>
            <a:chOff x="829725" y="1862650"/>
            <a:chExt cx="4480325" cy="400200"/>
          </a:xfrm>
        </p:grpSpPr>
        <p:sp>
          <p:nvSpPr>
            <p:cNvPr id="220" name="Google Shape;220;p26"/>
            <p:cNvSpPr/>
            <p:nvPr/>
          </p:nvSpPr>
          <p:spPr>
            <a:xfrm>
              <a:off x="829725" y="1871125"/>
              <a:ext cx="371100" cy="381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1313750" y="1862650"/>
              <a:ext cx="3996300" cy="400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Deeper understanding of drivers in wine quality. </a:t>
              </a:r>
              <a:endParaRPr/>
            </a:p>
          </p:txBody>
        </p:sp>
      </p:grpSp>
      <p:grpSp>
        <p:nvGrpSpPr>
          <p:cNvPr id="222" name="Google Shape;222;p26"/>
          <p:cNvGrpSpPr/>
          <p:nvPr/>
        </p:nvGrpSpPr>
        <p:grpSpPr>
          <a:xfrm>
            <a:off x="956725" y="1710250"/>
            <a:ext cx="5364925" cy="615600"/>
            <a:chOff x="956725" y="1862650"/>
            <a:chExt cx="5364925" cy="615600"/>
          </a:xfrm>
        </p:grpSpPr>
        <p:sp>
          <p:nvSpPr>
            <p:cNvPr id="223" name="Google Shape;223;p26"/>
            <p:cNvSpPr/>
            <p:nvPr/>
          </p:nvSpPr>
          <p:spPr>
            <a:xfrm>
              <a:off x="956725" y="1947325"/>
              <a:ext cx="320400" cy="381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 txBox="1"/>
            <p:nvPr/>
          </p:nvSpPr>
          <p:spPr>
            <a:xfrm>
              <a:off x="1389950" y="1862650"/>
              <a:ext cx="4931700" cy="615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Determine ranges for each features that correspond with highest wine quality. </a:t>
              </a:r>
              <a:endParaRPr/>
            </a:p>
          </p:txBody>
        </p:sp>
      </p:grpSp>
      <p:sp>
        <p:nvSpPr>
          <p:cNvPr id="225" name="Google Shape;225;p26"/>
          <p:cNvSpPr txBox="1"/>
          <p:nvPr/>
        </p:nvSpPr>
        <p:spPr>
          <a:xfrm>
            <a:off x="345575" y="1248550"/>
            <a:ext cx="87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Focus on optimizing top 3 important features: wine type, alcohol, and sulphates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311700" y="2003400"/>
            <a:ext cx="85206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/>
              <a:t>Questions?</a:t>
            </a:r>
            <a:endParaRPr sz="44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detail, see GitHub repository for this project.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JaredBarnes6/wine_quality_capstone: Creating a predictive model to determine the quality of wine given a number of wine features. This process involved data cleaning, visualization, feature correlation analysis and engineering, comparing different machine learning algorithms and their models, cross validation and error analysis. (github.com)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792325" y="1362975"/>
            <a:ext cx="2887275" cy="3106125"/>
            <a:chOff x="792325" y="1362975"/>
            <a:chExt cx="2887275" cy="3106125"/>
          </a:xfrm>
        </p:grpSpPr>
        <p:pic>
          <p:nvPicPr>
            <p:cNvPr id="63" name="Google Shape;6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2325" y="1362975"/>
              <a:ext cx="2857500" cy="190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 txBox="1"/>
            <p:nvPr/>
          </p:nvSpPr>
          <p:spPr>
            <a:xfrm>
              <a:off x="822100" y="3422400"/>
              <a:ext cx="2857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GOOD WINE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/>
                <a:t>Takes time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/>
                <a:t>Takes money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/>
                <a:t>Takes many resources</a:t>
              </a: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5288200" y="978775"/>
            <a:ext cx="2857500" cy="3707575"/>
            <a:chOff x="5288200" y="978775"/>
            <a:chExt cx="2857500" cy="370757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4">
              <a:alphaModFix/>
            </a:blip>
            <a:srcRect b="12111" l="0" r="0" t="0"/>
            <a:stretch/>
          </p:blipFill>
          <p:spPr>
            <a:xfrm>
              <a:off x="5446425" y="978775"/>
              <a:ext cx="2541050" cy="2606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4"/>
            <p:cNvSpPr txBox="1"/>
            <p:nvPr/>
          </p:nvSpPr>
          <p:spPr>
            <a:xfrm>
              <a:off x="5288200" y="3639650"/>
              <a:ext cx="2857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BAD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/>
                <a:t>Takes time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/>
                <a:t>Takes money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/>
                <a:t>Takes many resources</a:t>
              </a:r>
              <a:endParaRPr/>
            </a:p>
          </p:txBody>
        </p:sp>
      </p:grpSp>
      <p:sp>
        <p:nvSpPr>
          <p:cNvPr id="68" name="Google Shape;68;p14"/>
          <p:cNvSpPr txBox="1"/>
          <p:nvPr/>
        </p:nvSpPr>
        <p:spPr>
          <a:xfrm>
            <a:off x="742500" y="4623525"/>
            <a:ext cx="2558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LIKE this and buy it.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880250" y="4623525"/>
            <a:ext cx="3813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DON’T LIKE this and DON’T buy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770050" y="1782450"/>
            <a:ext cx="360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Determine a way to produce great wine, maximizing time, money, and resources. </a:t>
            </a:r>
            <a:endParaRPr sz="2000"/>
          </a:p>
        </p:txBody>
      </p:sp>
      <p:grpSp>
        <p:nvGrpSpPr>
          <p:cNvPr id="76" name="Google Shape;76;p15"/>
          <p:cNvGrpSpPr/>
          <p:nvPr/>
        </p:nvGrpSpPr>
        <p:grpSpPr>
          <a:xfrm>
            <a:off x="3164400" y="2925925"/>
            <a:ext cx="2815200" cy="1713725"/>
            <a:chOff x="2689375" y="2798950"/>
            <a:chExt cx="2815200" cy="1713725"/>
          </a:xfrm>
        </p:grpSpPr>
        <p:sp>
          <p:nvSpPr>
            <p:cNvPr id="77" name="Google Shape;77;p15"/>
            <p:cNvSpPr/>
            <p:nvPr/>
          </p:nvSpPr>
          <p:spPr>
            <a:xfrm rot="5400000">
              <a:off x="3592225" y="2921500"/>
              <a:ext cx="1009500" cy="764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2689375" y="4020075"/>
              <a:ext cx="2815200" cy="492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This project does that.</a:t>
              </a:r>
              <a:endParaRPr sz="2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might care</a:t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6209299" y="849350"/>
            <a:ext cx="2205184" cy="1959375"/>
            <a:chOff x="6209299" y="849350"/>
            <a:chExt cx="2205184" cy="1959375"/>
          </a:xfrm>
        </p:grpSpPr>
        <p:pic>
          <p:nvPicPr>
            <p:cNvPr id="85" name="Google Shape;8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09299" y="1341275"/>
              <a:ext cx="2205184" cy="146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6"/>
            <p:cNvSpPr txBox="1"/>
            <p:nvPr/>
          </p:nvSpPr>
          <p:spPr>
            <a:xfrm>
              <a:off x="6378625" y="849350"/>
              <a:ext cx="16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3rd party sellers</a:t>
              </a:r>
              <a:endParaRPr/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583700" y="1226500"/>
            <a:ext cx="5503507" cy="1928100"/>
            <a:chOff x="527250" y="1120675"/>
            <a:chExt cx="5503507" cy="1928100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5550" y="1120675"/>
              <a:ext cx="1809750" cy="1809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63357" y="1996677"/>
              <a:ext cx="1467400" cy="1052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04504" y="1520878"/>
              <a:ext cx="1467400" cy="146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6"/>
            <p:cNvSpPr txBox="1"/>
            <p:nvPr/>
          </p:nvSpPr>
          <p:spPr>
            <a:xfrm>
              <a:off x="527250" y="1120675"/>
              <a:ext cx="16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Wine companies</a:t>
              </a:r>
              <a:endParaRPr/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6135900" y="2808725"/>
            <a:ext cx="2692763" cy="2066613"/>
            <a:chOff x="6135900" y="2808725"/>
            <a:chExt cx="2692763" cy="2066613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09288" y="3132263"/>
              <a:ext cx="2619375" cy="1743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6"/>
            <p:cNvSpPr txBox="1"/>
            <p:nvPr/>
          </p:nvSpPr>
          <p:spPr>
            <a:xfrm>
              <a:off x="6135900" y="2808725"/>
              <a:ext cx="16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Customers</a:t>
              </a:r>
              <a:endParaRPr/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650125" y="3188600"/>
            <a:ext cx="4828772" cy="1686750"/>
            <a:chOff x="650125" y="3188600"/>
            <a:chExt cx="4828772" cy="1686750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0125" y="3588800"/>
              <a:ext cx="2084021" cy="125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563072" y="3588800"/>
              <a:ext cx="1915825" cy="128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6"/>
            <p:cNvSpPr txBox="1"/>
            <p:nvPr/>
          </p:nvSpPr>
          <p:spPr>
            <a:xfrm>
              <a:off x="728525" y="3188600"/>
              <a:ext cx="169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Vineyards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 PARTS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 wine quality, using the 13 features of wine given in the data 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what features of wine GREATEST influence wine quality.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wines by “best quality” (wines with &gt;= quality of 7 out of 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and scale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3 algorithm Machine Learning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 tune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3 most important features influencing best quality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Data</a:t>
            </a:r>
            <a:endParaRPr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402050" y="1308000"/>
            <a:ext cx="8128200" cy="2582525"/>
            <a:chOff x="402050" y="1308000"/>
            <a:chExt cx="8128200" cy="2582525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4466150" y="1516925"/>
              <a:ext cx="4064100" cy="23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c</a:t>
              </a:r>
              <a:r>
                <a:rPr lang="en" sz="1800">
                  <a:solidFill>
                    <a:schemeClr val="dk2"/>
                  </a:solidFill>
                </a:rPr>
                <a:t>hlorides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free sulfur dioxide present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total sulfur dioxide present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density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sulphates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alcohol content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wine quality</a:t>
              </a:r>
              <a:endParaRPr/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402050" y="1308000"/>
              <a:ext cx="4064100" cy="25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</a:rPr>
                <a:t>Contained these features: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wine type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pH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fixed acidity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volatile acidity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citric acid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lang="en" sz="1800">
                  <a:solidFill>
                    <a:schemeClr val="dk2"/>
                  </a:solidFill>
                </a:rPr>
                <a:t>residual sugars</a:t>
              </a:r>
              <a:endParaRPr/>
            </a:p>
          </p:txBody>
        </p:sp>
      </p:grpSp>
      <p:grpSp>
        <p:nvGrpSpPr>
          <p:cNvPr id="119" name="Google Shape;119;p19"/>
          <p:cNvGrpSpPr/>
          <p:nvPr/>
        </p:nvGrpSpPr>
        <p:grpSpPr>
          <a:xfrm>
            <a:off x="4677850" y="3386650"/>
            <a:ext cx="3626450" cy="1148125"/>
            <a:chOff x="4677850" y="3386650"/>
            <a:chExt cx="3626450" cy="1148125"/>
          </a:xfrm>
        </p:grpSpPr>
        <p:sp>
          <p:nvSpPr>
            <p:cNvPr id="120" name="Google Shape;120;p19"/>
            <p:cNvSpPr/>
            <p:nvPr/>
          </p:nvSpPr>
          <p:spPr>
            <a:xfrm>
              <a:off x="4677850" y="3386650"/>
              <a:ext cx="1933200" cy="572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" name="Google Shape;121;p19"/>
            <p:cNvCxnSpPr>
              <a:stCxn id="120" idx="5"/>
            </p:cNvCxnSpPr>
            <p:nvPr/>
          </p:nvCxnSpPr>
          <p:spPr>
            <a:xfrm>
              <a:off x="6327939" y="3875480"/>
              <a:ext cx="621900" cy="357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Google Shape;122;p19"/>
            <p:cNvSpPr txBox="1"/>
            <p:nvPr/>
          </p:nvSpPr>
          <p:spPr>
            <a:xfrm>
              <a:off x="6872100" y="4134575"/>
              <a:ext cx="14322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Target variable</a:t>
              </a:r>
              <a:endParaRPr/>
            </a:p>
          </p:txBody>
        </p:sp>
      </p:grpSp>
      <p:sp>
        <p:nvSpPr>
          <p:cNvPr id="123" name="Google Shape;123;p19"/>
          <p:cNvSpPr txBox="1"/>
          <p:nvPr/>
        </p:nvSpPr>
        <p:spPr>
          <a:xfrm>
            <a:off x="613750" y="4085150"/>
            <a:ext cx="4064100" cy="78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6497 rows</a:t>
            </a:r>
            <a:r>
              <a:rPr lang="en" sz="1800">
                <a:solidFill>
                  <a:schemeClr val="dk1"/>
                </a:solidFill>
              </a:rPr>
              <a:t> (each wine = 1 row)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13 columns</a:t>
            </a:r>
            <a:r>
              <a:rPr lang="en" sz="1800">
                <a:solidFill>
                  <a:schemeClr val="dk1"/>
                </a:solidFill>
              </a:rPr>
              <a:t> (wine features)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867850" y="1446375"/>
            <a:ext cx="31608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set = relatively clean</a:t>
            </a:r>
            <a:endParaRPr sz="2000"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2754463" y="1868327"/>
            <a:ext cx="3193312" cy="1034398"/>
            <a:chOff x="3615238" y="1783652"/>
            <a:chExt cx="3193312" cy="1034398"/>
          </a:xfrm>
        </p:grpSpPr>
        <p:sp>
          <p:nvSpPr>
            <p:cNvPr id="131" name="Google Shape;131;p20"/>
            <p:cNvSpPr/>
            <p:nvPr/>
          </p:nvSpPr>
          <p:spPr>
            <a:xfrm rot="2230899">
              <a:off x="3709973" y="1917237"/>
              <a:ext cx="617529" cy="52092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4195250" y="2325450"/>
              <a:ext cx="2613300" cy="49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Low % of null values</a:t>
              </a:r>
              <a:endParaRPr sz="2000"/>
            </a:p>
          </p:txBody>
        </p:sp>
      </p:grpSp>
      <p:grpSp>
        <p:nvGrpSpPr>
          <p:cNvPr id="133" name="Google Shape;133;p20"/>
          <p:cNvGrpSpPr/>
          <p:nvPr/>
        </p:nvGrpSpPr>
        <p:grpSpPr>
          <a:xfrm>
            <a:off x="5072938" y="2846302"/>
            <a:ext cx="3193312" cy="1957798"/>
            <a:chOff x="3615238" y="1783652"/>
            <a:chExt cx="3193312" cy="1957798"/>
          </a:xfrm>
        </p:grpSpPr>
        <p:sp>
          <p:nvSpPr>
            <p:cNvPr id="134" name="Google Shape;134;p20"/>
            <p:cNvSpPr/>
            <p:nvPr/>
          </p:nvSpPr>
          <p:spPr>
            <a:xfrm rot="2230899">
              <a:off x="3709973" y="1917237"/>
              <a:ext cx="617529" cy="52092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4195250" y="2325450"/>
              <a:ext cx="2613300" cy="1416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Removed rows with null values. In total, </a:t>
              </a:r>
              <a:r>
                <a:rPr lang="en" sz="2000">
                  <a:solidFill>
                    <a:srgbClr val="FF0000"/>
                  </a:solidFill>
                </a:rPr>
                <a:t>just 34 rows removed</a:t>
              </a:r>
              <a:r>
                <a:rPr lang="en" sz="2000"/>
                <a:t> (out of original 6497).</a:t>
              </a:r>
              <a:endParaRPr sz="2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16300" y="1312350"/>
            <a:ext cx="34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common things that affect wine quality? </a:t>
            </a: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268100" y="1860852"/>
            <a:ext cx="3062050" cy="1485748"/>
            <a:chOff x="268100" y="1860852"/>
            <a:chExt cx="3062050" cy="1485748"/>
          </a:xfrm>
        </p:grpSpPr>
        <p:sp>
          <p:nvSpPr>
            <p:cNvPr id="143" name="Google Shape;143;p21"/>
            <p:cNvSpPr/>
            <p:nvPr/>
          </p:nvSpPr>
          <p:spPr>
            <a:xfrm rot="6894804">
              <a:off x="536075" y="2215393"/>
              <a:ext cx="903031" cy="20468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 rot="5402284">
              <a:off x="1182389" y="2277148"/>
              <a:ext cx="903000" cy="204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4074524">
              <a:off x="1810250" y="2215414"/>
              <a:ext cx="902992" cy="20467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268100" y="2830950"/>
              <a:ext cx="6633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sugar</a:t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1240750" y="2946400"/>
              <a:ext cx="7863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alcohol</a:t>
              </a: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2246850" y="2830950"/>
              <a:ext cx="10833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pH / acidity</a:t>
              </a:r>
              <a:endParaRPr/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783175" y="2864525"/>
            <a:ext cx="2307300" cy="1744525"/>
            <a:chOff x="3633600" y="3513650"/>
            <a:chExt cx="2307300" cy="1744525"/>
          </a:xfrm>
        </p:grpSpPr>
        <p:sp>
          <p:nvSpPr>
            <p:cNvPr id="150" name="Google Shape;150;p21"/>
            <p:cNvSpPr/>
            <p:nvPr/>
          </p:nvSpPr>
          <p:spPr>
            <a:xfrm>
              <a:off x="3781800" y="3513650"/>
              <a:ext cx="1439400" cy="572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" name="Google Shape;151;p21"/>
            <p:cNvCxnSpPr>
              <a:stCxn id="150" idx="4"/>
              <a:endCxn id="152" idx="0"/>
            </p:cNvCxnSpPr>
            <p:nvPr/>
          </p:nvCxnSpPr>
          <p:spPr>
            <a:xfrm>
              <a:off x="4501500" y="4086350"/>
              <a:ext cx="285900" cy="556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" name="Google Shape;152;p21"/>
            <p:cNvSpPr txBox="1"/>
            <p:nvPr/>
          </p:nvSpPr>
          <p:spPr>
            <a:xfrm>
              <a:off x="3633600" y="4642575"/>
              <a:ext cx="2307300" cy="6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Only one with noticeable trend with wine quality.</a:t>
              </a:r>
              <a:endParaRPr/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193108" y="1312338"/>
            <a:ext cx="5639202" cy="3069666"/>
            <a:chOff x="2898201" y="1177674"/>
            <a:chExt cx="6190123" cy="3497000"/>
          </a:xfrm>
        </p:grpSpPr>
        <p:pic>
          <p:nvPicPr>
            <p:cNvPr id="154" name="Google Shape;15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12425" y="1177674"/>
              <a:ext cx="5475899" cy="349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1"/>
            <p:cNvSpPr/>
            <p:nvPr/>
          </p:nvSpPr>
          <p:spPr>
            <a:xfrm rot="-1341457">
              <a:off x="3004720" y="3565014"/>
              <a:ext cx="705861" cy="69829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1"/>
          <p:cNvGrpSpPr/>
          <p:nvPr/>
        </p:nvGrpSpPr>
        <p:grpSpPr>
          <a:xfrm>
            <a:off x="4423825" y="617525"/>
            <a:ext cx="4325175" cy="1654375"/>
            <a:chOff x="4423825" y="617525"/>
            <a:chExt cx="4325175" cy="1654375"/>
          </a:xfrm>
        </p:grpSpPr>
        <p:cxnSp>
          <p:nvCxnSpPr>
            <p:cNvPr id="157" name="Google Shape;157;p21"/>
            <p:cNvCxnSpPr/>
            <p:nvPr/>
          </p:nvCxnSpPr>
          <p:spPr>
            <a:xfrm flipH="1" rot="10800000">
              <a:off x="4423825" y="1707600"/>
              <a:ext cx="4127400" cy="564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" name="Google Shape;158;p21"/>
            <p:cNvSpPr txBox="1"/>
            <p:nvPr/>
          </p:nvSpPr>
          <p:spPr>
            <a:xfrm>
              <a:off x="5404600" y="617525"/>
              <a:ext cx="3344400" cy="40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As quality increases, alcohol increases.</a:t>
              </a:r>
              <a:endParaRPr/>
            </a:p>
          </p:txBody>
        </p:sp>
      </p:grpSp>
      <p:sp>
        <p:nvSpPr>
          <p:cNvPr id="159" name="Google Shape;159;p21"/>
          <p:cNvSpPr txBox="1"/>
          <p:nvPr/>
        </p:nvSpPr>
        <p:spPr>
          <a:xfrm>
            <a:off x="4193625" y="4382000"/>
            <a:ext cx="45975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must </a:t>
            </a:r>
            <a:r>
              <a:rPr lang="en"/>
              <a:t>proceed</a:t>
            </a:r>
            <a:r>
              <a:rPr lang="en"/>
              <a:t> to create model, though alcohol is clearly one of the “important features” to wine quality.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