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7" r:id="rId5"/>
    <p:sldId id="274" r:id="rId6"/>
    <p:sldId id="276" r:id="rId7"/>
    <p:sldId id="277" r:id="rId8"/>
    <p:sldId id="278" r:id="rId9"/>
    <p:sldId id="279" r:id="rId10"/>
    <p:sldId id="280" r:id="rId11"/>
    <p:sldId id="281" r:id="rId12"/>
    <p:sldId id="282"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03" d="100"/>
          <a:sy n="103" d="100"/>
        </p:scale>
        <p:origin x="138" y="3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B67120-7C16-4594-A3F5-EB3B526F2848}" type="doc">
      <dgm:prSet loTypeId="urn:microsoft.com/office/officeart/2005/8/layout/process1" loCatId="process" qsTypeId="urn:microsoft.com/office/officeart/2005/8/quickstyle/simple1" qsCatId="simple" csTypeId="urn:microsoft.com/office/officeart/2005/8/colors/colorful5" csCatId="colorful" phldr="1"/>
      <dgm:spPr/>
    </dgm:pt>
    <dgm:pt modelId="{333FA9AA-DAD5-4612-B714-8E7FFA6620C6}">
      <dgm:prSet phldrT="[Text]"/>
      <dgm:spPr/>
      <dgm:t>
        <a:bodyPr/>
        <a:lstStyle/>
        <a:p>
          <a:r>
            <a:rPr lang="en-US" dirty="0"/>
            <a:t>Project Planning</a:t>
          </a:r>
        </a:p>
      </dgm:t>
    </dgm:pt>
    <dgm:pt modelId="{3D4B301F-8A33-4941-8F58-779F637A130A}" type="parTrans" cxnId="{355F45A2-82BD-433F-8762-37B285C16167}">
      <dgm:prSet/>
      <dgm:spPr/>
      <dgm:t>
        <a:bodyPr/>
        <a:lstStyle/>
        <a:p>
          <a:endParaRPr lang="en-US"/>
        </a:p>
      </dgm:t>
    </dgm:pt>
    <dgm:pt modelId="{1C72C935-E7BA-464A-AD4D-A09160C8DADF}" type="sibTrans" cxnId="{355F45A2-82BD-433F-8762-37B285C16167}">
      <dgm:prSet/>
      <dgm:spPr/>
      <dgm:t>
        <a:bodyPr/>
        <a:lstStyle/>
        <a:p>
          <a:endParaRPr lang="en-US"/>
        </a:p>
      </dgm:t>
    </dgm:pt>
    <dgm:pt modelId="{F4FD32CD-DA16-4E83-850D-9E3D0AC9C929}">
      <dgm:prSet phldrT="[Text]"/>
      <dgm:spPr/>
      <dgm:t>
        <a:bodyPr/>
        <a:lstStyle/>
        <a:p>
          <a:r>
            <a:rPr lang="en-US" dirty="0"/>
            <a:t>Implementation </a:t>
          </a:r>
        </a:p>
      </dgm:t>
    </dgm:pt>
    <dgm:pt modelId="{953C22A8-0DD7-42AC-B0B8-AD6C5F0F02F0}" type="parTrans" cxnId="{AEF33023-0603-4DE7-A865-BE65115188BA}">
      <dgm:prSet/>
      <dgm:spPr/>
      <dgm:t>
        <a:bodyPr/>
        <a:lstStyle/>
        <a:p>
          <a:endParaRPr lang="en-US"/>
        </a:p>
      </dgm:t>
    </dgm:pt>
    <dgm:pt modelId="{0228B870-5A4F-4080-8684-B18F0A8AF83F}" type="sibTrans" cxnId="{AEF33023-0603-4DE7-A865-BE65115188BA}">
      <dgm:prSet/>
      <dgm:spPr/>
      <dgm:t>
        <a:bodyPr/>
        <a:lstStyle/>
        <a:p>
          <a:endParaRPr lang="en-US"/>
        </a:p>
      </dgm:t>
    </dgm:pt>
    <dgm:pt modelId="{E47764F0-2016-404F-95A1-A6C366B38AA5}">
      <dgm:prSet phldrT="[Text]"/>
      <dgm:spPr/>
      <dgm:t>
        <a:bodyPr/>
        <a:lstStyle/>
        <a:p>
          <a:r>
            <a:rPr lang="en-US" dirty="0"/>
            <a:t>Integration + Testing</a:t>
          </a:r>
        </a:p>
      </dgm:t>
    </dgm:pt>
    <dgm:pt modelId="{D866C677-3634-41E6-97C1-7E21685ABB07}" type="parTrans" cxnId="{2E6C17E9-A848-441A-86E8-3FD553D25405}">
      <dgm:prSet/>
      <dgm:spPr/>
      <dgm:t>
        <a:bodyPr/>
        <a:lstStyle/>
        <a:p>
          <a:endParaRPr lang="en-US"/>
        </a:p>
      </dgm:t>
    </dgm:pt>
    <dgm:pt modelId="{A50C8A5A-7680-4FC6-A2AE-E8ADD71DD1EB}" type="sibTrans" cxnId="{2E6C17E9-A848-441A-86E8-3FD553D25405}">
      <dgm:prSet/>
      <dgm:spPr/>
      <dgm:t>
        <a:bodyPr/>
        <a:lstStyle/>
        <a:p>
          <a:endParaRPr lang="en-US"/>
        </a:p>
      </dgm:t>
    </dgm:pt>
    <dgm:pt modelId="{491A6466-298C-439F-8D3E-CDFEF666DCBD}">
      <dgm:prSet phldrT="[Text]"/>
      <dgm:spPr/>
      <dgm:t>
        <a:bodyPr/>
        <a:lstStyle/>
        <a:p>
          <a:r>
            <a:rPr lang="en-US" dirty="0"/>
            <a:t>Systems Design</a:t>
          </a:r>
        </a:p>
      </dgm:t>
    </dgm:pt>
    <dgm:pt modelId="{499B42FF-BB7A-474D-B367-CD150232D00B}" type="parTrans" cxnId="{CFE5C9BC-C7E7-4A4A-A5A3-9B197EA7D783}">
      <dgm:prSet/>
      <dgm:spPr/>
      <dgm:t>
        <a:bodyPr/>
        <a:lstStyle/>
        <a:p>
          <a:endParaRPr lang="en-US"/>
        </a:p>
      </dgm:t>
    </dgm:pt>
    <dgm:pt modelId="{48B8D64F-CC5C-48A2-98C8-54D6F22342EA}" type="sibTrans" cxnId="{CFE5C9BC-C7E7-4A4A-A5A3-9B197EA7D783}">
      <dgm:prSet/>
      <dgm:spPr/>
      <dgm:t>
        <a:bodyPr/>
        <a:lstStyle/>
        <a:p>
          <a:endParaRPr lang="en-US"/>
        </a:p>
      </dgm:t>
    </dgm:pt>
    <dgm:pt modelId="{B5C1D555-9D00-4357-A24F-C194A8BB0764}">
      <dgm:prSet phldrT="[Text]"/>
      <dgm:spPr/>
      <dgm:t>
        <a:bodyPr/>
        <a:lstStyle/>
        <a:p>
          <a:r>
            <a:rPr lang="en-US" dirty="0"/>
            <a:t>Requirements Definition</a:t>
          </a:r>
        </a:p>
      </dgm:t>
    </dgm:pt>
    <dgm:pt modelId="{F988870F-0E6C-40DB-A1C5-8593E097F645}" type="parTrans" cxnId="{229B2481-251A-4D52-B6AF-C063332C9386}">
      <dgm:prSet/>
      <dgm:spPr/>
      <dgm:t>
        <a:bodyPr/>
        <a:lstStyle/>
        <a:p>
          <a:endParaRPr lang="en-US"/>
        </a:p>
      </dgm:t>
    </dgm:pt>
    <dgm:pt modelId="{B876D463-5297-48A5-9C6C-341771D0A988}" type="sibTrans" cxnId="{229B2481-251A-4D52-B6AF-C063332C9386}">
      <dgm:prSet/>
      <dgm:spPr/>
      <dgm:t>
        <a:bodyPr/>
        <a:lstStyle/>
        <a:p>
          <a:endParaRPr lang="en-US"/>
        </a:p>
      </dgm:t>
    </dgm:pt>
    <dgm:pt modelId="{BD26BE01-D883-4F2C-8CFA-F3AF7DE8DBF3}" type="pres">
      <dgm:prSet presAssocID="{2CB67120-7C16-4594-A3F5-EB3B526F2848}" presName="Name0" presStyleCnt="0">
        <dgm:presLayoutVars>
          <dgm:dir/>
          <dgm:resizeHandles val="exact"/>
        </dgm:presLayoutVars>
      </dgm:prSet>
      <dgm:spPr/>
    </dgm:pt>
    <dgm:pt modelId="{A5BE1B00-9AEE-4BF9-A641-F23CED33E132}" type="pres">
      <dgm:prSet presAssocID="{333FA9AA-DAD5-4612-B714-8E7FFA6620C6}" presName="node" presStyleLbl="node1" presStyleIdx="0" presStyleCnt="5">
        <dgm:presLayoutVars>
          <dgm:bulletEnabled val="1"/>
        </dgm:presLayoutVars>
      </dgm:prSet>
      <dgm:spPr/>
    </dgm:pt>
    <dgm:pt modelId="{FD7F9900-9537-4FF4-89FF-85049E73DBD7}" type="pres">
      <dgm:prSet presAssocID="{1C72C935-E7BA-464A-AD4D-A09160C8DADF}" presName="sibTrans" presStyleLbl="sibTrans2D1" presStyleIdx="0" presStyleCnt="4"/>
      <dgm:spPr/>
    </dgm:pt>
    <dgm:pt modelId="{2D86F879-E0BF-4D96-80DD-D37EFEB33D43}" type="pres">
      <dgm:prSet presAssocID="{1C72C935-E7BA-464A-AD4D-A09160C8DADF}" presName="connectorText" presStyleLbl="sibTrans2D1" presStyleIdx="0" presStyleCnt="4"/>
      <dgm:spPr/>
    </dgm:pt>
    <dgm:pt modelId="{B1432E81-0234-473B-B2A3-3862CE0758BC}" type="pres">
      <dgm:prSet presAssocID="{B5C1D555-9D00-4357-A24F-C194A8BB0764}" presName="node" presStyleLbl="node1" presStyleIdx="1" presStyleCnt="5">
        <dgm:presLayoutVars>
          <dgm:bulletEnabled val="1"/>
        </dgm:presLayoutVars>
      </dgm:prSet>
      <dgm:spPr/>
    </dgm:pt>
    <dgm:pt modelId="{B09AB4EE-4F3D-467C-9B24-E4FACCB6E15D}" type="pres">
      <dgm:prSet presAssocID="{B876D463-5297-48A5-9C6C-341771D0A988}" presName="sibTrans" presStyleLbl="sibTrans2D1" presStyleIdx="1" presStyleCnt="4"/>
      <dgm:spPr/>
    </dgm:pt>
    <dgm:pt modelId="{54BFC5FF-1C2E-4AB0-AEF1-34795E63FC51}" type="pres">
      <dgm:prSet presAssocID="{B876D463-5297-48A5-9C6C-341771D0A988}" presName="connectorText" presStyleLbl="sibTrans2D1" presStyleIdx="1" presStyleCnt="4"/>
      <dgm:spPr/>
    </dgm:pt>
    <dgm:pt modelId="{EAD11EE3-B027-4628-9827-AEEB6E18A8BF}" type="pres">
      <dgm:prSet presAssocID="{491A6466-298C-439F-8D3E-CDFEF666DCBD}" presName="node" presStyleLbl="node1" presStyleIdx="2" presStyleCnt="5">
        <dgm:presLayoutVars>
          <dgm:bulletEnabled val="1"/>
        </dgm:presLayoutVars>
      </dgm:prSet>
      <dgm:spPr/>
    </dgm:pt>
    <dgm:pt modelId="{C5D1BA0A-FD4E-4BC3-B7A7-7391FD0F39C6}" type="pres">
      <dgm:prSet presAssocID="{48B8D64F-CC5C-48A2-98C8-54D6F22342EA}" presName="sibTrans" presStyleLbl="sibTrans2D1" presStyleIdx="2" presStyleCnt="4"/>
      <dgm:spPr/>
    </dgm:pt>
    <dgm:pt modelId="{088F0E12-AB44-4834-A3B4-80CD80C4C652}" type="pres">
      <dgm:prSet presAssocID="{48B8D64F-CC5C-48A2-98C8-54D6F22342EA}" presName="connectorText" presStyleLbl="sibTrans2D1" presStyleIdx="2" presStyleCnt="4"/>
      <dgm:spPr/>
    </dgm:pt>
    <dgm:pt modelId="{B959B979-3006-4456-A979-2593B62A5EBC}" type="pres">
      <dgm:prSet presAssocID="{F4FD32CD-DA16-4E83-850D-9E3D0AC9C929}" presName="node" presStyleLbl="node1" presStyleIdx="3" presStyleCnt="5">
        <dgm:presLayoutVars>
          <dgm:bulletEnabled val="1"/>
        </dgm:presLayoutVars>
      </dgm:prSet>
      <dgm:spPr/>
    </dgm:pt>
    <dgm:pt modelId="{21C648D2-E7EF-4970-9297-D36A741CC312}" type="pres">
      <dgm:prSet presAssocID="{0228B870-5A4F-4080-8684-B18F0A8AF83F}" presName="sibTrans" presStyleLbl="sibTrans2D1" presStyleIdx="3" presStyleCnt="4"/>
      <dgm:spPr/>
    </dgm:pt>
    <dgm:pt modelId="{843ACCE3-2AE5-48E8-BCA4-361D3425A682}" type="pres">
      <dgm:prSet presAssocID="{0228B870-5A4F-4080-8684-B18F0A8AF83F}" presName="connectorText" presStyleLbl="sibTrans2D1" presStyleIdx="3" presStyleCnt="4"/>
      <dgm:spPr/>
    </dgm:pt>
    <dgm:pt modelId="{6563E708-B850-41B0-ABFF-B4FBE473095B}" type="pres">
      <dgm:prSet presAssocID="{E47764F0-2016-404F-95A1-A6C366B38AA5}" presName="node" presStyleLbl="node1" presStyleIdx="4" presStyleCnt="5">
        <dgm:presLayoutVars>
          <dgm:bulletEnabled val="1"/>
        </dgm:presLayoutVars>
      </dgm:prSet>
      <dgm:spPr/>
    </dgm:pt>
  </dgm:ptLst>
  <dgm:cxnLst>
    <dgm:cxn modelId="{AEF33023-0603-4DE7-A865-BE65115188BA}" srcId="{2CB67120-7C16-4594-A3F5-EB3B526F2848}" destId="{F4FD32CD-DA16-4E83-850D-9E3D0AC9C929}" srcOrd="3" destOrd="0" parTransId="{953C22A8-0DD7-42AC-B0B8-AD6C5F0F02F0}" sibTransId="{0228B870-5A4F-4080-8684-B18F0A8AF83F}"/>
    <dgm:cxn modelId="{EEA7A460-F22E-4260-8781-D89B51024CEA}" type="presOf" srcId="{491A6466-298C-439F-8D3E-CDFEF666DCBD}" destId="{EAD11EE3-B027-4628-9827-AEEB6E18A8BF}" srcOrd="0" destOrd="0" presId="urn:microsoft.com/office/officeart/2005/8/layout/process1"/>
    <dgm:cxn modelId="{13AD9046-477B-494B-81DB-49D7FB292845}" type="presOf" srcId="{B876D463-5297-48A5-9C6C-341771D0A988}" destId="{54BFC5FF-1C2E-4AB0-AEF1-34795E63FC51}" srcOrd="1" destOrd="0" presId="urn:microsoft.com/office/officeart/2005/8/layout/process1"/>
    <dgm:cxn modelId="{501CBA46-EF2D-4CD6-B118-6CBDD3E8FE90}" type="presOf" srcId="{48B8D64F-CC5C-48A2-98C8-54D6F22342EA}" destId="{C5D1BA0A-FD4E-4BC3-B7A7-7391FD0F39C6}" srcOrd="0" destOrd="0" presId="urn:microsoft.com/office/officeart/2005/8/layout/process1"/>
    <dgm:cxn modelId="{221A4549-1E10-46A4-BA56-FE8AD384D6C0}" type="presOf" srcId="{1C72C935-E7BA-464A-AD4D-A09160C8DADF}" destId="{2D86F879-E0BF-4D96-80DD-D37EFEB33D43}" srcOrd="1" destOrd="0" presId="urn:microsoft.com/office/officeart/2005/8/layout/process1"/>
    <dgm:cxn modelId="{4BC5AB4C-7600-47F5-831A-5F0B4DA2D50E}" type="presOf" srcId="{2CB67120-7C16-4594-A3F5-EB3B526F2848}" destId="{BD26BE01-D883-4F2C-8CFA-F3AF7DE8DBF3}" srcOrd="0" destOrd="0" presId="urn:microsoft.com/office/officeart/2005/8/layout/process1"/>
    <dgm:cxn modelId="{98E62A70-5621-4724-965C-176D36D74F57}" type="presOf" srcId="{48B8D64F-CC5C-48A2-98C8-54D6F22342EA}" destId="{088F0E12-AB44-4834-A3B4-80CD80C4C652}" srcOrd="1" destOrd="0" presId="urn:microsoft.com/office/officeart/2005/8/layout/process1"/>
    <dgm:cxn modelId="{B7F23454-D2D3-4728-8E39-DAD99B6F3BFE}" type="presOf" srcId="{B876D463-5297-48A5-9C6C-341771D0A988}" destId="{B09AB4EE-4F3D-467C-9B24-E4FACCB6E15D}" srcOrd="0" destOrd="0" presId="urn:microsoft.com/office/officeart/2005/8/layout/process1"/>
    <dgm:cxn modelId="{02F15079-34A6-4CE4-9BE7-93B1A5B17BC5}" type="presOf" srcId="{E47764F0-2016-404F-95A1-A6C366B38AA5}" destId="{6563E708-B850-41B0-ABFF-B4FBE473095B}" srcOrd="0" destOrd="0" presId="urn:microsoft.com/office/officeart/2005/8/layout/process1"/>
    <dgm:cxn modelId="{229B2481-251A-4D52-B6AF-C063332C9386}" srcId="{2CB67120-7C16-4594-A3F5-EB3B526F2848}" destId="{B5C1D555-9D00-4357-A24F-C194A8BB0764}" srcOrd="1" destOrd="0" parTransId="{F988870F-0E6C-40DB-A1C5-8593E097F645}" sibTransId="{B876D463-5297-48A5-9C6C-341771D0A988}"/>
    <dgm:cxn modelId="{355F45A2-82BD-433F-8762-37B285C16167}" srcId="{2CB67120-7C16-4594-A3F5-EB3B526F2848}" destId="{333FA9AA-DAD5-4612-B714-8E7FFA6620C6}" srcOrd="0" destOrd="0" parTransId="{3D4B301F-8A33-4941-8F58-779F637A130A}" sibTransId="{1C72C935-E7BA-464A-AD4D-A09160C8DADF}"/>
    <dgm:cxn modelId="{F04788A7-8DCF-41B3-9CF9-F5798CA8E0C1}" type="presOf" srcId="{B5C1D555-9D00-4357-A24F-C194A8BB0764}" destId="{B1432E81-0234-473B-B2A3-3862CE0758BC}" srcOrd="0" destOrd="0" presId="urn:microsoft.com/office/officeart/2005/8/layout/process1"/>
    <dgm:cxn modelId="{CFE5C9BC-C7E7-4A4A-A5A3-9B197EA7D783}" srcId="{2CB67120-7C16-4594-A3F5-EB3B526F2848}" destId="{491A6466-298C-439F-8D3E-CDFEF666DCBD}" srcOrd="2" destOrd="0" parTransId="{499B42FF-BB7A-474D-B367-CD150232D00B}" sibTransId="{48B8D64F-CC5C-48A2-98C8-54D6F22342EA}"/>
    <dgm:cxn modelId="{46DC04C0-CCFF-49C0-8856-0BB31F8AA1BB}" type="presOf" srcId="{0228B870-5A4F-4080-8684-B18F0A8AF83F}" destId="{843ACCE3-2AE5-48E8-BCA4-361D3425A682}" srcOrd="1" destOrd="0" presId="urn:microsoft.com/office/officeart/2005/8/layout/process1"/>
    <dgm:cxn modelId="{4E1622C2-14AD-4543-9146-27A5DE0EEA2C}" type="presOf" srcId="{F4FD32CD-DA16-4E83-850D-9E3D0AC9C929}" destId="{B959B979-3006-4456-A979-2593B62A5EBC}" srcOrd="0" destOrd="0" presId="urn:microsoft.com/office/officeart/2005/8/layout/process1"/>
    <dgm:cxn modelId="{2E6C17E9-A848-441A-86E8-3FD553D25405}" srcId="{2CB67120-7C16-4594-A3F5-EB3B526F2848}" destId="{E47764F0-2016-404F-95A1-A6C366B38AA5}" srcOrd="4" destOrd="0" parTransId="{D866C677-3634-41E6-97C1-7E21685ABB07}" sibTransId="{A50C8A5A-7680-4FC6-A2AE-E8ADD71DD1EB}"/>
    <dgm:cxn modelId="{13271EEE-B6BD-4936-8585-95EC50919AC9}" type="presOf" srcId="{1C72C935-E7BA-464A-AD4D-A09160C8DADF}" destId="{FD7F9900-9537-4FF4-89FF-85049E73DBD7}" srcOrd="0" destOrd="0" presId="urn:microsoft.com/office/officeart/2005/8/layout/process1"/>
    <dgm:cxn modelId="{C0E799EF-E62C-4DF9-94B7-45AF34596605}" type="presOf" srcId="{333FA9AA-DAD5-4612-B714-8E7FFA6620C6}" destId="{A5BE1B00-9AEE-4BF9-A641-F23CED33E132}" srcOrd="0" destOrd="0" presId="urn:microsoft.com/office/officeart/2005/8/layout/process1"/>
    <dgm:cxn modelId="{80E04EF2-472D-4A1D-9DA1-AADF46E5B435}" type="presOf" srcId="{0228B870-5A4F-4080-8684-B18F0A8AF83F}" destId="{21C648D2-E7EF-4970-9297-D36A741CC312}" srcOrd="0" destOrd="0" presId="urn:microsoft.com/office/officeart/2005/8/layout/process1"/>
    <dgm:cxn modelId="{E1C6ED57-6283-415A-9F13-5AD1716CE0D3}" type="presParOf" srcId="{BD26BE01-D883-4F2C-8CFA-F3AF7DE8DBF3}" destId="{A5BE1B00-9AEE-4BF9-A641-F23CED33E132}" srcOrd="0" destOrd="0" presId="urn:microsoft.com/office/officeart/2005/8/layout/process1"/>
    <dgm:cxn modelId="{0C042A92-FC19-46C2-9F12-2B3740ACCFB5}" type="presParOf" srcId="{BD26BE01-D883-4F2C-8CFA-F3AF7DE8DBF3}" destId="{FD7F9900-9537-4FF4-89FF-85049E73DBD7}" srcOrd="1" destOrd="0" presId="urn:microsoft.com/office/officeart/2005/8/layout/process1"/>
    <dgm:cxn modelId="{E42BA1EB-322B-48C1-A9D2-58DF116FC8B2}" type="presParOf" srcId="{FD7F9900-9537-4FF4-89FF-85049E73DBD7}" destId="{2D86F879-E0BF-4D96-80DD-D37EFEB33D43}" srcOrd="0" destOrd="0" presId="urn:microsoft.com/office/officeart/2005/8/layout/process1"/>
    <dgm:cxn modelId="{D49CB9F1-0D1C-4E17-BB12-CED02B6DE171}" type="presParOf" srcId="{BD26BE01-D883-4F2C-8CFA-F3AF7DE8DBF3}" destId="{B1432E81-0234-473B-B2A3-3862CE0758BC}" srcOrd="2" destOrd="0" presId="urn:microsoft.com/office/officeart/2005/8/layout/process1"/>
    <dgm:cxn modelId="{3B452839-4473-4AD7-A502-CD85D495EB22}" type="presParOf" srcId="{BD26BE01-D883-4F2C-8CFA-F3AF7DE8DBF3}" destId="{B09AB4EE-4F3D-467C-9B24-E4FACCB6E15D}" srcOrd="3" destOrd="0" presId="urn:microsoft.com/office/officeart/2005/8/layout/process1"/>
    <dgm:cxn modelId="{F1914D3E-A88A-4455-B7B5-11EA4E4E7CEF}" type="presParOf" srcId="{B09AB4EE-4F3D-467C-9B24-E4FACCB6E15D}" destId="{54BFC5FF-1C2E-4AB0-AEF1-34795E63FC51}" srcOrd="0" destOrd="0" presId="urn:microsoft.com/office/officeart/2005/8/layout/process1"/>
    <dgm:cxn modelId="{D12077F5-5CB0-4A11-AE0D-037D114E1583}" type="presParOf" srcId="{BD26BE01-D883-4F2C-8CFA-F3AF7DE8DBF3}" destId="{EAD11EE3-B027-4628-9827-AEEB6E18A8BF}" srcOrd="4" destOrd="0" presId="urn:microsoft.com/office/officeart/2005/8/layout/process1"/>
    <dgm:cxn modelId="{D3AA0FB9-9B9C-406C-93DD-78E13A38FED7}" type="presParOf" srcId="{BD26BE01-D883-4F2C-8CFA-F3AF7DE8DBF3}" destId="{C5D1BA0A-FD4E-4BC3-B7A7-7391FD0F39C6}" srcOrd="5" destOrd="0" presId="urn:microsoft.com/office/officeart/2005/8/layout/process1"/>
    <dgm:cxn modelId="{044F18BA-37B3-4899-A839-F2AB73DB6325}" type="presParOf" srcId="{C5D1BA0A-FD4E-4BC3-B7A7-7391FD0F39C6}" destId="{088F0E12-AB44-4834-A3B4-80CD80C4C652}" srcOrd="0" destOrd="0" presId="urn:microsoft.com/office/officeart/2005/8/layout/process1"/>
    <dgm:cxn modelId="{5F43BEF3-FEFA-437B-9110-5F2BA7943F49}" type="presParOf" srcId="{BD26BE01-D883-4F2C-8CFA-F3AF7DE8DBF3}" destId="{B959B979-3006-4456-A979-2593B62A5EBC}" srcOrd="6" destOrd="0" presId="urn:microsoft.com/office/officeart/2005/8/layout/process1"/>
    <dgm:cxn modelId="{41A9D1BE-3337-492C-BA1E-65B7F9712C4D}" type="presParOf" srcId="{BD26BE01-D883-4F2C-8CFA-F3AF7DE8DBF3}" destId="{21C648D2-E7EF-4970-9297-D36A741CC312}" srcOrd="7" destOrd="0" presId="urn:microsoft.com/office/officeart/2005/8/layout/process1"/>
    <dgm:cxn modelId="{1E8A1432-3E53-44DD-A439-F235F3A85049}" type="presParOf" srcId="{21C648D2-E7EF-4970-9297-D36A741CC312}" destId="{843ACCE3-2AE5-48E8-BCA4-361D3425A682}" srcOrd="0" destOrd="0" presId="urn:microsoft.com/office/officeart/2005/8/layout/process1"/>
    <dgm:cxn modelId="{C0B5A9B2-3312-4F25-A579-7A9BDF815F42}" type="presParOf" srcId="{BD26BE01-D883-4F2C-8CFA-F3AF7DE8DBF3}" destId="{6563E708-B850-41B0-ABFF-B4FBE473095B}"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E1B00-9AEE-4BF9-A641-F23CED33E132}">
      <dsp:nvSpPr>
        <dsp:cNvPr id="0" name=""/>
        <dsp:cNvSpPr/>
      </dsp:nvSpPr>
      <dsp:spPr>
        <a:xfrm>
          <a:off x="4612" y="1361696"/>
          <a:ext cx="1430010" cy="85800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Project Planning</a:t>
          </a:r>
        </a:p>
      </dsp:txBody>
      <dsp:txXfrm>
        <a:off x="29742" y="1386826"/>
        <a:ext cx="1379750" cy="807746"/>
      </dsp:txXfrm>
    </dsp:sp>
    <dsp:sp modelId="{FD7F9900-9537-4FF4-89FF-85049E73DBD7}">
      <dsp:nvSpPr>
        <dsp:cNvPr id="0" name=""/>
        <dsp:cNvSpPr/>
      </dsp:nvSpPr>
      <dsp:spPr>
        <a:xfrm>
          <a:off x="1577623" y="1613378"/>
          <a:ext cx="303162" cy="35464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577623" y="1684306"/>
        <a:ext cx="212213" cy="212786"/>
      </dsp:txXfrm>
    </dsp:sp>
    <dsp:sp modelId="{B1432E81-0234-473B-B2A3-3862CE0758BC}">
      <dsp:nvSpPr>
        <dsp:cNvPr id="0" name=""/>
        <dsp:cNvSpPr/>
      </dsp:nvSpPr>
      <dsp:spPr>
        <a:xfrm>
          <a:off x="2006626" y="1361696"/>
          <a:ext cx="1430010" cy="858006"/>
        </a:xfrm>
        <a:prstGeom prst="roundRect">
          <a:avLst>
            <a:gd name="adj" fmla="val 10000"/>
          </a:avLst>
        </a:prstGeom>
        <a:solidFill>
          <a:schemeClr val="accent5">
            <a:hueOff val="3387100"/>
            <a:satOff val="-8585"/>
            <a:lumOff val="1372"/>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Requirements Definition</a:t>
          </a:r>
        </a:p>
      </dsp:txBody>
      <dsp:txXfrm>
        <a:off x="2031756" y="1386826"/>
        <a:ext cx="1379750" cy="807746"/>
      </dsp:txXfrm>
    </dsp:sp>
    <dsp:sp modelId="{B09AB4EE-4F3D-467C-9B24-E4FACCB6E15D}">
      <dsp:nvSpPr>
        <dsp:cNvPr id="0" name=""/>
        <dsp:cNvSpPr/>
      </dsp:nvSpPr>
      <dsp:spPr>
        <a:xfrm>
          <a:off x="3579637" y="1613378"/>
          <a:ext cx="303162" cy="354642"/>
        </a:xfrm>
        <a:prstGeom prst="rightArrow">
          <a:avLst>
            <a:gd name="adj1" fmla="val 60000"/>
            <a:gd name="adj2" fmla="val 50000"/>
          </a:avLst>
        </a:prstGeom>
        <a:solidFill>
          <a:schemeClr val="accent5">
            <a:hueOff val="4516134"/>
            <a:satOff val="-11447"/>
            <a:lumOff val="18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579637" y="1684306"/>
        <a:ext cx="212213" cy="212786"/>
      </dsp:txXfrm>
    </dsp:sp>
    <dsp:sp modelId="{EAD11EE3-B027-4628-9827-AEEB6E18A8BF}">
      <dsp:nvSpPr>
        <dsp:cNvPr id="0" name=""/>
        <dsp:cNvSpPr/>
      </dsp:nvSpPr>
      <dsp:spPr>
        <a:xfrm>
          <a:off x="4008640" y="1361696"/>
          <a:ext cx="1430010" cy="858006"/>
        </a:xfrm>
        <a:prstGeom prst="roundRect">
          <a:avLst>
            <a:gd name="adj" fmla="val 10000"/>
          </a:avLst>
        </a:prstGeom>
        <a:solidFill>
          <a:schemeClr val="accent5">
            <a:hueOff val="6774201"/>
            <a:satOff val="-17170"/>
            <a:lumOff val="2745"/>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Systems Design</a:t>
          </a:r>
        </a:p>
      </dsp:txBody>
      <dsp:txXfrm>
        <a:off x="4033770" y="1386826"/>
        <a:ext cx="1379750" cy="807746"/>
      </dsp:txXfrm>
    </dsp:sp>
    <dsp:sp modelId="{C5D1BA0A-FD4E-4BC3-B7A7-7391FD0F39C6}">
      <dsp:nvSpPr>
        <dsp:cNvPr id="0" name=""/>
        <dsp:cNvSpPr/>
      </dsp:nvSpPr>
      <dsp:spPr>
        <a:xfrm>
          <a:off x="5581652" y="1613378"/>
          <a:ext cx="303162" cy="354642"/>
        </a:xfrm>
        <a:prstGeom prst="rightArrow">
          <a:avLst>
            <a:gd name="adj1" fmla="val 60000"/>
            <a:gd name="adj2" fmla="val 50000"/>
          </a:avLst>
        </a:prstGeom>
        <a:solidFill>
          <a:schemeClr val="accent5">
            <a:hueOff val="9032268"/>
            <a:satOff val="-22894"/>
            <a:lumOff val="36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581652" y="1684306"/>
        <a:ext cx="212213" cy="212786"/>
      </dsp:txXfrm>
    </dsp:sp>
    <dsp:sp modelId="{B959B979-3006-4456-A979-2593B62A5EBC}">
      <dsp:nvSpPr>
        <dsp:cNvPr id="0" name=""/>
        <dsp:cNvSpPr/>
      </dsp:nvSpPr>
      <dsp:spPr>
        <a:xfrm>
          <a:off x="6010655" y="1361696"/>
          <a:ext cx="1430010" cy="858006"/>
        </a:xfrm>
        <a:prstGeom prst="roundRect">
          <a:avLst>
            <a:gd name="adj" fmla="val 10000"/>
          </a:avLst>
        </a:prstGeom>
        <a:solidFill>
          <a:schemeClr val="accent5">
            <a:hueOff val="10161301"/>
            <a:satOff val="-25756"/>
            <a:lumOff val="4117"/>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Implementation </a:t>
          </a:r>
        </a:p>
      </dsp:txBody>
      <dsp:txXfrm>
        <a:off x="6035785" y="1386826"/>
        <a:ext cx="1379750" cy="807746"/>
      </dsp:txXfrm>
    </dsp:sp>
    <dsp:sp modelId="{21C648D2-E7EF-4970-9297-D36A741CC312}">
      <dsp:nvSpPr>
        <dsp:cNvPr id="0" name=""/>
        <dsp:cNvSpPr/>
      </dsp:nvSpPr>
      <dsp:spPr>
        <a:xfrm>
          <a:off x="7583666" y="1613378"/>
          <a:ext cx="303162" cy="354642"/>
        </a:xfrm>
        <a:prstGeom prst="rightArrow">
          <a:avLst>
            <a:gd name="adj1" fmla="val 60000"/>
            <a:gd name="adj2" fmla="val 50000"/>
          </a:avLst>
        </a:prstGeom>
        <a:solidFill>
          <a:schemeClr val="accent5">
            <a:hueOff val="13548401"/>
            <a:satOff val="-34341"/>
            <a:lumOff val="548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583666" y="1684306"/>
        <a:ext cx="212213" cy="212786"/>
      </dsp:txXfrm>
    </dsp:sp>
    <dsp:sp modelId="{6563E708-B850-41B0-ABFF-B4FBE473095B}">
      <dsp:nvSpPr>
        <dsp:cNvPr id="0" name=""/>
        <dsp:cNvSpPr/>
      </dsp:nvSpPr>
      <dsp:spPr>
        <a:xfrm>
          <a:off x="8012669" y="1361696"/>
          <a:ext cx="1430010" cy="858006"/>
        </a:xfrm>
        <a:prstGeom prst="roundRect">
          <a:avLst>
            <a:gd name="adj" fmla="val 10000"/>
          </a:avLst>
        </a:prstGeom>
        <a:solidFill>
          <a:schemeClr val="accent5">
            <a:hueOff val="13548401"/>
            <a:satOff val="-34341"/>
            <a:lumOff val="5489"/>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Integration + Testing</a:t>
          </a:r>
        </a:p>
      </dsp:txBody>
      <dsp:txXfrm>
        <a:off x="8037799" y="1386826"/>
        <a:ext cx="1379750" cy="8077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12/10/2017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12/10/2017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12/10/2017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12/10/2017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12/10/2017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12/10/2017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12/10/2017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12/10/2017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12/10/2017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584201"/>
            <a:ext cx="8735325" cy="1854200"/>
          </a:xfrm>
        </p:spPr>
        <p:txBody>
          <a:bodyPr>
            <a:normAutofit fontScale="90000"/>
          </a:bodyPr>
          <a:lstStyle/>
          <a:p>
            <a:r>
              <a:rPr lang="en-US" dirty="0">
                <a:latin typeface="Bahnschrift SemiBold" panose="020B0502040204020203" pitchFamily="34" charset="0"/>
              </a:rPr>
              <a:t>An Overview of the Waterfall SDLC for Interface Designers</a:t>
            </a:r>
          </a:p>
        </p:txBody>
      </p:sp>
      <p:sp>
        <p:nvSpPr>
          <p:cNvPr id="5" name="Subtitle 4"/>
          <p:cNvSpPr>
            <a:spLocks noGrp="1"/>
          </p:cNvSpPr>
          <p:nvPr>
            <p:ph type="subTitle" idx="1"/>
          </p:nvPr>
        </p:nvSpPr>
        <p:spPr/>
        <p:txBody>
          <a:bodyPr/>
          <a:lstStyle/>
          <a:p>
            <a:r>
              <a:rPr lang="en-US" dirty="0"/>
              <a:t>Jared Brown</a:t>
            </a:r>
          </a:p>
          <a:p>
            <a:r>
              <a:rPr lang="en-US" dirty="0"/>
              <a:t>Web 230</a:t>
            </a:r>
          </a:p>
          <a:p>
            <a:r>
              <a:rPr lang="en-US" dirty="0"/>
              <a:t>Dec 10. 2017</a:t>
            </a:r>
          </a:p>
          <a:p>
            <a:r>
              <a:rPr lang="en-US" dirty="0"/>
              <a:t>Assignment 2.1</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7636-D733-4842-99E8-1ED260DA500E}"/>
              </a:ext>
            </a:extLst>
          </p:cNvPr>
          <p:cNvSpPr>
            <a:spLocks noGrp="1"/>
          </p:cNvSpPr>
          <p:nvPr>
            <p:ph type="title"/>
          </p:nvPr>
        </p:nvSpPr>
        <p:spPr>
          <a:xfrm>
            <a:off x="1370766" y="274637"/>
            <a:ext cx="9447292" cy="1223963"/>
          </a:xfrm>
        </p:spPr>
        <p:txBody>
          <a:bodyPr>
            <a:normAutofit/>
          </a:bodyPr>
          <a:lstStyle/>
          <a:p>
            <a:pPr algn="ctr"/>
            <a:r>
              <a:rPr lang="en-US" sz="4800" dirty="0">
                <a:latin typeface="Bahnschrift SemiBold" panose="020B0502040204020203" pitchFamily="34" charset="0"/>
              </a:rPr>
              <a:t>The Stages of the Waterfall SDLC</a:t>
            </a:r>
          </a:p>
        </p:txBody>
      </p:sp>
      <p:graphicFrame>
        <p:nvGraphicFramePr>
          <p:cNvPr id="5" name="Content Placeholder 4">
            <a:extLst>
              <a:ext uri="{FF2B5EF4-FFF2-40B4-BE49-F238E27FC236}">
                <a16:creationId xmlns:a16="http://schemas.microsoft.com/office/drawing/2014/main" id="{56AAB521-3ED7-4825-88CB-0663C26A3260}"/>
              </a:ext>
            </a:extLst>
          </p:cNvPr>
          <p:cNvGraphicFramePr>
            <a:graphicFrameLocks noGrp="1"/>
          </p:cNvGraphicFramePr>
          <p:nvPr>
            <p:ph idx="1"/>
            <p:extLst>
              <p:ext uri="{D42A27DB-BD31-4B8C-83A1-F6EECF244321}">
                <p14:modId xmlns:p14="http://schemas.microsoft.com/office/powerpoint/2010/main" val="814161389"/>
              </p:ext>
            </p:extLst>
          </p:nvPr>
        </p:nvGraphicFramePr>
        <p:xfrm>
          <a:off x="1522412" y="1638300"/>
          <a:ext cx="9447292"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972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5943-70AF-4F66-9192-7AB863D9ABB6}"/>
              </a:ext>
            </a:extLst>
          </p:cNvPr>
          <p:cNvSpPr txBox="1">
            <a:spLocks/>
          </p:cNvSpPr>
          <p:nvPr/>
        </p:nvSpPr>
        <p:spPr>
          <a:xfrm>
            <a:off x="1370766" y="274637"/>
            <a:ext cx="9447292" cy="868363"/>
          </a:xfrm>
          <a:prstGeom prst="rect">
            <a:avLst/>
          </a:prstGeom>
        </p:spPr>
        <p:txBody>
          <a:bodyPr>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4800" dirty="0">
                <a:latin typeface="Bahnschrift SemiBold" panose="020B0502040204020203" pitchFamily="34" charset="0"/>
              </a:rPr>
              <a:t>Stage 1 – Project Planning</a:t>
            </a:r>
          </a:p>
        </p:txBody>
      </p:sp>
      <p:sp>
        <p:nvSpPr>
          <p:cNvPr id="3" name="Title 1">
            <a:extLst>
              <a:ext uri="{FF2B5EF4-FFF2-40B4-BE49-F238E27FC236}">
                <a16:creationId xmlns:a16="http://schemas.microsoft.com/office/drawing/2014/main" id="{484BE0C0-2620-49F8-9E5D-3C76AD4EB501}"/>
              </a:ext>
            </a:extLst>
          </p:cNvPr>
          <p:cNvSpPr txBox="1">
            <a:spLocks/>
          </p:cNvSpPr>
          <p:nvPr/>
        </p:nvSpPr>
        <p:spPr>
          <a:xfrm>
            <a:off x="1370766" y="1143000"/>
            <a:ext cx="9447292" cy="5181600"/>
          </a:xfrm>
          <a:prstGeom prst="rect">
            <a:avLst/>
          </a:prstGeom>
        </p:spPr>
        <p:txBody>
          <a:bodyPr>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solidFill>
                  <a:srgbClr val="FFC000"/>
                </a:solidFill>
                <a:latin typeface="Bahnschrift SemiBold" panose="020B0502040204020203" pitchFamily="34" charset="0"/>
              </a:rPr>
              <a:t>Goal</a:t>
            </a:r>
            <a:r>
              <a:rPr lang="en-US" sz="2400" dirty="0">
                <a:solidFill>
                  <a:schemeClr val="accent2"/>
                </a:solidFill>
                <a:latin typeface="Bahnschrift SemiBold" panose="020B0502040204020203" pitchFamily="34" charset="0"/>
              </a:rPr>
              <a:t> </a:t>
            </a:r>
            <a:r>
              <a:rPr lang="en-US" sz="2400" dirty="0">
                <a:latin typeface="Bahnschrift SemiBold" panose="020B0502040204020203" pitchFamily="34" charset="0"/>
              </a:rPr>
              <a:t>–</a:t>
            </a:r>
            <a:r>
              <a:rPr lang="en-US" sz="2400" dirty="0">
                <a:solidFill>
                  <a:schemeClr val="accent2"/>
                </a:solidFill>
                <a:latin typeface="Bahnschrift SemiBold" panose="020B0502040204020203" pitchFamily="34" charset="0"/>
              </a:rPr>
              <a:t> </a:t>
            </a:r>
            <a:r>
              <a:rPr lang="en-US" sz="2400" dirty="0">
                <a:latin typeface="Bahnschrift SemiBold" panose="020B0502040204020203" pitchFamily="34" charset="0"/>
              </a:rPr>
              <a:t>Gather information from the client and get a better understanding of client needs and wants. Then create a document with all of the information for later reference. </a:t>
            </a:r>
          </a:p>
          <a:p>
            <a:endParaRPr lang="en-US" sz="2400" dirty="0">
              <a:latin typeface="Bahnschrift SemiBold" panose="020B0502040204020203" pitchFamily="34" charset="0"/>
            </a:endParaRPr>
          </a:p>
          <a:p>
            <a:r>
              <a:rPr lang="en-US" sz="2400" dirty="0">
                <a:solidFill>
                  <a:schemeClr val="accent1">
                    <a:lumMod val="60000"/>
                    <a:lumOff val="40000"/>
                  </a:schemeClr>
                </a:solidFill>
                <a:latin typeface="Bahnschrift SemiBold" panose="020B0502040204020203" pitchFamily="34" charset="0"/>
              </a:rPr>
              <a:t>Deliverables</a:t>
            </a:r>
            <a:r>
              <a:rPr lang="en-US" sz="2400" dirty="0">
                <a:latin typeface="Bahnschrift SemiBold" panose="020B0502040204020203" pitchFamily="34" charset="0"/>
              </a:rPr>
              <a:t> – Project Goals Document, Existing System Information Document, Example and Competition Documents, Sample User Interface.</a:t>
            </a:r>
          </a:p>
          <a:p>
            <a:endParaRPr lang="en-US" sz="2400" dirty="0">
              <a:latin typeface="Bahnschrift SemiBold" panose="020B0502040204020203" pitchFamily="34" charset="0"/>
            </a:endParaRPr>
          </a:p>
          <a:p>
            <a:r>
              <a:rPr lang="en-US" sz="2400" dirty="0">
                <a:solidFill>
                  <a:schemeClr val="accent3">
                    <a:lumMod val="60000"/>
                    <a:lumOff val="40000"/>
                  </a:schemeClr>
                </a:solidFill>
                <a:latin typeface="Bahnschrift SemiBold" panose="020B0502040204020203" pitchFamily="34" charset="0"/>
              </a:rPr>
              <a:t>Your role as Interface Designer </a:t>
            </a:r>
            <a:r>
              <a:rPr lang="en-US" sz="2400" dirty="0">
                <a:latin typeface="Bahnschrift SemiBold" panose="020B0502040204020203" pitchFamily="34" charset="0"/>
              </a:rPr>
              <a:t>– Collect information from the client, especially around his or her ideas on GUI designs. Collect examples they have found, as well as examples of any possible competitors. If they have an existing site, note any changes they want or approach them for recommended changes and get their input. Compile this information so you can go back to it later in the project.</a:t>
            </a:r>
          </a:p>
        </p:txBody>
      </p:sp>
    </p:spTree>
    <p:extLst>
      <p:ext uri="{BB962C8B-B14F-4D97-AF65-F5344CB8AC3E}">
        <p14:creationId xmlns:p14="http://schemas.microsoft.com/office/powerpoint/2010/main" val="9212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5943-70AF-4F66-9192-7AB863D9ABB6}"/>
              </a:ext>
            </a:extLst>
          </p:cNvPr>
          <p:cNvSpPr txBox="1">
            <a:spLocks/>
          </p:cNvSpPr>
          <p:nvPr/>
        </p:nvSpPr>
        <p:spPr>
          <a:xfrm>
            <a:off x="1370766" y="274637"/>
            <a:ext cx="9447292" cy="868363"/>
          </a:xfrm>
          <a:prstGeom prst="rect">
            <a:avLst/>
          </a:prstGeom>
        </p:spPr>
        <p:txBody>
          <a:bodyPr>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4800" dirty="0">
                <a:latin typeface="Bahnschrift SemiBold" panose="020B0502040204020203" pitchFamily="34" charset="0"/>
              </a:rPr>
              <a:t>Stage 2 – Requirements Definition</a:t>
            </a:r>
          </a:p>
        </p:txBody>
      </p:sp>
      <p:sp>
        <p:nvSpPr>
          <p:cNvPr id="3" name="Title 1">
            <a:extLst>
              <a:ext uri="{FF2B5EF4-FFF2-40B4-BE49-F238E27FC236}">
                <a16:creationId xmlns:a16="http://schemas.microsoft.com/office/drawing/2014/main" id="{484BE0C0-2620-49F8-9E5D-3C76AD4EB501}"/>
              </a:ext>
            </a:extLst>
          </p:cNvPr>
          <p:cNvSpPr txBox="1">
            <a:spLocks/>
          </p:cNvSpPr>
          <p:nvPr/>
        </p:nvSpPr>
        <p:spPr>
          <a:xfrm>
            <a:off x="1370766" y="1143000"/>
            <a:ext cx="9447292" cy="5181600"/>
          </a:xfrm>
          <a:prstGeom prst="rect">
            <a:avLst/>
          </a:prstGeom>
        </p:spPr>
        <p:txBody>
          <a:bodyPr>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solidFill>
                  <a:srgbClr val="FFC000"/>
                </a:solidFill>
                <a:latin typeface="Bahnschrift SemiBold" panose="020B0502040204020203" pitchFamily="34" charset="0"/>
              </a:rPr>
              <a:t>Goal</a:t>
            </a:r>
            <a:r>
              <a:rPr lang="en-US" sz="2400" dirty="0">
                <a:solidFill>
                  <a:schemeClr val="accent2"/>
                </a:solidFill>
                <a:latin typeface="Bahnschrift SemiBold" panose="020B0502040204020203" pitchFamily="34" charset="0"/>
              </a:rPr>
              <a:t> </a:t>
            </a:r>
            <a:r>
              <a:rPr lang="en-US" sz="2400" dirty="0">
                <a:latin typeface="Bahnschrift SemiBold" panose="020B0502040204020203" pitchFamily="34" charset="0"/>
              </a:rPr>
              <a:t>–</a:t>
            </a:r>
            <a:r>
              <a:rPr lang="en-US" sz="2400" dirty="0">
                <a:solidFill>
                  <a:schemeClr val="accent2"/>
                </a:solidFill>
                <a:latin typeface="Bahnschrift SemiBold" panose="020B0502040204020203" pitchFamily="34" charset="0"/>
              </a:rPr>
              <a:t> </a:t>
            </a:r>
            <a:r>
              <a:rPr lang="en-US" sz="2400" dirty="0">
                <a:latin typeface="Bahnschrift SemiBold" panose="020B0502040204020203" pitchFamily="34" charset="0"/>
              </a:rPr>
              <a:t>Finalize a list of product features and figure out what kind of hardware or software is needed in order to build out those features.</a:t>
            </a:r>
          </a:p>
          <a:p>
            <a:endParaRPr lang="en-US" sz="2400" dirty="0">
              <a:latin typeface="Bahnschrift SemiBold" panose="020B0502040204020203" pitchFamily="34" charset="0"/>
            </a:endParaRPr>
          </a:p>
          <a:p>
            <a:r>
              <a:rPr lang="en-US" sz="2400" dirty="0">
                <a:solidFill>
                  <a:schemeClr val="accent1">
                    <a:lumMod val="60000"/>
                    <a:lumOff val="40000"/>
                  </a:schemeClr>
                </a:solidFill>
                <a:latin typeface="Bahnschrift SemiBold" panose="020B0502040204020203" pitchFamily="34" charset="0"/>
              </a:rPr>
              <a:t>Deliverables</a:t>
            </a:r>
            <a:r>
              <a:rPr lang="en-US" sz="2400" dirty="0">
                <a:latin typeface="Bahnschrift SemiBold" panose="020B0502040204020203" pitchFamily="34" charset="0"/>
              </a:rPr>
              <a:t> – Product Features List, Hardware/Software Requirements, Audience Analysis Report, Technical Analysis Report.</a:t>
            </a:r>
          </a:p>
          <a:p>
            <a:endParaRPr lang="en-US" sz="2400" dirty="0">
              <a:latin typeface="Bahnschrift SemiBold" panose="020B0502040204020203" pitchFamily="34" charset="0"/>
            </a:endParaRPr>
          </a:p>
          <a:p>
            <a:r>
              <a:rPr lang="en-US" sz="2400" dirty="0">
                <a:solidFill>
                  <a:schemeClr val="accent3">
                    <a:lumMod val="60000"/>
                    <a:lumOff val="40000"/>
                  </a:schemeClr>
                </a:solidFill>
                <a:latin typeface="Bahnschrift SemiBold" panose="020B0502040204020203" pitchFamily="34" charset="0"/>
              </a:rPr>
              <a:t>Your role as Interface Designer </a:t>
            </a:r>
            <a:r>
              <a:rPr lang="en-US" sz="2400" dirty="0">
                <a:latin typeface="Bahnschrift SemiBold" panose="020B0502040204020203" pitchFamily="34" charset="0"/>
              </a:rPr>
              <a:t>– After documenting the project goals you should create a list of features that need to be implemented in the user interface. You should also do research into the intended audience of this application so that you can tailor the UI for them specifically or at least consider them when designing. You should also look at what will be needed when it comes to the software/hardware used for the production, hosting, or maintenance of the UI over the course of the project. </a:t>
            </a:r>
          </a:p>
        </p:txBody>
      </p:sp>
    </p:spTree>
    <p:extLst>
      <p:ext uri="{BB962C8B-B14F-4D97-AF65-F5344CB8AC3E}">
        <p14:creationId xmlns:p14="http://schemas.microsoft.com/office/powerpoint/2010/main" val="132412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5943-70AF-4F66-9192-7AB863D9ABB6}"/>
              </a:ext>
            </a:extLst>
          </p:cNvPr>
          <p:cNvSpPr txBox="1">
            <a:spLocks/>
          </p:cNvSpPr>
          <p:nvPr/>
        </p:nvSpPr>
        <p:spPr>
          <a:xfrm>
            <a:off x="1370766" y="274637"/>
            <a:ext cx="9447292" cy="868363"/>
          </a:xfrm>
          <a:prstGeom prst="rect">
            <a:avLst/>
          </a:prstGeom>
        </p:spPr>
        <p:txBody>
          <a:bodyPr>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4800" dirty="0">
                <a:latin typeface="Bahnschrift SemiBold" panose="020B0502040204020203" pitchFamily="34" charset="0"/>
              </a:rPr>
              <a:t>Stage 3 – Systems Design</a:t>
            </a:r>
          </a:p>
        </p:txBody>
      </p:sp>
      <p:sp>
        <p:nvSpPr>
          <p:cNvPr id="3" name="Title 1">
            <a:extLst>
              <a:ext uri="{FF2B5EF4-FFF2-40B4-BE49-F238E27FC236}">
                <a16:creationId xmlns:a16="http://schemas.microsoft.com/office/drawing/2014/main" id="{484BE0C0-2620-49F8-9E5D-3C76AD4EB501}"/>
              </a:ext>
            </a:extLst>
          </p:cNvPr>
          <p:cNvSpPr txBox="1">
            <a:spLocks/>
          </p:cNvSpPr>
          <p:nvPr/>
        </p:nvSpPr>
        <p:spPr>
          <a:xfrm>
            <a:off x="1370766" y="1143000"/>
            <a:ext cx="9447292" cy="5181600"/>
          </a:xfrm>
          <a:prstGeom prst="rect">
            <a:avLst/>
          </a:prstGeom>
        </p:spPr>
        <p:txBody>
          <a:bodyPr>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solidFill>
                  <a:srgbClr val="FFC000"/>
                </a:solidFill>
                <a:latin typeface="Bahnschrift SemiBold" panose="020B0502040204020203" pitchFamily="34" charset="0"/>
              </a:rPr>
              <a:t>Goal</a:t>
            </a:r>
            <a:r>
              <a:rPr lang="en-US" sz="2400" dirty="0">
                <a:solidFill>
                  <a:schemeClr val="accent2"/>
                </a:solidFill>
                <a:latin typeface="Bahnschrift SemiBold" panose="020B0502040204020203" pitchFamily="34" charset="0"/>
              </a:rPr>
              <a:t> </a:t>
            </a:r>
            <a:r>
              <a:rPr lang="en-US" sz="2400" dirty="0">
                <a:latin typeface="Bahnschrift SemiBold" panose="020B0502040204020203" pitchFamily="34" charset="0"/>
              </a:rPr>
              <a:t>–</a:t>
            </a:r>
            <a:r>
              <a:rPr lang="en-US" sz="2400" dirty="0">
                <a:solidFill>
                  <a:schemeClr val="accent2"/>
                </a:solidFill>
                <a:latin typeface="Bahnschrift SemiBold" panose="020B0502040204020203" pitchFamily="34" charset="0"/>
              </a:rPr>
              <a:t> </a:t>
            </a:r>
            <a:r>
              <a:rPr lang="en-US" sz="2400" dirty="0">
                <a:latin typeface="Bahnschrift SemiBold" panose="020B0502040204020203" pitchFamily="34" charset="0"/>
              </a:rPr>
              <a:t>Begin to design the UI and create mockups, models, concept artwork, etc.</a:t>
            </a:r>
          </a:p>
          <a:p>
            <a:endParaRPr lang="en-US" sz="2400" dirty="0">
              <a:latin typeface="Bahnschrift SemiBold" panose="020B0502040204020203" pitchFamily="34" charset="0"/>
            </a:endParaRPr>
          </a:p>
          <a:p>
            <a:r>
              <a:rPr lang="en-US" sz="2400" dirty="0">
                <a:solidFill>
                  <a:schemeClr val="accent1">
                    <a:lumMod val="60000"/>
                    <a:lumOff val="40000"/>
                  </a:schemeClr>
                </a:solidFill>
                <a:latin typeface="Bahnschrift SemiBold" panose="020B0502040204020203" pitchFamily="34" charset="0"/>
              </a:rPr>
              <a:t>Deliverables</a:t>
            </a:r>
            <a:r>
              <a:rPr lang="en-US" sz="2400" dirty="0">
                <a:latin typeface="Bahnschrift SemiBold" panose="020B0502040204020203" pitchFamily="34" charset="0"/>
              </a:rPr>
              <a:t> – Wireframes, Style Guide, Concept Work.</a:t>
            </a:r>
          </a:p>
          <a:p>
            <a:endParaRPr lang="en-US" sz="2400" dirty="0">
              <a:latin typeface="Bahnschrift SemiBold" panose="020B0502040204020203" pitchFamily="34" charset="0"/>
            </a:endParaRPr>
          </a:p>
          <a:p>
            <a:r>
              <a:rPr lang="en-US" sz="2400" dirty="0">
                <a:solidFill>
                  <a:schemeClr val="accent3">
                    <a:lumMod val="60000"/>
                    <a:lumOff val="40000"/>
                  </a:schemeClr>
                </a:solidFill>
                <a:latin typeface="Bahnschrift SemiBold" panose="020B0502040204020203" pitchFamily="34" charset="0"/>
              </a:rPr>
              <a:t>Your role as Interface Designer </a:t>
            </a:r>
            <a:r>
              <a:rPr lang="en-US" sz="2400" dirty="0">
                <a:latin typeface="Bahnschrift SemiBold" panose="020B0502040204020203" pitchFamily="34" charset="0"/>
              </a:rPr>
              <a:t>– In this stage, you begin to work on the actual design of the project. You should start with simple wireframes that detail the layout and functionality of the site. Share these with the technical team and client in order to get their approval. From there begin to create more detailed sketches and renderings of the design and workout the little details. Also be sure to create a style guide which ensures a consistent use of palette, font, graphics, etc. This is especially important if you work with other designers. </a:t>
            </a:r>
          </a:p>
        </p:txBody>
      </p:sp>
    </p:spTree>
    <p:extLst>
      <p:ext uri="{BB962C8B-B14F-4D97-AF65-F5344CB8AC3E}">
        <p14:creationId xmlns:p14="http://schemas.microsoft.com/office/powerpoint/2010/main" val="42877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5943-70AF-4F66-9192-7AB863D9ABB6}"/>
              </a:ext>
            </a:extLst>
          </p:cNvPr>
          <p:cNvSpPr txBox="1">
            <a:spLocks/>
          </p:cNvSpPr>
          <p:nvPr/>
        </p:nvSpPr>
        <p:spPr>
          <a:xfrm>
            <a:off x="1370766" y="274637"/>
            <a:ext cx="9447292" cy="868363"/>
          </a:xfrm>
          <a:prstGeom prst="rect">
            <a:avLst/>
          </a:prstGeom>
        </p:spPr>
        <p:txBody>
          <a:bodyPr>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4800" dirty="0">
                <a:latin typeface="Bahnschrift SemiBold" panose="020B0502040204020203" pitchFamily="34" charset="0"/>
              </a:rPr>
              <a:t>A Note On Stage 3</a:t>
            </a:r>
          </a:p>
        </p:txBody>
      </p:sp>
      <p:sp>
        <p:nvSpPr>
          <p:cNvPr id="3" name="Title 1">
            <a:extLst>
              <a:ext uri="{FF2B5EF4-FFF2-40B4-BE49-F238E27FC236}">
                <a16:creationId xmlns:a16="http://schemas.microsoft.com/office/drawing/2014/main" id="{484BE0C0-2620-49F8-9E5D-3C76AD4EB501}"/>
              </a:ext>
            </a:extLst>
          </p:cNvPr>
          <p:cNvSpPr txBox="1">
            <a:spLocks/>
          </p:cNvSpPr>
          <p:nvPr/>
        </p:nvSpPr>
        <p:spPr>
          <a:xfrm>
            <a:off x="1370766" y="1143000"/>
            <a:ext cx="9447292" cy="5181600"/>
          </a:xfrm>
          <a:prstGeom prst="rect">
            <a:avLst/>
          </a:prstGeom>
        </p:spPr>
        <p:txBody>
          <a:bodyPr>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solidFill>
                  <a:srgbClr val="FFFF00"/>
                </a:solidFill>
                <a:latin typeface="Bahnschrift SemiBold" panose="020B0502040204020203" pitchFamily="34" charset="0"/>
              </a:rPr>
              <a:t>IMPORTANCE</a:t>
            </a:r>
            <a:r>
              <a:rPr lang="en-US" sz="2400" dirty="0">
                <a:latin typeface="Bahnschrift SemiBold" panose="020B0502040204020203" pitchFamily="34" charset="0"/>
              </a:rPr>
              <a:t> – Stage 3 is the most important for you as a designer. Not only is this where  most of your creativity and past experience comes into play, it will be the foundation for all of the following work you do on the project. The more effort and time you put into this stage, the less time it will take for the rest of the project. Ensuring that your designs are of the best quality and are extremely detailed will avoid confusion later on which can eat up time. The style guide is also extremely important as this will ensure that the site has a consistent design. If it doesn’t, the site can easily be unappealing and confusing to many users. This stage can make or break a project.</a:t>
            </a:r>
          </a:p>
        </p:txBody>
      </p:sp>
    </p:spTree>
    <p:extLst>
      <p:ext uri="{BB962C8B-B14F-4D97-AF65-F5344CB8AC3E}">
        <p14:creationId xmlns:p14="http://schemas.microsoft.com/office/powerpoint/2010/main" val="415274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5943-70AF-4F66-9192-7AB863D9ABB6}"/>
              </a:ext>
            </a:extLst>
          </p:cNvPr>
          <p:cNvSpPr txBox="1">
            <a:spLocks/>
          </p:cNvSpPr>
          <p:nvPr/>
        </p:nvSpPr>
        <p:spPr>
          <a:xfrm>
            <a:off x="1370766" y="274637"/>
            <a:ext cx="9447292" cy="868363"/>
          </a:xfrm>
          <a:prstGeom prst="rect">
            <a:avLst/>
          </a:prstGeom>
        </p:spPr>
        <p:txBody>
          <a:bodyPr>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4800" dirty="0">
                <a:latin typeface="Bahnschrift SemiBold" panose="020B0502040204020203" pitchFamily="34" charset="0"/>
              </a:rPr>
              <a:t>Stage 4 – Implementation</a:t>
            </a:r>
          </a:p>
        </p:txBody>
      </p:sp>
      <p:sp>
        <p:nvSpPr>
          <p:cNvPr id="3" name="Title 1">
            <a:extLst>
              <a:ext uri="{FF2B5EF4-FFF2-40B4-BE49-F238E27FC236}">
                <a16:creationId xmlns:a16="http://schemas.microsoft.com/office/drawing/2014/main" id="{484BE0C0-2620-49F8-9E5D-3C76AD4EB501}"/>
              </a:ext>
            </a:extLst>
          </p:cNvPr>
          <p:cNvSpPr txBox="1">
            <a:spLocks/>
          </p:cNvSpPr>
          <p:nvPr/>
        </p:nvSpPr>
        <p:spPr>
          <a:xfrm>
            <a:off x="1370766" y="1143000"/>
            <a:ext cx="9447292" cy="5181600"/>
          </a:xfrm>
          <a:prstGeom prst="rect">
            <a:avLst/>
          </a:prstGeom>
        </p:spPr>
        <p:txBody>
          <a:bodyPr>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solidFill>
                  <a:srgbClr val="FFC000"/>
                </a:solidFill>
                <a:latin typeface="Bahnschrift SemiBold" panose="020B0502040204020203" pitchFamily="34" charset="0"/>
              </a:rPr>
              <a:t>Goal</a:t>
            </a:r>
            <a:r>
              <a:rPr lang="en-US" sz="2400" dirty="0">
                <a:solidFill>
                  <a:schemeClr val="accent2"/>
                </a:solidFill>
                <a:latin typeface="Bahnschrift SemiBold" panose="020B0502040204020203" pitchFamily="34" charset="0"/>
              </a:rPr>
              <a:t> </a:t>
            </a:r>
            <a:r>
              <a:rPr lang="en-US" sz="2400" dirty="0">
                <a:latin typeface="Bahnschrift SemiBold" panose="020B0502040204020203" pitchFamily="34" charset="0"/>
              </a:rPr>
              <a:t>–</a:t>
            </a:r>
            <a:r>
              <a:rPr lang="en-US" sz="2400" dirty="0">
                <a:solidFill>
                  <a:schemeClr val="accent2"/>
                </a:solidFill>
                <a:latin typeface="Bahnschrift SemiBold" panose="020B0502040204020203" pitchFamily="34" charset="0"/>
              </a:rPr>
              <a:t> </a:t>
            </a:r>
            <a:r>
              <a:rPr lang="en-US" sz="2400" dirty="0">
                <a:latin typeface="Bahnschrift SemiBold" panose="020B0502040204020203" pitchFamily="34" charset="0"/>
              </a:rPr>
              <a:t>Work on implementing the UI as well as creating or collecting any necessary media like photos, videos, graphics.</a:t>
            </a:r>
          </a:p>
          <a:p>
            <a:endParaRPr lang="en-US" sz="2400" dirty="0">
              <a:latin typeface="Bahnschrift SemiBold" panose="020B0502040204020203" pitchFamily="34" charset="0"/>
            </a:endParaRPr>
          </a:p>
          <a:p>
            <a:r>
              <a:rPr lang="en-US" sz="2400" dirty="0">
                <a:solidFill>
                  <a:schemeClr val="accent1">
                    <a:lumMod val="60000"/>
                    <a:lumOff val="40000"/>
                  </a:schemeClr>
                </a:solidFill>
                <a:latin typeface="Bahnschrift SemiBold" panose="020B0502040204020203" pitchFamily="34" charset="0"/>
              </a:rPr>
              <a:t>Deliverables</a:t>
            </a:r>
            <a:r>
              <a:rPr lang="en-US" sz="2400" dirty="0">
                <a:latin typeface="Bahnschrift SemiBold" panose="020B0502040204020203" pitchFamily="34" charset="0"/>
              </a:rPr>
              <a:t> – Early Versions of: The Site or Software and Any Media.</a:t>
            </a:r>
          </a:p>
          <a:p>
            <a:endParaRPr lang="en-US" sz="2400" dirty="0">
              <a:latin typeface="Bahnschrift SemiBold" panose="020B0502040204020203" pitchFamily="34" charset="0"/>
            </a:endParaRPr>
          </a:p>
          <a:p>
            <a:r>
              <a:rPr lang="en-US" sz="2400" dirty="0">
                <a:solidFill>
                  <a:schemeClr val="accent3">
                    <a:lumMod val="60000"/>
                    <a:lumOff val="40000"/>
                  </a:schemeClr>
                </a:solidFill>
                <a:latin typeface="Bahnschrift SemiBold" panose="020B0502040204020203" pitchFamily="34" charset="0"/>
              </a:rPr>
              <a:t>Your role as Interface Designer </a:t>
            </a:r>
            <a:r>
              <a:rPr lang="en-US" sz="2400" dirty="0">
                <a:latin typeface="Bahnschrift SemiBold" panose="020B0502040204020203" pitchFamily="34" charset="0"/>
              </a:rPr>
              <a:t>– In this stage, you begin to actually code the UI and create the media needed for the site or software. You may be leading a team of programmers, designers, or other people in which case it is your job to ensure that everyone follows the style guide, and keeps their work consistent with what was outlined in the wireframes and renderings. </a:t>
            </a:r>
          </a:p>
        </p:txBody>
      </p:sp>
    </p:spTree>
    <p:extLst>
      <p:ext uri="{BB962C8B-B14F-4D97-AF65-F5344CB8AC3E}">
        <p14:creationId xmlns:p14="http://schemas.microsoft.com/office/powerpoint/2010/main" val="17456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5943-70AF-4F66-9192-7AB863D9ABB6}"/>
              </a:ext>
            </a:extLst>
          </p:cNvPr>
          <p:cNvSpPr txBox="1">
            <a:spLocks/>
          </p:cNvSpPr>
          <p:nvPr/>
        </p:nvSpPr>
        <p:spPr>
          <a:xfrm>
            <a:off x="1370766" y="274637"/>
            <a:ext cx="9447292" cy="868363"/>
          </a:xfrm>
          <a:prstGeom prst="rect">
            <a:avLst/>
          </a:prstGeom>
        </p:spPr>
        <p:txBody>
          <a:bodyPr>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4800" dirty="0">
                <a:latin typeface="Bahnschrift SemiBold" panose="020B0502040204020203" pitchFamily="34" charset="0"/>
              </a:rPr>
              <a:t>Stage 5 – Integration + Testing</a:t>
            </a:r>
          </a:p>
        </p:txBody>
      </p:sp>
      <p:sp>
        <p:nvSpPr>
          <p:cNvPr id="3" name="Title 1">
            <a:extLst>
              <a:ext uri="{FF2B5EF4-FFF2-40B4-BE49-F238E27FC236}">
                <a16:creationId xmlns:a16="http://schemas.microsoft.com/office/drawing/2014/main" id="{484BE0C0-2620-49F8-9E5D-3C76AD4EB501}"/>
              </a:ext>
            </a:extLst>
          </p:cNvPr>
          <p:cNvSpPr txBox="1">
            <a:spLocks/>
          </p:cNvSpPr>
          <p:nvPr/>
        </p:nvSpPr>
        <p:spPr>
          <a:xfrm>
            <a:off x="1370766" y="1143000"/>
            <a:ext cx="9447292" cy="5181600"/>
          </a:xfrm>
          <a:prstGeom prst="rect">
            <a:avLst/>
          </a:prstGeom>
        </p:spPr>
        <p:txBody>
          <a:bodyPr>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solidFill>
                  <a:srgbClr val="FFC000"/>
                </a:solidFill>
                <a:latin typeface="Bahnschrift SemiBold" panose="020B0502040204020203" pitchFamily="34" charset="0"/>
              </a:rPr>
              <a:t>Goal</a:t>
            </a:r>
            <a:r>
              <a:rPr lang="en-US" sz="2400" dirty="0">
                <a:solidFill>
                  <a:schemeClr val="accent2"/>
                </a:solidFill>
                <a:latin typeface="Bahnschrift SemiBold" panose="020B0502040204020203" pitchFamily="34" charset="0"/>
              </a:rPr>
              <a:t> </a:t>
            </a:r>
            <a:r>
              <a:rPr lang="en-US" sz="2400" dirty="0">
                <a:latin typeface="Bahnschrift SemiBold" panose="020B0502040204020203" pitchFamily="34" charset="0"/>
              </a:rPr>
              <a:t>– Deploy your project (either as Final Product/Alpha/Beta/Interim) and test it to ensure it meets all design specifications and is bug free. Also create documentation and installation routines. </a:t>
            </a:r>
          </a:p>
          <a:p>
            <a:endParaRPr lang="en-US" sz="2400" dirty="0">
              <a:latin typeface="Bahnschrift SemiBold" panose="020B0502040204020203" pitchFamily="34" charset="0"/>
            </a:endParaRPr>
          </a:p>
          <a:p>
            <a:r>
              <a:rPr lang="en-US" sz="2400" dirty="0">
                <a:solidFill>
                  <a:schemeClr val="accent1">
                    <a:lumMod val="60000"/>
                    <a:lumOff val="40000"/>
                  </a:schemeClr>
                </a:solidFill>
                <a:latin typeface="Bahnschrift SemiBold" panose="020B0502040204020203" pitchFamily="34" charset="0"/>
              </a:rPr>
              <a:t>Deliverables</a:t>
            </a:r>
            <a:r>
              <a:rPr lang="en-US" sz="2400" dirty="0">
                <a:latin typeface="Bahnschrift SemiBold" panose="020B0502040204020203" pitchFamily="34" charset="0"/>
              </a:rPr>
              <a:t> –Final/Interim/Alpha/Beta Releases, Support Documentation, Help Files, Installation Routines.</a:t>
            </a:r>
          </a:p>
          <a:p>
            <a:endParaRPr lang="en-US" sz="2400" dirty="0">
              <a:latin typeface="Bahnschrift SemiBold" panose="020B0502040204020203" pitchFamily="34" charset="0"/>
            </a:endParaRPr>
          </a:p>
          <a:p>
            <a:r>
              <a:rPr lang="en-US" sz="2400" dirty="0">
                <a:solidFill>
                  <a:schemeClr val="accent3">
                    <a:lumMod val="60000"/>
                    <a:lumOff val="40000"/>
                  </a:schemeClr>
                </a:solidFill>
                <a:latin typeface="Bahnschrift SemiBold" panose="020B0502040204020203" pitchFamily="34" charset="0"/>
              </a:rPr>
              <a:t>Your role as Interface Designer </a:t>
            </a:r>
            <a:r>
              <a:rPr lang="en-US" sz="2400" dirty="0">
                <a:latin typeface="Bahnschrift SemiBold" panose="020B0502040204020203" pitchFamily="34" charset="0"/>
              </a:rPr>
              <a:t>– In this stage, you test your software to make sure it works and is designed as intended. Once all the tests are completed, you can deploy your work. If you aren’t deploying your own work, you need to write up a routine that will describe to those who will be deploying your application how to install your software. You will also need to create documentation on how to use your software so that users have something to look to if needed.</a:t>
            </a:r>
          </a:p>
        </p:txBody>
      </p:sp>
    </p:spTree>
    <p:extLst>
      <p:ext uri="{BB962C8B-B14F-4D97-AF65-F5344CB8AC3E}">
        <p14:creationId xmlns:p14="http://schemas.microsoft.com/office/powerpoint/2010/main" val="116949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5943-70AF-4F66-9192-7AB863D9ABB6}"/>
              </a:ext>
            </a:extLst>
          </p:cNvPr>
          <p:cNvSpPr txBox="1">
            <a:spLocks/>
          </p:cNvSpPr>
          <p:nvPr/>
        </p:nvSpPr>
        <p:spPr>
          <a:xfrm>
            <a:off x="1370766" y="274637"/>
            <a:ext cx="9447292" cy="868363"/>
          </a:xfrm>
          <a:prstGeom prst="rect">
            <a:avLst/>
          </a:prstGeom>
        </p:spPr>
        <p:txBody>
          <a:bodyPr>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4800" dirty="0">
                <a:latin typeface="Bahnschrift SemiBold" panose="020B0502040204020203" pitchFamily="34" charset="0"/>
              </a:rPr>
              <a:t>Stage 6 – Celebrate!</a:t>
            </a:r>
          </a:p>
        </p:txBody>
      </p:sp>
      <p:sp>
        <p:nvSpPr>
          <p:cNvPr id="3" name="Title 1">
            <a:extLst>
              <a:ext uri="{FF2B5EF4-FFF2-40B4-BE49-F238E27FC236}">
                <a16:creationId xmlns:a16="http://schemas.microsoft.com/office/drawing/2014/main" id="{484BE0C0-2620-49F8-9E5D-3C76AD4EB501}"/>
              </a:ext>
            </a:extLst>
          </p:cNvPr>
          <p:cNvSpPr txBox="1">
            <a:spLocks/>
          </p:cNvSpPr>
          <p:nvPr/>
        </p:nvSpPr>
        <p:spPr>
          <a:xfrm>
            <a:off x="1370766" y="1143000"/>
            <a:ext cx="9447292" cy="5181600"/>
          </a:xfrm>
          <a:prstGeom prst="rect">
            <a:avLst/>
          </a:prstGeom>
        </p:spPr>
        <p:txBody>
          <a:bodyPr>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2400" dirty="0">
                <a:solidFill>
                  <a:schemeClr val="accent3">
                    <a:lumMod val="60000"/>
                    <a:lumOff val="40000"/>
                  </a:schemeClr>
                </a:solidFill>
                <a:latin typeface="Bahnschrift SemiBold" panose="020B0502040204020203" pitchFamily="34" charset="0"/>
              </a:rPr>
              <a:t>You have completed the project!</a:t>
            </a:r>
          </a:p>
          <a:p>
            <a:pPr algn="ctr"/>
            <a:endParaRPr lang="en-US" sz="2400" dirty="0">
              <a:solidFill>
                <a:schemeClr val="accent3">
                  <a:lumMod val="60000"/>
                  <a:lumOff val="40000"/>
                </a:schemeClr>
              </a:solidFill>
              <a:latin typeface="Bahnschrift SemiBold" panose="020B0502040204020203" pitchFamily="34" charset="0"/>
            </a:endParaRPr>
          </a:p>
          <a:p>
            <a:pPr algn="ctr"/>
            <a:endParaRPr lang="en-US" sz="2400" b="1" dirty="0">
              <a:solidFill>
                <a:srgbClr val="FFC000"/>
              </a:solidFill>
              <a:latin typeface="Bahnschrift SemiBold" panose="020B0502040204020203" pitchFamily="34" charset="0"/>
            </a:endParaRPr>
          </a:p>
          <a:p>
            <a:pPr algn="ctr"/>
            <a:r>
              <a:rPr lang="en-US" sz="2400" b="1" dirty="0">
                <a:solidFill>
                  <a:srgbClr val="FFC000"/>
                </a:solidFill>
                <a:latin typeface="Bahnschrift SemiBold" panose="020B0502040204020203" pitchFamily="34" charset="0"/>
              </a:rPr>
              <a:t>Another Thing to Keep in Mind:</a:t>
            </a:r>
          </a:p>
          <a:p>
            <a:pPr algn="ctr"/>
            <a:endParaRPr lang="en-US" sz="2400" u="sng" dirty="0">
              <a:latin typeface="Bahnschrift SemiBold" panose="020B0502040204020203" pitchFamily="34" charset="0"/>
            </a:endParaRPr>
          </a:p>
          <a:p>
            <a:pPr algn="ctr"/>
            <a:r>
              <a:rPr lang="en-US" sz="2400" dirty="0">
                <a:latin typeface="Bahnschrift SemiBold" panose="020B0502040204020203" pitchFamily="34" charset="0"/>
              </a:rPr>
              <a:t>Be sure to keep detailed documentation throughout this entire process so that if you need to update the UI, you have “past you” to help you out.</a:t>
            </a:r>
          </a:p>
        </p:txBody>
      </p:sp>
      <p:cxnSp>
        <p:nvCxnSpPr>
          <p:cNvPr id="5" name="Straight Connector 4">
            <a:extLst>
              <a:ext uri="{FF2B5EF4-FFF2-40B4-BE49-F238E27FC236}">
                <a16:creationId xmlns:a16="http://schemas.microsoft.com/office/drawing/2014/main" id="{03CC3463-6257-40B1-AA4B-A49D1AB820A2}"/>
              </a:ext>
            </a:extLst>
          </p:cNvPr>
          <p:cNvCxnSpPr>
            <a:cxnSpLocks/>
          </p:cNvCxnSpPr>
          <p:nvPr/>
        </p:nvCxnSpPr>
        <p:spPr>
          <a:xfrm>
            <a:off x="4875212" y="1828800"/>
            <a:ext cx="2438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83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73</TotalTime>
  <Words>915</Words>
  <Application>Microsoft Office PowerPoint</Application>
  <PresentationFormat>Custom</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Bahnschrift SemiBold</vt:lpstr>
      <vt:lpstr>Calibri</vt:lpstr>
      <vt:lpstr>Tech 16x9</vt:lpstr>
      <vt:lpstr>An Overview of the Waterfall SDLC for Interface Designers</vt:lpstr>
      <vt:lpstr>The Stages of the Waterfall SDLC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the Waterfall SDLC for Interface Designers</dc:title>
  <dc:creator>Jared Brown</dc:creator>
  <cp:lastModifiedBy>Jared Brown</cp:lastModifiedBy>
  <cp:revision>10</cp:revision>
  <dcterms:created xsi:type="dcterms:W3CDTF">2017-12-11T01:26:34Z</dcterms:created>
  <dcterms:modified xsi:type="dcterms:W3CDTF">2017-12-11T02:40:17Z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