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78"/>
  </p:notesMasterIdLst>
  <p:sldIdLst>
    <p:sldId id="256" r:id="rId2"/>
    <p:sldId id="257" r:id="rId3"/>
    <p:sldId id="378" r:id="rId4"/>
    <p:sldId id="381" r:id="rId5"/>
    <p:sldId id="380" r:id="rId6"/>
    <p:sldId id="261" r:id="rId7"/>
    <p:sldId id="264" r:id="rId8"/>
    <p:sldId id="376" r:id="rId9"/>
    <p:sldId id="320" r:id="rId10"/>
    <p:sldId id="321" r:id="rId11"/>
    <p:sldId id="322" r:id="rId12"/>
    <p:sldId id="375" r:id="rId13"/>
    <p:sldId id="265" r:id="rId14"/>
    <p:sldId id="374" r:id="rId15"/>
    <p:sldId id="267" r:id="rId16"/>
    <p:sldId id="268" r:id="rId17"/>
    <p:sldId id="310" r:id="rId18"/>
    <p:sldId id="327" r:id="rId19"/>
    <p:sldId id="274" r:id="rId20"/>
    <p:sldId id="279" r:id="rId21"/>
    <p:sldId id="325" r:id="rId22"/>
    <p:sldId id="269" r:id="rId23"/>
    <p:sldId id="281" r:id="rId24"/>
    <p:sldId id="328" r:id="rId25"/>
    <p:sldId id="280" r:id="rId26"/>
    <p:sldId id="275" r:id="rId27"/>
    <p:sldId id="331" r:id="rId28"/>
    <p:sldId id="330" r:id="rId29"/>
    <p:sldId id="276" r:id="rId30"/>
    <p:sldId id="332" r:id="rId31"/>
    <p:sldId id="329" r:id="rId32"/>
    <p:sldId id="289" r:id="rId33"/>
    <p:sldId id="341" r:id="rId34"/>
    <p:sldId id="287" r:id="rId35"/>
    <p:sldId id="335" r:id="rId36"/>
    <p:sldId id="333" r:id="rId37"/>
    <p:sldId id="334" r:id="rId38"/>
    <p:sldId id="285" r:id="rId39"/>
    <p:sldId id="319" r:id="rId40"/>
    <p:sldId id="337" r:id="rId41"/>
    <p:sldId id="312" r:id="rId42"/>
    <p:sldId id="338" r:id="rId43"/>
    <p:sldId id="340" r:id="rId44"/>
    <p:sldId id="336" r:id="rId45"/>
    <p:sldId id="342" r:id="rId46"/>
    <p:sldId id="377" r:id="rId47"/>
    <p:sldId id="311" r:id="rId48"/>
    <p:sldId id="282" r:id="rId49"/>
    <p:sldId id="345" r:id="rId50"/>
    <p:sldId id="346" r:id="rId51"/>
    <p:sldId id="347" r:id="rId52"/>
    <p:sldId id="301" r:id="rId53"/>
    <p:sldId id="348" r:id="rId54"/>
    <p:sldId id="349" r:id="rId55"/>
    <p:sldId id="317" r:id="rId56"/>
    <p:sldId id="350" r:id="rId57"/>
    <p:sldId id="352" r:id="rId58"/>
    <p:sldId id="353" r:id="rId59"/>
    <p:sldId id="354" r:id="rId60"/>
    <p:sldId id="360" r:id="rId61"/>
    <p:sldId id="361" r:id="rId62"/>
    <p:sldId id="362" r:id="rId63"/>
    <p:sldId id="363" r:id="rId64"/>
    <p:sldId id="364" r:id="rId65"/>
    <p:sldId id="365" r:id="rId66"/>
    <p:sldId id="366" r:id="rId67"/>
    <p:sldId id="367" r:id="rId68"/>
    <p:sldId id="368" r:id="rId69"/>
    <p:sldId id="369" r:id="rId70"/>
    <p:sldId id="371" r:id="rId71"/>
    <p:sldId id="370" r:id="rId72"/>
    <p:sldId id="372" r:id="rId73"/>
    <p:sldId id="373" r:id="rId74"/>
    <p:sldId id="277" r:id="rId75"/>
    <p:sldId id="382" r:id="rId76"/>
    <p:sldId id="38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A109A-61C0-4B08-B4C1-980F416DBBA1}" v="1508" dt="2025-04-30T16:13:13.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7" autoAdjust="0"/>
    <p:restoredTop sz="84284" autoAdjust="0"/>
  </p:normalViewPr>
  <p:slideViewPr>
    <p:cSldViewPr snapToGrid="0">
      <p:cViewPr varScale="1">
        <p:scale>
          <a:sx n="74" d="100"/>
          <a:sy n="74" d="100"/>
        </p:scale>
        <p:origin x="885" y="45"/>
      </p:cViewPr>
      <p:guideLst/>
    </p:cSldViewPr>
  </p:slideViewPr>
  <p:notesTextViewPr>
    <p:cViewPr>
      <p:scale>
        <a:sx n="1" d="1"/>
        <a:sy n="1" d="1"/>
      </p:scale>
      <p:origin x="0" y="0"/>
    </p:cViewPr>
  </p:notesTextViewPr>
  <p:notesViewPr>
    <p:cSldViewPr snapToGrid="0">
      <p:cViewPr varScale="1">
        <p:scale>
          <a:sx n="67" d="100"/>
          <a:sy n="67" d="100"/>
        </p:scale>
        <p:origin x="2829"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5f3bcefb990fd260/Documents/School/Thesis/ThresholdCharts/thresholdChartEventbS728503.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Ellipse Parameters vs Binary Threshold</a:t>
            </a:r>
          </a:p>
        </c:rich>
      </c:tx>
      <c:overlay val="0"/>
    </c:title>
    <c:autoTitleDeleted val="0"/>
    <c:plotArea>
      <c:layout/>
      <c:scatterChart>
        <c:scatterStyle val="lineMarker"/>
        <c:varyColors val="0"/>
        <c:ser>
          <c:idx val="0"/>
          <c:order val="0"/>
          <c:tx>
            <c:v>Major Axis Length (Pixels)</c:v>
          </c:tx>
          <c:marker>
            <c:symbol val="diamond"/>
            <c:size val="4"/>
          </c:marker>
          <c:xVal>
            <c:numRef>
              <c:f>Unweighted!$A$2:$A$27</c:f>
              <c:numCache>
                <c:formatCode>General</c:formatCode>
                <c:ptCount val="26"/>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numCache>
            </c:numRef>
          </c:xVal>
          <c:yVal>
            <c:numRef>
              <c:f>Unweighted!$B$2:$B$27</c:f>
              <c:numCache>
                <c:formatCode>General</c:formatCode>
                <c:ptCount val="26"/>
                <c:pt idx="0">
                  <c:v>112.083661340937</c:v>
                </c:pt>
                <c:pt idx="1">
                  <c:v>100.8812315761932</c:v>
                </c:pt>
                <c:pt idx="2">
                  <c:v>98.690501193203502</c:v>
                </c:pt>
                <c:pt idx="3">
                  <c:v>97.915156754082403</c:v>
                </c:pt>
                <c:pt idx="4">
                  <c:v>97.56625015277767</c:v>
                </c:pt>
                <c:pt idx="5">
                  <c:v>97.681428368152581</c:v>
                </c:pt>
                <c:pt idx="6">
                  <c:v>97.800472471608018</c:v>
                </c:pt>
                <c:pt idx="7">
                  <c:v>98.664094311193452</c:v>
                </c:pt>
                <c:pt idx="8">
                  <c:v>100.1250507885091</c:v>
                </c:pt>
                <c:pt idx="9">
                  <c:v>101.8464387835288</c:v>
                </c:pt>
                <c:pt idx="10">
                  <c:v>102.8434076329857</c:v>
                </c:pt>
                <c:pt idx="11">
                  <c:v>102.2923821065958</c:v>
                </c:pt>
                <c:pt idx="12">
                  <c:v>101.2077182251019</c:v>
                </c:pt>
                <c:pt idx="13">
                  <c:v>99.033869447191094</c:v>
                </c:pt>
                <c:pt idx="14">
                  <c:v>97.635253963583736</c:v>
                </c:pt>
                <c:pt idx="15">
                  <c:v>97.927826681621028</c:v>
                </c:pt>
                <c:pt idx="16">
                  <c:v>92.103820362617739</c:v>
                </c:pt>
                <c:pt idx="17">
                  <c:v>86.982786363623589</c:v>
                </c:pt>
                <c:pt idx="18">
                  <c:v>81.611105634194857</c:v>
                </c:pt>
                <c:pt idx="19">
                  <c:v>74.396326686858032</c:v>
                </c:pt>
                <c:pt idx="20">
                  <c:v>71.545341653504096</c:v>
                </c:pt>
                <c:pt idx="21">
                  <c:v>53.376431565268369</c:v>
                </c:pt>
                <c:pt idx="22">
                  <c:v>22.3113228368438</c:v>
                </c:pt>
                <c:pt idx="23">
                  <c:v>13.326059574212531</c:v>
                </c:pt>
                <c:pt idx="24">
                  <c:v>2.3820626301920691</c:v>
                </c:pt>
                <c:pt idx="25">
                  <c:v>0.74125373416161</c:v>
                </c:pt>
              </c:numCache>
            </c:numRef>
          </c:yVal>
          <c:smooth val="0"/>
          <c:extLst>
            <c:ext xmlns:c16="http://schemas.microsoft.com/office/drawing/2014/chart" uri="{C3380CC4-5D6E-409C-BE32-E72D297353CC}">
              <c16:uniqueId val="{00000000-9E0E-40BF-B14C-3BE257EEEE14}"/>
            </c:ext>
          </c:extLst>
        </c:ser>
        <c:ser>
          <c:idx val="1"/>
          <c:order val="1"/>
          <c:tx>
            <c:v>Minor Axis Length (Pixels)</c:v>
          </c:tx>
          <c:marker>
            <c:symbol val="square"/>
            <c:size val="4"/>
          </c:marker>
          <c:xVal>
            <c:numRef>
              <c:f>Unweighted!$A$2:$A$27</c:f>
              <c:numCache>
                <c:formatCode>General</c:formatCode>
                <c:ptCount val="26"/>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numCache>
            </c:numRef>
          </c:xVal>
          <c:yVal>
            <c:numRef>
              <c:f>Unweighted!$C$2:$C$27</c:f>
              <c:numCache>
                <c:formatCode>General</c:formatCode>
                <c:ptCount val="26"/>
                <c:pt idx="0">
                  <c:v>77.955305754316356</c:v>
                </c:pt>
                <c:pt idx="1">
                  <c:v>47.331183590359792</c:v>
                </c:pt>
                <c:pt idx="2">
                  <c:v>43.33292142251711</c:v>
                </c:pt>
                <c:pt idx="3">
                  <c:v>41.896020795832413</c:v>
                </c:pt>
                <c:pt idx="4">
                  <c:v>40.198230457009693</c:v>
                </c:pt>
                <c:pt idx="5">
                  <c:v>38.185203035443017</c:v>
                </c:pt>
                <c:pt idx="6">
                  <c:v>35.891253206708122</c:v>
                </c:pt>
                <c:pt idx="7">
                  <c:v>33.66032558308261</c:v>
                </c:pt>
                <c:pt idx="8">
                  <c:v>31.470447668424121</c:v>
                </c:pt>
                <c:pt idx="9">
                  <c:v>29.563949033236931</c:v>
                </c:pt>
                <c:pt idx="10">
                  <c:v>27.903526112030281</c:v>
                </c:pt>
                <c:pt idx="11">
                  <c:v>27.321837707397581</c:v>
                </c:pt>
                <c:pt idx="12">
                  <c:v>27.504848376308502</c:v>
                </c:pt>
                <c:pt idx="13">
                  <c:v>27.614041431749531</c:v>
                </c:pt>
                <c:pt idx="14">
                  <c:v>28.478260996163939</c:v>
                </c:pt>
                <c:pt idx="15">
                  <c:v>28.98858725296558</c:v>
                </c:pt>
                <c:pt idx="16">
                  <c:v>30.222056021310809</c:v>
                </c:pt>
                <c:pt idx="17">
                  <c:v>31.193947223456021</c:v>
                </c:pt>
                <c:pt idx="18">
                  <c:v>32.689702007899683</c:v>
                </c:pt>
                <c:pt idx="19">
                  <c:v>35.558151261891403</c:v>
                </c:pt>
                <c:pt idx="20">
                  <c:v>33.6641270728677</c:v>
                </c:pt>
                <c:pt idx="21">
                  <c:v>33.585537440870617</c:v>
                </c:pt>
                <c:pt idx="22">
                  <c:v>33.026495881345262</c:v>
                </c:pt>
                <c:pt idx="23">
                  <c:v>1.794532460239781</c:v>
                </c:pt>
                <c:pt idx="24">
                  <c:v>1.1593827799480829</c:v>
                </c:pt>
                <c:pt idx="25">
                  <c:v>1.0303659605706019</c:v>
                </c:pt>
              </c:numCache>
            </c:numRef>
          </c:yVal>
          <c:smooth val="0"/>
          <c:extLst>
            <c:ext xmlns:c16="http://schemas.microsoft.com/office/drawing/2014/chart" uri="{C3380CC4-5D6E-409C-BE32-E72D297353CC}">
              <c16:uniqueId val="{00000001-9E0E-40BF-B14C-3BE257EEEE14}"/>
            </c:ext>
          </c:extLst>
        </c:ser>
        <c:ser>
          <c:idx val="2"/>
          <c:order val="2"/>
          <c:tx>
            <c:v>Angle (Degrees Above Horizontal)</c:v>
          </c:tx>
          <c:marker>
            <c:symbol val="triangle"/>
            <c:size val="4"/>
          </c:marker>
          <c:xVal>
            <c:numRef>
              <c:f>Unweighted!$A$2:$A$27</c:f>
              <c:numCache>
                <c:formatCode>General</c:formatCode>
                <c:ptCount val="26"/>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numCache>
            </c:numRef>
          </c:xVal>
          <c:yVal>
            <c:numRef>
              <c:f>Unweighted!$D$2:$D$27</c:f>
              <c:numCache>
                <c:formatCode>General</c:formatCode>
                <c:ptCount val="26"/>
                <c:pt idx="0">
                  <c:v>4.5904281618008058</c:v>
                </c:pt>
                <c:pt idx="1">
                  <c:v>20.574053464684049</c:v>
                </c:pt>
                <c:pt idx="2">
                  <c:v>22.541124485928421</c:v>
                </c:pt>
                <c:pt idx="3">
                  <c:v>22.869755839244341</c:v>
                </c:pt>
                <c:pt idx="4">
                  <c:v>23.06486516006602</c:v>
                </c:pt>
                <c:pt idx="5">
                  <c:v>23.01598878762195</c:v>
                </c:pt>
                <c:pt idx="6">
                  <c:v>22.925291476077081</c:v>
                </c:pt>
                <c:pt idx="7">
                  <c:v>22.62093063751804</c:v>
                </c:pt>
                <c:pt idx="8">
                  <c:v>22.50086499947103</c:v>
                </c:pt>
                <c:pt idx="9">
                  <c:v>22.47254535511496</c:v>
                </c:pt>
                <c:pt idx="10">
                  <c:v>22.46241150375522</c:v>
                </c:pt>
                <c:pt idx="11">
                  <c:v>22.269237076782009</c:v>
                </c:pt>
                <c:pt idx="12">
                  <c:v>21.75831767208221</c:v>
                </c:pt>
                <c:pt idx="13">
                  <c:v>21.511266715358321</c:v>
                </c:pt>
                <c:pt idx="14">
                  <c:v>21.259416412993751</c:v>
                </c:pt>
                <c:pt idx="15">
                  <c:v>21.222979855976781</c:v>
                </c:pt>
                <c:pt idx="16">
                  <c:v>21.080367171262861</c:v>
                </c:pt>
                <c:pt idx="17">
                  <c:v>21.943676121260669</c:v>
                </c:pt>
                <c:pt idx="18">
                  <c:v>21.00466242602538</c:v>
                </c:pt>
                <c:pt idx="19">
                  <c:v>20.91242633610571</c:v>
                </c:pt>
                <c:pt idx="20">
                  <c:v>20.554248697528209</c:v>
                </c:pt>
                <c:pt idx="21">
                  <c:v>14.38855135136839</c:v>
                </c:pt>
                <c:pt idx="22">
                  <c:v>138.9873057379487</c:v>
                </c:pt>
                <c:pt idx="23">
                  <c:v>19.429156363454791</c:v>
                </c:pt>
                <c:pt idx="24">
                  <c:v>13.840309987854591</c:v>
                </c:pt>
                <c:pt idx="25">
                  <c:v>159.69935267749781</c:v>
                </c:pt>
              </c:numCache>
            </c:numRef>
          </c:yVal>
          <c:smooth val="0"/>
          <c:extLst>
            <c:ext xmlns:c16="http://schemas.microsoft.com/office/drawing/2014/chart" uri="{C3380CC4-5D6E-409C-BE32-E72D297353CC}">
              <c16:uniqueId val="{00000002-9E0E-40BF-B14C-3BE257EEEE14}"/>
            </c:ext>
          </c:extLst>
        </c:ser>
        <c:dLbls>
          <c:showLegendKey val="0"/>
          <c:showVal val="0"/>
          <c:showCatName val="0"/>
          <c:showSerName val="0"/>
          <c:showPercent val="0"/>
          <c:showBubbleSize val="0"/>
        </c:dLbls>
        <c:axId val="1210640239"/>
        <c:axId val="1292692847"/>
      </c:scatterChart>
      <c:valAx>
        <c:axId val="1210640239"/>
        <c:scaling>
          <c:orientation val="minMax"/>
        </c:scaling>
        <c:delete val="0"/>
        <c:axPos val="b"/>
        <c:title>
          <c:tx>
            <c:rich>
              <a:bodyPr/>
              <a:lstStyle/>
              <a:p>
                <a:pPr>
                  <a:defRPr/>
                </a:pPr>
                <a:r>
                  <a:rPr lang="en-US"/>
                  <a:t>Binarization Threshold</a:t>
                </a:r>
              </a:p>
            </c:rich>
          </c:tx>
          <c:overlay val="0"/>
        </c:title>
        <c:numFmt formatCode="General" sourceLinked="1"/>
        <c:majorTickMark val="out"/>
        <c:minorTickMark val="none"/>
        <c:tickLblPos val="nextTo"/>
        <c:crossAx val="1292692847"/>
        <c:crosses val="autoZero"/>
        <c:crossBetween val="midCat"/>
      </c:valAx>
      <c:valAx>
        <c:axId val="1292692847"/>
        <c:scaling>
          <c:orientation val="minMax"/>
        </c:scaling>
        <c:delete val="0"/>
        <c:axPos val="l"/>
        <c:majorGridlines/>
        <c:numFmt formatCode="General" sourceLinked="1"/>
        <c:majorTickMark val="out"/>
        <c:minorTickMark val="none"/>
        <c:tickLblPos val="nextTo"/>
        <c:crossAx val="1210640239"/>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C66B8-4C00-473F-B457-1FA0D64B8BEB}"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0D503-4C43-4765-844D-DC6D10A71714}" type="slidenum">
              <a:rPr lang="en-US" smtClean="0"/>
              <a:t>‹#›</a:t>
            </a:fld>
            <a:endParaRPr lang="en-US"/>
          </a:p>
        </p:txBody>
      </p:sp>
    </p:spTree>
    <p:extLst>
      <p:ext uri="{BB962C8B-B14F-4D97-AF65-F5344CB8AC3E}">
        <p14:creationId xmlns:p14="http://schemas.microsoft.com/office/powerpoint/2010/main" val="2784266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9DCE7-2E77-AB5C-EC5F-58BAA64C38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4D1A8C-AA93-642B-1478-FB788090EA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3D005B-7FE3-5035-5B2D-6836E2F306CC}"/>
              </a:ext>
            </a:extLst>
          </p:cNvPr>
          <p:cNvSpPr>
            <a:spLocks noGrp="1"/>
          </p:cNvSpPr>
          <p:nvPr>
            <p:ph type="body" idx="1"/>
          </p:nvPr>
        </p:nvSpPr>
        <p:spPr/>
        <p:txBody>
          <a:bodyPr/>
          <a:lstStyle/>
          <a:p>
            <a:pPr marL="171450" indent="-171450">
              <a:buFont typeface="Arial" panose="020B0604020202020204" pitchFamily="34" charset="0"/>
              <a:buChar char="•"/>
            </a:pPr>
            <a:r>
              <a:rPr lang="en-US" dirty="0"/>
              <a:t>Nowcasting defined by World Meteorological Organization as 0-6 hours into the future</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E62B2E4-3968-BE10-F7C5-E0C77A4573B0}"/>
              </a:ext>
            </a:extLst>
          </p:cNvPr>
          <p:cNvSpPr>
            <a:spLocks noGrp="1"/>
          </p:cNvSpPr>
          <p:nvPr>
            <p:ph type="sldNum" sz="quarter" idx="5"/>
          </p:nvPr>
        </p:nvSpPr>
        <p:spPr/>
        <p:txBody>
          <a:bodyPr/>
          <a:lstStyle/>
          <a:p>
            <a:fld id="{B130D503-4C43-4765-844D-DC6D10A71714}" type="slidenum">
              <a:rPr lang="en-US" smtClean="0"/>
              <a:t>5</a:t>
            </a:fld>
            <a:endParaRPr lang="en-US"/>
          </a:p>
        </p:txBody>
      </p:sp>
    </p:spTree>
    <p:extLst>
      <p:ext uri="{BB962C8B-B14F-4D97-AF65-F5344CB8AC3E}">
        <p14:creationId xmlns:p14="http://schemas.microsoft.com/office/powerpoint/2010/main" val="165750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interesting approach is using optical flow at multiple frequency bands</a:t>
            </a:r>
          </a:p>
          <a:p>
            <a:pPr marL="628650" lvl="1" indent="-171450">
              <a:buFont typeface="Arial" panose="020B0604020202020204" pitchFamily="34" charset="0"/>
              <a:buChar char="•"/>
            </a:pPr>
            <a:r>
              <a:rPr lang="en-US" dirty="0"/>
              <a:t>Calculate and propagate at different </a:t>
            </a:r>
            <a:r>
              <a:rPr lang="en-US" dirty="0" err="1"/>
              <a:t>discretizations</a:t>
            </a:r>
            <a:r>
              <a:rPr lang="en-US" dirty="0"/>
              <a:t> and then combine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130D503-4C43-4765-844D-DC6D10A71714}" type="slidenum">
              <a:rPr lang="en-US" smtClean="0"/>
              <a:t>15</a:t>
            </a:fld>
            <a:endParaRPr lang="en-US"/>
          </a:p>
        </p:txBody>
      </p:sp>
    </p:spTree>
    <p:extLst>
      <p:ext uri="{BB962C8B-B14F-4D97-AF65-F5344CB8AC3E}">
        <p14:creationId xmlns:p14="http://schemas.microsoft.com/office/powerpoint/2010/main" val="388561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Storm </a:t>
            </a:r>
            <a:r>
              <a:rPr lang="en-US" sz="1800" kern="0" dirty="0" err="1">
                <a:effectLst/>
                <a:latin typeface="Aptos" panose="020B0004020202020204" pitchFamily="34" charset="0"/>
                <a:ea typeface="Aptos" panose="020B0004020202020204" pitchFamily="34" charset="0"/>
                <a:cs typeface="Times New Roman" panose="02020603050405020304" pitchFamily="18" charset="0"/>
              </a:rPr>
              <a:t>EVent</a:t>
            </a:r>
            <a:r>
              <a:rPr lang="en-US" sz="1800" kern="0" dirty="0">
                <a:effectLst/>
                <a:latin typeface="Aptos" panose="020B0004020202020204" pitchFamily="34" charset="0"/>
                <a:ea typeface="Aptos" panose="020B0004020202020204" pitchFamily="34" charset="0"/>
                <a:cs typeface="Times New Roman" panose="02020603050405020304" pitchFamily="18" charset="0"/>
              </a:rPr>
              <a:t> </a:t>
            </a:r>
            <a:r>
              <a:rPr lang="en-US" sz="1800" kern="0" dirty="0" err="1">
                <a:effectLst/>
                <a:latin typeface="Aptos" panose="020B0004020202020204" pitchFamily="34" charset="0"/>
                <a:ea typeface="Aptos" panose="020B0004020202020204" pitchFamily="34" charset="0"/>
                <a:cs typeface="Times New Roman" panose="02020603050405020304" pitchFamily="18" charset="0"/>
              </a:rPr>
              <a:t>ImageRy</a:t>
            </a:r>
            <a:r>
              <a:rPr lang="en-US" sz="1800" kern="0" dirty="0">
                <a:effectLst/>
                <a:latin typeface="Aptos" panose="020B0004020202020204" pitchFamily="34" charset="0"/>
                <a:ea typeface="Aptos" panose="020B0004020202020204" pitchFamily="34" charset="0"/>
                <a:cs typeface="Times New Roman" panose="02020603050405020304" pitchFamily="18" charset="0"/>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effectLst/>
                <a:latin typeface="Aptos" panose="020B0004020202020204" pitchFamily="34" charset="0"/>
                <a:ea typeface="Aptos" panose="020B0004020202020204" pitchFamily="34" charset="0"/>
                <a:cs typeface="Times New Roman" panose="02020603050405020304" pitchFamily="18" charset="0"/>
              </a:rPr>
              <a:t>Dataset</a:t>
            </a:r>
            <a:r>
              <a:rPr lang="en-US" sz="1800" dirty="0"/>
              <a:t> created with partnership between the USAF, MIT, and MIT Lincoln Labs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10,000 weather events across CONUS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Only Utilized VIL Sensor Modality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Represents amount of liquid precipitation present in a column of atmosphere</a:t>
            </a:r>
          </a:p>
        </p:txBody>
      </p:sp>
      <p:sp>
        <p:nvSpPr>
          <p:cNvPr id="4" name="Slide Number Placeholder 3"/>
          <p:cNvSpPr>
            <a:spLocks noGrp="1"/>
          </p:cNvSpPr>
          <p:nvPr>
            <p:ph type="sldNum" sz="quarter" idx="5"/>
          </p:nvPr>
        </p:nvSpPr>
        <p:spPr/>
        <p:txBody>
          <a:bodyPr/>
          <a:lstStyle/>
          <a:p>
            <a:fld id="{B130D503-4C43-4765-844D-DC6D10A71714}" type="slidenum">
              <a:rPr lang="en-US" smtClean="0"/>
              <a:t>19</a:t>
            </a:fld>
            <a:endParaRPr lang="en-US"/>
          </a:p>
        </p:txBody>
      </p:sp>
    </p:spTree>
    <p:extLst>
      <p:ext uri="{BB962C8B-B14F-4D97-AF65-F5344CB8AC3E}">
        <p14:creationId xmlns:p14="http://schemas.microsoft.com/office/powerpoint/2010/main" val="248061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20,273 sets of image sequences in this modality</a:t>
            </a:r>
          </a:p>
          <a:p>
            <a:pPr marL="285750" indent="-285750">
              <a:buFont typeface="Arial" panose="020B0604020202020204" pitchFamily="34" charset="0"/>
              <a:buChar char="•"/>
            </a:pPr>
            <a:r>
              <a:rPr lang="en-US" sz="1800" i="0" kern="0" dirty="0">
                <a:effectLst/>
                <a:latin typeface="Aptos" panose="020B0004020202020204" pitchFamily="34" charset="0"/>
                <a:ea typeface="Aptos" panose="020B0004020202020204" pitchFamily="34" charset="0"/>
                <a:cs typeface="Times New Roman" panose="02020603050405020304" pitchFamily="18" charset="0"/>
              </a:rPr>
              <a:t>Encoded from </a:t>
            </a:r>
            <a:r>
              <a:rPr lang="en-US" sz="1800" i="1" kern="0" dirty="0">
                <a:effectLst/>
                <a:latin typeface="Aptos" panose="020B0004020202020204" pitchFamily="34" charset="0"/>
                <a:ea typeface="Aptos" panose="020B0004020202020204" pitchFamily="34" charset="0"/>
                <a:cs typeface="Times New Roman" panose="02020603050405020304" pitchFamily="18" charset="0"/>
              </a:rPr>
              <a:t>kg/m</a:t>
            </a:r>
            <a:r>
              <a:rPr lang="en-US" sz="1800" i="1" kern="0" baseline="30000" dirty="0">
                <a:effectLst/>
                <a:latin typeface="Aptos" panose="020B0004020202020204" pitchFamily="34" charset="0"/>
                <a:ea typeface="Aptos" panose="020B0004020202020204" pitchFamily="34" charset="0"/>
                <a:cs typeface="Times New Roman" panose="02020603050405020304" pitchFamily="18" charset="0"/>
              </a:rPr>
              <a:t>2 </a:t>
            </a:r>
            <a:r>
              <a:rPr lang="en-US" sz="1800" kern="0" dirty="0">
                <a:effectLst/>
                <a:latin typeface="Aptos" panose="020B0004020202020204" pitchFamily="34" charset="0"/>
                <a:ea typeface="Aptos" panose="020B0004020202020204" pitchFamily="34" charset="0"/>
                <a:cs typeface="Times New Roman" panose="02020603050405020304" pitchFamily="18" charset="0"/>
              </a:rPr>
              <a:t>to an integer range of 0-255 for more efficient storage</a:t>
            </a:r>
          </a:p>
          <a:p>
            <a:pPr marL="285750" indent="-285750">
              <a:buFont typeface="Arial" panose="020B0604020202020204" pitchFamily="34" charset="0"/>
              <a:buChar char="•"/>
            </a:pPr>
            <a:r>
              <a:rPr lang="en-US" sz="1800" kern="0" dirty="0">
                <a:effectLst/>
                <a:latin typeface="Aptos" panose="020B0004020202020204" pitchFamily="34" charset="0"/>
                <a:cs typeface="Times New Roman" panose="02020603050405020304" pitchFamily="18" charset="0"/>
              </a:rPr>
              <a:t>Value of 255 used for missing data</a:t>
            </a:r>
          </a:p>
          <a:p>
            <a:pPr marL="285750" indent="-285750">
              <a:buFont typeface="Arial" panose="020B0604020202020204" pitchFamily="34" charset="0"/>
              <a:buChar char="•"/>
            </a:pPr>
            <a:r>
              <a:rPr lang="en-US" sz="1800" kern="0" dirty="0">
                <a:effectLst/>
                <a:latin typeface="Aptos" panose="020B0004020202020204" pitchFamily="34" charset="0"/>
                <a:cs typeface="Times New Roman" panose="02020603050405020304" pitchFamily="18" charset="0"/>
              </a:rPr>
              <a:t>Referring to radar “echoes” – Because images show the reflection or “echo” of radar off of precipitation in the atmosphere</a:t>
            </a:r>
          </a:p>
          <a:p>
            <a:pPr marL="285750" indent="-285750">
              <a:buFont typeface="Arial" panose="020B0604020202020204" pitchFamily="34" charset="0"/>
              <a:buChar char="•"/>
            </a:pPr>
            <a:r>
              <a:rPr lang="en-US" sz="1800" kern="0" dirty="0">
                <a:effectLst/>
                <a:latin typeface="Aptos" panose="020B0004020202020204" pitchFamily="34" charset="0"/>
                <a:cs typeface="Times New Roman" panose="02020603050405020304" pitchFamily="18" charset="0"/>
              </a:rPr>
              <a:t>Covered a 384x384 km patch of land with each pixel representing 1 sq. km</a:t>
            </a:r>
          </a:p>
        </p:txBody>
      </p:sp>
      <p:sp>
        <p:nvSpPr>
          <p:cNvPr id="4" name="Slide Number Placeholder 3"/>
          <p:cNvSpPr>
            <a:spLocks noGrp="1"/>
          </p:cNvSpPr>
          <p:nvPr>
            <p:ph type="sldNum" sz="quarter" idx="5"/>
          </p:nvPr>
        </p:nvSpPr>
        <p:spPr/>
        <p:txBody>
          <a:bodyPr/>
          <a:lstStyle/>
          <a:p>
            <a:fld id="{B130D503-4C43-4765-844D-DC6D10A71714}" type="slidenum">
              <a:rPr lang="en-US" smtClean="0"/>
              <a:t>20</a:t>
            </a:fld>
            <a:endParaRPr lang="en-US"/>
          </a:p>
        </p:txBody>
      </p:sp>
    </p:spTree>
    <p:extLst>
      <p:ext uri="{BB962C8B-B14F-4D97-AF65-F5344CB8AC3E}">
        <p14:creationId xmlns:p14="http://schemas.microsoft.com/office/powerpoint/2010/main" val="162149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Masking necessary to compute covariance matrix</a:t>
            </a:r>
          </a:p>
        </p:txBody>
      </p:sp>
      <p:sp>
        <p:nvSpPr>
          <p:cNvPr id="4" name="Slide Number Placeholder 3"/>
          <p:cNvSpPr>
            <a:spLocks noGrp="1"/>
          </p:cNvSpPr>
          <p:nvPr>
            <p:ph type="sldNum" sz="quarter" idx="5"/>
          </p:nvPr>
        </p:nvSpPr>
        <p:spPr/>
        <p:txBody>
          <a:bodyPr/>
          <a:lstStyle/>
          <a:p>
            <a:fld id="{B130D503-4C43-4765-844D-DC6D10A71714}" type="slidenum">
              <a:rPr lang="en-US" smtClean="0"/>
              <a:t>22</a:t>
            </a:fld>
            <a:endParaRPr lang="en-US"/>
          </a:p>
        </p:txBody>
      </p:sp>
    </p:spTree>
    <p:extLst>
      <p:ext uri="{BB962C8B-B14F-4D97-AF65-F5344CB8AC3E}">
        <p14:creationId xmlns:p14="http://schemas.microsoft.com/office/powerpoint/2010/main" val="2869422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Used masking threshold to capture main body of storm without outlying segments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Attempted to optimize masking threshold (will talk about later)</a:t>
            </a:r>
          </a:p>
        </p:txBody>
      </p:sp>
      <p:sp>
        <p:nvSpPr>
          <p:cNvPr id="4" name="Slide Number Placeholder 3"/>
          <p:cNvSpPr>
            <a:spLocks noGrp="1"/>
          </p:cNvSpPr>
          <p:nvPr>
            <p:ph type="sldNum" sz="quarter" idx="5"/>
          </p:nvPr>
        </p:nvSpPr>
        <p:spPr/>
        <p:txBody>
          <a:bodyPr/>
          <a:lstStyle/>
          <a:p>
            <a:fld id="{B130D503-4C43-4765-844D-DC6D10A71714}" type="slidenum">
              <a:rPr lang="en-US" smtClean="0"/>
              <a:t>23</a:t>
            </a:fld>
            <a:endParaRPr lang="en-US"/>
          </a:p>
        </p:txBody>
      </p:sp>
    </p:spTree>
    <p:extLst>
      <p:ext uri="{BB962C8B-B14F-4D97-AF65-F5344CB8AC3E}">
        <p14:creationId xmlns:p14="http://schemas.microsoft.com/office/powerpoint/2010/main" val="305132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285750" indent="-285750">
                  <a:buFont typeface="Arial" panose="020B0604020202020204" pitchFamily="34" charset="0"/>
                  <a:buChar char="•"/>
                </a:pPr>
                <a14:m>
                  <m:oMath xmlns:m="http://schemas.openxmlformats.org/officeDocument/2006/math">
                    <m:r>
                      <a:rPr lang="en-US" sz="1800" i="1" kern="0" smtClean="0">
                        <a:effectLst/>
                        <a:latin typeface="Cambria Math" panose="02040503050406030204" pitchFamily="18" charset="0"/>
                        <a:ea typeface="Times New Roman" panose="02020603050405020304" pitchFamily="18" charset="0"/>
                        <a:cs typeface="Times New Roman" panose="02020603050405020304" pitchFamily="18" charset="0"/>
                      </a:rPr>
                      <m:t>𝐶𝑜𝑣</m:t>
                    </m:r>
                    <m:r>
                      <a:rPr lang="en-US" sz="1800" i="1" kern="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smtClea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kern="0" dirty="0">
                    <a:effectLst/>
                    <a:latin typeface="Aptos" panose="020B0004020202020204" pitchFamily="34" charset="0"/>
                    <a:ea typeface="Aptos" panose="020B0004020202020204" pitchFamily="34" charset="0"/>
                    <a:cs typeface="Times New Roman" panose="02020603050405020304" pitchFamily="18" charset="0"/>
                  </a:rPr>
                  <a:t> gives information about the spread and direction of a storm in the </a:t>
                </a:r>
                <a14:m>
                  <m:oMath xmlns:m="http://schemas.openxmlformats.org/officeDocument/2006/math">
                    <m:r>
                      <a:rPr lang="en-US" sz="1800" i="1" kern="0">
                        <a:effectLst/>
                        <a:latin typeface="Cambria Math" panose="02040503050406030204" pitchFamily="18" charset="0"/>
                        <a:ea typeface="Aptos" panose="020B0004020202020204" pitchFamily="34" charset="0"/>
                        <a:cs typeface="Times New Roman" panose="02020603050405020304" pitchFamily="18" charset="0"/>
                      </a:rPr>
                      <m:t>𝑥</m:t>
                    </m:r>
                  </m:oMath>
                </a14:m>
                <a:r>
                  <a:rPr lang="en-US" sz="1800" kern="0" dirty="0">
                    <a:effectLst/>
                    <a:latin typeface="Aptos" panose="020B0004020202020204" pitchFamily="34" charset="0"/>
                    <a:ea typeface="Aptos" panose="020B0004020202020204" pitchFamily="34" charset="0"/>
                    <a:cs typeface="Times New Roman" panose="02020603050405020304" pitchFamily="18" charset="0"/>
                  </a:rPr>
                  <a:t> and </a:t>
                </a:r>
                <a14:m>
                  <m:oMath xmlns:m="http://schemas.openxmlformats.org/officeDocument/2006/math">
                    <m:r>
                      <a:rPr lang="en-US" sz="1800" i="1" kern="0">
                        <a:effectLst/>
                        <a:latin typeface="Cambria Math" panose="02040503050406030204" pitchFamily="18" charset="0"/>
                        <a:ea typeface="Aptos" panose="020B0004020202020204" pitchFamily="34" charset="0"/>
                        <a:cs typeface="Times New Roman" panose="02020603050405020304" pitchFamily="18" charset="0"/>
                      </a:rPr>
                      <m:t>𝑦</m:t>
                    </m:r>
                  </m:oMath>
                </a14:m>
                <a:r>
                  <a:rPr lang="en-US" sz="1800" kern="0" dirty="0">
                    <a:effectLst/>
                    <a:latin typeface="Aptos" panose="020B0004020202020204" pitchFamily="34" charset="0"/>
                    <a:ea typeface="Aptos" panose="020B0004020202020204" pitchFamily="34" charset="0"/>
                    <a:cs typeface="Times New Roman" panose="02020603050405020304" pitchFamily="18" charset="0"/>
                  </a:rPr>
                  <a:t> axes.</a:t>
                </a:r>
              </a:p>
              <a:p>
                <a:pPr marL="285750" indent="-2857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a:t>
                </a:r>
                <a:r>
                  <a:rPr lang="en-US" sz="1800" kern="0" dirty="0">
                    <a:effectLst/>
                    <a:latin typeface="Aptos" panose="020B0004020202020204" pitchFamily="34" charset="0"/>
                    <a:ea typeface="Aptos" panose="020B0004020202020204" pitchFamily="34" charset="0"/>
                    <a:cs typeface="Times New Roman" panose="02020603050405020304" pitchFamily="18" charset="0"/>
                  </a:rPr>
                  <a:t> of </a:t>
                </a:r>
                <a14:m>
                  <m:oMath xmlns:m="http://schemas.openxmlformats.org/officeDocument/2006/math">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𝐶𝑜𝑣</m:t>
                    </m:r>
                    <m:d>
                      <m:dPr>
                        <m:ctrlPr>
                          <a:rPr lang="en-US" i="1">
                            <a:effectLst/>
                            <a:latin typeface="Cambria Math" panose="02040503050406030204" pitchFamily="18" charset="0"/>
                            <a:ea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e>
                    </m:d>
                  </m:oMath>
                </a14:m>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800" kern="0" dirty="0">
                    <a:effectLst/>
                    <a:latin typeface="Aptos" panose="020B0004020202020204" pitchFamily="34" charset="0"/>
                    <a:ea typeface="Aptos" panose="020B0004020202020204" pitchFamily="34" charset="0"/>
                    <a:cs typeface="Times New Roman" panose="02020603050405020304" pitchFamily="18" charset="0"/>
                  </a:rPr>
                  <a:t>are the 2 greatest directions of variance (the principal directions) </a:t>
                </a:r>
              </a:p>
              <a:p>
                <a:pPr marL="742950" lvl="1" indent="-285750">
                  <a:buFont typeface="Arial" panose="020B0604020202020204" pitchFamily="34" charset="0"/>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Always orthogonal</a:t>
                </a:r>
              </a:p>
              <a:p>
                <a:pPr marL="742950" lvl="1" indent="-285750">
                  <a:buFont typeface="Arial" panose="020B0604020202020204" pitchFamily="34" charset="0"/>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They represent the directions of the semi-major and semi-minor axes of a storm ellipse.</a:t>
                </a:r>
              </a:p>
              <a:p>
                <a:pPr marL="285750" lvl="0" indent="-2857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eigenvalues (</a:t>
                </a:r>
                <a14:m>
                  <m:oMath xmlns:m="http://schemas.openxmlformats.org/officeDocument/2006/math">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Aptos" panose="020B0004020202020204" pitchFamily="34" charset="0"/>
                            <a:cs typeface="Times New Roman" panose="02020603050405020304" pitchFamily="18" charset="0"/>
                          </a:rPr>
                          <m:t>𝜆</m:t>
                        </m:r>
                      </m:e>
                      <m:sub>
                        <m:r>
                          <a:rPr lang="en-US" sz="1800" i="1" kern="0">
                            <a:effectLst/>
                            <a:latin typeface="Cambria Math" panose="02040503050406030204" pitchFamily="18" charset="0"/>
                            <a:ea typeface="Aptos" panose="020B0004020202020204" pitchFamily="34" charset="0"/>
                            <a:cs typeface="Times New Roman" panose="02020603050405020304" pitchFamily="18" charset="0"/>
                          </a:rPr>
                          <m:t>1</m:t>
                        </m:r>
                      </m:sub>
                    </m:sSub>
                  </m:oMath>
                </a14:m>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Aptos" panose="020B0004020202020204" pitchFamily="34" charset="0"/>
                            <a:cs typeface="Times New Roman" panose="02020603050405020304" pitchFamily="18" charset="0"/>
                          </a:rPr>
                          <m:t>𝜆</m:t>
                        </m:r>
                      </m:e>
                      <m:sub>
                        <m:r>
                          <a:rPr lang="en-US" sz="1800" i="1" kern="0">
                            <a:effectLst/>
                            <a:latin typeface="Cambria Math" panose="02040503050406030204" pitchFamily="18" charset="0"/>
                            <a:ea typeface="Aptos" panose="020B0004020202020204" pitchFamily="34" charset="0"/>
                            <a:cs typeface="Times New Roman" panose="02020603050405020304" pitchFamily="18" charset="0"/>
                          </a:rPr>
                          <m:t>2</m:t>
                        </m:r>
                      </m:sub>
                    </m:sSub>
                  </m:oMath>
                </a14:m>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of </a:t>
                </a:r>
                <a14:m>
                  <m:oMath xmlns:m="http://schemas.openxmlformats.org/officeDocument/2006/math">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𝐶𝑜𝑣</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kern="0" dirty="0">
                    <a:effectLst/>
                    <a:latin typeface="Aptos" panose="020B0004020202020204" pitchFamily="34" charset="0"/>
                    <a:ea typeface="Aptos" panose="020B0004020202020204" pitchFamily="34" charset="0"/>
                    <a:cs typeface="Times New Roman" panose="02020603050405020304" pitchFamily="18" charset="0"/>
                  </a:rPr>
                  <a:t> represent the magnitude of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dirty="0"/>
              </a:p>
            </p:txBody>
          </p:sp>
        </mc:Choice>
        <mc:Fallback>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i="0" kern="0">
                    <a:effectLst/>
                    <a:latin typeface="Cambria Math" panose="02040503050406030204" pitchFamily="18" charset="0"/>
                    <a:ea typeface="Times New Roman" panose="02020603050405020304" pitchFamily="18" charset="0"/>
                    <a:cs typeface="Times New Roman" panose="02020603050405020304" pitchFamily="18" charset="0"/>
                  </a:rPr>
                  <a:t>𝐶𝑜𝑣(𝑥,𝑦)</a:t>
                </a:r>
                <a:r>
                  <a:rPr lang="en-US" sz="1800" kern="0" dirty="0">
                    <a:effectLst/>
                    <a:latin typeface="Aptos" panose="020B0004020202020204" pitchFamily="34" charset="0"/>
                    <a:ea typeface="Aptos" panose="020B0004020202020204" pitchFamily="34" charset="0"/>
                    <a:cs typeface="Times New Roman" panose="02020603050405020304" pitchFamily="18" charset="0"/>
                  </a:rPr>
                  <a:t> gives information about the spread and direction of a storm in the </a:t>
                </a:r>
                <a:r>
                  <a:rPr lang="en-US" sz="1800" i="0" kern="0">
                    <a:effectLst/>
                    <a:latin typeface="Cambria Math" panose="02040503050406030204" pitchFamily="18" charset="0"/>
                    <a:ea typeface="Aptos" panose="020B0004020202020204" pitchFamily="34" charset="0"/>
                    <a:cs typeface="Times New Roman" panose="02020603050405020304" pitchFamily="18" charset="0"/>
                  </a:rPr>
                  <a:t>𝑥</a:t>
                </a:r>
                <a:r>
                  <a:rPr lang="en-US" sz="1800" kern="0" dirty="0">
                    <a:effectLst/>
                    <a:latin typeface="Aptos" panose="020B0004020202020204" pitchFamily="34" charset="0"/>
                    <a:ea typeface="Aptos" panose="020B0004020202020204" pitchFamily="34" charset="0"/>
                    <a:cs typeface="Times New Roman" panose="02020603050405020304" pitchFamily="18" charset="0"/>
                  </a:rPr>
                  <a:t> and </a:t>
                </a:r>
                <a:r>
                  <a:rPr lang="en-US" sz="1800" i="0" kern="0">
                    <a:effectLst/>
                    <a:latin typeface="Cambria Math" panose="02040503050406030204" pitchFamily="18" charset="0"/>
                    <a:ea typeface="Aptos" panose="020B0004020202020204" pitchFamily="34" charset="0"/>
                    <a:cs typeface="Times New Roman" panose="02020603050405020304" pitchFamily="18" charset="0"/>
                  </a:rPr>
                  <a:t>𝑦</a:t>
                </a:r>
                <a:r>
                  <a:rPr lang="en-US" sz="1800" kern="0" dirty="0">
                    <a:effectLst/>
                    <a:latin typeface="Aptos" panose="020B0004020202020204" pitchFamily="34" charset="0"/>
                    <a:ea typeface="Aptos" panose="020B0004020202020204" pitchFamily="34" charset="0"/>
                    <a:cs typeface="Times New Roman" panose="02020603050405020304" pitchFamily="18" charset="0"/>
                  </a:rPr>
                  <a:t> axes.</a:t>
                </a:r>
              </a:p>
              <a:p>
                <a:pPr marL="285750" indent="-2857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a:t>
                </a:r>
                <a:r>
                  <a:rPr lang="en-US" sz="1800" i="0" kern="0">
                    <a:effectLst/>
                    <a:latin typeface="Cambria Math" panose="02040503050406030204" pitchFamily="18" charset="0"/>
                    <a:ea typeface="Times New Roman" panose="02020603050405020304" pitchFamily="18" charset="0"/>
                    <a:cs typeface="Times New Roman" panose="02020603050405020304" pitchFamily="18" charset="0"/>
                  </a:rPr>
                  <a:t>𝑣_1</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and </a:t>
                </a:r>
                <a:r>
                  <a:rPr lang="en-US" sz="1800" i="0" kern="0">
                    <a:effectLst/>
                    <a:latin typeface="Cambria Math" panose="02040503050406030204" pitchFamily="18" charset="0"/>
                    <a:ea typeface="Times New Roman" panose="02020603050405020304" pitchFamily="18" charset="0"/>
                    <a:cs typeface="Times New Roman" panose="02020603050405020304" pitchFamily="18" charset="0"/>
                  </a:rPr>
                  <a:t>𝑣_2</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a:t>
                </a:r>
                <a:r>
                  <a:rPr lang="en-US" sz="1800" kern="0" dirty="0">
                    <a:effectLst/>
                    <a:latin typeface="Aptos" panose="020B0004020202020204" pitchFamily="34" charset="0"/>
                    <a:ea typeface="Aptos" panose="020B0004020202020204" pitchFamily="34" charset="0"/>
                    <a:cs typeface="Times New Roman" panose="02020603050405020304" pitchFamily="18" charset="0"/>
                  </a:rPr>
                  <a:t> of </a:t>
                </a:r>
                <a:r>
                  <a:rPr lang="en-US" sz="1800" i="0" kern="0">
                    <a:effectLst/>
                    <a:latin typeface="Cambria Math" panose="02040503050406030204" pitchFamily="18" charset="0"/>
                    <a:ea typeface="Times New Roman" panose="02020603050405020304" pitchFamily="18" charset="0"/>
                    <a:cs typeface="Times New Roman" panose="02020603050405020304" pitchFamily="18" charset="0"/>
                  </a:rPr>
                  <a:t>𝐶𝑜𝑣</a:t>
                </a:r>
                <a:r>
                  <a:rPr lang="en-US" i="0">
                    <a:effectLst/>
                    <a:latin typeface="Cambria Math" panose="02040503050406030204" pitchFamily="18" charset="0"/>
                  </a:rPr>
                  <a:t>(</a:t>
                </a:r>
                <a:r>
                  <a:rPr lang="en-US" sz="1800" i="0" kern="0">
                    <a:effectLst/>
                    <a:latin typeface="Cambria Math" panose="02040503050406030204" pitchFamily="18" charset="0"/>
                    <a:ea typeface="Times New Roman" panose="02020603050405020304" pitchFamily="18" charset="0"/>
                    <a:cs typeface="Times New Roman" panose="02020603050405020304" pitchFamily="18" charset="0"/>
                  </a:rPr>
                  <a:t>𝑥,𝑦)</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800" kern="0" dirty="0">
                    <a:effectLst/>
                    <a:latin typeface="Aptos" panose="020B0004020202020204" pitchFamily="34" charset="0"/>
                    <a:ea typeface="Aptos" panose="020B0004020202020204" pitchFamily="34" charset="0"/>
                    <a:cs typeface="Times New Roman" panose="02020603050405020304" pitchFamily="18" charset="0"/>
                  </a:rPr>
                  <a:t>are the 2 greatest directions of variance (the principal directions) </a:t>
                </a:r>
              </a:p>
              <a:p>
                <a:pPr marL="742950" lvl="1" indent="-285750">
                  <a:buFont typeface="Arial" panose="020B0604020202020204" pitchFamily="34" charset="0"/>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Always orthogonal</a:t>
                </a:r>
              </a:p>
              <a:p>
                <a:pPr marL="742950" lvl="1" indent="-285750">
                  <a:buFont typeface="Arial" panose="020B0604020202020204" pitchFamily="34" charset="0"/>
                  <a:buChar char="•"/>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They represent the directions of the semi-major and semi-minor axes of a storm ellipse.</a:t>
                </a:r>
              </a:p>
              <a:p>
                <a:pPr marL="285750" lvl="0" indent="-2857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eigenvalues (</a:t>
                </a:r>
                <a:r>
                  <a:rPr lang="en-US" sz="1800" i="0" kern="0">
                    <a:effectLst/>
                    <a:latin typeface="Cambria Math" panose="02040503050406030204" pitchFamily="18" charset="0"/>
                    <a:ea typeface="Aptos" panose="020B0004020202020204" pitchFamily="34" charset="0"/>
                    <a:cs typeface="Times New Roman" panose="02020603050405020304" pitchFamily="18" charset="0"/>
                  </a:rPr>
                  <a:t>𝜆_1</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and </a:t>
                </a:r>
                <a:r>
                  <a:rPr lang="en-US" sz="1800" i="0" kern="0">
                    <a:effectLst/>
                    <a:latin typeface="Cambria Math" panose="02040503050406030204" pitchFamily="18" charset="0"/>
                    <a:ea typeface="Aptos" panose="020B0004020202020204" pitchFamily="34" charset="0"/>
                    <a:cs typeface="Times New Roman" panose="02020603050405020304" pitchFamily="18" charset="0"/>
                  </a:rPr>
                  <a:t>𝜆_2</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of </a:t>
                </a:r>
                <a:r>
                  <a:rPr lang="en-US" sz="1800" i="0" kern="0">
                    <a:effectLst/>
                    <a:latin typeface="Cambria Math" panose="02040503050406030204" pitchFamily="18" charset="0"/>
                    <a:ea typeface="Times New Roman" panose="02020603050405020304" pitchFamily="18" charset="0"/>
                    <a:cs typeface="Times New Roman" panose="02020603050405020304" pitchFamily="18" charset="0"/>
                  </a:rPr>
                  <a:t>𝐶𝑜𝑣(𝑥,𝑦)</a:t>
                </a:r>
                <a:r>
                  <a:rPr lang="en-US" sz="1800" kern="0" dirty="0">
                    <a:effectLst/>
                    <a:latin typeface="Aptos" panose="020B0004020202020204" pitchFamily="34" charset="0"/>
                    <a:ea typeface="Aptos" panose="020B0004020202020204" pitchFamily="34" charset="0"/>
                    <a:cs typeface="Times New Roman" panose="02020603050405020304" pitchFamily="18" charset="0"/>
                  </a:rPr>
                  <a:t> represent the magnitude of </a:t>
                </a:r>
                <a:r>
                  <a:rPr lang="en-US" sz="1800" i="0" kern="0">
                    <a:effectLst/>
                    <a:latin typeface="Cambria Math" panose="02040503050406030204" pitchFamily="18" charset="0"/>
                    <a:ea typeface="Times New Roman" panose="02020603050405020304" pitchFamily="18" charset="0"/>
                    <a:cs typeface="Times New Roman" panose="02020603050405020304" pitchFamily="18" charset="0"/>
                  </a:rPr>
                  <a:t>𝑣_1</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and </a:t>
                </a:r>
                <a:r>
                  <a:rPr lang="en-US" sz="1800" i="0" kern="0">
                    <a:effectLst/>
                    <a:latin typeface="Cambria Math" panose="02040503050406030204" pitchFamily="18" charset="0"/>
                    <a:ea typeface="Times New Roman" panose="02020603050405020304" pitchFamily="18" charset="0"/>
                    <a:cs typeface="Times New Roman" panose="02020603050405020304" pitchFamily="18" charset="0"/>
                  </a:rPr>
                  <a:t>𝑣_2</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dirty="0"/>
              </a:p>
            </p:txBody>
          </p:sp>
        </mc:Fallback>
      </mc:AlternateContent>
      <p:sp>
        <p:nvSpPr>
          <p:cNvPr id="4" name="Slide Number Placeholder 3"/>
          <p:cNvSpPr>
            <a:spLocks noGrp="1"/>
          </p:cNvSpPr>
          <p:nvPr>
            <p:ph type="sldNum" sz="quarter" idx="5"/>
          </p:nvPr>
        </p:nvSpPr>
        <p:spPr/>
        <p:txBody>
          <a:bodyPr/>
          <a:lstStyle/>
          <a:p>
            <a:fld id="{B130D503-4C43-4765-844D-DC6D10A71714}" type="slidenum">
              <a:rPr lang="en-US" smtClean="0"/>
              <a:t>24</a:t>
            </a:fld>
            <a:endParaRPr lang="en-US"/>
          </a:p>
        </p:txBody>
      </p:sp>
    </p:spTree>
    <p:extLst>
      <p:ext uri="{BB962C8B-B14F-4D97-AF65-F5344CB8AC3E}">
        <p14:creationId xmlns:p14="http://schemas.microsoft.com/office/powerpoint/2010/main" val="2587717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1, 2, and 3 standard deviations (68%, 95%, and 99%) </a:t>
            </a:r>
            <a:endParaRPr lang="en-US" dirty="0"/>
          </a:p>
        </p:txBody>
      </p:sp>
      <p:sp>
        <p:nvSpPr>
          <p:cNvPr id="4" name="Slide Number Placeholder 3"/>
          <p:cNvSpPr>
            <a:spLocks noGrp="1"/>
          </p:cNvSpPr>
          <p:nvPr>
            <p:ph type="sldNum" sz="quarter" idx="5"/>
          </p:nvPr>
        </p:nvSpPr>
        <p:spPr/>
        <p:txBody>
          <a:bodyPr/>
          <a:lstStyle/>
          <a:p>
            <a:fld id="{B130D503-4C43-4765-844D-DC6D10A71714}" type="slidenum">
              <a:rPr lang="en-US" smtClean="0"/>
              <a:t>25</a:t>
            </a:fld>
            <a:endParaRPr lang="en-US"/>
          </a:p>
        </p:txBody>
      </p:sp>
    </p:spTree>
    <p:extLst>
      <p:ext uri="{BB962C8B-B14F-4D97-AF65-F5344CB8AC3E}">
        <p14:creationId xmlns:p14="http://schemas.microsoft.com/office/powerpoint/2010/main" val="291019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30D503-4C43-4765-844D-DC6D10A71714}" type="slidenum">
              <a:rPr lang="en-US" smtClean="0"/>
              <a:t>27</a:t>
            </a:fld>
            <a:endParaRPr lang="en-US"/>
          </a:p>
        </p:txBody>
      </p:sp>
    </p:spTree>
    <p:extLst>
      <p:ext uri="{BB962C8B-B14F-4D97-AF65-F5344CB8AC3E}">
        <p14:creationId xmlns:p14="http://schemas.microsoft.com/office/powerpoint/2010/main" val="1022834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a:t>
            </a:r>
            <a:r>
              <a:rPr lang="en-US" baseline="30000" dirty="0"/>
              <a:t>st</a:t>
            </a:r>
            <a:r>
              <a:rPr lang="en-US" dirty="0"/>
              <a:t> order finite differencing (backward differencing)</a:t>
            </a:r>
          </a:p>
          <a:p>
            <a:pPr marL="628650" lvl="1" indent="-171450">
              <a:buFont typeface="Arial" panose="020B0604020202020204" pitchFamily="34" charset="0"/>
              <a:buChar char="•"/>
            </a:pPr>
            <a:r>
              <a:rPr lang="en-US" dirty="0"/>
              <a:t>Common simple method for approximating derivatives</a:t>
            </a:r>
          </a:p>
          <a:p>
            <a:pPr marL="171450" indent="-171450">
              <a:buFont typeface="Arial" panose="020B0604020202020204" pitchFamily="34" charset="0"/>
              <a:buChar char="•"/>
            </a:pPr>
            <a:r>
              <a:rPr lang="en-US" dirty="0"/>
              <a:t>Subtracted previous frame’s value from current value</a:t>
            </a:r>
          </a:p>
        </p:txBody>
      </p:sp>
      <p:sp>
        <p:nvSpPr>
          <p:cNvPr id="4" name="Slide Number Placeholder 3"/>
          <p:cNvSpPr>
            <a:spLocks noGrp="1"/>
          </p:cNvSpPr>
          <p:nvPr>
            <p:ph type="sldNum" sz="quarter" idx="5"/>
          </p:nvPr>
        </p:nvSpPr>
        <p:spPr/>
        <p:txBody>
          <a:bodyPr/>
          <a:lstStyle/>
          <a:p>
            <a:fld id="{B130D503-4C43-4765-844D-DC6D10A71714}" type="slidenum">
              <a:rPr lang="en-US" smtClean="0"/>
              <a:t>29</a:t>
            </a:fld>
            <a:endParaRPr lang="en-US"/>
          </a:p>
        </p:txBody>
      </p:sp>
    </p:spTree>
    <p:extLst>
      <p:ext uri="{BB962C8B-B14F-4D97-AF65-F5344CB8AC3E}">
        <p14:creationId xmlns:p14="http://schemas.microsoft.com/office/powerpoint/2010/main" val="877670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5DE73-D3D7-EC95-0511-C4730C97E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7D920F-9876-33CB-D621-4C09C5EF28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C87C5D-3F3B-6500-B2C1-1F0D40818496}"/>
              </a:ext>
            </a:extLst>
          </p:cNvPr>
          <p:cNvSpPr>
            <a:spLocks noGrp="1"/>
          </p:cNvSpPr>
          <p:nvPr>
            <p:ph type="body" idx="1"/>
          </p:nvPr>
        </p:nvSpPr>
        <p:spPr/>
        <p:txBody>
          <a:bodyPr/>
          <a:lstStyle/>
          <a:p>
            <a:pPr marL="171450" indent="-171450">
              <a:buFont typeface="Arial" panose="020B0604020202020204" pitchFamily="34" charset="0"/>
              <a:buChar char="•"/>
            </a:pPr>
            <a:r>
              <a:rPr lang="en-US" dirty="0"/>
              <a:t>First frame of every sequence removed after feature extraction because no 2</a:t>
            </a:r>
            <a:r>
              <a:rPr lang="en-US" baseline="30000" dirty="0"/>
              <a:t>nd</a:t>
            </a:r>
            <a:r>
              <a:rPr lang="en-US" dirty="0"/>
              <a:t> order features could be calculated</a:t>
            </a:r>
          </a:p>
          <a:p>
            <a:pPr marL="628650" lvl="1" indent="-171450">
              <a:buFont typeface="Arial" panose="020B0604020202020204" pitchFamily="34" charset="0"/>
              <a:buChar char="•"/>
            </a:pPr>
            <a:r>
              <a:rPr lang="en-US" dirty="0"/>
              <a:t>New sequence length of 48 frames (3 hours, 55 minutes)</a:t>
            </a:r>
          </a:p>
          <a:p>
            <a:endParaRPr lang="en-US" dirty="0"/>
          </a:p>
          <a:p>
            <a:endParaRPr lang="en-US" dirty="0"/>
          </a:p>
          <a:p>
            <a:r>
              <a:rPr lang="en-US" dirty="0"/>
              <a:t>NOTE: Intensity should be renamed to average. Average should be renamed to non-zero pixel average.</a:t>
            </a:r>
          </a:p>
        </p:txBody>
      </p:sp>
      <p:sp>
        <p:nvSpPr>
          <p:cNvPr id="4" name="Slide Number Placeholder 3">
            <a:extLst>
              <a:ext uri="{FF2B5EF4-FFF2-40B4-BE49-F238E27FC236}">
                <a16:creationId xmlns:a16="http://schemas.microsoft.com/office/drawing/2014/main" id="{A5B1FEC3-471E-7DC4-93D7-0A41A1228A97}"/>
              </a:ext>
            </a:extLst>
          </p:cNvPr>
          <p:cNvSpPr>
            <a:spLocks noGrp="1"/>
          </p:cNvSpPr>
          <p:nvPr>
            <p:ph type="sldNum" sz="quarter" idx="5"/>
          </p:nvPr>
        </p:nvSpPr>
        <p:spPr/>
        <p:txBody>
          <a:bodyPr/>
          <a:lstStyle/>
          <a:p>
            <a:fld id="{B130D503-4C43-4765-844D-DC6D10A71714}" type="slidenum">
              <a:rPr lang="en-US" smtClean="0"/>
              <a:t>30</a:t>
            </a:fld>
            <a:endParaRPr lang="en-US"/>
          </a:p>
        </p:txBody>
      </p:sp>
    </p:spTree>
    <p:extLst>
      <p:ext uri="{BB962C8B-B14F-4D97-AF65-F5344CB8AC3E}">
        <p14:creationId xmlns:p14="http://schemas.microsoft.com/office/powerpoint/2010/main" val="388660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Based on hydrologic models of the atmosphere</a:t>
            </a:r>
          </a:p>
          <a:p>
            <a:pPr marL="171450" indent="-171450">
              <a:buFont typeface="Arial" panose="020B0604020202020204" pitchFamily="34" charset="0"/>
              <a:buChar char="•"/>
            </a:pPr>
            <a:r>
              <a:rPr lang="en-US" dirty="0"/>
              <a:t>Dominant over long time spans and large spatial scales, but has trouble with the granularity required for nowcasting</a:t>
            </a:r>
          </a:p>
          <a:p>
            <a:pPr marL="628650" lvl="1" indent="-171450">
              <a:buFont typeface="Arial" panose="020B0604020202020204" pitchFamily="34" charset="0"/>
              <a:buChar char="•"/>
            </a:pPr>
            <a:r>
              <a:rPr lang="en-US" dirty="0"/>
              <a:t>Local variations and anomalies have large effect on small scales, but minimal effect on large scales</a:t>
            </a:r>
          </a:p>
          <a:p>
            <a:r>
              <a:rPr lang="en-US" dirty="0"/>
              <a:t>NSF – National Science Foundation</a:t>
            </a:r>
          </a:p>
          <a:p>
            <a:r>
              <a:rPr lang="en-US" dirty="0"/>
              <a:t>Images Found at: https://weather.ral.ucar.edu/ </a:t>
            </a:r>
          </a:p>
        </p:txBody>
      </p:sp>
      <p:sp>
        <p:nvSpPr>
          <p:cNvPr id="4" name="Slide Number Placeholder 3"/>
          <p:cNvSpPr>
            <a:spLocks noGrp="1"/>
          </p:cNvSpPr>
          <p:nvPr>
            <p:ph type="sldNum" sz="quarter" idx="5"/>
          </p:nvPr>
        </p:nvSpPr>
        <p:spPr/>
        <p:txBody>
          <a:bodyPr/>
          <a:lstStyle/>
          <a:p>
            <a:fld id="{B130D503-4C43-4765-844D-DC6D10A71714}" type="slidenum">
              <a:rPr lang="en-US" smtClean="0"/>
              <a:t>7</a:t>
            </a:fld>
            <a:endParaRPr lang="en-US"/>
          </a:p>
        </p:txBody>
      </p:sp>
    </p:spTree>
    <p:extLst>
      <p:ext uri="{BB962C8B-B14F-4D97-AF65-F5344CB8AC3E}">
        <p14:creationId xmlns:p14="http://schemas.microsoft.com/office/powerpoint/2010/main" val="3783035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R17091202058422</a:t>
            </a:r>
          </a:p>
        </p:txBody>
      </p:sp>
      <p:sp>
        <p:nvSpPr>
          <p:cNvPr id="4" name="Slide Number Placeholder 3"/>
          <p:cNvSpPr>
            <a:spLocks noGrp="1"/>
          </p:cNvSpPr>
          <p:nvPr>
            <p:ph type="sldNum" sz="quarter" idx="5"/>
          </p:nvPr>
        </p:nvSpPr>
        <p:spPr/>
        <p:txBody>
          <a:bodyPr/>
          <a:lstStyle/>
          <a:p>
            <a:fld id="{B130D503-4C43-4765-844D-DC6D10A71714}" type="slidenum">
              <a:rPr lang="en-US" smtClean="0"/>
              <a:t>32</a:t>
            </a:fld>
            <a:endParaRPr lang="en-US"/>
          </a:p>
        </p:txBody>
      </p:sp>
    </p:spTree>
    <p:extLst>
      <p:ext uri="{BB962C8B-B14F-4D97-AF65-F5344CB8AC3E}">
        <p14:creationId xmlns:p14="http://schemas.microsoft.com/office/powerpoint/2010/main" val="3668984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agglomerative hierarchical clustering – from the bottom up (starts with clusters of 1, then groups most similar clusters)</a:t>
            </a:r>
          </a:p>
          <a:p>
            <a:pPr marL="171450" indent="-171450">
              <a:buFont typeface="Arial" panose="020B0604020202020204" pitchFamily="34" charset="0"/>
              <a:buChar char="•"/>
            </a:pPr>
            <a:r>
              <a:rPr lang="en-US" dirty="0"/>
              <a:t>Dendrogram is shown</a:t>
            </a:r>
          </a:p>
          <a:p>
            <a:pPr marL="171450" indent="-171450">
              <a:buFont typeface="Arial" panose="020B0604020202020204" pitchFamily="34" charset="0"/>
              <a:buChar char="•"/>
            </a:pPr>
            <a:r>
              <a:rPr lang="en-US" dirty="0"/>
              <a:t>Storms may exist is hierarchies of types/subtypes</a:t>
            </a:r>
          </a:p>
          <a:p>
            <a:pPr marL="171450" indent="-171450">
              <a:buFont typeface="Arial" panose="020B0604020202020204" pitchFamily="34" charset="0"/>
              <a:buChar char="•"/>
            </a:pPr>
            <a:r>
              <a:rPr lang="en-US" dirty="0"/>
              <a:t>Also just gave me the best results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dirty="0"/>
              <a:t>From here on, applied everything to both clustered data groups and </a:t>
            </a:r>
            <a:r>
              <a:rPr lang="en-US" sz="1200" b="1" u="sng" dirty="0" err="1"/>
              <a:t>unclustered</a:t>
            </a:r>
            <a:r>
              <a:rPr lang="en-US" sz="1200" b="1" u="sng" dirty="0"/>
              <a:t> data </a:t>
            </a:r>
            <a:r>
              <a:rPr lang="en-US" sz="1200" b="1" u="sng" dirty="0" err="1"/>
              <a:t>gruops</a:t>
            </a:r>
            <a:endParaRPr lang="en-US" sz="1200" b="1" u="sng" dirty="0"/>
          </a:p>
        </p:txBody>
      </p:sp>
      <p:sp>
        <p:nvSpPr>
          <p:cNvPr id="4" name="Slide Number Placeholder 3"/>
          <p:cNvSpPr>
            <a:spLocks noGrp="1"/>
          </p:cNvSpPr>
          <p:nvPr>
            <p:ph type="sldNum" sz="quarter" idx="5"/>
          </p:nvPr>
        </p:nvSpPr>
        <p:spPr/>
        <p:txBody>
          <a:bodyPr/>
          <a:lstStyle/>
          <a:p>
            <a:fld id="{B130D503-4C43-4765-844D-DC6D10A71714}" type="slidenum">
              <a:rPr lang="en-US" smtClean="0"/>
              <a:t>34</a:t>
            </a:fld>
            <a:endParaRPr lang="en-US"/>
          </a:p>
        </p:txBody>
      </p:sp>
    </p:spTree>
    <p:extLst>
      <p:ext uri="{BB962C8B-B14F-4D97-AF65-F5344CB8AC3E}">
        <p14:creationId xmlns:p14="http://schemas.microsoft.com/office/powerpoint/2010/main" val="231200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u="sng" dirty="0"/>
              <a:t>From here on, applied everything to both clustered data groups and </a:t>
            </a:r>
            <a:r>
              <a:rPr lang="en-US" sz="1800" b="1" u="sng" dirty="0" err="1"/>
              <a:t>unclustered</a:t>
            </a:r>
            <a:r>
              <a:rPr lang="en-US" sz="1800" b="1" u="sng" dirty="0"/>
              <a:t> data </a:t>
            </a:r>
            <a:r>
              <a:rPr lang="en-US" sz="1800" b="1" u="sng" dirty="0" err="1"/>
              <a:t>gruops</a:t>
            </a:r>
            <a:endParaRPr lang="en-US" sz="1800" b="1" u="sng" dirty="0"/>
          </a:p>
        </p:txBody>
      </p:sp>
      <p:sp>
        <p:nvSpPr>
          <p:cNvPr id="4" name="Slide Number Placeholder 3"/>
          <p:cNvSpPr>
            <a:spLocks noGrp="1"/>
          </p:cNvSpPr>
          <p:nvPr>
            <p:ph type="sldNum" sz="quarter" idx="5"/>
          </p:nvPr>
        </p:nvSpPr>
        <p:spPr/>
        <p:txBody>
          <a:bodyPr/>
          <a:lstStyle/>
          <a:p>
            <a:fld id="{B130D503-4C43-4765-844D-DC6D10A71714}" type="slidenum">
              <a:rPr lang="en-US" smtClean="0"/>
              <a:t>35</a:t>
            </a:fld>
            <a:endParaRPr lang="en-US"/>
          </a:p>
        </p:txBody>
      </p:sp>
    </p:spTree>
    <p:extLst>
      <p:ext uri="{BB962C8B-B14F-4D97-AF65-F5344CB8AC3E}">
        <p14:creationId xmlns:p14="http://schemas.microsoft.com/office/powerpoint/2010/main" val="2473171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dirty="0"/>
              <a:t>From here on, applied everything to both clustered data groups and </a:t>
            </a:r>
            <a:r>
              <a:rPr lang="en-US" sz="1200" b="1" u="sng" dirty="0" err="1"/>
              <a:t>unclustered</a:t>
            </a:r>
            <a:r>
              <a:rPr lang="en-US" sz="1200" b="1" u="sng" dirty="0"/>
              <a:t> data </a:t>
            </a:r>
            <a:r>
              <a:rPr lang="en-US" sz="1200" b="1" u="sng" dirty="0" err="1"/>
              <a:t>gruops</a:t>
            </a:r>
            <a:endParaRPr lang="en-US" dirty="0"/>
          </a:p>
          <a:p>
            <a:pPr marL="171450" indent="-171450">
              <a:buFont typeface="Arial" panose="020B0604020202020204" pitchFamily="34" charset="0"/>
              <a:buChar char="•"/>
            </a:pPr>
            <a:r>
              <a:rPr lang="en-US" dirty="0"/>
              <a:t>Higher masking threshold meant more samples were thrown out due to low intensities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130D503-4C43-4765-844D-DC6D10A71714}" type="slidenum">
              <a:rPr lang="en-US" smtClean="0"/>
              <a:t>36</a:t>
            </a:fld>
            <a:endParaRPr lang="en-US"/>
          </a:p>
        </p:txBody>
      </p:sp>
    </p:spTree>
    <p:extLst>
      <p:ext uri="{BB962C8B-B14F-4D97-AF65-F5344CB8AC3E}">
        <p14:creationId xmlns:p14="http://schemas.microsoft.com/office/powerpoint/2010/main" val="904723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0EC70-C33C-9CDF-EACB-C518EAA2A1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F1D9D3-1297-4971-15AD-9D44C8B44C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E2D7D-E048-CF94-3462-5366F5BB2884}"/>
              </a:ext>
            </a:extLst>
          </p:cNvPr>
          <p:cNvSpPr>
            <a:spLocks noGrp="1"/>
          </p:cNvSpPr>
          <p:nvPr>
            <p:ph type="body" idx="1"/>
          </p:nvPr>
        </p:nvSpPr>
        <p:spPr/>
        <p:txBody>
          <a:bodyPr/>
          <a:lstStyle/>
          <a:p>
            <a:pPr marL="171450" indent="-171450">
              <a:buFont typeface="Arial" panose="020B0604020202020204" pitchFamily="34" charset="0"/>
              <a:buChar char="•"/>
            </a:pPr>
            <a:r>
              <a:rPr lang="en-US" dirty="0"/>
              <a:t>Mean = 0, </a:t>
            </a:r>
          </a:p>
          <a:p>
            <a:pPr marL="171450" indent="-171450">
              <a:buFont typeface="Arial" panose="020B0604020202020204" pitchFamily="34" charset="0"/>
              <a:buChar char="•"/>
            </a:pPr>
            <a:r>
              <a:rPr lang="en-US" dirty="0"/>
              <a:t>Standard dev. = 1</a:t>
            </a:r>
          </a:p>
          <a:p>
            <a:pPr marL="171450" indent="-171450">
              <a:buFont typeface="Arial" panose="020B0604020202020204" pitchFamily="34" charset="0"/>
              <a:buChar char="•"/>
            </a:pPr>
            <a:r>
              <a:rPr lang="en-US" dirty="0"/>
              <a:t>Important to normalize train set first, then test set using same metric to preserve “unseen” nature of test set</a:t>
            </a:r>
          </a:p>
          <a:p>
            <a:pPr marL="628650" lvl="1" indent="-171450">
              <a:buFont typeface="Arial" panose="020B0604020202020204" pitchFamily="34" charset="0"/>
              <a:buChar char="•"/>
            </a:pPr>
            <a:r>
              <a:rPr lang="en-US" dirty="0"/>
              <a:t>Would otherwise introduce bias into model and possible skew results to being too optimistic</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16A77EB-A5DF-6799-F085-B833CF3E11BE}"/>
              </a:ext>
            </a:extLst>
          </p:cNvPr>
          <p:cNvSpPr>
            <a:spLocks noGrp="1"/>
          </p:cNvSpPr>
          <p:nvPr>
            <p:ph type="sldNum" sz="quarter" idx="5"/>
          </p:nvPr>
        </p:nvSpPr>
        <p:spPr/>
        <p:txBody>
          <a:bodyPr/>
          <a:lstStyle/>
          <a:p>
            <a:fld id="{B130D503-4C43-4765-844D-DC6D10A71714}" type="slidenum">
              <a:rPr lang="en-US" smtClean="0"/>
              <a:t>37</a:t>
            </a:fld>
            <a:endParaRPr lang="en-US"/>
          </a:p>
        </p:txBody>
      </p:sp>
    </p:spTree>
    <p:extLst>
      <p:ext uri="{BB962C8B-B14F-4D97-AF65-F5344CB8AC3E}">
        <p14:creationId xmlns:p14="http://schemas.microsoft.com/office/powerpoint/2010/main" val="3641018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30D503-4C43-4765-844D-DC6D10A71714}" type="slidenum">
              <a:rPr lang="en-US" smtClean="0"/>
              <a:t>38</a:t>
            </a:fld>
            <a:endParaRPr lang="en-US"/>
          </a:p>
        </p:txBody>
      </p:sp>
    </p:spTree>
    <p:extLst>
      <p:ext uri="{BB962C8B-B14F-4D97-AF65-F5344CB8AC3E}">
        <p14:creationId xmlns:p14="http://schemas.microsoft.com/office/powerpoint/2010/main" val="1479454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5524A-C36B-DA73-0BA8-B11BD3453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1AD51F-494A-87AA-3011-28893EE4F1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2D9AF6-6E8D-F224-79CA-C003B1F901B6}"/>
              </a:ext>
            </a:extLst>
          </p:cNvPr>
          <p:cNvSpPr>
            <a:spLocks noGrp="1"/>
          </p:cNvSpPr>
          <p:nvPr>
            <p:ph type="body" idx="1"/>
          </p:nvPr>
        </p:nvSpPr>
        <p:spPr/>
        <p:txBody>
          <a:bodyPr/>
          <a:lstStyle/>
          <a:p>
            <a:pPr marL="171450" indent="-171450">
              <a:buFont typeface="Arial" panose="020B0604020202020204" pitchFamily="34" charset="0"/>
              <a:buChar char="•"/>
            </a:pPr>
            <a:r>
              <a:rPr lang="en-US" dirty="0"/>
              <a:t>Number of samples per event sequence dependent on Input Sequence length and Horizon Length</a:t>
            </a:r>
          </a:p>
        </p:txBody>
      </p:sp>
      <p:sp>
        <p:nvSpPr>
          <p:cNvPr id="4" name="Slide Number Placeholder 3">
            <a:extLst>
              <a:ext uri="{FF2B5EF4-FFF2-40B4-BE49-F238E27FC236}">
                <a16:creationId xmlns:a16="http://schemas.microsoft.com/office/drawing/2014/main" id="{898025D9-D7E4-38E9-DD97-A7597FCB4A6A}"/>
              </a:ext>
            </a:extLst>
          </p:cNvPr>
          <p:cNvSpPr>
            <a:spLocks noGrp="1"/>
          </p:cNvSpPr>
          <p:nvPr>
            <p:ph type="sldNum" sz="quarter" idx="5"/>
          </p:nvPr>
        </p:nvSpPr>
        <p:spPr/>
        <p:txBody>
          <a:bodyPr/>
          <a:lstStyle/>
          <a:p>
            <a:fld id="{0C79594D-4679-439A-B890-79E411F5D1C2}" type="slidenum">
              <a:rPr lang="en-US" smtClean="0"/>
              <a:t>39</a:t>
            </a:fld>
            <a:endParaRPr lang="en-US"/>
          </a:p>
        </p:txBody>
      </p:sp>
    </p:spTree>
    <p:extLst>
      <p:ext uri="{BB962C8B-B14F-4D97-AF65-F5344CB8AC3E}">
        <p14:creationId xmlns:p14="http://schemas.microsoft.com/office/powerpoint/2010/main" val="3368293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ea typeface="Aptos" panose="020B0004020202020204" pitchFamily="34" charset="0"/>
                <a:cs typeface="Times New Roman" panose="02020603050405020304" pitchFamily="18" charset="0"/>
              </a:rPr>
              <a:t>Forget gate controls how much of the cell state (long term memory) to remember for the current input.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ea typeface="Aptos" panose="020B0004020202020204" pitchFamily="34" charset="0"/>
                <a:cs typeface="Times New Roman" panose="02020603050405020304" pitchFamily="18" charset="0"/>
              </a:rPr>
              <a:t>Input gate controls how new information coming into the </a:t>
            </a:r>
            <a:r>
              <a:rPr lang="en-US" sz="1200" kern="0" dirty="0" err="1">
                <a:effectLst/>
                <a:latin typeface="Aptos" panose="020B0004020202020204" pitchFamily="34" charset="0"/>
                <a:ea typeface="Aptos" panose="020B0004020202020204" pitchFamily="34" charset="0"/>
                <a:cs typeface="Times New Roman" panose="02020603050405020304" pitchFamily="18" charset="0"/>
              </a:rPr>
              <a:t>lstm</a:t>
            </a:r>
            <a:r>
              <a:rPr lang="en-US" sz="1200" kern="0" dirty="0">
                <a:effectLst/>
                <a:latin typeface="Aptos" panose="020B0004020202020204" pitchFamily="34" charset="0"/>
                <a:ea typeface="Aptos" panose="020B0004020202020204" pitchFamily="34" charset="0"/>
                <a:cs typeface="Times New Roman" panose="02020603050405020304" pitchFamily="18" charset="0"/>
              </a:rPr>
              <a:t> cell (candidate information) is incorporated into the cell state.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ea typeface="Aptos" panose="020B0004020202020204" pitchFamily="34" charset="0"/>
                <a:cs typeface="Times New Roman" panose="02020603050405020304" pitchFamily="18" charset="0"/>
              </a:rPr>
              <a:t>Output gate controls the </a:t>
            </a:r>
            <a:r>
              <a:rPr lang="en-US" sz="1200" kern="0" dirty="0" err="1">
                <a:effectLst/>
                <a:latin typeface="Aptos" panose="020B0004020202020204" pitchFamily="34" charset="0"/>
                <a:ea typeface="Aptos" panose="020B0004020202020204" pitchFamily="34" charset="0"/>
                <a:cs typeface="Times New Roman" panose="02020603050405020304" pitchFamily="18" charset="0"/>
              </a:rPr>
              <a:t>lstm</a:t>
            </a:r>
            <a:r>
              <a:rPr lang="en-US" sz="1200" kern="0" dirty="0">
                <a:effectLst/>
                <a:latin typeface="Aptos" panose="020B0004020202020204" pitchFamily="34" charset="0"/>
                <a:ea typeface="Aptos" panose="020B0004020202020204" pitchFamily="34" charset="0"/>
                <a:cs typeface="Times New Roman" panose="02020603050405020304" pitchFamily="18" charset="0"/>
              </a:rPr>
              <a:t> cell’s output, which is the hidden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ea typeface="Aptos" panose="020B0004020202020204" pitchFamily="34" charset="0"/>
                <a:cs typeface="Times New Roman" panose="02020603050405020304" pitchFamily="18" charset="0"/>
              </a:rPr>
              <a:t>Filters cell state and previous hidden state.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ea typeface="Aptos" panose="020B0004020202020204" pitchFamily="34" charset="0"/>
                <a:cs typeface="Times New Roman" panose="02020603050405020304" pitchFamily="18" charset="0"/>
              </a:rPr>
              <a:t>Candidate gate (sometimes referred to as candidate memory or the input modulation gate). After the input gate tanh function, candidate memory is proposed to update the cell state. </a:t>
            </a:r>
            <a:endParaRPr lang="en-US" dirty="0"/>
          </a:p>
          <a:p>
            <a:endParaRPr lang="en-US" dirty="0"/>
          </a:p>
        </p:txBody>
      </p:sp>
      <p:sp>
        <p:nvSpPr>
          <p:cNvPr id="4" name="Slide Number Placeholder 3"/>
          <p:cNvSpPr>
            <a:spLocks noGrp="1"/>
          </p:cNvSpPr>
          <p:nvPr>
            <p:ph type="sldNum" sz="quarter" idx="5"/>
          </p:nvPr>
        </p:nvSpPr>
        <p:spPr/>
        <p:txBody>
          <a:bodyPr/>
          <a:lstStyle/>
          <a:p>
            <a:fld id="{B130D503-4C43-4765-844D-DC6D10A71714}" type="slidenum">
              <a:rPr lang="en-US" smtClean="0"/>
              <a:t>41</a:t>
            </a:fld>
            <a:endParaRPr lang="en-US"/>
          </a:p>
        </p:txBody>
      </p:sp>
    </p:spTree>
    <p:extLst>
      <p:ext uri="{BB962C8B-B14F-4D97-AF65-F5344CB8AC3E}">
        <p14:creationId xmlns:p14="http://schemas.microsoft.com/office/powerpoint/2010/main" val="1905532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C0E05-B29C-EDFE-CFE9-948FB4AAB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E7BE1B-C90A-7CBA-88D9-5B2DFA0B66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2FFDA5-08B4-0D0C-7761-A08F973E8099}"/>
              </a:ext>
            </a:extLst>
          </p:cNvPr>
          <p:cNvSpPr>
            <a:spLocks noGrp="1"/>
          </p:cNvSpPr>
          <p:nvPr>
            <p:ph type="body" idx="1"/>
          </p:nvPr>
        </p:nvSpPr>
        <p:spPr/>
        <p:txBody>
          <a:bodyPr/>
          <a:lstStyle/>
          <a:p>
            <a:pPr marL="171450" indent="-171450">
              <a:buFont typeface="Arial" panose="020B0604020202020204" pitchFamily="34" charset="0"/>
              <a:buChar char="•"/>
            </a:pPr>
            <a:r>
              <a:rPr lang="en-US" dirty="0"/>
              <a:t>1 LSTM Cell per input sequence timestep, each with hidden state size of 32</a:t>
            </a:r>
          </a:p>
          <a:p>
            <a:pPr marL="171450" indent="-171450">
              <a:buFont typeface="Arial" panose="020B0604020202020204" pitchFamily="34" charset="0"/>
              <a:buChar char="•"/>
            </a:pPr>
            <a:r>
              <a:rPr lang="en-US" dirty="0"/>
              <a:t>2 LSTM layers</a:t>
            </a:r>
          </a:p>
          <a:p>
            <a:pPr marL="171450" indent="-171450">
              <a:buFont typeface="Arial" panose="020B0604020202020204" pitchFamily="34" charset="0"/>
              <a:buChar char="•"/>
            </a:pPr>
            <a:r>
              <a:rPr lang="en-US" dirty="0"/>
              <a:t>Dense layer to convert from hidden state dimensionality of 32 to feature dimensionality of 13</a:t>
            </a:r>
          </a:p>
          <a:p>
            <a:pPr marL="171450" indent="-171450">
              <a:buFont typeface="Arial" panose="020B0604020202020204" pitchFamily="34" charset="0"/>
              <a:buChar char="•"/>
            </a:pPr>
            <a:r>
              <a:rPr lang="en-US" dirty="0"/>
              <a:t>Dropout of 0.20 applied to LSTM layers to avoid overfitting</a:t>
            </a:r>
          </a:p>
        </p:txBody>
      </p:sp>
      <p:sp>
        <p:nvSpPr>
          <p:cNvPr id="4" name="Slide Number Placeholder 3">
            <a:extLst>
              <a:ext uri="{FF2B5EF4-FFF2-40B4-BE49-F238E27FC236}">
                <a16:creationId xmlns:a16="http://schemas.microsoft.com/office/drawing/2014/main" id="{F4237B45-264F-E9C2-0F85-69E68474C775}"/>
              </a:ext>
            </a:extLst>
          </p:cNvPr>
          <p:cNvSpPr>
            <a:spLocks noGrp="1"/>
          </p:cNvSpPr>
          <p:nvPr>
            <p:ph type="sldNum" sz="quarter" idx="5"/>
          </p:nvPr>
        </p:nvSpPr>
        <p:spPr/>
        <p:txBody>
          <a:bodyPr/>
          <a:lstStyle/>
          <a:p>
            <a:fld id="{B130D503-4C43-4765-844D-DC6D10A71714}" type="slidenum">
              <a:rPr lang="en-US" smtClean="0"/>
              <a:t>42</a:t>
            </a:fld>
            <a:endParaRPr lang="en-US"/>
          </a:p>
        </p:txBody>
      </p:sp>
    </p:spTree>
    <p:extLst>
      <p:ext uri="{BB962C8B-B14F-4D97-AF65-F5344CB8AC3E}">
        <p14:creationId xmlns:p14="http://schemas.microsoft.com/office/powerpoint/2010/main" val="930003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957DB-25A9-689F-E311-629989B418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80BB41-68CB-21E4-8D96-C3EFEAE77A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50A37-1991-F3DE-50E8-9EA81CD7D7CF}"/>
              </a:ext>
            </a:extLst>
          </p:cNvPr>
          <p:cNvSpPr>
            <a:spLocks noGrp="1"/>
          </p:cNvSpPr>
          <p:nvPr>
            <p:ph type="body" idx="1"/>
          </p:nvPr>
        </p:nvSpPr>
        <p:spPr/>
        <p:txBody>
          <a:bodyPr/>
          <a:lstStyle/>
          <a:p>
            <a:pPr marL="171450" indent="-171450">
              <a:buFont typeface="Arial" panose="020B0604020202020204" pitchFamily="34" charset="0"/>
              <a:buChar char="•"/>
            </a:pPr>
            <a:r>
              <a:rPr lang="en-US" dirty="0"/>
              <a:t>Started off using </a:t>
            </a:r>
            <a:r>
              <a:rPr lang="en-US" dirty="0" err="1"/>
              <a:t>tensorlow</a:t>
            </a:r>
            <a:r>
              <a:rPr lang="en-US" dirty="0"/>
              <a:t>, then switched to </a:t>
            </a:r>
            <a:r>
              <a:rPr lang="en-US" dirty="0" err="1"/>
              <a:t>PyTorch</a:t>
            </a:r>
            <a:endParaRPr lang="en-US" dirty="0"/>
          </a:p>
          <a:p>
            <a:pPr marL="171450" indent="-171450">
              <a:buFont typeface="Arial" panose="020B0604020202020204" pitchFamily="34" charset="0"/>
              <a:buChar char="•"/>
            </a:pPr>
            <a:r>
              <a:rPr lang="en-US" dirty="0"/>
              <a:t>Also used </a:t>
            </a:r>
            <a:r>
              <a:rPr lang="en-US" dirty="0" err="1"/>
              <a:t>numpy</a:t>
            </a:r>
            <a:r>
              <a:rPr lang="en-US" dirty="0"/>
              <a:t> and </a:t>
            </a:r>
            <a:r>
              <a:rPr lang="en-US" dirty="0" err="1"/>
              <a:t>scipy</a:t>
            </a:r>
            <a:r>
              <a:rPr lang="en-US" dirty="0"/>
              <a:t> quite a bit</a:t>
            </a:r>
          </a:p>
        </p:txBody>
      </p:sp>
      <p:sp>
        <p:nvSpPr>
          <p:cNvPr id="4" name="Slide Number Placeholder 3">
            <a:extLst>
              <a:ext uri="{FF2B5EF4-FFF2-40B4-BE49-F238E27FC236}">
                <a16:creationId xmlns:a16="http://schemas.microsoft.com/office/drawing/2014/main" id="{37F9CC23-A004-DFD0-9874-7DB19C25ED32}"/>
              </a:ext>
            </a:extLst>
          </p:cNvPr>
          <p:cNvSpPr>
            <a:spLocks noGrp="1"/>
          </p:cNvSpPr>
          <p:nvPr>
            <p:ph type="sldNum" sz="quarter" idx="5"/>
          </p:nvPr>
        </p:nvSpPr>
        <p:spPr/>
        <p:txBody>
          <a:bodyPr/>
          <a:lstStyle/>
          <a:p>
            <a:fld id="{B130D503-4C43-4765-844D-DC6D10A71714}" type="slidenum">
              <a:rPr lang="en-US" smtClean="0"/>
              <a:t>43</a:t>
            </a:fld>
            <a:endParaRPr lang="en-US"/>
          </a:p>
        </p:txBody>
      </p:sp>
    </p:spTree>
    <p:extLst>
      <p:ext uri="{BB962C8B-B14F-4D97-AF65-F5344CB8AC3E}">
        <p14:creationId xmlns:p14="http://schemas.microsoft.com/office/powerpoint/2010/main" val="264954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691AD-B469-C117-9643-A3ED5689D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74AC79-05E9-F12B-8FE8-7FBA871DB5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023193-E1FA-3D3A-8343-1D120ECF18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AA747E-0AE0-AC52-BB30-A6BEA71D9B91}"/>
              </a:ext>
            </a:extLst>
          </p:cNvPr>
          <p:cNvSpPr>
            <a:spLocks noGrp="1"/>
          </p:cNvSpPr>
          <p:nvPr>
            <p:ph type="sldNum" sz="quarter" idx="5"/>
          </p:nvPr>
        </p:nvSpPr>
        <p:spPr/>
        <p:txBody>
          <a:bodyPr/>
          <a:lstStyle/>
          <a:p>
            <a:fld id="{B130D503-4C43-4765-844D-DC6D10A71714}" type="slidenum">
              <a:rPr lang="en-US" smtClean="0"/>
              <a:t>8</a:t>
            </a:fld>
            <a:endParaRPr lang="en-US"/>
          </a:p>
        </p:txBody>
      </p:sp>
    </p:spTree>
    <p:extLst>
      <p:ext uri="{BB962C8B-B14F-4D97-AF65-F5344CB8AC3E}">
        <p14:creationId xmlns:p14="http://schemas.microsoft.com/office/powerpoint/2010/main" val="3142871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71A1C-B6A2-4067-EE73-ED03EAFBA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845CF8-F954-3EEB-D3A9-6A6CD16DF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47D39-B544-C1D4-8A3D-657C9C6F03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13D6A5-78BE-76E1-CEBC-F83B3FCDF1D5}"/>
              </a:ext>
            </a:extLst>
          </p:cNvPr>
          <p:cNvSpPr>
            <a:spLocks noGrp="1"/>
          </p:cNvSpPr>
          <p:nvPr>
            <p:ph type="sldNum" sz="quarter" idx="5"/>
          </p:nvPr>
        </p:nvSpPr>
        <p:spPr/>
        <p:txBody>
          <a:bodyPr/>
          <a:lstStyle/>
          <a:p>
            <a:fld id="{B130D503-4C43-4765-844D-DC6D10A71714}" type="slidenum">
              <a:rPr lang="en-US" smtClean="0"/>
              <a:t>45</a:t>
            </a:fld>
            <a:endParaRPr lang="en-US"/>
          </a:p>
        </p:txBody>
      </p:sp>
    </p:spTree>
    <p:extLst>
      <p:ext uri="{BB962C8B-B14F-4D97-AF65-F5344CB8AC3E}">
        <p14:creationId xmlns:p14="http://schemas.microsoft.com/office/powerpoint/2010/main" val="3544758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E4D23-26C2-B7FE-9794-F3C0CA64A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E85062-453E-D88F-DF88-60F70AE07A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2F781C-8B3A-004B-4311-E938FFEF9E56}"/>
              </a:ext>
            </a:extLst>
          </p:cNvPr>
          <p:cNvSpPr>
            <a:spLocks noGrp="1"/>
          </p:cNvSpPr>
          <p:nvPr>
            <p:ph type="body" idx="1"/>
          </p:nvPr>
        </p:nvSpPr>
        <p:spPr/>
        <p:txBody>
          <a:bodyPr/>
          <a:lstStyle/>
          <a:p>
            <a:pPr marL="17145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Latin hypercube - aims to evenly sample a design space. </a:t>
            </a:r>
          </a:p>
          <a:p>
            <a:pPr marL="628650" lvl="1"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The design space for this study was composed of three subspaces, one for each hyperparameter. </a:t>
            </a:r>
          </a:p>
          <a:p>
            <a:pPr marL="171450" lvl="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Orthogonal </a:t>
            </a:r>
            <a:r>
              <a:rPr lang="en-US" sz="1800" kern="0" dirty="0" err="1">
                <a:effectLst/>
                <a:latin typeface="Aptos" panose="020B0004020202020204" pitchFamily="34" charset="0"/>
                <a:ea typeface="Aptos" panose="020B0004020202020204" pitchFamily="34" charset="0"/>
                <a:cs typeface="Times New Roman" panose="02020603050405020304" pitchFamily="18" charset="0"/>
              </a:rPr>
              <a:t>latin</a:t>
            </a:r>
            <a:r>
              <a:rPr lang="en-US" sz="1800" kern="0" dirty="0">
                <a:effectLst/>
                <a:latin typeface="Aptos" panose="020B0004020202020204" pitchFamily="34" charset="0"/>
                <a:ea typeface="Aptos" panose="020B0004020202020204" pitchFamily="34" charset="0"/>
                <a:cs typeface="Times New Roman" panose="02020603050405020304" pitchFamily="18" charset="0"/>
              </a:rPr>
              <a:t> hypercube sampling - each subspace is orthogonal. </a:t>
            </a:r>
          </a:p>
          <a:p>
            <a:pPr marL="628650" lvl="1"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If orthogonal, no correlation between subspaces. </a:t>
            </a:r>
          </a:p>
          <a:p>
            <a:pPr marL="171450" lvl="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NOLHs minimizes correlation between subspaces while maintaining flexibility and efficiency in the sampling design</a:t>
            </a:r>
            <a:endParaRPr lang="en-US" dirty="0"/>
          </a:p>
        </p:txBody>
      </p:sp>
      <p:sp>
        <p:nvSpPr>
          <p:cNvPr id="4" name="Slide Number Placeholder 3">
            <a:extLst>
              <a:ext uri="{FF2B5EF4-FFF2-40B4-BE49-F238E27FC236}">
                <a16:creationId xmlns:a16="http://schemas.microsoft.com/office/drawing/2014/main" id="{6525F3C8-4738-B6CC-7012-16BB6859A83F}"/>
              </a:ext>
            </a:extLst>
          </p:cNvPr>
          <p:cNvSpPr>
            <a:spLocks noGrp="1"/>
          </p:cNvSpPr>
          <p:nvPr>
            <p:ph type="sldNum" sz="quarter" idx="5"/>
          </p:nvPr>
        </p:nvSpPr>
        <p:spPr/>
        <p:txBody>
          <a:bodyPr/>
          <a:lstStyle/>
          <a:p>
            <a:fld id="{B130D503-4C43-4765-844D-DC6D10A71714}" type="slidenum">
              <a:rPr lang="en-US" smtClean="0"/>
              <a:t>46</a:t>
            </a:fld>
            <a:endParaRPr lang="en-US"/>
          </a:p>
        </p:txBody>
      </p:sp>
    </p:spTree>
    <p:extLst>
      <p:ext uri="{BB962C8B-B14F-4D97-AF65-F5344CB8AC3E}">
        <p14:creationId xmlns:p14="http://schemas.microsoft.com/office/powerpoint/2010/main" val="1861194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https://www.semanticscholar.org/paper/Improving-a-Plan-Library-for-Real-time-Systems-Holder/165aa205befa6bb1a044d636fd356d5e946cf01d</a:t>
            </a:r>
          </a:p>
        </p:txBody>
      </p:sp>
      <p:sp>
        <p:nvSpPr>
          <p:cNvPr id="4" name="Slide Number Placeholder 3"/>
          <p:cNvSpPr>
            <a:spLocks noGrp="1"/>
          </p:cNvSpPr>
          <p:nvPr>
            <p:ph type="sldNum" sz="quarter" idx="5"/>
          </p:nvPr>
        </p:nvSpPr>
        <p:spPr/>
        <p:txBody>
          <a:bodyPr/>
          <a:lstStyle/>
          <a:p>
            <a:fld id="{B130D503-4C43-4765-844D-DC6D10A71714}" type="slidenum">
              <a:rPr lang="en-US" smtClean="0"/>
              <a:t>47</a:t>
            </a:fld>
            <a:endParaRPr lang="en-US"/>
          </a:p>
        </p:txBody>
      </p:sp>
    </p:spTree>
    <p:extLst>
      <p:ext uri="{BB962C8B-B14F-4D97-AF65-F5344CB8AC3E}">
        <p14:creationId xmlns:p14="http://schemas.microsoft.com/office/powerpoint/2010/main" val="353600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130D503-4C43-4765-844D-DC6D10A71714}" type="slidenum">
              <a:rPr lang="en-US" smtClean="0"/>
              <a:t>48</a:t>
            </a:fld>
            <a:endParaRPr lang="en-US"/>
          </a:p>
        </p:txBody>
      </p:sp>
    </p:spTree>
    <p:extLst>
      <p:ext uri="{BB962C8B-B14F-4D97-AF65-F5344CB8AC3E}">
        <p14:creationId xmlns:p14="http://schemas.microsoft.com/office/powerpoint/2010/main" val="11707002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40037-95D9-68AD-DDAD-DDEB4A7EE7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ADF96-C190-9918-5078-D49DF1C759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52204D-7675-515F-69B3-C729B422EE1F}"/>
              </a:ext>
            </a:extLst>
          </p:cNvPr>
          <p:cNvSpPr>
            <a:spLocks noGrp="1"/>
          </p:cNvSpPr>
          <p:nvPr>
            <p:ph type="body" idx="1"/>
          </p:nvPr>
        </p:nvSpPr>
        <p:spPr/>
        <p:txBody>
          <a:bodyPr/>
          <a:lstStyle/>
          <a:p>
            <a:pPr marL="17145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Latin hypercube - aims to evenly sample a design space. </a:t>
            </a:r>
          </a:p>
          <a:p>
            <a:pPr marL="628650" lvl="1"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The design space for this study was composed of three subspaces, one for each hyperparameter. </a:t>
            </a:r>
          </a:p>
          <a:p>
            <a:pPr marL="171450" lvl="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Orthogonal </a:t>
            </a:r>
            <a:r>
              <a:rPr lang="en-US" sz="1800" kern="0" dirty="0" err="1">
                <a:effectLst/>
                <a:latin typeface="Aptos" panose="020B0004020202020204" pitchFamily="34" charset="0"/>
                <a:ea typeface="Aptos" panose="020B0004020202020204" pitchFamily="34" charset="0"/>
                <a:cs typeface="Times New Roman" panose="02020603050405020304" pitchFamily="18" charset="0"/>
              </a:rPr>
              <a:t>latin</a:t>
            </a:r>
            <a:r>
              <a:rPr lang="en-US" sz="1800" kern="0" dirty="0">
                <a:effectLst/>
                <a:latin typeface="Aptos" panose="020B0004020202020204" pitchFamily="34" charset="0"/>
                <a:ea typeface="Aptos" panose="020B0004020202020204" pitchFamily="34" charset="0"/>
                <a:cs typeface="Times New Roman" panose="02020603050405020304" pitchFamily="18" charset="0"/>
              </a:rPr>
              <a:t> hypercube sampling - each subspace is orthogonal. </a:t>
            </a:r>
          </a:p>
          <a:p>
            <a:pPr marL="628650" lvl="1"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If orthogonal, no correlation between subspaces. </a:t>
            </a:r>
          </a:p>
          <a:p>
            <a:pPr marL="171450" lvl="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NOLHs minimizes correlation between subspaces while maintaining flexibility and efficiency in the sampling design</a:t>
            </a:r>
            <a:endParaRPr lang="en-US" dirty="0"/>
          </a:p>
        </p:txBody>
      </p:sp>
      <p:sp>
        <p:nvSpPr>
          <p:cNvPr id="4" name="Slide Number Placeholder 3">
            <a:extLst>
              <a:ext uri="{FF2B5EF4-FFF2-40B4-BE49-F238E27FC236}">
                <a16:creationId xmlns:a16="http://schemas.microsoft.com/office/drawing/2014/main" id="{2BEC2C74-ADCD-9017-CFC1-18979C0E87C0}"/>
              </a:ext>
            </a:extLst>
          </p:cNvPr>
          <p:cNvSpPr>
            <a:spLocks noGrp="1"/>
          </p:cNvSpPr>
          <p:nvPr>
            <p:ph type="sldNum" sz="quarter" idx="5"/>
          </p:nvPr>
        </p:nvSpPr>
        <p:spPr/>
        <p:txBody>
          <a:bodyPr/>
          <a:lstStyle/>
          <a:p>
            <a:fld id="{B130D503-4C43-4765-844D-DC6D10A71714}" type="slidenum">
              <a:rPr lang="en-US" smtClean="0"/>
              <a:t>49</a:t>
            </a:fld>
            <a:endParaRPr lang="en-US"/>
          </a:p>
        </p:txBody>
      </p:sp>
    </p:spTree>
    <p:extLst>
      <p:ext uri="{BB962C8B-B14F-4D97-AF65-F5344CB8AC3E}">
        <p14:creationId xmlns:p14="http://schemas.microsoft.com/office/powerpoint/2010/main" val="1837008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B309A-8C5E-0412-2EC4-6D791D4583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8D2B8B-599D-97CC-BEB6-43162DA8BD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87AD2C-58D6-4937-E216-909DFA3AFC55}"/>
              </a:ext>
            </a:extLst>
          </p:cNvPr>
          <p:cNvSpPr>
            <a:spLocks noGrp="1"/>
          </p:cNvSpPr>
          <p:nvPr>
            <p:ph type="body" idx="1"/>
          </p:nvPr>
        </p:nvSpPr>
        <p:spPr/>
        <p:txBody>
          <a:bodyPr/>
          <a:lstStyle/>
          <a:p>
            <a:pPr marL="171450" indent="-171450">
              <a:buFont typeface="Arial" panose="020B0604020202020204" pitchFamily="34" charset="0"/>
              <a:buChar char="•"/>
            </a:pPr>
            <a:r>
              <a:rPr lang="en-US" dirty="0"/>
              <a:t>17 design points is a commonly used number in NOLH design</a:t>
            </a:r>
          </a:p>
        </p:txBody>
      </p:sp>
      <p:sp>
        <p:nvSpPr>
          <p:cNvPr id="4" name="Slide Number Placeholder 3">
            <a:extLst>
              <a:ext uri="{FF2B5EF4-FFF2-40B4-BE49-F238E27FC236}">
                <a16:creationId xmlns:a16="http://schemas.microsoft.com/office/drawing/2014/main" id="{A600A717-9C31-6E75-F511-52907A4D0416}"/>
              </a:ext>
            </a:extLst>
          </p:cNvPr>
          <p:cNvSpPr>
            <a:spLocks noGrp="1"/>
          </p:cNvSpPr>
          <p:nvPr>
            <p:ph type="sldNum" sz="quarter" idx="5"/>
          </p:nvPr>
        </p:nvSpPr>
        <p:spPr/>
        <p:txBody>
          <a:bodyPr/>
          <a:lstStyle/>
          <a:p>
            <a:fld id="{B130D503-4C43-4765-844D-DC6D10A71714}" type="slidenum">
              <a:rPr lang="en-US" smtClean="0"/>
              <a:t>50</a:t>
            </a:fld>
            <a:endParaRPr lang="en-US"/>
          </a:p>
        </p:txBody>
      </p:sp>
    </p:spTree>
    <p:extLst>
      <p:ext uri="{BB962C8B-B14F-4D97-AF65-F5344CB8AC3E}">
        <p14:creationId xmlns:p14="http://schemas.microsoft.com/office/powerpoint/2010/main" val="6641397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D1EA2-92B0-6383-E63F-CE6DB1EFEE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ECC4E-00E3-3987-0828-90E96B27DB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35F6AF-AA72-9756-C096-D4807A272A54}"/>
              </a:ext>
            </a:extLst>
          </p:cNvPr>
          <p:cNvSpPr>
            <a:spLocks noGrp="1"/>
          </p:cNvSpPr>
          <p:nvPr>
            <p:ph type="body" idx="1"/>
          </p:nvPr>
        </p:nvSpPr>
        <p:spPr/>
        <p:txBody>
          <a:bodyPr/>
          <a:lstStyle/>
          <a:p>
            <a:pPr marL="171450" indent="-171450">
              <a:buFont typeface="Arial" panose="020B0604020202020204" pitchFamily="34" charset="0"/>
              <a:buChar char="•"/>
            </a:pPr>
            <a:r>
              <a:rPr lang="en-US" dirty="0"/>
              <a:t>Used stepwise linear regression with 2</a:t>
            </a:r>
            <a:r>
              <a:rPr lang="en-US" baseline="30000" dirty="0"/>
              <a:t>nd</a:t>
            </a:r>
            <a:r>
              <a:rPr lang="en-US" dirty="0"/>
              <a:t> order response surface to create parsimonious model (disregard irrelevant features)</a:t>
            </a:r>
          </a:p>
          <a:p>
            <a:pPr marL="171450" indent="-171450">
              <a:buFont typeface="Arial" panose="020B0604020202020204" pitchFamily="34" charset="0"/>
              <a:buChar char="•"/>
            </a:pPr>
            <a:r>
              <a:rPr lang="en-US" dirty="0"/>
              <a:t>Optimize to find optimal value of each hyperparameter</a:t>
            </a:r>
          </a:p>
          <a:p>
            <a:pPr marL="171450" indent="-171450">
              <a:buFont typeface="Arial" panose="020B0604020202020204" pitchFamily="34" charset="0"/>
              <a:buChar char="•"/>
            </a:pPr>
            <a:r>
              <a:rPr lang="en-US" dirty="0"/>
              <a:t>Used JMP software</a:t>
            </a:r>
          </a:p>
        </p:txBody>
      </p:sp>
      <p:sp>
        <p:nvSpPr>
          <p:cNvPr id="4" name="Slide Number Placeholder 3">
            <a:extLst>
              <a:ext uri="{FF2B5EF4-FFF2-40B4-BE49-F238E27FC236}">
                <a16:creationId xmlns:a16="http://schemas.microsoft.com/office/drawing/2014/main" id="{D53398DD-7C70-918B-409B-7108C3DC45DB}"/>
              </a:ext>
            </a:extLst>
          </p:cNvPr>
          <p:cNvSpPr>
            <a:spLocks noGrp="1"/>
          </p:cNvSpPr>
          <p:nvPr>
            <p:ph type="sldNum" sz="quarter" idx="5"/>
          </p:nvPr>
        </p:nvSpPr>
        <p:spPr/>
        <p:txBody>
          <a:bodyPr/>
          <a:lstStyle/>
          <a:p>
            <a:fld id="{B130D503-4C43-4765-844D-DC6D10A71714}" type="slidenum">
              <a:rPr lang="en-US" smtClean="0"/>
              <a:t>51</a:t>
            </a:fld>
            <a:endParaRPr lang="en-US"/>
          </a:p>
        </p:txBody>
      </p:sp>
    </p:spTree>
    <p:extLst>
      <p:ext uri="{BB962C8B-B14F-4D97-AF65-F5344CB8AC3E}">
        <p14:creationId xmlns:p14="http://schemas.microsoft.com/office/powerpoint/2010/main" val="2026191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1B06E-D1D1-2705-9986-403C26C96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9CC681-0882-AA28-4A90-B3128CABD2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B3D19D-6D3A-28F5-EE3E-1CEDFC03A498}"/>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BEE66B8-71D4-004E-9809-870DFF6B307D}"/>
              </a:ext>
            </a:extLst>
          </p:cNvPr>
          <p:cNvSpPr>
            <a:spLocks noGrp="1"/>
          </p:cNvSpPr>
          <p:nvPr>
            <p:ph type="sldNum" sz="quarter" idx="5"/>
          </p:nvPr>
        </p:nvSpPr>
        <p:spPr/>
        <p:txBody>
          <a:bodyPr/>
          <a:lstStyle/>
          <a:p>
            <a:fld id="{B130D503-4C43-4765-844D-DC6D10A71714}" type="slidenum">
              <a:rPr lang="en-US" smtClean="0"/>
              <a:t>53</a:t>
            </a:fld>
            <a:endParaRPr lang="en-US"/>
          </a:p>
        </p:txBody>
      </p:sp>
    </p:spTree>
    <p:extLst>
      <p:ext uri="{BB962C8B-B14F-4D97-AF65-F5344CB8AC3E}">
        <p14:creationId xmlns:p14="http://schemas.microsoft.com/office/powerpoint/2010/main" val="536128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057E0-360F-8391-5E5E-1CD9B0E839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09787-5970-B7E4-6585-70298F659C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E8613-D5B8-D8FE-361A-11C445610512}"/>
              </a:ext>
            </a:extLst>
          </p:cNvPr>
          <p:cNvSpPr>
            <a:spLocks noGrp="1"/>
          </p:cNvSpPr>
          <p:nvPr>
            <p:ph type="body" idx="1"/>
          </p:nvPr>
        </p:nvSpPr>
        <p:spPr/>
        <p:txBody>
          <a:bodyPr/>
          <a:lstStyle/>
          <a:p>
            <a:pPr marL="17145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As STDs decreased, so did ellipse size. </a:t>
            </a:r>
          </a:p>
          <a:p>
            <a:pPr marL="17145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Small ellipse size affected other 1</a:t>
            </a:r>
            <a:r>
              <a:rPr lang="en-US" sz="1800" kern="0" baseline="30000" dirty="0">
                <a:effectLst/>
                <a:latin typeface="Aptos" panose="020B0004020202020204" pitchFamily="34" charset="0"/>
                <a:ea typeface="Aptos" panose="020B0004020202020204" pitchFamily="34" charset="0"/>
                <a:cs typeface="Times New Roman" panose="02020603050405020304" pitchFamily="18" charset="0"/>
              </a:rPr>
              <a:t>st</a:t>
            </a:r>
            <a:r>
              <a:rPr lang="en-US" sz="1800" kern="0" dirty="0">
                <a:effectLst/>
                <a:latin typeface="Aptos" panose="020B0004020202020204" pitchFamily="34" charset="0"/>
                <a:ea typeface="Aptos" panose="020B0004020202020204" pitchFamily="34" charset="0"/>
                <a:cs typeface="Times New Roman" panose="02020603050405020304" pitchFamily="18" charset="0"/>
              </a:rPr>
              <a:t> order features. </a:t>
            </a:r>
          </a:p>
          <a:p>
            <a:pPr marL="628650" lvl="1"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Less variance/range </a:t>
            </a:r>
          </a:p>
          <a:p>
            <a:pPr marL="628650" lvl="1"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The smaller variance and ranges affected model learning in a positive way, even after normalization (if negligibly </a:t>
            </a:r>
            <a:r>
              <a:rPr lang="en-US" sz="1800" kern="0" dirty="0" err="1">
                <a:effectLst/>
                <a:latin typeface="Aptos" panose="020B0004020202020204" pitchFamily="34" charset="0"/>
                <a:ea typeface="Aptos" panose="020B0004020202020204" pitchFamily="34" charset="0"/>
                <a:cs typeface="Times New Roman" panose="02020603050405020304" pitchFamily="18" charset="0"/>
              </a:rPr>
              <a:t>ie</a:t>
            </a:r>
            <a:r>
              <a:rPr lang="en-US" sz="1800" kern="0" dirty="0">
                <a:effectLst/>
                <a:latin typeface="Aptos" panose="020B0004020202020204" pitchFamily="34" charset="0"/>
                <a:ea typeface="Aptos" panose="020B0004020202020204" pitchFamily="34" charset="0"/>
                <a:cs typeface="Times New Roman" panose="02020603050405020304" pitchFamily="18" charset="0"/>
              </a:rPr>
              <a:t> ~0.02-0.07 for R</a:t>
            </a:r>
            <a:r>
              <a:rPr lang="en-US" sz="1800" kern="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0" dirty="0">
                <a:effectLst/>
                <a:latin typeface="Aptos" panose="020B0004020202020204" pitchFamily="34" charset="0"/>
                <a:ea typeface="Aptos" panose="020B0004020202020204" pitchFamily="34" charset="0"/>
                <a:cs typeface="Times New Roman" panose="02020603050405020304" pitchFamily="18" charset="0"/>
              </a:rPr>
              <a:t>)</a:t>
            </a:r>
          </a:p>
          <a:p>
            <a:pPr marL="628650" lvl="1"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Explains why STD consistently optimized to its lower bound</a:t>
            </a:r>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F3E0D84-ACB0-0367-BAAC-8812D02AA4AE}"/>
              </a:ext>
            </a:extLst>
          </p:cNvPr>
          <p:cNvSpPr>
            <a:spLocks noGrp="1"/>
          </p:cNvSpPr>
          <p:nvPr>
            <p:ph type="sldNum" sz="quarter" idx="5"/>
          </p:nvPr>
        </p:nvSpPr>
        <p:spPr/>
        <p:txBody>
          <a:bodyPr/>
          <a:lstStyle/>
          <a:p>
            <a:fld id="{B130D503-4C43-4765-844D-DC6D10A71714}" type="slidenum">
              <a:rPr lang="en-US" smtClean="0"/>
              <a:t>54</a:t>
            </a:fld>
            <a:endParaRPr lang="en-US"/>
          </a:p>
        </p:txBody>
      </p:sp>
    </p:spTree>
    <p:extLst>
      <p:ext uri="{BB962C8B-B14F-4D97-AF65-F5344CB8AC3E}">
        <p14:creationId xmlns:p14="http://schemas.microsoft.com/office/powerpoint/2010/main" val="1255207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9E0D8-8C1A-BFFF-8BBE-FD163211FB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19C1A5-663A-2004-E816-C9ACC53D4C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663866-B562-5F6A-A654-8148C0D90CF2}"/>
              </a:ext>
            </a:extLst>
          </p:cNvPr>
          <p:cNvSpPr>
            <a:spLocks noGrp="1"/>
          </p:cNvSpPr>
          <p:nvPr>
            <p:ph type="body" idx="1"/>
          </p:nvPr>
        </p:nvSpPr>
        <p:spPr/>
        <p:txBody>
          <a:bodyPr/>
          <a:lstStyle/>
          <a:p>
            <a:pPr marL="171450" indent="-171450">
              <a:buFont typeface="Arial" panose="020B0604020202020204" pitchFamily="34" charset="0"/>
              <a:buChar char="•"/>
            </a:pPr>
            <a:r>
              <a:rPr lang="en-US" dirty="0"/>
              <a:t>Getting into why the masking threshold became irrelevant</a:t>
            </a:r>
          </a:p>
        </p:txBody>
      </p:sp>
      <p:sp>
        <p:nvSpPr>
          <p:cNvPr id="4" name="Slide Number Placeholder 3">
            <a:extLst>
              <a:ext uri="{FF2B5EF4-FFF2-40B4-BE49-F238E27FC236}">
                <a16:creationId xmlns:a16="http://schemas.microsoft.com/office/drawing/2014/main" id="{3A78404F-AF90-978E-A9C5-26A864C50337}"/>
              </a:ext>
            </a:extLst>
          </p:cNvPr>
          <p:cNvSpPr>
            <a:spLocks noGrp="1"/>
          </p:cNvSpPr>
          <p:nvPr>
            <p:ph type="sldNum" sz="quarter" idx="5"/>
          </p:nvPr>
        </p:nvSpPr>
        <p:spPr/>
        <p:txBody>
          <a:bodyPr/>
          <a:lstStyle/>
          <a:p>
            <a:fld id="{B130D503-4C43-4765-844D-DC6D10A71714}" type="slidenum">
              <a:rPr lang="en-US" smtClean="0"/>
              <a:t>55</a:t>
            </a:fld>
            <a:endParaRPr lang="en-US"/>
          </a:p>
        </p:txBody>
      </p:sp>
    </p:spTree>
    <p:extLst>
      <p:ext uri="{BB962C8B-B14F-4D97-AF65-F5344CB8AC3E}">
        <p14:creationId xmlns:p14="http://schemas.microsoft.com/office/powerpoint/2010/main" val="423147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Space is divided into a grid</a:t>
            </a:r>
          </a:p>
        </p:txBody>
      </p:sp>
      <p:sp>
        <p:nvSpPr>
          <p:cNvPr id="4" name="Slide Number Placeholder 3"/>
          <p:cNvSpPr>
            <a:spLocks noGrp="1"/>
          </p:cNvSpPr>
          <p:nvPr>
            <p:ph type="sldNum" sz="quarter" idx="5"/>
          </p:nvPr>
        </p:nvSpPr>
        <p:spPr/>
        <p:txBody>
          <a:bodyPr/>
          <a:lstStyle/>
          <a:p>
            <a:fld id="{B130D503-4C43-4765-844D-DC6D10A71714}" type="slidenum">
              <a:rPr lang="en-US" smtClean="0"/>
              <a:t>9</a:t>
            </a:fld>
            <a:endParaRPr lang="en-US"/>
          </a:p>
        </p:txBody>
      </p:sp>
    </p:spTree>
    <p:extLst>
      <p:ext uri="{BB962C8B-B14F-4D97-AF65-F5344CB8AC3E}">
        <p14:creationId xmlns:p14="http://schemas.microsoft.com/office/powerpoint/2010/main" val="5390275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E1733-969C-0AAD-5CF2-F68FCE07F7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5150B3-FBB2-CA00-7047-209347AE0F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CDB961-9EC5-A401-89D4-E1D2FA44872B}"/>
              </a:ext>
            </a:extLst>
          </p:cNvPr>
          <p:cNvSpPr>
            <a:spLocks noGrp="1"/>
          </p:cNvSpPr>
          <p:nvPr>
            <p:ph type="body" idx="1"/>
          </p:nvPr>
        </p:nvSpPr>
        <p:spPr/>
        <p:txBody>
          <a:bodyPr/>
          <a:lstStyle/>
          <a:p>
            <a:pPr marL="17145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Masking threshold was introduced to disregard disjoint storm portions and capture only the main body</a:t>
            </a:r>
          </a:p>
          <a:p>
            <a:pPr marL="17145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With small standard deviations, the portions of storm being ignored had negligible impact on ellipse formation</a:t>
            </a:r>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2343EFF-5730-49E8-ED86-A65025755CA4}"/>
              </a:ext>
            </a:extLst>
          </p:cNvPr>
          <p:cNvSpPr>
            <a:spLocks noGrp="1"/>
          </p:cNvSpPr>
          <p:nvPr>
            <p:ph type="sldNum" sz="quarter" idx="5"/>
          </p:nvPr>
        </p:nvSpPr>
        <p:spPr/>
        <p:txBody>
          <a:bodyPr/>
          <a:lstStyle/>
          <a:p>
            <a:fld id="{B130D503-4C43-4765-844D-DC6D10A71714}" type="slidenum">
              <a:rPr lang="en-US" smtClean="0"/>
              <a:t>56</a:t>
            </a:fld>
            <a:endParaRPr lang="en-US"/>
          </a:p>
        </p:txBody>
      </p:sp>
    </p:spTree>
    <p:extLst>
      <p:ext uri="{BB962C8B-B14F-4D97-AF65-F5344CB8AC3E}">
        <p14:creationId xmlns:p14="http://schemas.microsoft.com/office/powerpoint/2010/main" val="96227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3B8B9-D31E-76C9-7E7A-993022DD6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41CBD-C9AF-35FA-E2E0-8BD2C4B080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2246CF-9E71-CE01-ECED-6788925CEA21}"/>
              </a:ext>
            </a:extLst>
          </p:cNvPr>
          <p:cNvSpPr>
            <a:spLocks noGrp="1"/>
          </p:cNvSpPr>
          <p:nvPr>
            <p:ph type="body" idx="1"/>
          </p:nvPr>
        </p:nvSpPr>
        <p:spPr/>
        <p:txBody>
          <a:bodyPr/>
          <a:lstStyle/>
          <a:p>
            <a:pPr marL="171450" lvl="0" indent="-171450">
              <a:buFont typeface="Arial" panose="020B0604020202020204" pitchFamily="34" charset="0"/>
              <a:buChar char="•"/>
            </a:pPr>
            <a:r>
              <a:rPr lang="en-US" dirty="0"/>
              <a:t>These optimized parameters were used for </a:t>
            </a:r>
            <a:r>
              <a:rPr lang="en-US" dirty="0" err="1"/>
              <a:t>unclustered</a:t>
            </a:r>
            <a:r>
              <a:rPr lang="en-US" dirty="0"/>
              <a:t> and clustered data for final analysis</a:t>
            </a:r>
          </a:p>
        </p:txBody>
      </p:sp>
      <p:sp>
        <p:nvSpPr>
          <p:cNvPr id="4" name="Slide Number Placeholder 3">
            <a:extLst>
              <a:ext uri="{FF2B5EF4-FFF2-40B4-BE49-F238E27FC236}">
                <a16:creationId xmlns:a16="http://schemas.microsoft.com/office/drawing/2014/main" id="{D48E7AD1-0136-74F1-8DCD-C55236D426CF}"/>
              </a:ext>
            </a:extLst>
          </p:cNvPr>
          <p:cNvSpPr>
            <a:spLocks noGrp="1"/>
          </p:cNvSpPr>
          <p:nvPr>
            <p:ph type="sldNum" sz="quarter" idx="5"/>
          </p:nvPr>
        </p:nvSpPr>
        <p:spPr/>
        <p:txBody>
          <a:bodyPr/>
          <a:lstStyle/>
          <a:p>
            <a:fld id="{B130D503-4C43-4765-844D-DC6D10A71714}" type="slidenum">
              <a:rPr lang="en-US" smtClean="0"/>
              <a:t>57</a:t>
            </a:fld>
            <a:endParaRPr lang="en-US"/>
          </a:p>
        </p:txBody>
      </p:sp>
    </p:spTree>
    <p:extLst>
      <p:ext uri="{BB962C8B-B14F-4D97-AF65-F5344CB8AC3E}">
        <p14:creationId xmlns:p14="http://schemas.microsoft.com/office/powerpoint/2010/main" val="4221988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B21CE-68AB-6837-1A0A-A7FE9A9715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54BFF8-8BBC-F671-F31F-AAE94D049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4C84EA-524B-CA26-49EB-9C2CC25E4AB2}"/>
              </a:ext>
            </a:extLst>
          </p:cNvPr>
          <p:cNvSpPr>
            <a:spLocks noGrp="1"/>
          </p:cNvSpPr>
          <p:nvPr>
            <p:ph type="body" idx="1"/>
          </p:nvPr>
        </p:nvSpPr>
        <p:spPr/>
        <p:txBody>
          <a:bodyPr/>
          <a:lstStyle/>
          <a:p>
            <a:pPr marL="17145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Smaller changes are easier to predict than larger ones. </a:t>
            </a:r>
          </a:p>
          <a:p>
            <a:pPr marL="171450"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With longer horizons, there is more time deviation from expected patterns. </a:t>
            </a:r>
          </a:p>
          <a:p>
            <a:pPr marL="628650" lvl="1" indent="-171450">
              <a:buFont typeface="Arial" panose="020B0604020202020204" pitchFamily="34" charset="0"/>
              <a:buChar char="•"/>
            </a:pPr>
            <a:r>
              <a:rPr lang="en-US" sz="1800" kern="0" dirty="0">
                <a:effectLst/>
                <a:latin typeface="Aptos" panose="020B0004020202020204" pitchFamily="34" charset="0"/>
                <a:ea typeface="Aptos" panose="020B0004020202020204" pitchFamily="34" charset="0"/>
                <a:cs typeface="Times New Roman" panose="02020603050405020304" pitchFamily="18" charset="0"/>
              </a:rPr>
              <a:t>If a deviation does occur, it is given more time to propagate, causing larger difference</a:t>
            </a:r>
            <a:endParaRPr lang="en-US" dirty="0"/>
          </a:p>
        </p:txBody>
      </p:sp>
      <p:sp>
        <p:nvSpPr>
          <p:cNvPr id="4" name="Slide Number Placeholder 3">
            <a:extLst>
              <a:ext uri="{FF2B5EF4-FFF2-40B4-BE49-F238E27FC236}">
                <a16:creationId xmlns:a16="http://schemas.microsoft.com/office/drawing/2014/main" id="{1C5F21C5-65F0-74E0-1338-54C40434520C}"/>
              </a:ext>
            </a:extLst>
          </p:cNvPr>
          <p:cNvSpPr>
            <a:spLocks noGrp="1"/>
          </p:cNvSpPr>
          <p:nvPr>
            <p:ph type="sldNum" sz="quarter" idx="5"/>
          </p:nvPr>
        </p:nvSpPr>
        <p:spPr/>
        <p:txBody>
          <a:bodyPr/>
          <a:lstStyle/>
          <a:p>
            <a:fld id="{B130D503-4C43-4765-844D-DC6D10A71714}" type="slidenum">
              <a:rPr lang="en-US" smtClean="0"/>
              <a:t>58</a:t>
            </a:fld>
            <a:endParaRPr lang="en-US"/>
          </a:p>
        </p:txBody>
      </p:sp>
    </p:spTree>
    <p:extLst>
      <p:ext uri="{BB962C8B-B14F-4D97-AF65-F5344CB8AC3E}">
        <p14:creationId xmlns:p14="http://schemas.microsoft.com/office/powerpoint/2010/main" val="37597863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6A99B-72CC-35CA-7A97-16ACE4F383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DA7CDC-2056-713D-099D-847BA27057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45844E-166D-EE9F-D359-EDFF0A37D510}"/>
              </a:ext>
            </a:extLst>
          </p:cNvPr>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BC2590C-C332-25E0-C9E1-2A01A0F5793F}"/>
              </a:ext>
            </a:extLst>
          </p:cNvPr>
          <p:cNvSpPr>
            <a:spLocks noGrp="1"/>
          </p:cNvSpPr>
          <p:nvPr>
            <p:ph type="sldNum" sz="quarter" idx="5"/>
          </p:nvPr>
        </p:nvSpPr>
        <p:spPr/>
        <p:txBody>
          <a:bodyPr/>
          <a:lstStyle/>
          <a:p>
            <a:fld id="{B130D503-4C43-4765-844D-DC6D10A71714}" type="slidenum">
              <a:rPr lang="en-US" smtClean="0"/>
              <a:t>59</a:t>
            </a:fld>
            <a:endParaRPr lang="en-US"/>
          </a:p>
        </p:txBody>
      </p:sp>
    </p:spTree>
    <p:extLst>
      <p:ext uri="{BB962C8B-B14F-4D97-AF65-F5344CB8AC3E}">
        <p14:creationId xmlns:p14="http://schemas.microsoft.com/office/powerpoint/2010/main" val="6405566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188D6-732C-B453-3E7F-F7AF36D44E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467379-91AD-4B9B-F4DF-1FFAD20FF8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9CF8E-9F89-5F6B-0B1B-26AE02BA3B5A}"/>
              </a:ext>
            </a:extLst>
          </p:cNvPr>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04AE285-46DB-8E63-EEB0-6CA53FEA8220}"/>
              </a:ext>
            </a:extLst>
          </p:cNvPr>
          <p:cNvSpPr>
            <a:spLocks noGrp="1"/>
          </p:cNvSpPr>
          <p:nvPr>
            <p:ph type="sldNum" sz="quarter" idx="5"/>
          </p:nvPr>
        </p:nvSpPr>
        <p:spPr/>
        <p:txBody>
          <a:bodyPr/>
          <a:lstStyle/>
          <a:p>
            <a:fld id="{B130D503-4C43-4765-844D-DC6D10A71714}" type="slidenum">
              <a:rPr lang="en-US" smtClean="0"/>
              <a:t>60</a:t>
            </a:fld>
            <a:endParaRPr lang="en-US"/>
          </a:p>
        </p:txBody>
      </p:sp>
    </p:spTree>
    <p:extLst>
      <p:ext uri="{BB962C8B-B14F-4D97-AF65-F5344CB8AC3E}">
        <p14:creationId xmlns:p14="http://schemas.microsoft.com/office/powerpoint/2010/main" val="38045645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F1734-AA4B-E66F-991C-6F06361CB8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CBFEC-16B6-9999-B103-9FF9601FB9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2D6E12-52CB-A407-896B-4AC736B26DF4}"/>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ea typeface="Times New Roman" panose="02020603050405020304" pitchFamily="18" charset="0"/>
                <a:cs typeface="Times New Roman" panose="02020603050405020304" pitchFamily="18" charset="0"/>
              </a:rPr>
              <a:t>Indicates the model had much more difficulty predicting the semi major axis as horizon length grew when relative to other features</a:t>
            </a: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CE9A50B-2CD1-19E1-B89E-E7B24BAE44FA}"/>
              </a:ext>
            </a:extLst>
          </p:cNvPr>
          <p:cNvSpPr>
            <a:spLocks noGrp="1"/>
          </p:cNvSpPr>
          <p:nvPr>
            <p:ph type="sldNum" sz="quarter" idx="5"/>
          </p:nvPr>
        </p:nvSpPr>
        <p:spPr/>
        <p:txBody>
          <a:bodyPr/>
          <a:lstStyle/>
          <a:p>
            <a:fld id="{B130D503-4C43-4765-844D-DC6D10A71714}" type="slidenum">
              <a:rPr lang="en-US" smtClean="0"/>
              <a:t>61</a:t>
            </a:fld>
            <a:endParaRPr lang="en-US"/>
          </a:p>
        </p:txBody>
      </p:sp>
    </p:spTree>
    <p:extLst>
      <p:ext uri="{BB962C8B-B14F-4D97-AF65-F5344CB8AC3E}">
        <p14:creationId xmlns:p14="http://schemas.microsoft.com/office/powerpoint/2010/main" val="1550466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76E9B-0343-D383-ACB7-447DFFB1D0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16DE78-B2C8-6826-9EC1-E36B856962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7C58A-9B48-5E26-D51B-70AE563966ED}"/>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ea typeface="Times New Roman" panose="02020603050405020304" pitchFamily="18" charset="0"/>
                <a:cs typeface="Times New Roman" panose="02020603050405020304" pitchFamily="18" charset="0"/>
              </a:rPr>
              <a:t>Indicates the model had much more difficulty predicting the semi major axis as horizon length grew when relative to other features</a:t>
            </a: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BBE3E83-ABA7-0A74-6DA4-1344822086ED}"/>
              </a:ext>
            </a:extLst>
          </p:cNvPr>
          <p:cNvSpPr>
            <a:spLocks noGrp="1"/>
          </p:cNvSpPr>
          <p:nvPr>
            <p:ph type="sldNum" sz="quarter" idx="5"/>
          </p:nvPr>
        </p:nvSpPr>
        <p:spPr/>
        <p:txBody>
          <a:bodyPr/>
          <a:lstStyle/>
          <a:p>
            <a:fld id="{B130D503-4C43-4765-844D-DC6D10A71714}" type="slidenum">
              <a:rPr lang="en-US" smtClean="0"/>
              <a:t>62</a:t>
            </a:fld>
            <a:endParaRPr lang="en-US"/>
          </a:p>
        </p:txBody>
      </p:sp>
    </p:spTree>
    <p:extLst>
      <p:ext uri="{BB962C8B-B14F-4D97-AF65-F5344CB8AC3E}">
        <p14:creationId xmlns:p14="http://schemas.microsoft.com/office/powerpoint/2010/main" val="3863316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F4F62-BA11-9907-23F4-B26B13254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EF9ED-0F0B-89F4-100D-6B5225A61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C9C0E9-4661-55AF-7FB6-AFA83376CA16}"/>
              </a:ext>
            </a:extLst>
          </p:cNvPr>
          <p:cNvSpPr>
            <a:spLocks noGrp="1"/>
          </p:cNvSpPr>
          <p:nvPr>
            <p:ph type="body" idx="1"/>
          </p:nvPr>
        </p:nvSpPr>
        <p:spPr/>
        <p:txBody>
          <a:bodyPr/>
          <a:lstStyle/>
          <a:p>
            <a:pPr marL="171450" lvl="0" indent="-171450">
              <a:buFont typeface="Arial" panose="020B0604020202020204" pitchFamily="34" charset="0"/>
              <a:buChar char="•"/>
            </a:pPr>
            <a:r>
              <a:rPr lang="en-US" dirty="0"/>
              <a:t>Average was the only 1</a:t>
            </a:r>
            <a:r>
              <a:rPr lang="en-US" baseline="30000" dirty="0"/>
              <a:t>st</a:t>
            </a:r>
            <a:r>
              <a:rPr lang="en-US" dirty="0"/>
              <a:t> order feature included in these</a:t>
            </a:r>
          </a:p>
        </p:txBody>
      </p:sp>
      <p:sp>
        <p:nvSpPr>
          <p:cNvPr id="4" name="Slide Number Placeholder 3">
            <a:extLst>
              <a:ext uri="{FF2B5EF4-FFF2-40B4-BE49-F238E27FC236}">
                <a16:creationId xmlns:a16="http://schemas.microsoft.com/office/drawing/2014/main" id="{16CCDFA0-C67D-2686-ED7F-7411A1DC3807}"/>
              </a:ext>
            </a:extLst>
          </p:cNvPr>
          <p:cNvSpPr>
            <a:spLocks noGrp="1"/>
          </p:cNvSpPr>
          <p:nvPr>
            <p:ph type="sldNum" sz="quarter" idx="5"/>
          </p:nvPr>
        </p:nvSpPr>
        <p:spPr/>
        <p:txBody>
          <a:bodyPr/>
          <a:lstStyle/>
          <a:p>
            <a:fld id="{B130D503-4C43-4765-844D-DC6D10A71714}" type="slidenum">
              <a:rPr lang="en-US" smtClean="0"/>
              <a:t>63</a:t>
            </a:fld>
            <a:endParaRPr lang="en-US"/>
          </a:p>
        </p:txBody>
      </p:sp>
    </p:spTree>
    <p:extLst>
      <p:ext uri="{BB962C8B-B14F-4D97-AF65-F5344CB8AC3E}">
        <p14:creationId xmlns:p14="http://schemas.microsoft.com/office/powerpoint/2010/main" val="7345454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DF699-958B-9B53-BC67-8537F9904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B6FF1F-B9DF-4AA3-98E9-B840251EAE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CAC4BA-5C7B-36B1-659D-0059C771E06F}"/>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ea typeface="Times New Roman" panose="02020603050405020304" pitchFamily="18" charset="0"/>
                <a:cs typeface="Times New Roman" panose="02020603050405020304" pitchFamily="18" charset="0"/>
              </a:rPr>
              <a:t>Indicates the model had much more difficulty predicting the semi major axis as horizon length grew when relative to other features</a:t>
            </a: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CEBDDC33-FFF8-417D-2E4D-91E0AC8EB53B}"/>
              </a:ext>
            </a:extLst>
          </p:cNvPr>
          <p:cNvSpPr>
            <a:spLocks noGrp="1"/>
          </p:cNvSpPr>
          <p:nvPr>
            <p:ph type="sldNum" sz="quarter" idx="5"/>
          </p:nvPr>
        </p:nvSpPr>
        <p:spPr/>
        <p:txBody>
          <a:bodyPr/>
          <a:lstStyle/>
          <a:p>
            <a:fld id="{B130D503-4C43-4765-844D-DC6D10A71714}" type="slidenum">
              <a:rPr lang="en-US" smtClean="0"/>
              <a:t>64</a:t>
            </a:fld>
            <a:endParaRPr lang="en-US"/>
          </a:p>
        </p:txBody>
      </p:sp>
    </p:spTree>
    <p:extLst>
      <p:ext uri="{BB962C8B-B14F-4D97-AF65-F5344CB8AC3E}">
        <p14:creationId xmlns:p14="http://schemas.microsoft.com/office/powerpoint/2010/main" val="35888587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C8809-2150-B2F4-C3B1-47C7EE3C9C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C7112D-EFB9-7EF2-33B2-356576997C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6D91B-9C8B-88FE-F0D5-A558688363EF}"/>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cs typeface="Times New Roman" panose="02020603050405020304" pitchFamily="18" charset="0"/>
              </a:rPr>
              <a:t>Final 5 features are extremely volatile compared to other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cs typeface="Times New Roman" panose="02020603050405020304" pitchFamily="18" charset="0"/>
              </a:rPr>
              <a:t>Local volatility makes prediction difficult if not impossible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cs typeface="Times New Roman" panose="02020603050405020304" pitchFamily="18" charset="0"/>
              </a:rPr>
              <a:t>Some show overall trend, but local prediction still difficult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cs typeface="Times New Roman" panose="02020603050405020304" pitchFamily="18" charset="0"/>
              </a:rPr>
              <a:t>May still provide useful information in long term memory though</a:t>
            </a:r>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5FF95C8B-2FC1-3C45-48E6-8494A951B2CA}"/>
              </a:ext>
            </a:extLst>
          </p:cNvPr>
          <p:cNvSpPr>
            <a:spLocks noGrp="1"/>
          </p:cNvSpPr>
          <p:nvPr>
            <p:ph type="sldNum" sz="quarter" idx="5"/>
          </p:nvPr>
        </p:nvSpPr>
        <p:spPr/>
        <p:txBody>
          <a:bodyPr/>
          <a:lstStyle/>
          <a:p>
            <a:fld id="{B130D503-4C43-4765-844D-DC6D10A71714}" type="slidenum">
              <a:rPr lang="en-US" smtClean="0"/>
              <a:t>65</a:t>
            </a:fld>
            <a:endParaRPr lang="en-US"/>
          </a:p>
        </p:txBody>
      </p:sp>
    </p:spTree>
    <p:extLst>
      <p:ext uri="{BB962C8B-B14F-4D97-AF65-F5344CB8AC3E}">
        <p14:creationId xmlns:p14="http://schemas.microsoft.com/office/powerpoint/2010/main" val="4058552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FC2F2-442C-4F11-763A-E591FB439F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D57155-5ED6-0F3D-05C8-3DC5595BD9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DE0CE-A46E-0507-FB16-695E5A6C7A16}"/>
              </a:ext>
            </a:extLst>
          </p:cNvPr>
          <p:cNvSpPr>
            <a:spLocks noGrp="1"/>
          </p:cNvSpPr>
          <p:nvPr>
            <p:ph type="body" idx="1"/>
          </p:nvPr>
        </p:nvSpPr>
        <p:spPr/>
        <p:txBody>
          <a:bodyPr/>
          <a:lstStyle/>
          <a:p>
            <a:pPr marL="171450" indent="-171450">
              <a:buFont typeface="Arial" panose="020B0604020202020204" pitchFamily="34" charset="0"/>
              <a:buChar char="•"/>
            </a:pPr>
            <a:r>
              <a:rPr lang="en-US" dirty="0"/>
              <a:t>Various methods to calculate velocity</a:t>
            </a:r>
          </a:p>
          <a:p>
            <a:pPr marL="171450" indent="-171450">
              <a:buFont typeface="Arial" panose="020B0604020202020204" pitchFamily="34" charset="0"/>
              <a:buChar char="•"/>
            </a:pPr>
            <a:r>
              <a:rPr lang="en-US" dirty="0"/>
              <a:t>Common ones are Lucas-Kanade and Horn-Schunck</a:t>
            </a:r>
          </a:p>
          <a:p>
            <a:pPr marL="171450" indent="-171450">
              <a:buFont typeface="Arial" panose="020B0604020202020204" pitchFamily="34" charset="0"/>
              <a:buChar char="•"/>
            </a:pPr>
            <a:r>
              <a:rPr lang="en-US" dirty="0"/>
              <a:t>Rely on differencing between adjacent frames in an image sequence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https://pysteps.readthedocs.io/en/latest/auto_examples/plot_optical_flow.html</a:t>
            </a:r>
          </a:p>
        </p:txBody>
      </p:sp>
      <p:sp>
        <p:nvSpPr>
          <p:cNvPr id="4" name="Slide Number Placeholder 3">
            <a:extLst>
              <a:ext uri="{FF2B5EF4-FFF2-40B4-BE49-F238E27FC236}">
                <a16:creationId xmlns:a16="http://schemas.microsoft.com/office/drawing/2014/main" id="{DCBED022-00BF-F213-127F-4E552105107C}"/>
              </a:ext>
            </a:extLst>
          </p:cNvPr>
          <p:cNvSpPr>
            <a:spLocks noGrp="1"/>
          </p:cNvSpPr>
          <p:nvPr>
            <p:ph type="sldNum" sz="quarter" idx="5"/>
          </p:nvPr>
        </p:nvSpPr>
        <p:spPr/>
        <p:txBody>
          <a:bodyPr/>
          <a:lstStyle/>
          <a:p>
            <a:fld id="{B130D503-4C43-4765-844D-DC6D10A71714}" type="slidenum">
              <a:rPr lang="en-US" smtClean="0"/>
              <a:t>10</a:t>
            </a:fld>
            <a:endParaRPr lang="en-US"/>
          </a:p>
        </p:txBody>
      </p:sp>
    </p:spTree>
    <p:extLst>
      <p:ext uri="{BB962C8B-B14F-4D97-AF65-F5344CB8AC3E}">
        <p14:creationId xmlns:p14="http://schemas.microsoft.com/office/powerpoint/2010/main" val="2804086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2F50B-BA18-F5D6-243B-8ACC5DE1B4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056B7-C997-F082-D639-443B02698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DDD2E9-BCC1-0E49-21CF-C512CBD5B248}"/>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effectLst/>
                <a:latin typeface="Aptos" panose="020B0004020202020204" pitchFamily="34" charset="0"/>
                <a:ea typeface="Aptos" panose="020B0004020202020204" pitchFamily="34" charset="0"/>
                <a:cs typeface="Times New Roman" panose="02020603050405020304" pitchFamily="18" charset="0"/>
              </a:rPr>
              <a:t>Clustering was done before normalizing data because the data had to be split into different training and testing sets before normalizing. Different train/test splits of the data may have had different clusters</a:t>
            </a:r>
            <a:endParaRPr lang="en-US" dirty="0"/>
          </a:p>
        </p:txBody>
      </p:sp>
      <p:sp>
        <p:nvSpPr>
          <p:cNvPr id="4" name="Slide Number Placeholder 3">
            <a:extLst>
              <a:ext uri="{FF2B5EF4-FFF2-40B4-BE49-F238E27FC236}">
                <a16:creationId xmlns:a16="http://schemas.microsoft.com/office/drawing/2014/main" id="{8B4E2422-FEC2-F62B-44E0-426BF20C6285}"/>
              </a:ext>
            </a:extLst>
          </p:cNvPr>
          <p:cNvSpPr>
            <a:spLocks noGrp="1"/>
          </p:cNvSpPr>
          <p:nvPr>
            <p:ph type="sldNum" sz="quarter" idx="5"/>
          </p:nvPr>
        </p:nvSpPr>
        <p:spPr/>
        <p:txBody>
          <a:bodyPr/>
          <a:lstStyle/>
          <a:p>
            <a:fld id="{B130D503-4C43-4765-844D-DC6D10A71714}" type="slidenum">
              <a:rPr lang="en-US" smtClean="0"/>
              <a:t>66</a:t>
            </a:fld>
            <a:endParaRPr lang="en-US"/>
          </a:p>
        </p:txBody>
      </p:sp>
    </p:spTree>
    <p:extLst>
      <p:ext uri="{BB962C8B-B14F-4D97-AF65-F5344CB8AC3E}">
        <p14:creationId xmlns:p14="http://schemas.microsoft.com/office/powerpoint/2010/main" val="41848702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33ADF-1CE3-17C6-4630-A8F6F1A5F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E8CB70-DE07-3C84-3371-18B806CDBF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E34157-34AB-1857-7020-84812C723519}"/>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a:extLst>
              <a:ext uri="{FF2B5EF4-FFF2-40B4-BE49-F238E27FC236}">
                <a16:creationId xmlns:a16="http://schemas.microsoft.com/office/drawing/2014/main" id="{A7231A7A-E56A-E5B0-EAD0-0FE44B08DB98}"/>
              </a:ext>
            </a:extLst>
          </p:cNvPr>
          <p:cNvSpPr>
            <a:spLocks noGrp="1"/>
          </p:cNvSpPr>
          <p:nvPr>
            <p:ph type="sldNum" sz="quarter" idx="5"/>
          </p:nvPr>
        </p:nvSpPr>
        <p:spPr/>
        <p:txBody>
          <a:bodyPr/>
          <a:lstStyle/>
          <a:p>
            <a:fld id="{B130D503-4C43-4765-844D-DC6D10A71714}" type="slidenum">
              <a:rPr lang="en-US" smtClean="0"/>
              <a:t>68</a:t>
            </a:fld>
            <a:endParaRPr lang="en-US"/>
          </a:p>
        </p:txBody>
      </p:sp>
    </p:spTree>
    <p:extLst>
      <p:ext uri="{BB962C8B-B14F-4D97-AF65-F5344CB8AC3E}">
        <p14:creationId xmlns:p14="http://schemas.microsoft.com/office/powerpoint/2010/main" val="33087095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A742C-CCE6-506C-9C33-242513574F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34487D-94B5-9821-CC5F-C0291F5A31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192A60-EA03-188D-1C36-5689DF36D553}"/>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Different topography/location may result in different weather development patterns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Much of the data in this dataset is linked to the geographical 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Seasonality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Yearly Cycle (spring shower vs winter snowstorm)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Spanning multiple years (</a:t>
            </a:r>
            <a:r>
              <a:rPr lang="en-US" sz="1800" kern="0" dirty="0">
                <a:effectLst/>
                <a:latin typeface="Aptos" panose="020B0004020202020204" pitchFamily="34" charset="0"/>
                <a:ea typeface="Aptos" panose="020B0004020202020204" pitchFamily="34" charset="0"/>
                <a:cs typeface="Times New Roman" panose="02020603050405020304" pitchFamily="18" charset="0"/>
              </a:rPr>
              <a:t>El Niño and La Niña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effectLst/>
                <a:latin typeface="Aptos" panose="020B0004020202020204" pitchFamily="34" charset="0"/>
                <a:ea typeface="Aptos" panose="020B0004020202020204" pitchFamily="34" charset="0"/>
                <a:cs typeface="Times New Roman" panose="02020603050405020304" pitchFamily="18" charset="0"/>
              </a:rPr>
              <a:t>Much of this dataset is linked to NOAA database with other metrics</a:t>
            </a:r>
          </a:p>
        </p:txBody>
      </p:sp>
      <p:sp>
        <p:nvSpPr>
          <p:cNvPr id="4" name="Slide Number Placeholder 3">
            <a:extLst>
              <a:ext uri="{FF2B5EF4-FFF2-40B4-BE49-F238E27FC236}">
                <a16:creationId xmlns:a16="http://schemas.microsoft.com/office/drawing/2014/main" id="{556EFDB8-D6A4-1904-427F-104FED8A2C42}"/>
              </a:ext>
            </a:extLst>
          </p:cNvPr>
          <p:cNvSpPr>
            <a:spLocks noGrp="1"/>
          </p:cNvSpPr>
          <p:nvPr>
            <p:ph type="sldNum" sz="quarter" idx="5"/>
          </p:nvPr>
        </p:nvSpPr>
        <p:spPr/>
        <p:txBody>
          <a:bodyPr/>
          <a:lstStyle/>
          <a:p>
            <a:fld id="{B130D503-4C43-4765-844D-DC6D10A71714}" type="slidenum">
              <a:rPr lang="en-US" smtClean="0"/>
              <a:t>69</a:t>
            </a:fld>
            <a:endParaRPr lang="en-US"/>
          </a:p>
        </p:txBody>
      </p:sp>
    </p:spTree>
    <p:extLst>
      <p:ext uri="{BB962C8B-B14F-4D97-AF65-F5344CB8AC3E}">
        <p14:creationId xmlns:p14="http://schemas.microsoft.com/office/powerpoint/2010/main" val="17862904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Pearson’s Correlation: </a:t>
            </a:r>
          </a:p>
          <a:p>
            <a:pPr marL="628650" lvl="1" indent="-171450">
              <a:buFont typeface="Arial" panose="020B0604020202020204" pitchFamily="34" charset="0"/>
              <a:buChar char="•"/>
            </a:pPr>
            <a:r>
              <a:rPr lang="en-US" dirty="0"/>
              <a:t>Discretize Forecast/Observed weather into grid. Each grid cell gets a </a:t>
            </a:r>
            <a:r>
              <a:rPr lang="en-US" dirty="0" err="1"/>
              <a:t>pearson</a:t>
            </a:r>
            <a:r>
              <a:rPr lang="en-US" dirty="0"/>
              <a:t> coefficient. </a:t>
            </a:r>
          </a:p>
          <a:p>
            <a:pPr marL="628650" lvl="1" indent="-171450">
              <a:buFont typeface="Arial" panose="020B0604020202020204" pitchFamily="34" charset="0"/>
              <a:buChar char="•"/>
            </a:pPr>
            <a:r>
              <a:rPr lang="en-US" dirty="0"/>
              <a:t>This is then averaged. 1/e (0.37)  is considered a </a:t>
            </a:r>
            <a:r>
              <a:rPr lang="en-US" dirty="0" err="1"/>
              <a:t>skillfull</a:t>
            </a:r>
            <a:r>
              <a:rPr lang="en-US" dirty="0"/>
              <a:t> forecast</a:t>
            </a:r>
          </a:p>
          <a:p>
            <a:pPr marL="1085850" lvl="2" indent="-171450">
              <a:buFont typeface="Arial" panose="020B0604020202020204" pitchFamily="34" charset="0"/>
              <a:buChar char="•"/>
            </a:pPr>
            <a:r>
              <a:rPr lang="en-US" dirty="0" err="1"/>
              <a:t>Nf</a:t>
            </a:r>
            <a:r>
              <a:rPr lang="en-US" dirty="0"/>
              <a:t> = number of forecasts for this prediction time</a:t>
            </a:r>
          </a:p>
          <a:p>
            <a:pPr marL="1085850" lvl="2" indent="-171450">
              <a:buFont typeface="Arial" panose="020B0604020202020204" pitchFamily="34" charset="0"/>
              <a:buChar char="•"/>
            </a:pPr>
            <a:r>
              <a:rPr lang="en-US" dirty="0"/>
              <a:t>Fi/Oi = predicted/observed rainfall for grid cell</a:t>
            </a:r>
          </a:p>
          <a:p>
            <a:pPr marL="1085850" lvl="2" indent="-171450">
              <a:buFont typeface="Arial" panose="020B0604020202020204" pitchFamily="34" charset="0"/>
              <a:buChar char="•"/>
            </a:pPr>
            <a:r>
              <a:rPr lang="en-US" dirty="0"/>
              <a:t>Mu = mean of forecasts/observations</a:t>
            </a:r>
          </a:p>
          <a:p>
            <a:pPr marL="1085850" lvl="2" indent="-171450">
              <a:buFont typeface="Arial" panose="020B0604020202020204" pitchFamily="34" charset="0"/>
              <a:buChar char="•"/>
            </a:pPr>
            <a:r>
              <a:rPr lang="en-US" dirty="0"/>
              <a:t>Sigma = standard div.</a:t>
            </a:r>
          </a:p>
          <a:p>
            <a:pPr marL="171450" lvl="0" indent="-171450">
              <a:buFont typeface="Arial" panose="020B0604020202020204" pitchFamily="34" charset="0"/>
              <a:buChar char="•"/>
            </a:pPr>
            <a:r>
              <a:rPr lang="en-US" dirty="0"/>
              <a:t>MAE/CRPS</a:t>
            </a:r>
          </a:p>
          <a:p>
            <a:pPr marL="628650" lvl="1" indent="-171450">
              <a:buFont typeface="Arial" panose="020B0604020202020204" pitchFamily="34" charset="0"/>
              <a:buChar char="•"/>
            </a:pPr>
            <a:r>
              <a:rPr lang="en-US" dirty="0"/>
              <a:t>CRPS reduces to MAE for probabilistic forecasts</a:t>
            </a:r>
          </a:p>
          <a:p>
            <a:pPr marL="1085850" lvl="2" indent="-171450">
              <a:buFont typeface="Arial" panose="020B0604020202020204" pitchFamily="34" charset="0"/>
              <a:buChar char="•"/>
            </a:pPr>
            <a:r>
              <a:rPr lang="en-US" dirty="0" err="1"/>
              <a:t>Pf</a:t>
            </a:r>
            <a:r>
              <a:rPr lang="en-US" dirty="0"/>
              <a:t>/Po = non-exceedance probability (probability threshold is not exceeded)</a:t>
            </a:r>
          </a:p>
          <a:p>
            <a:pPr marL="1085850" lvl="2" indent="-171450">
              <a:buFont typeface="Arial" panose="020B0604020202020204" pitchFamily="34" charset="0"/>
              <a:buChar char="•"/>
            </a:pPr>
            <a:r>
              <a:rPr lang="en-US" dirty="0"/>
              <a:t>X = rainfall sum</a:t>
            </a:r>
          </a:p>
          <a:p>
            <a:pPr marL="171450" lvl="0" indent="-171450">
              <a:buFont typeface="Arial" panose="020B0604020202020204" pitchFamily="34" charset="0"/>
              <a:buChar char="•"/>
            </a:pPr>
            <a:r>
              <a:rPr lang="en-US" dirty="0"/>
              <a:t>Brier Score:</a:t>
            </a:r>
          </a:p>
          <a:p>
            <a:pPr marL="628650" lvl="1" indent="-171450">
              <a:buFont typeface="Arial" panose="020B0604020202020204" pitchFamily="34" charset="0"/>
              <a:buChar char="•"/>
            </a:pPr>
            <a:r>
              <a:rPr lang="en-US" dirty="0" err="1"/>
              <a:t>Bsref</a:t>
            </a:r>
            <a:r>
              <a:rPr lang="en-US" dirty="0"/>
              <a:t> is just some other BS score</a:t>
            </a:r>
          </a:p>
          <a:p>
            <a:pPr marL="628650" lvl="1" indent="-171450">
              <a:buFont typeface="Arial" panose="020B0604020202020204" pitchFamily="34" charset="0"/>
              <a:buChar char="•"/>
            </a:pPr>
            <a:r>
              <a:rPr lang="en-US" dirty="0"/>
              <a:t>Reliability (Calibration)</a:t>
            </a:r>
          </a:p>
          <a:p>
            <a:pPr marL="628650" lvl="1" indent="-171450">
              <a:buFont typeface="Arial" panose="020B0604020202020204" pitchFamily="34" charset="0"/>
              <a:buChar char="•"/>
            </a:pPr>
            <a:r>
              <a:rPr lang="en-US" dirty="0"/>
              <a:t>Resolution/</a:t>
            </a:r>
            <a:r>
              <a:rPr lang="en-US" dirty="0" err="1"/>
              <a:t>Sharpeness</a:t>
            </a:r>
            <a:endParaRPr lang="en-US" dirty="0"/>
          </a:p>
          <a:p>
            <a:pPr marL="171450" lvl="0" indent="-171450">
              <a:buFont typeface="Arial" panose="020B0604020202020204" pitchFamily="34" charset="0"/>
              <a:buChar char="•"/>
            </a:pPr>
            <a:r>
              <a:rPr lang="en-US" dirty="0"/>
              <a:t>Sources: </a:t>
            </a:r>
          </a:p>
          <a:p>
            <a:pPr marL="628650" lvl="1" indent="-171450">
              <a:buFont typeface="Arial" panose="020B0604020202020204" pitchFamily="34" charset="0"/>
              <a:buChar char="•"/>
            </a:pPr>
            <a:r>
              <a:rPr lang="en-US" dirty="0"/>
              <a:t>https://agupubs.onlinelibrary.wiley.com/doi/full/10.1029/2019WR026723</a:t>
            </a:r>
          </a:p>
          <a:p>
            <a:pPr marL="628650" lvl="1" indent="-171450">
              <a:buFont typeface="Arial" panose="020B0604020202020204" pitchFamily="34" charset="0"/>
              <a:buChar char="•"/>
            </a:pPr>
            <a:r>
              <a:rPr lang="en-US" dirty="0"/>
              <a:t>https://confluence.ecmwf.int/display/FUG/Section+12.B+Statistical+Concepts+-+Probabilistic+Data#Section12.BStatisticalConceptsProbabilisticData-ReliabilityandROCdiagrams(presentedonECMWFweb)</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969DE16F-F8FD-4FA0-8F6E-2DF454C654DB}" type="slidenum">
              <a:rPr lang="en-US" smtClean="0"/>
              <a:t>74</a:t>
            </a:fld>
            <a:endParaRPr lang="en-US"/>
          </a:p>
        </p:txBody>
      </p:sp>
    </p:spTree>
    <p:extLst>
      <p:ext uri="{BB962C8B-B14F-4D97-AF65-F5344CB8AC3E}">
        <p14:creationId xmlns:p14="http://schemas.microsoft.com/office/powerpoint/2010/main" val="34849270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cs typeface="Times New Roman" panose="02020603050405020304" pitchFamily="18" charset="0"/>
              </a:rPr>
              <a:t>Angular velocity plot has huge jumps because arctan2 only goes from 180 deg to -180 deg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effectLst/>
                <a:latin typeface="Aptos" panose="020B0004020202020204" pitchFamily="34" charset="0"/>
                <a:cs typeface="Times New Roman" panose="02020603050405020304" pitchFamily="18" charset="0"/>
              </a:rPr>
              <a:t>So if angle swaps between quadrants, velocity will have jump of ~360</a:t>
            </a:r>
            <a:endParaRPr lang="en-US" dirty="0"/>
          </a:p>
        </p:txBody>
      </p:sp>
      <p:sp>
        <p:nvSpPr>
          <p:cNvPr id="4" name="Slide Number Placeholder 3"/>
          <p:cNvSpPr>
            <a:spLocks noGrp="1"/>
          </p:cNvSpPr>
          <p:nvPr>
            <p:ph type="sldNum" sz="quarter" idx="5"/>
          </p:nvPr>
        </p:nvSpPr>
        <p:spPr/>
        <p:txBody>
          <a:bodyPr/>
          <a:lstStyle/>
          <a:p>
            <a:fld id="{B130D503-4C43-4765-844D-DC6D10A71714}" type="slidenum">
              <a:rPr lang="en-US" smtClean="0"/>
              <a:t>75</a:t>
            </a:fld>
            <a:endParaRPr lang="en-US"/>
          </a:p>
        </p:txBody>
      </p:sp>
    </p:spTree>
    <p:extLst>
      <p:ext uri="{BB962C8B-B14F-4D97-AF65-F5344CB8AC3E}">
        <p14:creationId xmlns:p14="http://schemas.microsoft.com/office/powerpoint/2010/main" val="11722091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RTX 4070 Laptop</a:t>
            </a:r>
          </a:p>
        </p:txBody>
      </p:sp>
      <p:sp>
        <p:nvSpPr>
          <p:cNvPr id="4" name="Slide Number Placeholder 3"/>
          <p:cNvSpPr>
            <a:spLocks noGrp="1"/>
          </p:cNvSpPr>
          <p:nvPr>
            <p:ph type="sldNum" sz="quarter" idx="5"/>
          </p:nvPr>
        </p:nvSpPr>
        <p:spPr/>
        <p:txBody>
          <a:bodyPr/>
          <a:lstStyle/>
          <a:p>
            <a:fld id="{B130D503-4C43-4765-844D-DC6D10A71714}" type="slidenum">
              <a:rPr lang="en-US" smtClean="0"/>
              <a:t>76</a:t>
            </a:fld>
            <a:endParaRPr lang="en-US"/>
          </a:p>
        </p:txBody>
      </p:sp>
    </p:spTree>
    <p:extLst>
      <p:ext uri="{BB962C8B-B14F-4D97-AF65-F5344CB8AC3E}">
        <p14:creationId xmlns:p14="http://schemas.microsoft.com/office/powerpoint/2010/main" val="3948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EEA8A-1979-9F2A-B155-FB9CAC62CC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C77AE6-D484-325F-B2A4-72B1755C9D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95BB08-F732-EABE-B736-80ADF4D616FF}"/>
              </a:ext>
            </a:extLst>
          </p:cNvPr>
          <p:cNvSpPr>
            <a:spLocks noGrp="1"/>
          </p:cNvSpPr>
          <p:nvPr>
            <p:ph type="body" idx="1"/>
          </p:nvPr>
        </p:nvSpPr>
        <p:spPr/>
        <p:txBody>
          <a:bodyPr/>
          <a:lstStyle/>
          <a:p>
            <a:pPr marL="171450" indent="-171450">
              <a:buFont typeface="Arial" panose="020B0604020202020204" pitchFamily="34" charset="0"/>
              <a:buChar char="•"/>
            </a:pPr>
            <a:r>
              <a:rPr lang="en-US" dirty="0"/>
              <a:t>Advection: Transport of mass (liquid) through the atmosphere (in this case by wind/pressure gradients)</a:t>
            </a:r>
          </a:p>
          <a:p>
            <a:pPr marL="171450" indent="-171450">
              <a:buFont typeface="Arial" panose="020B0604020202020204" pitchFamily="34" charset="0"/>
              <a:buChar char="•"/>
            </a:pPr>
            <a:r>
              <a:rPr lang="en-US" dirty="0"/>
              <a:t>Commonly uses semi-</a:t>
            </a:r>
            <a:r>
              <a:rPr lang="en-US" dirty="0" err="1"/>
              <a:t>lagrangian</a:t>
            </a:r>
            <a:r>
              <a:rPr lang="en-US" dirty="0"/>
              <a:t> because numerical methods are unstable and discontinuous sometimes</a:t>
            </a:r>
          </a:p>
          <a:p>
            <a:pPr marL="171450" indent="-171450">
              <a:buFont typeface="Arial" panose="020B0604020202020204" pitchFamily="34" charset="0"/>
              <a:buChar char="•"/>
            </a:pPr>
            <a:r>
              <a:rPr lang="en-US" dirty="0" err="1"/>
              <a:t>Lagragian</a:t>
            </a:r>
            <a:r>
              <a:rPr lang="en-US" dirty="0"/>
              <a:t>: Each particle (pixel/chunk) is followed independently</a:t>
            </a:r>
          </a:p>
          <a:p>
            <a:pPr marL="171450" indent="-171450">
              <a:buFont typeface="Arial" panose="020B0604020202020204" pitchFamily="34" charset="0"/>
              <a:buChar char="•"/>
            </a:pPr>
            <a:r>
              <a:rPr lang="en-US" dirty="0" err="1"/>
              <a:t>Eularian</a:t>
            </a:r>
            <a:r>
              <a:rPr lang="en-US" dirty="0"/>
              <a:t>: Grid is reinitialized with new values at every time step, but he discretization stays constant </a:t>
            </a:r>
          </a:p>
          <a:p>
            <a:pPr marL="171450" indent="-171450">
              <a:buFont typeface="Arial" panose="020B0604020202020204" pitchFamily="34" charset="0"/>
              <a:buChar char="•"/>
            </a:pPr>
            <a:endParaRPr lang="en-US" dirty="0"/>
          </a:p>
          <a:p>
            <a:endParaRPr lang="en-US" dirty="0"/>
          </a:p>
          <a:p>
            <a:r>
              <a:rPr lang="en-US" dirty="0"/>
              <a:t>https://pysteps.readthedocs.io/en/latest/auto_examples/plot_optical_flow.html</a:t>
            </a:r>
          </a:p>
        </p:txBody>
      </p:sp>
      <p:sp>
        <p:nvSpPr>
          <p:cNvPr id="4" name="Slide Number Placeholder 3">
            <a:extLst>
              <a:ext uri="{FF2B5EF4-FFF2-40B4-BE49-F238E27FC236}">
                <a16:creationId xmlns:a16="http://schemas.microsoft.com/office/drawing/2014/main" id="{4E31CCB2-F12A-F510-8971-AD06ABADA7E1}"/>
              </a:ext>
            </a:extLst>
          </p:cNvPr>
          <p:cNvSpPr>
            <a:spLocks noGrp="1"/>
          </p:cNvSpPr>
          <p:nvPr>
            <p:ph type="sldNum" sz="quarter" idx="5"/>
          </p:nvPr>
        </p:nvSpPr>
        <p:spPr/>
        <p:txBody>
          <a:bodyPr/>
          <a:lstStyle/>
          <a:p>
            <a:fld id="{B130D503-4C43-4765-844D-DC6D10A71714}" type="slidenum">
              <a:rPr lang="en-US" smtClean="0"/>
              <a:t>11</a:t>
            </a:fld>
            <a:endParaRPr lang="en-US"/>
          </a:p>
        </p:txBody>
      </p:sp>
    </p:spTree>
    <p:extLst>
      <p:ext uri="{BB962C8B-B14F-4D97-AF65-F5344CB8AC3E}">
        <p14:creationId xmlns:p14="http://schemas.microsoft.com/office/powerpoint/2010/main" val="3647106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D8AB6-9670-C6DE-4624-0FD927444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588A61-7352-1D7E-1FD5-D2C6486998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9537D8-BFC4-C29C-FE18-FB2DF14EF5A2}"/>
              </a:ext>
            </a:extLst>
          </p:cNvPr>
          <p:cNvSpPr>
            <a:spLocks noGrp="1"/>
          </p:cNvSpPr>
          <p:nvPr>
            <p:ph type="body" idx="1"/>
          </p:nvPr>
        </p:nvSpPr>
        <p:spPr/>
        <p:txBody>
          <a:bodyPr/>
          <a:lstStyle/>
          <a:p>
            <a:pPr marL="171450" indent="-171450">
              <a:buFont typeface="Arial" panose="020B0604020202020204" pitchFamily="34" charset="0"/>
              <a:buChar char="•"/>
            </a:pPr>
            <a:r>
              <a:rPr lang="en-US" dirty="0"/>
              <a:t>Major cause of growth/decay is convection (vertical movement of liquid)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Convection: Rising of air/heat which usually produces severe thunderstorms (convective storms). Leads to storm growth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Maintains current storm structure</a:t>
            </a:r>
          </a:p>
          <a:p>
            <a:pPr marL="171450" indent="-171450">
              <a:buFont typeface="Arial" panose="020B0604020202020204" pitchFamily="34" charset="0"/>
              <a:buChar char="•"/>
            </a:pPr>
            <a:r>
              <a:rPr lang="en-US" dirty="0"/>
              <a:t>Artificial diffusion can’t capture stark gradients, causes unwanted smoothing (blurriness in images)</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C03331E3-F0B9-742F-2900-C1A015AA580E}"/>
              </a:ext>
            </a:extLst>
          </p:cNvPr>
          <p:cNvSpPr>
            <a:spLocks noGrp="1"/>
          </p:cNvSpPr>
          <p:nvPr>
            <p:ph type="sldNum" sz="quarter" idx="5"/>
          </p:nvPr>
        </p:nvSpPr>
        <p:spPr/>
        <p:txBody>
          <a:bodyPr/>
          <a:lstStyle/>
          <a:p>
            <a:fld id="{B130D503-4C43-4765-844D-DC6D10A71714}" type="slidenum">
              <a:rPr lang="en-US" smtClean="0"/>
              <a:t>12</a:t>
            </a:fld>
            <a:endParaRPr lang="en-US"/>
          </a:p>
        </p:txBody>
      </p:sp>
    </p:spTree>
    <p:extLst>
      <p:ext uri="{BB962C8B-B14F-4D97-AF65-F5344CB8AC3E}">
        <p14:creationId xmlns:p14="http://schemas.microsoft.com/office/powerpoint/2010/main" val="193966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Uncertainty can also be expressed in various ways (often blurriness if output is images)</a:t>
            </a:r>
          </a:p>
        </p:txBody>
      </p:sp>
      <p:sp>
        <p:nvSpPr>
          <p:cNvPr id="4" name="Slide Number Placeholder 3"/>
          <p:cNvSpPr>
            <a:spLocks noGrp="1"/>
          </p:cNvSpPr>
          <p:nvPr>
            <p:ph type="sldNum" sz="quarter" idx="5"/>
          </p:nvPr>
        </p:nvSpPr>
        <p:spPr/>
        <p:txBody>
          <a:bodyPr/>
          <a:lstStyle/>
          <a:p>
            <a:fld id="{B130D503-4C43-4765-844D-DC6D10A71714}" type="slidenum">
              <a:rPr lang="en-US" smtClean="0"/>
              <a:t>13</a:t>
            </a:fld>
            <a:endParaRPr lang="en-US"/>
          </a:p>
        </p:txBody>
      </p:sp>
    </p:spTree>
    <p:extLst>
      <p:ext uri="{BB962C8B-B14F-4D97-AF65-F5344CB8AC3E}">
        <p14:creationId xmlns:p14="http://schemas.microsoft.com/office/powerpoint/2010/main" val="2595353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I use images from published paper and cite them?</a:t>
            </a:r>
          </a:p>
        </p:txBody>
      </p:sp>
      <p:sp>
        <p:nvSpPr>
          <p:cNvPr id="4" name="Slide Number Placeholder 3"/>
          <p:cNvSpPr>
            <a:spLocks noGrp="1"/>
          </p:cNvSpPr>
          <p:nvPr>
            <p:ph type="sldNum" sz="quarter" idx="5"/>
          </p:nvPr>
        </p:nvSpPr>
        <p:spPr/>
        <p:txBody>
          <a:bodyPr/>
          <a:lstStyle/>
          <a:p>
            <a:fld id="{B130D503-4C43-4765-844D-DC6D10A71714}" type="slidenum">
              <a:rPr lang="en-US" smtClean="0"/>
              <a:t>14</a:t>
            </a:fld>
            <a:endParaRPr lang="en-US"/>
          </a:p>
        </p:txBody>
      </p:sp>
    </p:spTree>
    <p:extLst>
      <p:ext uri="{BB962C8B-B14F-4D97-AF65-F5344CB8AC3E}">
        <p14:creationId xmlns:p14="http://schemas.microsoft.com/office/powerpoint/2010/main" val="124449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AEF6-5622-4537-721D-52531D6A9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EC49FA-A4E1-A976-D97C-AF2199646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4F28AD-8B47-DA24-F554-0764C1E1C446}"/>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5" name="Footer Placeholder 4">
            <a:extLst>
              <a:ext uri="{FF2B5EF4-FFF2-40B4-BE49-F238E27FC236}">
                <a16:creationId xmlns:a16="http://schemas.microsoft.com/office/drawing/2014/main" id="{82199882-588B-85CC-0329-F432CEFED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0459C-3736-E75D-B2AF-64B906EFFF73}"/>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400388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B8B5-635A-8F38-E3A4-8D7A919010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4ABE57-1ADF-4B92-B83E-3286ECC2DD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D96BC-C03E-B262-4492-2154F5075FA4}"/>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5" name="Footer Placeholder 4">
            <a:extLst>
              <a:ext uri="{FF2B5EF4-FFF2-40B4-BE49-F238E27FC236}">
                <a16:creationId xmlns:a16="http://schemas.microsoft.com/office/drawing/2014/main" id="{2971586E-1EFE-335A-4907-D63128462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150CA-093C-CA7F-1F89-894C2521ED88}"/>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318706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E899C-9FA9-744A-54B4-E7CE9CA07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492B00-305D-81AB-7AB9-2C8C434E3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2322A-1E16-0846-D406-9E94DEFB5AF7}"/>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5" name="Footer Placeholder 4">
            <a:extLst>
              <a:ext uri="{FF2B5EF4-FFF2-40B4-BE49-F238E27FC236}">
                <a16:creationId xmlns:a16="http://schemas.microsoft.com/office/drawing/2014/main" id="{B382DCCB-01F7-EB97-26AC-BEC9B292C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9CB04-925C-D78E-D895-2368AF9B6295}"/>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99949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24FC-3257-1F6B-7160-855168077DE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51A8C75-EE7A-092A-2636-31D6213B963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17AA82-1F6E-2B77-81FE-6C672BE8B3DA}"/>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5" name="Footer Placeholder 4">
            <a:extLst>
              <a:ext uri="{FF2B5EF4-FFF2-40B4-BE49-F238E27FC236}">
                <a16:creationId xmlns:a16="http://schemas.microsoft.com/office/drawing/2014/main" id="{1F5AD6D9-F9D2-9EA7-C60A-A8610E66B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A0E59-0EA4-65AA-80FB-441BBD04042E}"/>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74229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65BF-0FA1-223E-9C35-E85B1BFB01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9D4D-7439-0954-FD18-FF4F5F1F07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67D62B-26E3-EC1F-DF75-207F60B12680}"/>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5" name="Footer Placeholder 4">
            <a:extLst>
              <a:ext uri="{FF2B5EF4-FFF2-40B4-BE49-F238E27FC236}">
                <a16:creationId xmlns:a16="http://schemas.microsoft.com/office/drawing/2014/main" id="{09BBB926-67C7-85F1-2C4A-0F95B85EF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49D87-AF85-3D79-9A88-94F0CA76CD6F}"/>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83441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F839-5B4F-7F8D-8019-738AB42EA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A8B4D9-E99F-410D-A990-D658CD19F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30F744-C263-50F7-F811-37314F4E88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E05B08-2077-D09F-E9FB-279AA03B57E9}"/>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6" name="Footer Placeholder 5">
            <a:extLst>
              <a:ext uri="{FF2B5EF4-FFF2-40B4-BE49-F238E27FC236}">
                <a16:creationId xmlns:a16="http://schemas.microsoft.com/office/drawing/2014/main" id="{C35EDB43-DE82-4D55-2F73-000E4766E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BCC60-4528-DBCE-B236-CAB685E5AFAC}"/>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243399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1BE9-C91F-1412-938C-CA224B5381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464D59-3761-2ED3-B836-F27CF1E8A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E56619-350B-A996-1764-39CF8CF21E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F2708-E2B5-CFCF-294D-2AF7D9431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0D6EF-6E06-69AB-CE19-A8DD897992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1E7E00-EC89-1425-55D5-FDAA1C3141CD}"/>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8" name="Footer Placeholder 7">
            <a:extLst>
              <a:ext uri="{FF2B5EF4-FFF2-40B4-BE49-F238E27FC236}">
                <a16:creationId xmlns:a16="http://schemas.microsoft.com/office/drawing/2014/main" id="{EAA43E63-A58B-0FC0-A1C5-8C50BD374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12A04-8487-8D62-8993-D8F5B285DCB2}"/>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231801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791D-055B-A88A-D9EC-9F9636A9A2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A7B181-23F6-0D36-3705-E99E553409E6}"/>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4" name="Footer Placeholder 3">
            <a:extLst>
              <a:ext uri="{FF2B5EF4-FFF2-40B4-BE49-F238E27FC236}">
                <a16:creationId xmlns:a16="http://schemas.microsoft.com/office/drawing/2014/main" id="{896F9631-0167-AFBB-90C1-1A39FFD7F1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665313-03FA-7DA9-6D97-6D8599AAEE57}"/>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426491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D9036-BC3F-7681-1BC0-BB7470FA3C7F}"/>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3" name="Footer Placeholder 2">
            <a:extLst>
              <a:ext uri="{FF2B5EF4-FFF2-40B4-BE49-F238E27FC236}">
                <a16:creationId xmlns:a16="http://schemas.microsoft.com/office/drawing/2014/main" id="{66147965-8D88-8B90-311D-560335FE39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AB24EB-1E37-2869-A25D-39868253A1E4}"/>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381089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E2D4-6A72-824D-37A8-489242C3A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EDB4E-3B1B-7456-0C0C-3377FDFC5C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91F635-C237-1A76-EEB9-D3AA6A5E3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CDD66-1BEC-06F6-68D5-CB10FCE33D75}"/>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6" name="Footer Placeholder 5">
            <a:extLst>
              <a:ext uri="{FF2B5EF4-FFF2-40B4-BE49-F238E27FC236}">
                <a16:creationId xmlns:a16="http://schemas.microsoft.com/office/drawing/2014/main" id="{952FAC58-69AB-EFC9-EE23-6D505D361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396E8-5DF4-BFCD-7238-2AA683370ECF}"/>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122494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C6D0-0D4D-5DF0-F29D-6F2FFCD1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2EC64-4AA0-89EF-AADC-9B729E859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996C40-9D7A-777B-F14C-CECE8A044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667D8-D480-B8DC-F2E0-6E1DF743517F}"/>
              </a:ext>
            </a:extLst>
          </p:cNvPr>
          <p:cNvSpPr>
            <a:spLocks noGrp="1"/>
          </p:cNvSpPr>
          <p:nvPr>
            <p:ph type="dt" sz="half" idx="10"/>
          </p:nvPr>
        </p:nvSpPr>
        <p:spPr/>
        <p:txBody>
          <a:bodyPr/>
          <a:lstStyle/>
          <a:p>
            <a:fld id="{E45174E1-43B9-449F-96B9-BB128FE6D8B4}" type="datetimeFigureOut">
              <a:rPr lang="en-US" smtClean="0"/>
              <a:t>4/25/2025</a:t>
            </a:fld>
            <a:endParaRPr lang="en-US"/>
          </a:p>
        </p:txBody>
      </p:sp>
      <p:sp>
        <p:nvSpPr>
          <p:cNvPr id="6" name="Footer Placeholder 5">
            <a:extLst>
              <a:ext uri="{FF2B5EF4-FFF2-40B4-BE49-F238E27FC236}">
                <a16:creationId xmlns:a16="http://schemas.microsoft.com/office/drawing/2014/main" id="{7E12E9C7-A444-8EFA-B141-FCF64161F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152DA-535E-7784-67CB-EC720120DE62}"/>
              </a:ext>
            </a:extLst>
          </p:cNvPr>
          <p:cNvSpPr>
            <a:spLocks noGrp="1"/>
          </p:cNvSpPr>
          <p:nvPr>
            <p:ph type="sldNum" sz="quarter" idx="12"/>
          </p:nvPr>
        </p:nvSpPr>
        <p:spPr/>
        <p:txBody>
          <a:bodyPr/>
          <a:lstStyle/>
          <a:p>
            <a:fld id="{C1F90D2B-6A84-4711-9AD0-A5231AB9AE8D}" type="slidenum">
              <a:rPr lang="en-US" smtClean="0"/>
              <a:t>‹#›</a:t>
            </a:fld>
            <a:endParaRPr lang="en-US"/>
          </a:p>
        </p:txBody>
      </p:sp>
    </p:spTree>
    <p:extLst>
      <p:ext uri="{BB962C8B-B14F-4D97-AF65-F5344CB8AC3E}">
        <p14:creationId xmlns:p14="http://schemas.microsoft.com/office/powerpoint/2010/main" val="153352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14082-4351-6943-F313-34B343EA2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8500988-2302-0D76-453C-3E59C3FA95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8015C2-BB98-F145-7528-F6A2F0D76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5174E1-43B9-449F-96B9-BB128FE6D8B4}" type="datetimeFigureOut">
              <a:rPr lang="en-US" smtClean="0"/>
              <a:t>4/25/2025</a:t>
            </a:fld>
            <a:endParaRPr lang="en-US"/>
          </a:p>
        </p:txBody>
      </p:sp>
      <p:sp>
        <p:nvSpPr>
          <p:cNvPr id="5" name="Footer Placeholder 4">
            <a:extLst>
              <a:ext uri="{FF2B5EF4-FFF2-40B4-BE49-F238E27FC236}">
                <a16:creationId xmlns:a16="http://schemas.microsoft.com/office/drawing/2014/main" id="{B313F49F-4260-B928-467B-EEBECB97E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54135E-C6E5-1C93-8417-49ED4356B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F90D2B-6A84-4711-9AD0-A5231AB9AE8D}" type="slidenum">
              <a:rPr lang="en-US" smtClean="0"/>
              <a:t>‹#›</a:t>
            </a:fld>
            <a:endParaRPr lang="en-US"/>
          </a:p>
        </p:txBody>
      </p:sp>
    </p:spTree>
    <p:extLst>
      <p:ext uri="{BB962C8B-B14F-4D97-AF65-F5344CB8AC3E}">
        <p14:creationId xmlns:p14="http://schemas.microsoft.com/office/powerpoint/2010/main" val="2406632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jpe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1D65-EC33-A22D-E621-A2E55E9F8324}"/>
              </a:ext>
            </a:extLst>
          </p:cNvPr>
          <p:cNvSpPr>
            <a:spLocks noGrp="1"/>
          </p:cNvSpPr>
          <p:nvPr>
            <p:ph type="ctrTitle"/>
          </p:nvPr>
        </p:nvSpPr>
        <p:spPr/>
        <p:txBody>
          <a:bodyPr>
            <a:normAutofit/>
          </a:bodyPr>
          <a:lstStyle/>
          <a:p>
            <a:r>
              <a:rPr lang="en-US" sz="4000" kern="0" dirty="0">
                <a:effectLst/>
                <a:ea typeface="Aptos" panose="020B0004020202020204" pitchFamily="34" charset="0"/>
              </a:rPr>
              <a:t>Precipitation Nowcasting Using an AI-Enabled Probabilistic Geometric Method </a:t>
            </a:r>
            <a:endParaRPr lang="en-US" sz="11500" dirty="0"/>
          </a:p>
        </p:txBody>
      </p:sp>
      <p:sp>
        <p:nvSpPr>
          <p:cNvPr id="3" name="Subtitle 2">
            <a:extLst>
              <a:ext uri="{FF2B5EF4-FFF2-40B4-BE49-F238E27FC236}">
                <a16:creationId xmlns:a16="http://schemas.microsoft.com/office/drawing/2014/main" id="{5FFE4DC2-2BDB-32A0-A11A-4B7DD223D02C}"/>
              </a:ext>
            </a:extLst>
          </p:cNvPr>
          <p:cNvSpPr>
            <a:spLocks noGrp="1"/>
          </p:cNvSpPr>
          <p:nvPr>
            <p:ph type="subTitle" idx="1"/>
          </p:nvPr>
        </p:nvSpPr>
        <p:spPr/>
        <p:txBody>
          <a:bodyPr/>
          <a:lstStyle/>
          <a:p>
            <a:r>
              <a:rPr lang="en-US" dirty="0"/>
              <a:t>Jared Brown</a:t>
            </a:r>
          </a:p>
          <a:p>
            <a:r>
              <a:rPr lang="en-US" dirty="0"/>
              <a:t>Wright State University</a:t>
            </a:r>
          </a:p>
          <a:p>
            <a:r>
              <a:rPr lang="en-US" dirty="0"/>
              <a:t>04/30/2025</a:t>
            </a:r>
          </a:p>
        </p:txBody>
      </p:sp>
    </p:spTree>
    <p:extLst>
      <p:ext uri="{BB962C8B-B14F-4D97-AF65-F5344CB8AC3E}">
        <p14:creationId xmlns:p14="http://schemas.microsoft.com/office/powerpoint/2010/main" val="191480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A83AA-38AE-282E-79BF-F19A792D1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9E03B-4101-8FE2-3FD1-5392BC90C5AA}"/>
              </a:ext>
            </a:extLst>
          </p:cNvPr>
          <p:cNvSpPr>
            <a:spLocks noGrp="1"/>
          </p:cNvSpPr>
          <p:nvPr>
            <p:ph type="title"/>
          </p:nvPr>
        </p:nvSpPr>
        <p:spPr/>
        <p:txBody>
          <a:bodyPr/>
          <a:lstStyle/>
          <a:p>
            <a:r>
              <a:rPr lang="en-US" dirty="0"/>
              <a:t>Motion Field Estimation (Optical Flow)</a:t>
            </a:r>
          </a:p>
        </p:txBody>
      </p:sp>
      <p:sp>
        <p:nvSpPr>
          <p:cNvPr id="3" name="Content Placeholder 2">
            <a:extLst>
              <a:ext uri="{FF2B5EF4-FFF2-40B4-BE49-F238E27FC236}">
                <a16:creationId xmlns:a16="http://schemas.microsoft.com/office/drawing/2014/main" id="{CA00720F-010A-40B0-255F-FA73A3643DF0}"/>
              </a:ext>
            </a:extLst>
          </p:cNvPr>
          <p:cNvSpPr>
            <a:spLocks noGrp="1"/>
          </p:cNvSpPr>
          <p:nvPr>
            <p:ph idx="1"/>
          </p:nvPr>
        </p:nvSpPr>
        <p:spPr>
          <a:xfrm>
            <a:off x="838200" y="1825625"/>
            <a:ext cx="5993219" cy="1461135"/>
          </a:xfrm>
        </p:spPr>
        <p:txBody>
          <a:bodyPr>
            <a:normAutofit/>
          </a:bodyPr>
          <a:lstStyle/>
          <a:p>
            <a:pPr marL="514350" indent="-514350">
              <a:buFont typeface="+mj-lt"/>
              <a:buAutoNum type="arabicPeriod"/>
            </a:pPr>
            <a:r>
              <a:rPr lang="en-US" dirty="0">
                <a:solidFill>
                  <a:schemeClr val="bg2">
                    <a:lumMod val="75000"/>
                  </a:schemeClr>
                </a:solidFill>
              </a:rPr>
              <a:t>Space is discretized</a:t>
            </a:r>
          </a:p>
          <a:p>
            <a:pPr marL="514350" indent="-514350">
              <a:buFont typeface="+mj-lt"/>
              <a:buAutoNum type="arabicPeriod"/>
            </a:pPr>
            <a:r>
              <a:rPr lang="en-US" dirty="0"/>
              <a:t>Velocity Vectors are calculated</a:t>
            </a:r>
          </a:p>
        </p:txBody>
      </p:sp>
      <p:pic>
        <p:nvPicPr>
          <p:cNvPr id="4" name="Picture 3" descr="A grid of clouds and a blue sky&#10;&#10;AI-generated content may be incorrect.">
            <a:extLst>
              <a:ext uri="{FF2B5EF4-FFF2-40B4-BE49-F238E27FC236}">
                <a16:creationId xmlns:a16="http://schemas.microsoft.com/office/drawing/2014/main" id="{841D0B7B-40D6-5813-F48E-ACCF0BDA8198}"/>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7796404" y="1690688"/>
            <a:ext cx="2708563" cy="2664550"/>
          </a:xfrm>
          <a:prstGeom prst="rect">
            <a:avLst/>
          </a:prstGeom>
          <a:noFill/>
          <a:ln>
            <a:noFill/>
          </a:ln>
        </p:spPr>
      </p:pic>
      <p:pic>
        <p:nvPicPr>
          <p:cNvPr id="1026" name="Picture 2" descr="Optical flow">
            <a:extLst>
              <a:ext uri="{FF2B5EF4-FFF2-40B4-BE49-F238E27FC236}">
                <a16:creationId xmlns:a16="http://schemas.microsoft.com/office/drawing/2014/main" id="{A85EB6F3-1FD4-3F5E-E1CC-53E2B460AD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5" t="7325" r="9592" b="6279"/>
          <a:stretch/>
        </p:blipFill>
        <p:spPr bwMode="auto">
          <a:xfrm>
            <a:off x="7631487" y="2209602"/>
            <a:ext cx="3431690" cy="24730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5E4B46-0BAD-0ACB-DEFA-3CB89B293414}"/>
              </a:ext>
            </a:extLst>
          </p:cNvPr>
          <p:cNvSpPr txBox="1"/>
          <p:nvPr/>
        </p:nvSpPr>
        <p:spPr>
          <a:xfrm>
            <a:off x="7796404" y="6349285"/>
            <a:ext cx="3431690" cy="307777"/>
          </a:xfrm>
          <a:prstGeom prst="rect">
            <a:avLst/>
          </a:prstGeom>
          <a:noFill/>
        </p:spPr>
        <p:txBody>
          <a:bodyPr wrap="square" rtlCol="0">
            <a:spAutoFit/>
          </a:bodyPr>
          <a:lstStyle/>
          <a:p>
            <a:pPr algn="ctr"/>
            <a:r>
              <a:rPr lang="en-US" sz="1400" dirty="0"/>
              <a:t>Image created using </a:t>
            </a:r>
            <a:r>
              <a:rPr lang="en-US" sz="1400" dirty="0" err="1"/>
              <a:t>PySTEPs</a:t>
            </a:r>
            <a:endParaRPr lang="en-US" sz="1400" dirty="0"/>
          </a:p>
        </p:txBody>
      </p:sp>
    </p:spTree>
    <p:extLst>
      <p:ext uri="{BB962C8B-B14F-4D97-AF65-F5344CB8AC3E}">
        <p14:creationId xmlns:p14="http://schemas.microsoft.com/office/powerpoint/2010/main" val="184783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1E433-4BE9-C83C-8F1E-1E8D54E814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18E329-27A3-EEF6-ED56-88D42F08E442}"/>
              </a:ext>
            </a:extLst>
          </p:cNvPr>
          <p:cNvSpPr>
            <a:spLocks noGrp="1"/>
          </p:cNvSpPr>
          <p:nvPr>
            <p:ph type="title"/>
          </p:nvPr>
        </p:nvSpPr>
        <p:spPr/>
        <p:txBody>
          <a:bodyPr/>
          <a:lstStyle/>
          <a:p>
            <a:r>
              <a:rPr lang="en-US" dirty="0"/>
              <a:t>Motion Field Estimation (Optical Flow)</a:t>
            </a:r>
          </a:p>
        </p:txBody>
      </p:sp>
      <p:sp>
        <p:nvSpPr>
          <p:cNvPr id="3" name="Content Placeholder 2">
            <a:extLst>
              <a:ext uri="{FF2B5EF4-FFF2-40B4-BE49-F238E27FC236}">
                <a16:creationId xmlns:a16="http://schemas.microsoft.com/office/drawing/2014/main" id="{90AC2833-0AFC-A2BF-3093-15F635884CA8}"/>
              </a:ext>
            </a:extLst>
          </p:cNvPr>
          <p:cNvSpPr>
            <a:spLocks noGrp="1"/>
          </p:cNvSpPr>
          <p:nvPr>
            <p:ph idx="1"/>
          </p:nvPr>
        </p:nvSpPr>
        <p:spPr>
          <a:xfrm>
            <a:off x="838200" y="1825625"/>
            <a:ext cx="5993219" cy="1461135"/>
          </a:xfrm>
        </p:spPr>
        <p:txBody>
          <a:bodyPr>
            <a:normAutofit lnSpcReduction="10000"/>
          </a:bodyPr>
          <a:lstStyle/>
          <a:p>
            <a:pPr marL="514350" indent="-514350">
              <a:buFont typeface="+mj-lt"/>
              <a:buAutoNum type="arabicPeriod"/>
            </a:pPr>
            <a:r>
              <a:rPr lang="en-US" dirty="0">
                <a:solidFill>
                  <a:schemeClr val="bg2">
                    <a:lumMod val="75000"/>
                  </a:schemeClr>
                </a:solidFill>
              </a:rPr>
              <a:t>Space is discretized</a:t>
            </a:r>
          </a:p>
          <a:p>
            <a:pPr marL="514350" indent="-514350">
              <a:buFont typeface="+mj-lt"/>
              <a:buAutoNum type="arabicPeriod"/>
            </a:pPr>
            <a:r>
              <a:rPr lang="en-US" dirty="0">
                <a:solidFill>
                  <a:schemeClr val="bg2">
                    <a:lumMod val="75000"/>
                  </a:schemeClr>
                </a:solidFill>
              </a:rPr>
              <a:t>Velocity Vectors are calculated</a:t>
            </a:r>
          </a:p>
          <a:p>
            <a:pPr marL="514350" indent="-514350">
              <a:buFont typeface="+mj-lt"/>
              <a:buAutoNum type="arabicPeriod"/>
            </a:pPr>
            <a:r>
              <a:rPr lang="en-US" dirty="0"/>
              <a:t>Storm is advected along velocities</a:t>
            </a:r>
          </a:p>
        </p:txBody>
      </p:sp>
      <p:pic>
        <p:nvPicPr>
          <p:cNvPr id="4" name="Picture 3" descr="A grid of clouds and a blue sky&#10;&#10;AI-generated content may be incorrect.">
            <a:extLst>
              <a:ext uri="{FF2B5EF4-FFF2-40B4-BE49-F238E27FC236}">
                <a16:creationId xmlns:a16="http://schemas.microsoft.com/office/drawing/2014/main" id="{7C18BF36-59E3-1AB0-45D7-742EBE2D6481}"/>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b="80525"/>
          <a:stretch/>
        </p:blipFill>
        <p:spPr bwMode="auto">
          <a:xfrm>
            <a:off x="7796404" y="1690688"/>
            <a:ext cx="2708563" cy="518914"/>
          </a:xfrm>
          <a:prstGeom prst="rect">
            <a:avLst/>
          </a:prstGeom>
          <a:noFill/>
          <a:ln>
            <a:noFill/>
          </a:ln>
        </p:spPr>
      </p:pic>
      <p:pic>
        <p:nvPicPr>
          <p:cNvPr id="1026" name="Picture 2" descr="Optical flow">
            <a:extLst>
              <a:ext uri="{FF2B5EF4-FFF2-40B4-BE49-F238E27FC236}">
                <a16:creationId xmlns:a16="http://schemas.microsoft.com/office/drawing/2014/main" id="{CC6B05E2-D814-2F46-7F43-BDA168619BA0}"/>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l="495" t="7325" r="9592" b="30158"/>
          <a:stretch/>
        </p:blipFill>
        <p:spPr bwMode="auto">
          <a:xfrm>
            <a:off x="7631487" y="2209602"/>
            <a:ext cx="3431690" cy="178954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ARTS">
            <a:extLst>
              <a:ext uri="{FF2B5EF4-FFF2-40B4-BE49-F238E27FC236}">
                <a16:creationId xmlns:a16="http://schemas.microsoft.com/office/drawing/2014/main" id="{F30FE2BF-36A4-194B-066E-223BE12F8C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690" r="22712" b="6127"/>
          <a:stretch/>
        </p:blipFill>
        <p:spPr bwMode="auto">
          <a:xfrm>
            <a:off x="5814329" y="3869092"/>
            <a:ext cx="2115233" cy="178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ARTS">
            <a:extLst>
              <a:ext uri="{FF2B5EF4-FFF2-40B4-BE49-F238E27FC236}">
                <a16:creationId xmlns:a16="http://schemas.microsoft.com/office/drawing/2014/main" id="{20876A85-BCC9-2874-5228-8E89426027A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690" r="22712" b="6127"/>
          <a:stretch/>
        </p:blipFill>
        <p:spPr bwMode="auto">
          <a:xfrm>
            <a:off x="7929562" y="3869092"/>
            <a:ext cx="2115233" cy="17895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ARTS">
            <a:extLst>
              <a:ext uri="{FF2B5EF4-FFF2-40B4-BE49-F238E27FC236}">
                <a16:creationId xmlns:a16="http://schemas.microsoft.com/office/drawing/2014/main" id="{52CB1F2E-D62F-60D3-C705-5641FE8203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690" r="22712" b="6127"/>
          <a:stretch/>
        </p:blipFill>
        <p:spPr bwMode="auto">
          <a:xfrm>
            <a:off x="10044795" y="3869092"/>
            <a:ext cx="2115233" cy="17895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57AD92C-3ABC-5075-8085-BC015D3D82F2}"/>
              </a:ext>
            </a:extLst>
          </p:cNvPr>
          <p:cNvSpPr txBox="1"/>
          <p:nvPr/>
        </p:nvSpPr>
        <p:spPr>
          <a:xfrm>
            <a:off x="7796404" y="6349285"/>
            <a:ext cx="3431690" cy="307777"/>
          </a:xfrm>
          <a:prstGeom prst="rect">
            <a:avLst/>
          </a:prstGeom>
          <a:noFill/>
        </p:spPr>
        <p:txBody>
          <a:bodyPr wrap="square" rtlCol="0">
            <a:spAutoFit/>
          </a:bodyPr>
          <a:lstStyle/>
          <a:p>
            <a:pPr algn="ctr"/>
            <a:r>
              <a:rPr lang="en-US" sz="1400" dirty="0"/>
              <a:t>Image created using </a:t>
            </a:r>
            <a:r>
              <a:rPr lang="en-US" sz="1400" dirty="0" err="1"/>
              <a:t>PySTEPs</a:t>
            </a:r>
            <a:endParaRPr lang="en-US" sz="1400" dirty="0"/>
          </a:p>
        </p:txBody>
      </p:sp>
    </p:spTree>
    <p:extLst>
      <p:ext uri="{BB962C8B-B14F-4D97-AF65-F5344CB8AC3E}">
        <p14:creationId xmlns:p14="http://schemas.microsoft.com/office/powerpoint/2010/main" val="310836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EE347-E13E-4D00-CC24-5C92EAD349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FA1054-E985-5D3C-87C1-946FF805DA35}"/>
              </a:ext>
            </a:extLst>
          </p:cNvPr>
          <p:cNvSpPr>
            <a:spLocks noGrp="1"/>
          </p:cNvSpPr>
          <p:nvPr>
            <p:ph type="title"/>
          </p:nvPr>
        </p:nvSpPr>
        <p:spPr/>
        <p:txBody>
          <a:bodyPr/>
          <a:lstStyle/>
          <a:p>
            <a:r>
              <a:rPr lang="en-US" dirty="0"/>
              <a:t>Motion Field Estimation (Optical Flow)</a:t>
            </a:r>
          </a:p>
        </p:txBody>
      </p:sp>
      <p:sp>
        <p:nvSpPr>
          <p:cNvPr id="3" name="Content Placeholder 2">
            <a:extLst>
              <a:ext uri="{FF2B5EF4-FFF2-40B4-BE49-F238E27FC236}">
                <a16:creationId xmlns:a16="http://schemas.microsoft.com/office/drawing/2014/main" id="{C9E148BC-E832-D105-E771-EEC01F35467A}"/>
              </a:ext>
            </a:extLst>
          </p:cNvPr>
          <p:cNvSpPr>
            <a:spLocks noGrp="1"/>
          </p:cNvSpPr>
          <p:nvPr>
            <p:ph idx="1"/>
          </p:nvPr>
        </p:nvSpPr>
        <p:spPr>
          <a:xfrm>
            <a:off x="838200" y="1825625"/>
            <a:ext cx="5993219" cy="1461135"/>
          </a:xfrm>
        </p:spPr>
        <p:txBody>
          <a:bodyPr>
            <a:normAutofit lnSpcReduction="10000"/>
          </a:bodyPr>
          <a:lstStyle/>
          <a:p>
            <a:pPr marL="514350" indent="-514350">
              <a:buFont typeface="+mj-lt"/>
              <a:buAutoNum type="arabicPeriod"/>
            </a:pPr>
            <a:r>
              <a:rPr lang="en-US" dirty="0">
                <a:solidFill>
                  <a:schemeClr val="bg2">
                    <a:lumMod val="75000"/>
                  </a:schemeClr>
                </a:solidFill>
              </a:rPr>
              <a:t>Space is discretized</a:t>
            </a:r>
          </a:p>
          <a:p>
            <a:pPr marL="514350" indent="-514350">
              <a:buFont typeface="+mj-lt"/>
              <a:buAutoNum type="arabicPeriod"/>
            </a:pPr>
            <a:r>
              <a:rPr lang="en-US" dirty="0">
                <a:solidFill>
                  <a:schemeClr val="bg2">
                    <a:lumMod val="75000"/>
                  </a:schemeClr>
                </a:solidFill>
              </a:rPr>
              <a:t>Velocity Vectors are calculated</a:t>
            </a:r>
          </a:p>
          <a:p>
            <a:pPr marL="514350" indent="-514350">
              <a:buFont typeface="+mj-lt"/>
              <a:buAutoNum type="arabicPeriod"/>
            </a:pPr>
            <a:r>
              <a:rPr lang="en-US" dirty="0">
                <a:solidFill>
                  <a:schemeClr val="bg2">
                    <a:lumMod val="75000"/>
                  </a:schemeClr>
                </a:solidFill>
              </a:rPr>
              <a:t>Storm is advected along velocities</a:t>
            </a:r>
          </a:p>
        </p:txBody>
      </p:sp>
      <p:pic>
        <p:nvPicPr>
          <p:cNvPr id="4" name="Picture 3" descr="A grid of clouds and a blue sky&#10;&#10;AI-generated content may be incorrect.">
            <a:extLst>
              <a:ext uri="{FF2B5EF4-FFF2-40B4-BE49-F238E27FC236}">
                <a16:creationId xmlns:a16="http://schemas.microsoft.com/office/drawing/2014/main" id="{42136408-AD3B-A1B6-0FEB-4AA50BA932D1}"/>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b="80525"/>
          <a:stretch/>
        </p:blipFill>
        <p:spPr bwMode="auto">
          <a:xfrm>
            <a:off x="7796404" y="1690688"/>
            <a:ext cx="2708563" cy="518914"/>
          </a:xfrm>
          <a:prstGeom prst="rect">
            <a:avLst/>
          </a:prstGeom>
          <a:noFill/>
          <a:ln>
            <a:noFill/>
          </a:ln>
        </p:spPr>
      </p:pic>
      <p:pic>
        <p:nvPicPr>
          <p:cNvPr id="1026" name="Picture 2" descr="Optical flow">
            <a:extLst>
              <a:ext uri="{FF2B5EF4-FFF2-40B4-BE49-F238E27FC236}">
                <a16:creationId xmlns:a16="http://schemas.microsoft.com/office/drawing/2014/main" id="{8F8124E5-5716-DB1A-E2E4-8C1AB504B0A8}"/>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l="495" t="7324" r="9592" b="34702"/>
          <a:stretch/>
        </p:blipFill>
        <p:spPr bwMode="auto">
          <a:xfrm>
            <a:off x="7631487" y="2209602"/>
            <a:ext cx="3431690" cy="16594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ARTS">
            <a:extLst>
              <a:ext uri="{FF2B5EF4-FFF2-40B4-BE49-F238E27FC236}">
                <a16:creationId xmlns:a16="http://schemas.microsoft.com/office/drawing/2014/main" id="{E7C1B877-66FA-0934-0A43-534E4BDB0A68}"/>
              </a:ext>
            </a:extLst>
          </p:cNvPr>
          <p:cNvPicPr>
            <a:picLocks noChangeAspect="1" noChangeArrowheads="1"/>
          </p:cNvPicPr>
          <p:nvPr/>
        </p:nvPicPr>
        <p:blipFill rotWithShape="1">
          <a:blip r:embed="rId5">
            <a:alphaModFix amt="35000"/>
            <a:extLst>
              <a:ext uri="{28A0092B-C50C-407E-A947-70E740481C1C}">
                <a14:useLocalDpi xmlns:a14="http://schemas.microsoft.com/office/drawing/2010/main" val="0"/>
              </a:ext>
            </a:extLst>
          </a:blip>
          <a:srcRect t="6690" r="22712" b="6127"/>
          <a:stretch/>
        </p:blipFill>
        <p:spPr bwMode="auto">
          <a:xfrm>
            <a:off x="5814329" y="3869092"/>
            <a:ext cx="2115233" cy="178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ARTS">
            <a:extLst>
              <a:ext uri="{FF2B5EF4-FFF2-40B4-BE49-F238E27FC236}">
                <a16:creationId xmlns:a16="http://schemas.microsoft.com/office/drawing/2014/main" id="{F51D2F6C-0762-F333-08C6-FB6A9C02DC69}"/>
              </a:ext>
            </a:extLst>
          </p:cNvPr>
          <p:cNvPicPr>
            <a:picLocks noChangeAspect="1" noChangeArrowheads="1"/>
          </p:cNvPicPr>
          <p:nvPr/>
        </p:nvPicPr>
        <p:blipFill rotWithShape="1">
          <a:blip r:embed="rId5">
            <a:alphaModFix amt="35000"/>
            <a:extLst>
              <a:ext uri="{28A0092B-C50C-407E-A947-70E740481C1C}">
                <a14:useLocalDpi xmlns:a14="http://schemas.microsoft.com/office/drawing/2010/main" val="0"/>
              </a:ext>
            </a:extLst>
          </a:blip>
          <a:srcRect t="6690" r="22712" b="6127"/>
          <a:stretch/>
        </p:blipFill>
        <p:spPr bwMode="auto">
          <a:xfrm>
            <a:off x="7929562" y="3869092"/>
            <a:ext cx="2115233" cy="17895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ARTS">
            <a:extLst>
              <a:ext uri="{FF2B5EF4-FFF2-40B4-BE49-F238E27FC236}">
                <a16:creationId xmlns:a16="http://schemas.microsoft.com/office/drawing/2014/main" id="{376EC509-EEFB-ACD4-2551-E9F19DF89724}"/>
              </a:ext>
            </a:extLst>
          </p:cNvPr>
          <p:cNvPicPr>
            <a:picLocks noChangeAspect="1" noChangeArrowheads="1"/>
          </p:cNvPicPr>
          <p:nvPr/>
        </p:nvPicPr>
        <p:blipFill rotWithShape="1">
          <a:blip r:embed="rId5">
            <a:alphaModFix amt="35000"/>
            <a:extLst>
              <a:ext uri="{28A0092B-C50C-407E-A947-70E740481C1C}">
                <a14:useLocalDpi xmlns:a14="http://schemas.microsoft.com/office/drawing/2010/main" val="0"/>
              </a:ext>
            </a:extLst>
          </a:blip>
          <a:srcRect t="6690" r="22712" b="6127"/>
          <a:stretch/>
        </p:blipFill>
        <p:spPr bwMode="auto">
          <a:xfrm>
            <a:off x="10044795" y="3869092"/>
            <a:ext cx="2115233" cy="178954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5E053A6D-F42E-A9AD-FB05-FB5126D2D9CE}"/>
              </a:ext>
            </a:extLst>
          </p:cNvPr>
          <p:cNvSpPr txBox="1">
            <a:spLocks/>
          </p:cNvSpPr>
          <p:nvPr/>
        </p:nvSpPr>
        <p:spPr>
          <a:xfrm>
            <a:off x="838200" y="3713392"/>
            <a:ext cx="4892899" cy="2275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dirty="0"/>
              <a:t>Has difficulty accounting for storm growth and decay</a:t>
            </a:r>
          </a:p>
          <a:p>
            <a:pPr marL="171450" indent="-171450">
              <a:buFont typeface="Arial" panose="020B0604020202020204" pitchFamily="34" charset="0"/>
              <a:buChar char="•"/>
            </a:pPr>
            <a:r>
              <a:rPr lang="en-US" dirty="0"/>
              <a:t>Artificial diffusion blurs detail</a:t>
            </a:r>
          </a:p>
        </p:txBody>
      </p:sp>
    </p:spTree>
    <p:extLst>
      <p:ext uri="{BB962C8B-B14F-4D97-AF65-F5344CB8AC3E}">
        <p14:creationId xmlns:p14="http://schemas.microsoft.com/office/powerpoint/2010/main" val="245058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536D-1D41-4A0C-EF14-6F09A35EFD32}"/>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3C17B8CD-6D2A-0C63-9596-1401A67216AA}"/>
              </a:ext>
            </a:extLst>
          </p:cNvPr>
          <p:cNvSpPr>
            <a:spLocks noGrp="1"/>
          </p:cNvSpPr>
          <p:nvPr>
            <p:ph idx="1"/>
          </p:nvPr>
        </p:nvSpPr>
        <p:spPr/>
        <p:txBody>
          <a:bodyPr/>
          <a:lstStyle/>
          <a:p>
            <a:r>
              <a:rPr lang="en-US" dirty="0"/>
              <a:t>Numerous variations of neural networks</a:t>
            </a:r>
          </a:p>
          <a:p>
            <a:pPr lvl="1"/>
            <a:r>
              <a:rPr lang="en-US" dirty="0"/>
              <a:t>Generative adversarial networks (GANs)</a:t>
            </a:r>
          </a:p>
          <a:p>
            <a:pPr lvl="1"/>
            <a:r>
              <a:rPr lang="en-US" dirty="0"/>
              <a:t>Various combinations of  CNNs RNNs and LSTMs</a:t>
            </a:r>
          </a:p>
          <a:p>
            <a:r>
              <a:rPr lang="en-US" dirty="0"/>
              <a:t>Take sequence of inputs and produce output</a:t>
            </a:r>
          </a:p>
          <a:p>
            <a:pPr lvl="1"/>
            <a:r>
              <a:rPr lang="en-US" dirty="0"/>
              <a:t>Inputs and Output are not necessarily an image</a:t>
            </a:r>
          </a:p>
          <a:p>
            <a:r>
              <a:rPr lang="en-US" dirty="0"/>
              <a:t>Difficult to establish trust in neural networks</a:t>
            </a:r>
          </a:p>
          <a:p>
            <a:pPr marL="0" indent="0">
              <a:buNone/>
            </a:pPr>
            <a:endParaRPr lang="en-US" dirty="0"/>
          </a:p>
        </p:txBody>
      </p:sp>
    </p:spTree>
    <p:extLst>
      <p:ext uri="{BB962C8B-B14F-4D97-AF65-F5344CB8AC3E}">
        <p14:creationId xmlns:p14="http://schemas.microsoft.com/office/powerpoint/2010/main" val="29705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620D-ED9E-C05A-8E31-6009DA809599}"/>
              </a:ext>
            </a:extLst>
          </p:cNvPr>
          <p:cNvSpPr>
            <a:spLocks noGrp="1"/>
          </p:cNvSpPr>
          <p:nvPr>
            <p:ph type="title"/>
          </p:nvPr>
        </p:nvSpPr>
        <p:spPr/>
        <p:txBody>
          <a:bodyPr/>
          <a:lstStyle/>
          <a:p>
            <a:r>
              <a:rPr lang="en-US" dirty="0"/>
              <a:t>Deep Learning</a:t>
            </a:r>
          </a:p>
        </p:txBody>
      </p:sp>
      <p:pic>
        <p:nvPicPr>
          <p:cNvPr id="38914" name="Picture 2">
            <a:extLst>
              <a:ext uri="{FF2B5EF4-FFF2-40B4-BE49-F238E27FC236}">
                <a16:creationId xmlns:a16="http://schemas.microsoft.com/office/drawing/2014/main" id="{EC487DFF-3B19-E6C1-E92C-06CA2C7E878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50000" b="50000"/>
          <a:stretch/>
        </p:blipFill>
        <p:spPr bwMode="auto">
          <a:xfrm>
            <a:off x="1314718" y="1693765"/>
            <a:ext cx="3129566" cy="2161957"/>
          </a:xfrm>
          <a:prstGeom prst="rect">
            <a:avLst/>
          </a:prstGeom>
          <a:noFill/>
          <a:extLst>
            <a:ext uri="{909E8E84-426E-40DD-AFC4-6F175D3DCCD1}">
              <a14:hiddenFill xmlns:a14="http://schemas.microsoft.com/office/drawing/2010/main">
                <a:solidFill>
                  <a:srgbClr val="FFFFFF"/>
                </a:solidFill>
              </a14:hiddenFill>
            </a:ext>
          </a:extLst>
        </p:spPr>
      </p:pic>
      <p:pic>
        <p:nvPicPr>
          <p:cNvPr id="38918" name="Picture 6">
            <a:extLst>
              <a:ext uri="{FF2B5EF4-FFF2-40B4-BE49-F238E27FC236}">
                <a16:creationId xmlns:a16="http://schemas.microsoft.com/office/drawing/2014/main" id="{3087FA26-BC1D-D6CE-C9FE-2CF1333E5B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633" y="4072182"/>
            <a:ext cx="5997262" cy="26394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BB9EEC3-703E-A13E-C940-0370026D24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858"/>
          <a:stretch/>
        </p:blipFill>
        <p:spPr bwMode="auto">
          <a:xfrm>
            <a:off x="4444284" y="1690688"/>
            <a:ext cx="6259132" cy="21681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F05A0D-9934-9028-EDF9-9E91CCED9F1B}"/>
              </a:ext>
            </a:extLst>
          </p:cNvPr>
          <p:cNvSpPr txBox="1"/>
          <p:nvPr/>
        </p:nvSpPr>
        <p:spPr>
          <a:xfrm>
            <a:off x="8184524" y="5512158"/>
            <a:ext cx="3245476" cy="830997"/>
          </a:xfrm>
          <a:prstGeom prst="rect">
            <a:avLst/>
          </a:prstGeom>
          <a:noFill/>
        </p:spPr>
        <p:txBody>
          <a:bodyPr wrap="square" rtlCol="0">
            <a:spAutoFit/>
          </a:bodyPr>
          <a:lstStyle/>
          <a:p>
            <a:r>
              <a:rPr lang="en-US" sz="1200" dirty="0">
                <a:effectLst/>
                <a:latin typeface="Aptos" panose="020B0004020202020204" pitchFamily="34" charset="0"/>
                <a:ea typeface="Aptos" panose="020B0004020202020204" pitchFamily="34" charset="0"/>
                <a:cs typeface="Times New Roman" panose="02020603050405020304" pitchFamily="18" charset="0"/>
              </a:rPr>
              <a:t>Images courtesy of </a:t>
            </a:r>
          </a:p>
          <a:p>
            <a:r>
              <a:rPr lang="en-US" sz="1200" dirty="0">
                <a:effectLst/>
                <a:latin typeface="Aptos" panose="020B0004020202020204" pitchFamily="34" charset="0"/>
                <a:ea typeface="Aptos" panose="020B0004020202020204" pitchFamily="34" charset="0"/>
                <a:cs typeface="Times New Roman" panose="02020603050405020304" pitchFamily="18" charset="0"/>
              </a:rPr>
              <a:t>S. Dong, P. Wang and A. Khushnood, "A survey on deep learning and its applications," </a:t>
            </a:r>
            <a:r>
              <a:rPr lang="en-US" sz="1200" i="1" dirty="0">
                <a:effectLst/>
                <a:latin typeface="Aptos" panose="020B0004020202020204" pitchFamily="34" charset="0"/>
                <a:ea typeface="Aptos" panose="020B0004020202020204" pitchFamily="34" charset="0"/>
                <a:cs typeface="Times New Roman" panose="02020603050405020304" pitchFamily="18" charset="0"/>
              </a:rPr>
              <a:t>Computer Science Review, </a:t>
            </a:r>
            <a:r>
              <a:rPr lang="en-US" sz="1200" dirty="0">
                <a:effectLst/>
                <a:latin typeface="Aptos" panose="020B0004020202020204" pitchFamily="34" charset="0"/>
                <a:ea typeface="Aptos" panose="020B0004020202020204" pitchFamily="34" charset="0"/>
                <a:cs typeface="Times New Roman" panose="02020603050405020304" pitchFamily="18" charset="0"/>
              </a:rPr>
              <a:t>vol. 40, 2021. </a:t>
            </a:r>
            <a:endParaRPr lang="en-US" sz="1200" dirty="0"/>
          </a:p>
        </p:txBody>
      </p:sp>
    </p:spTree>
    <p:extLst>
      <p:ext uri="{BB962C8B-B14F-4D97-AF65-F5344CB8AC3E}">
        <p14:creationId xmlns:p14="http://schemas.microsoft.com/office/powerpoint/2010/main" val="382472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81E9-01FD-2AC3-CDCC-E0D092E115B1}"/>
              </a:ext>
            </a:extLst>
          </p:cNvPr>
          <p:cNvSpPr>
            <a:spLocks noGrp="1"/>
          </p:cNvSpPr>
          <p:nvPr>
            <p:ph type="title"/>
          </p:nvPr>
        </p:nvSpPr>
        <p:spPr/>
        <p:txBody>
          <a:bodyPr/>
          <a:lstStyle/>
          <a:p>
            <a:r>
              <a:rPr lang="en-US" dirty="0"/>
              <a:t>Ensemble Models</a:t>
            </a:r>
          </a:p>
        </p:txBody>
      </p:sp>
      <p:sp>
        <p:nvSpPr>
          <p:cNvPr id="3" name="Content Placeholder 2">
            <a:extLst>
              <a:ext uri="{FF2B5EF4-FFF2-40B4-BE49-F238E27FC236}">
                <a16:creationId xmlns:a16="http://schemas.microsoft.com/office/drawing/2014/main" id="{45CD8350-3429-D37B-6D9B-AAC3D7D0D564}"/>
              </a:ext>
            </a:extLst>
          </p:cNvPr>
          <p:cNvSpPr>
            <a:spLocks noGrp="1"/>
          </p:cNvSpPr>
          <p:nvPr>
            <p:ph idx="1"/>
          </p:nvPr>
        </p:nvSpPr>
        <p:spPr>
          <a:xfrm>
            <a:off x="838200" y="1825625"/>
            <a:ext cx="10515600" cy="1460239"/>
          </a:xfrm>
        </p:spPr>
        <p:txBody>
          <a:bodyPr/>
          <a:lstStyle/>
          <a:p>
            <a:r>
              <a:rPr lang="en-US" dirty="0"/>
              <a:t>Merge outputs from multiple models into a single output</a:t>
            </a:r>
          </a:p>
          <a:p>
            <a:r>
              <a:rPr lang="en-US" dirty="0"/>
              <a:t>Often combines optical flow with deep learning</a:t>
            </a:r>
          </a:p>
        </p:txBody>
      </p:sp>
      <p:pic>
        <p:nvPicPr>
          <p:cNvPr id="5" name="Picture 4" descr="A diagram of a group of people&#10;&#10;AI-generated content may be incorrect.">
            <a:extLst>
              <a:ext uri="{FF2B5EF4-FFF2-40B4-BE49-F238E27FC236}">
                <a16:creationId xmlns:a16="http://schemas.microsoft.com/office/drawing/2014/main" id="{2823D944-453B-BA60-CA8D-67149DB353B7}"/>
              </a:ext>
            </a:extLst>
          </p:cNvPr>
          <p:cNvPicPr>
            <a:picLocks noChangeAspect="1"/>
          </p:cNvPicPr>
          <p:nvPr/>
        </p:nvPicPr>
        <p:blipFill>
          <a:blip r:embed="rId3">
            <a:extLst>
              <a:ext uri="{28A0092B-C50C-407E-A947-70E740481C1C}">
                <a14:useLocalDpi xmlns:a14="http://schemas.microsoft.com/office/drawing/2010/main" val="0"/>
              </a:ext>
            </a:extLst>
          </a:blip>
          <a:srcRect l="2640" t="17747" r="2024" b="16150"/>
          <a:stretch/>
        </p:blipFill>
        <p:spPr>
          <a:xfrm>
            <a:off x="1250255" y="2917065"/>
            <a:ext cx="9691489" cy="3779949"/>
          </a:xfrm>
          <a:prstGeom prst="rect">
            <a:avLst/>
          </a:prstGeom>
        </p:spPr>
      </p:pic>
    </p:spTree>
    <p:extLst>
      <p:ext uri="{BB962C8B-B14F-4D97-AF65-F5344CB8AC3E}">
        <p14:creationId xmlns:p14="http://schemas.microsoft.com/office/powerpoint/2010/main" val="906948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35F3-C4A2-4DA8-F400-D071D5C969F4}"/>
              </a:ext>
            </a:extLst>
          </p:cNvPr>
          <p:cNvSpPr>
            <a:spLocks noGrp="1"/>
          </p:cNvSpPr>
          <p:nvPr>
            <p:ph type="title"/>
          </p:nvPr>
        </p:nvSpPr>
        <p:spPr/>
        <p:txBody>
          <a:bodyPr/>
          <a:lstStyle/>
          <a:p>
            <a:r>
              <a:rPr lang="en-US" dirty="0"/>
              <a:t>Nowcasting Challenges and Considerations</a:t>
            </a:r>
          </a:p>
        </p:txBody>
      </p:sp>
      <p:sp>
        <p:nvSpPr>
          <p:cNvPr id="3" name="Content Placeholder 2">
            <a:extLst>
              <a:ext uri="{FF2B5EF4-FFF2-40B4-BE49-F238E27FC236}">
                <a16:creationId xmlns:a16="http://schemas.microsoft.com/office/drawing/2014/main" id="{CC1FB9EA-9F03-75F0-8DF7-8CC0EEB79706}"/>
              </a:ext>
            </a:extLst>
          </p:cNvPr>
          <p:cNvSpPr>
            <a:spLocks noGrp="1"/>
          </p:cNvSpPr>
          <p:nvPr>
            <p:ph idx="1"/>
          </p:nvPr>
        </p:nvSpPr>
        <p:spPr/>
        <p:txBody>
          <a:bodyPr/>
          <a:lstStyle/>
          <a:p>
            <a:r>
              <a:rPr lang="en-US" dirty="0"/>
              <a:t>No currently defined standard evaluation metrics</a:t>
            </a:r>
          </a:p>
          <a:p>
            <a:pPr lvl="1"/>
            <a:r>
              <a:rPr lang="en-US" dirty="0"/>
              <a:t>Some common metrics are F1 score, Critical Success Index (CSI), Briar Skill Score, and ROC Curve</a:t>
            </a:r>
          </a:p>
          <a:p>
            <a:r>
              <a:rPr lang="en-US" dirty="0"/>
              <a:t>Difficult to define accuracy or “</a:t>
            </a:r>
            <a:r>
              <a:rPr lang="en-US" dirty="0" err="1"/>
              <a:t>skillfullness</a:t>
            </a:r>
            <a:r>
              <a:rPr lang="en-US" dirty="0"/>
              <a:t>” of a model like this</a:t>
            </a:r>
          </a:p>
          <a:p>
            <a:pPr lvl="1"/>
            <a:r>
              <a:rPr lang="en-US" dirty="0"/>
              <a:t>Dependent on use case and sometimes expert’s preference</a:t>
            </a:r>
          </a:p>
          <a:p>
            <a:endParaRPr lang="en-US" dirty="0"/>
          </a:p>
        </p:txBody>
      </p:sp>
    </p:spTree>
    <p:extLst>
      <p:ext uri="{BB962C8B-B14F-4D97-AF65-F5344CB8AC3E}">
        <p14:creationId xmlns:p14="http://schemas.microsoft.com/office/powerpoint/2010/main" val="402218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B4F7-FCC0-9403-7707-8DDAFA355B3E}"/>
              </a:ext>
            </a:extLst>
          </p:cNvPr>
          <p:cNvSpPr>
            <a:spLocks noGrp="1"/>
          </p:cNvSpPr>
          <p:nvPr>
            <p:ph type="title"/>
          </p:nvPr>
        </p:nvSpPr>
        <p:spPr/>
        <p:txBody>
          <a:bodyPr/>
          <a:lstStyle/>
          <a:p>
            <a:r>
              <a:rPr lang="en-US" dirty="0"/>
              <a:t>Methodology Overview</a:t>
            </a:r>
          </a:p>
        </p:txBody>
      </p:sp>
      <p:pic>
        <p:nvPicPr>
          <p:cNvPr id="3" name="Picture 2" descr="A diagram of a data flow&#10;&#10;AI-generated content may be incorrect.">
            <a:extLst>
              <a:ext uri="{FF2B5EF4-FFF2-40B4-BE49-F238E27FC236}">
                <a16:creationId xmlns:a16="http://schemas.microsoft.com/office/drawing/2014/main" id="{A5522774-B819-0763-E23C-F381184E6B2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189" b="20152"/>
          <a:stretch/>
        </p:blipFill>
        <p:spPr bwMode="auto">
          <a:xfrm>
            <a:off x="141418" y="2095500"/>
            <a:ext cx="11615344" cy="3962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21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CD939-7B11-4F60-76F6-702885C862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EF797-C787-FD0F-1962-DADD4F6EF8CC}"/>
              </a:ext>
            </a:extLst>
          </p:cNvPr>
          <p:cNvSpPr>
            <a:spLocks noGrp="1"/>
          </p:cNvSpPr>
          <p:nvPr>
            <p:ph type="title"/>
          </p:nvPr>
        </p:nvSpPr>
        <p:spPr/>
        <p:txBody>
          <a:bodyPr/>
          <a:lstStyle/>
          <a:p>
            <a:r>
              <a:rPr lang="en-US" dirty="0"/>
              <a:t>Methodology – The SEVIR Dataset</a:t>
            </a:r>
          </a:p>
        </p:txBody>
      </p:sp>
      <p:pic>
        <p:nvPicPr>
          <p:cNvPr id="3" name="Picture 2" descr="A diagram of a data flow&#10;&#10;AI-generated content may be incorrect.">
            <a:extLst>
              <a:ext uri="{FF2B5EF4-FFF2-40B4-BE49-F238E27FC236}">
                <a16:creationId xmlns:a16="http://schemas.microsoft.com/office/drawing/2014/main" id="{2712267E-19EF-0C31-C836-D3B2B0DB04B3}"/>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t="19189" b="20152"/>
          <a:stretch/>
        </p:blipFill>
        <p:spPr bwMode="auto">
          <a:xfrm>
            <a:off x="141418" y="2095500"/>
            <a:ext cx="11615344" cy="3962400"/>
          </a:xfrm>
          <a:prstGeom prst="rect">
            <a:avLst/>
          </a:prstGeom>
          <a:ln>
            <a:noFill/>
          </a:ln>
          <a:extLst>
            <a:ext uri="{53640926-AAD7-44D8-BBD7-CCE9431645EC}">
              <a14:shadowObscured xmlns:a14="http://schemas.microsoft.com/office/drawing/2010/main"/>
            </a:ext>
          </a:extLst>
        </p:spPr>
      </p:pic>
      <p:pic>
        <p:nvPicPr>
          <p:cNvPr id="4" name="Picture 3" descr="A diagram of a data flow&#10;&#10;AI-generated content may be incorrect.">
            <a:extLst>
              <a:ext uri="{FF2B5EF4-FFF2-40B4-BE49-F238E27FC236}">
                <a16:creationId xmlns:a16="http://schemas.microsoft.com/office/drawing/2014/main" id="{68D33B21-C72B-00B4-8CE7-617E9C0BD9C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30" t="27452" r="87386" b="62536"/>
          <a:stretch/>
        </p:blipFill>
        <p:spPr bwMode="auto">
          <a:xfrm>
            <a:off x="435238" y="2635250"/>
            <a:ext cx="1171312" cy="654050"/>
          </a:xfrm>
          <a:prstGeom prst="rect">
            <a:avLst/>
          </a:prstGeom>
          <a:ln>
            <a:noFill/>
          </a:ln>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id="{35014953-0FB6-9307-D320-686D434256DB}"/>
              </a:ext>
            </a:extLst>
          </p:cNvPr>
          <p:cNvSpPr/>
          <p:nvPr/>
        </p:nvSpPr>
        <p:spPr>
          <a:xfrm>
            <a:off x="435238" y="2762250"/>
            <a:ext cx="1171312" cy="47625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81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EB1-2B96-9F87-98C0-2DD6FD0E6342}"/>
              </a:ext>
            </a:extLst>
          </p:cNvPr>
          <p:cNvSpPr>
            <a:spLocks noGrp="1"/>
          </p:cNvSpPr>
          <p:nvPr>
            <p:ph type="title"/>
          </p:nvPr>
        </p:nvSpPr>
        <p:spPr/>
        <p:txBody>
          <a:bodyPr/>
          <a:lstStyle/>
          <a:p>
            <a:r>
              <a:rPr lang="en-US" dirty="0"/>
              <a:t>Methodology – The SEVIR Dataset</a:t>
            </a:r>
          </a:p>
        </p:txBody>
      </p:sp>
      <p:pic>
        <p:nvPicPr>
          <p:cNvPr id="4" name="Picture 3">
            <a:extLst>
              <a:ext uri="{FF2B5EF4-FFF2-40B4-BE49-F238E27FC236}">
                <a16:creationId xmlns:a16="http://schemas.microsoft.com/office/drawing/2014/main" id="{4262454E-9B1C-A80C-E41C-222443B3ACE3}"/>
              </a:ext>
            </a:extLst>
          </p:cNvPr>
          <p:cNvPicPr>
            <a:picLocks noChangeAspect="1"/>
          </p:cNvPicPr>
          <p:nvPr/>
        </p:nvPicPr>
        <p:blipFill rotWithShape="1">
          <a:blip r:embed="rId3"/>
          <a:srcRect t="-365" r="-259" b="5813"/>
          <a:stretch/>
        </p:blipFill>
        <p:spPr>
          <a:xfrm>
            <a:off x="1060450" y="1482634"/>
            <a:ext cx="9833386" cy="4905466"/>
          </a:xfrm>
          <a:prstGeom prst="rect">
            <a:avLst/>
          </a:prstGeom>
        </p:spPr>
      </p:pic>
    </p:spTree>
    <p:extLst>
      <p:ext uri="{BB962C8B-B14F-4D97-AF65-F5344CB8AC3E}">
        <p14:creationId xmlns:p14="http://schemas.microsoft.com/office/powerpoint/2010/main" val="113534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A7CC-BAA2-D80E-7FF5-93D29ADE629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A30AAC4-22F9-FDD8-3AF8-DB95723A106E}"/>
              </a:ext>
            </a:extLst>
          </p:cNvPr>
          <p:cNvSpPr>
            <a:spLocks noGrp="1"/>
          </p:cNvSpPr>
          <p:nvPr>
            <p:ph idx="1"/>
          </p:nvPr>
        </p:nvSpPr>
        <p:spPr/>
        <p:txBody>
          <a:bodyPr/>
          <a:lstStyle/>
          <a:p>
            <a:r>
              <a:rPr lang="en-US" dirty="0"/>
              <a:t>Introduction/Background</a:t>
            </a:r>
          </a:p>
          <a:p>
            <a:r>
              <a:rPr lang="en-US" dirty="0"/>
              <a:t>Methodology</a:t>
            </a:r>
          </a:p>
          <a:p>
            <a:r>
              <a:rPr lang="en-US" dirty="0"/>
              <a:t>Results and Analysis</a:t>
            </a:r>
          </a:p>
          <a:p>
            <a:r>
              <a:rPr lang="en-US" dirty="0"/>
              <a:t>Conclusion</a:t>
            </a:r>
          </a:p>
        </p:txBody>
      </p:sp>
    </p:spTree>
    <p:extLst>
      <p:ext uri="{BB962C8B-B14F-4D97-AF65-F5344CB8AC3E}">
        <p14:creationId xmlns:p14="http://schemas.microsoft.com/office/powerpoint/2010/main" val="2661686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B30F-2B8D-167D-237D-D33BF0140977}"/>
              </a:ext>
            </a:extLst>
          </p:cNvPr>
          <p:cNvSpPr>
            <a:spLocks noGrp="1"/>
          </p:cNvSpPr>
          <p:nvPr>
            <p:ph type="title"/>
          </p:nvPr>
        </p:nvSpPr>
        <p:spPr/>
        <p:txBody>
          <a:bodyPr/>
          <a:lstStyle/>
          <a:p>
            <a:r>
              <a:rPr lang="en-US" dirty="0"/>
              <a:t>Methodology – The SEVIR Dataset</a:t>
            </a:r>
          </a:p>
        </p:txBody>
      </p:sp>
      <p:sp>
        <p:nvSpPr>
          <p:cNvPr id="3" name="Content Placeholder 2">
            <a:extLst>
              <a:ext uri="{FF2B5EF4-FFF2-40B4-BE49-F238E27FC236}">
                <a16:creationId xmlns:a16="http://schemas.microsoft.com/office/drawing/2014/main" id="{24A4CA9A-B3D9-7F30-1F7B-75692CA53C6B}"/>
              </a:ext>
            </a:extLst>
          </p:cNvPr>
          <p:cNvSpPr>
            <a:spLocks noGrp="1"/>
          </p:cNvSpPr>
          <p:nvPr>
            <p:ph idx="1"/>
          </p:nvPr>
        </p:nvSpPr>
        <p:spPr>
          <a:xfrm>
            <a:off x="1045956" y="1740692"/>
            <a:ext cx="7226300" cy="1190625"/>
          </a:xfrm>
        </p:spPr>
        <p:txBody>
          <a:bodyPr>
            <a:normAutofit/>
          </a:bodyPr>
          <a:lstStyle/>
          <a:p>
            <a:r>
              <a:rPr lang="en-US" dirty="0"/>
              <a:t>20,723 sequences of </a:t>
            </a:r>
            <a:r>
              <a:rPr lang="en-US" i="1" dirty="0" err="1"/>
              <a:t>vil</a:t>
            </a:r>
            <a:r>
              <a:rPr lang="en-US" dirty="0"/>
              <a:t> data</a:t>
            </a:r>
            <a:endParaRPr lang="en-US" sz="2800" dirty="0"/>
          </a:p>
          <a:p>
            <a:r>
              <a:rPr lang="en-US" sz="2800" dirty="0"/>
              <a:t>Total sequence length of 4 hours (49 frames)</a:t>
            </a:r>
          </a:p>
        </p:txBody>
      </p:sp>
      <p:pic>
        <p:nvPicPr>
          <p:cNvPr id="5" name="Picture 4" descr="A screenshot of a computer generated image&#10;&#10;AI-generated content may be incorrect.">
            <a:extLst>
              <a:ext uri="{FF2B5EF4-FFF2-40B4-BE49-F238E27FC236}">
                <a16:creationId xmlns:a16="http://schemas.microsoft.com/office/drawing/2014/main" id="{B52F424F-50F0-537C-D2D7-D7A641C3C3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7915" y="4225925"/>
            <a:ext cx="8696169" cy="2266950"/>
          </a:xfrm>
          <a:prstGeom prst="rect">
            <a:avLst/>
          </a:prstGeom>
          <a:noFill/>
          <a:ln>
            <a:noFill/>
          </a:ln>
        </p:spPr>
      </p:pic>
      <p:pic>
        <p:nvPicPr>
          <p:cNvPr id="7" name="Picture 6">
            <a:extLst>
              <a:ext uri="{FF2B5EF4-FFF2-40B4-BE49-F238E27FC236}">
                <a16:creationId xmlns:a16="http://schemas.microsoft.com/office/drawing/2014/main" id="{9D88F891-F9CD-0F05-AADC-2966B7B21E37}"/>
              </a:ext>
            </a:extLst>
          </p:cNvPr>
          <p:cNvPicPr>
            <a:picLocks noChangeAspect="1"/>
          </p:cNvPicPr>
          <p:nvPr/>
        </p:nvPicPr>
        <p:blipFill rotWithShape="1">
          <a:blip r:embed="rId4"/>
          <a:srcRect t="57835" r="-259" b="24662"/>
          <a:stretch/>
        </p:blipFill>
        <p:spPr>
          <a:xfrm>
            <a:off x="1045956" y="3124596"/>
            <a:ext cx="9833386" cy="908050"/>
          </a:xfrm>
          <a:prstGeom prst="rect">
            <a:avLst/>
          </a:prstGeom>
          <a:ln w="19050">
            <a:solidFill>
              <a:schemeClr val="tx1"/>
            </a:solidFill>
          </a:ln>
        </p:spPr>
      </p:pic>
      <p:pic>
        <p:nvPicPr>
          <p:cNvPr id="10" name="Picture 9">
            <a:extLst>
              <a:ext uri="{FF2B5EF4-FFF2-40B4-BE49-F238E27FC236}">
                <a16:creationId xmlns:a16="http://schemas.microsoft.com/office/drawing/2014/main" id="{5FEA4916-24D6-718B-2610-62F60B0F9705}"/>
              </a:ext>
            </a:extLst>
          </p:cNvPr>
          <p:cNvPicPr>
            <a:picLocks noChangeAspect="1"/>
          </p:cNvPicPr>
          <p:nvPr/>
        </p:nvPicPr>
        <p:blipFill rotWithShape="1">
          <a:blip r:embed="rId4"/>
          <a:srcRect t="-365" r="-259" b="95650"/>
          <a:stretch/>
        </p:blipFill>
        <p:spPr>
          <a:xfrm>
            <a:off x="1045956" y="2860584"/>
            <a:ext cx="9833386" cy="244566"/>
          </a:xfrm>
          <a:prstGeom prst="rect">
            <a:avLst/>
          </a:prstGeom>
          <a:ln w="19050">
            <a:solidFill>
              <a:schemeClr val="tx1"/>
            </a:solidFill>
          </a:ln>
        </p:spPr>
      </p:pic>
    </p:spTree>
    <p:extLst>
      <p:ext uri="{BB962C8B-B14F-4D97-AF65-F5344CB8AC3E}">
        <p14:creationId xmlns:p14="http://schemas.microsoft.com/office/powerpoint/2010/main" val="357123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25983-5628-F50E-C2D3-0258C2E73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8C5D6-2093-E02E-C347-7CB6E5D8B3BC}"/>
              </a:ext>
            </a:extLst>
          </p:cNvPr>
          <p:cNvSpPr>
            <a:spLocks noGrp="1"/>
          </p:cNvSpPr>
          <p:nvPr>
            <p:ph type="title"/>
          </p:nvPr>
        </p:nvSpPr>
        <p:spPr/>
        <p:txBody>
          <a:bodyPr/>
          <a:lstStyle/>
          <a:p>
            <a:r>
              <a:rPr lang="en-US" dirty="0"/>
              <a:t>Methodology – Feature Extraction</a:t>
            </a:r>
          </a:p>
        </p:txBody>
      </p:sp>
      <p:pic>
        <p:nvPicPr>
          <p:cNvPr id="4" name="Picture 3" descr="A diagram of a data flow&#10;&#10;AI-generated content may be incorrect.">
            <a:extLst>
              <a:ext uri="{FF2B5EF4-FFF2-40B4-BE49-F238E27FC236}">
                <a16:creationId xmlns:a16="http://schemas.microsoft.com/office/drawing/2014/main" id="{0E4A22D0-22F4-2426-2288-21C697536287}"/>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t="19189" b="20152"/>
          <a:stretch/>
        </p:blipFill>
        <p:spPr bwMode="auto">
          <a:xfrm>
            <a:off x="160355" y="1690688"/>
            <a:ext cx="11871290" cy="4049712"/>
          </a:xfrm>
          <a:prstGeom prst="rect">
            <a:avLst/>
          </a:prstGeom>
          <a:ln>
            <a:noFill/>
          </a:ln>
          <a:extLst>
            <a:ext uri="{53640926-AAD7-44D8-BBD7-CCE9431645EC}">
              <a14:shadowObscured xmlns:a14="http://schemas.microsoft.com/office/drawing/2010/main"/>
            </a:ext>
          </a:extLst>
        </p:spPr>
      </p:pic>
      <p:pic>
        <p:nvPicPr>
          <p:cNvPr id="8" name="Picture 7" descr="A diagram of a data flow&#10;&#10;AI-generated content may be incorrect.">
            <a:extLst>
              <a:ext uri="{FF2B5EF4-FFF2-40B4-BE49-F238E27FC236}">
                <a16:creationId xmlns:a16="http://schemas.microsoft.com/office/drawing/2014/main" id="{102B016F-4EF4-9AB1-A1AC-997F795B2C0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210" t="26299" r="63105" b="40982"/>
          <a:stretch/>
        </p:blipFill>
        <p:spPr bwMode="auto">
          <a:xfrm>
            <a:off x="2203449" y="2165350"/>
            <a:ext cx="2336801" cy="2184400"/>
          </a:xfrm>
          <a:prstGeom prst="rect">
            <a:avLst/>
          </a:prstGeom>
          <a:ln w="28575">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43921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E0C1-5B94-DBB5-752E-15D636CEE995}"/>
              </a:ext>
            </a:extLst>
          </p:cNvPr>
          <p:cNvSpPr>
            <a:spLocks noGrp="1"/>
          </p:cNvSpPr>
          <p:nvPr>
            <p:ph type="title"/>
          </p:nvPr>
        </p:nvSpPr>
        <p:spPr/>
        <p:txBody>
          <a:bodyPr/>
          <a:lstStyle/>
          <a:p>
            <a:r>
              <a:rPr lang="en-US" dirty="0"/>
              <a:t>Feature Extraction – Radar Masking</a:t>
            </a:r>
          </a:p>
        </p:txBody>
      </p:sp>
      <p:sp>
        <p:nvSpPr>
          <p:cNvPr id="3" name="Content Placeholder 2">
            <a:extLst>
              <a:ext uri="{FF2B5EF4-FFF2-40B4-BE49-F238E27FC236}">
                <a16:creationId xmlns:a16="http://schemas.microsoft.com/office/drawing/2014/main" id="{BF38CE48-8102-9D31-501C-E15D371DA42C}"/>
              </a:ext>
            </a:extLst>
          </p:cNvPr>
          <p:cNvSpPr>
            <a:spLocks noGrp="1"/>
          </p:cNvSpPr>
          <p:nvPr>
            <p:ph idx="1"/>
          </p:nvPr>
        </p:nvSpPr>
        <p:spPr>
          <a:xfrm>
            <a:off x="838200" y="1586552"/>
            <a:ext cx="10515600" cy="1004843"/>
          </a:xfrm>
        </p:spPr>
        <p:txBody>
          <a:bodyPr>
            <a:normAutofit/>
          </a:bodyPr>
          <a:lstStyle/>
          <a:p>
            <a:r>
              <a:rPr lang="en-US" dirty="0"/>
              <a:t>Required for ellipse fitting</a:t>
            </a:r>
          </a:p>
          <a:p>
            <a:r>
              <a:rPr lang="en-US" dirty="0"/>
              <a:t>Flattened echoes, converting from 0-255 range to binary 0 or 1</a:t>
            </a:r>
          </a:p>
        </p:txBody>
      </p:sp>
      <p:pic>
        <p:nvPicPr>
          <p:cNvPr id="2060" name="Picture 12">
            <a:extLst>
              <a:ext uri="{FF2B5EF4-FFF2-40B4-BE49-F238E27FC236}">
                <a16:creationId xmlns:a16="http://schemas.microsoft.com/office/drawing/2014/main" id="{129FAD63-8FC6-2E1E-33D6-6BCEB194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94" y="2591395"/>
            <a:ext cx="3835279" cy="401791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1B3487E3-F274-F35D-79DC-E947BCA51C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6644" y="2591395"/>
            <a:ext cx="3835279" cy="4017911"/>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9CF98B9-A4E1-31CA-CEEF-74E5C0E1F256}"/>
              </a:ext>
            </a:extLst>
          </p:cNvPr>
          <p:cNvSpPr/>
          <p:nvPr/>
        </p:nvSpPr>
        <p:spPr>
          <a:xfrm>
            <a:off x="5037458" y="3895500"/>
            <a:ext cx="1130300" cy="70485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690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E0C1-5B94-DBB5-752E-15D636CEE995}"/>
              </a:ext>
            </a:extLst>
          </p:cNvPr>
          <p:cNvSpPr>
            <a:spLocks noGrp="1"/>
          </p:cNvSpPr>
          <p:nvPr>
            <p:ph type="title"/>
          </p:nvPr>
        </p:nvSpPr>
        <p:spPr/>
        <p:txBody>
          <a:bodyPr/>
          <a:lstStyle/>
          <a:p>
            <a:r>
              <a:rPr lang="en-US" dirty="0"/>
              <a:t>Feature Extraction – Radar Masking</a:t>
            </a:r>
          </a:p>
        </p:txBody>
      </p:sp>
      <p:sp>
        <p:nvSpPr>
          <p:cNvPr id="3" name="Content Placeholder 2">
            <a:extLst>
              <a:ext uri="{FF2B5EF4-FFF2-40B4-BE49-F238E27FC236}">
                <a16:creationId xmlns:a16="http://schemas.microsoft.com/office/drawing/2014/main" id="{BF38CE48-8102-9D31-501C-E15D371DA42C}"/>
              </a:ext>
            </a:extLst>
          </p:cNvPr>
          <p:cNvSpPr>
            <a:spLocks noGrp="1"/>
          </p:cNvSpPr>
          <p:nvPr>
            <p:ph idx="1"/>
          </p:nvPr>
        </p:nvSpPr>
        <p:spPr>
          <a:xfrm>
            <a:off x="838200" y="1760324"/>
            <a:ext cx="7810500" cy="1082142"/>
          </a:xfrm>
        </p:spPr>
        <p:txBody>
          <a:bodyPr/>
          <a:lstStyle/>
          <a:p>
            <a:r>
              <a:rPr lang="en-US" dirty="0"/>
              <a:t>Masked radar echoes using a masking threshold</a:t>
            </a:r>
          </a:p>
          <a:p>
            <a:r>
              <a:rPr lang="en-US" dirty="0"/>
              <a:t>Varied threshold produced varying results</a:t>
            </a:r>
          </a:p>
        </p:txBody>
      </p:sp>
      <p:pic>
        <p:nvPicPr>
          <p:cNvPr id="2060" name="Picture 12">
            <a:extLst>
              <a:ext uri="{FF2B5EF4-FFF2-40B4-BE49-F238E27FC236}">
                <a16:creationId xmlns:a16="http://schemas.microsoft.com/office/drawing/2014/main" id="{129FAD63-8FC6-2E1E-33D6-6BCEB194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3822" y="584341"/>
            <a:ext cx="2245058" cy="2351965"/>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07A7FF6C-963A-D019-7BA5-7A71D09D8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2292" y="3255215"/>
            <a:ext cx="396102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FC6D0BDA-A4C9-27EF-AA1E-0AB098ADB1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5632" y="3255215"/>
            <a:ext cx="396102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4B5555C2-D938-6574-7553-F30C5C4A70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84" y="3255215"/>
            <a:ext cx="396102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491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B85A-B6F8-C6F9-209F-89AF723B2AB8}"/>
              </a:ext>
            </a:extLst>
          </p:cNvPr>
          <p:cNvSpPr>
            <a:spLocks noGrp="1"/>
          </p:cNvSpPr>
          <p:nvPr>
            <p:ph type="title"/>
          </p:nvPr>
        </p:nvSpPr>
        <p:spPr/>
        <p:txBody>
          <a:bodyPr/>
          <a:lstStyle/>
          <a:p>
            <a:r>
              <a:rPr lang="en-US" dirty="0"/>
              <a:t>Feature Extraction – Fitting Ellipses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C25427-8B2D-A205-A095-EE950F768CB5}"/>
                  </a:ext>
                </a:extLst>
              </p:cNvPr>
              <p:cNvSpPr>
                <a:spLocks noGrp="1"/>
              </p:cNvSpPr>
              <p:nvPr>
                <p:ph idx="1"/>
              </p:nvPr>
            </p:nvSpPr>
            <p:spPr>
              <a:xfrm>
                <a:off x="838199" y="1825624"/>
                <a:ext cx="6658249" cy="4826314"/>
              </a:xfrm>
            </p:spPr>
            <p:txBody>
              <a:bodyPr>
                <a:normAutofit/>
              </a:bodyPr>
              <a:lstStyle/>
              <a:p>
                <a:pPr marL="514350" indent="-514350">
                  <a:spcBef>
                    <a:spcPts val="2000"/>
                  </a:spcBef>
                  <a:buFont typeface="+mj-lt"/>
                  <a:buAutoNum type="arabicPeriod"/>
                </a:pPr>
                <a:r>
                  <a:rPr lang="en-US" dirty="0"/>
                  <a:t>Compute covariance matrix </a:t>
                </a:r>
                <a14:m>
                  <m:oMath xmlns:m="http://schemas.openxmlformats.org/officeDocument/2006/math">
                    <m:r>
                      <a:rPr lang="en-US" sz="2800" b="1" i="1" kern="0" smtClean="0">
                        <a:effectLst/>
                        <a:latin typeface="Cambria Math" panose="02040503050406030204" pitchFamily="18" charset="0"/>
                        <a:ea typeface="Times New Roman" panose="02020603050405020304" pitchFamily="18" charset="0"/>
                        <a:cs typeface="Times New Roman" panose="02020603050405020304" pitchFamily="18" charset="0"/>
                      </a:rPr>
                      <m:t>𝑪𝒐𝒗</m:t>
                    </m:r>
                    <m:r>
                      <a:rPr lang="en-US" sz="2800" b="1" i="1" kern="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kern="0" smtClean="0">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2800" b="1" i="1" kern="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kern="0" smtClean="0">
                        <a:effectLst/>
                        <a:latin typeface="Cambria Math" panose="02040503050406030204" pitchFamily="18" charset="0"/>
                        <a:ea typeface="Times New Roman" panose="02020603050405020304" pitchFamily="18" charset="0"/>
                        <a:cs typeface="Times New Roman" panose="02020603050405020304" pitchFamily="18" charset="0"/>
                      </a:rPr>
                      <m:t>𝒚</m:t>
                    </m:r>
                    <m:r>
                      <a:rPr lang="en-US" sz="2800" b="1" i="1" kern="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b="1" dirty="0"/>
              </a:p>
              <a:p>
                <a:pPr marL="514350" indent="-514350">
                  <a:spcBef>
                    <a:spcPts val="2000"/>
                  </a:spcBef>
                  <a:buFont typeface="+mj-lt"/>
                  <a:buAutoNum type="arabicPeriod"/>
                </a:pPr>
                <a:r>
                  <a:rPr lang="en-US" dirty="0"/>
                  <a:t>Calculate eigenvectors </a:t>
                </a:r>
                <a14:m>
                  <m:oMath xmlns:m="http://schemas.openxmlformats.org/officeDocument/2006/math">
                    <m:r>
                      <a:rPr lang="en-US" b="0" i="0" smtClean="0">
                        <a:effectLst/>
                        <a:latin typeface="Cambria Math" panose="02040503050406030204" pitchFamily="18" charset="0"/>
                        <a:ea typeface="Times New Roman" panose="02020603050405020304" pitchFamily="18" charset="0"/>
                      </a:rPr>
                      <m:t>(</m:t>
                    </m:r>
                    <m:sSub>
                      <m:sSubPr>
                        <m:ctrlPr>
                          <a:rPr lang="en-US" b="1" i="1" smtClean="0">
                            <a:solidFill>
                              <a:schemeClr val="accent2"/>
                            </a:solidFill>
                            <a:effectLst/>
                            <a:latin typeface="Cambria Math" panose="02040503050406030204" pitchFamily="18" charset="0"/>
                            <a:ea typeface="Times New Roman" panose="02020603050405020304" pitchFamily="18" charset="0"/>
                          </a:rPr>
                        </m:ctrlPr>
                      </m:sSubPr>
                      <m:e>
                        <m:r>
                          <a:rPr lang="en-US" sz="2800" b="1" i="1" kern="0">
                            <a:solidFill>
                              <a:schemeClr val="accent2"/>
                            </a:solidFill>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US" sz="2800" b="1" i="1" kern="0">
                            <a:solidFill>
                              <a:schemeClr val="accent2"/>
                            </a:solidFill>
                            <a:effectLst/>
                            <a:latin typeface="Cambria Math" panose="02040503050406030204" pitchFamily="18" charset="0"/>
                            <a:ea typeface="Times New Roman" panose="02020603050405020304" pitchFamily="18" charset="0"/>
                            <a:cs typeface="Times New Roman" panose="02020603050405020304" pitchFamily="18" charset="0"/>
                          </a:rPr>
                          <m:t>𝟏</m:t>
                        </m:r>
                      </m:sub>
                    </m:sSub>
                  </m:oMath>
                </a14:m>
                <a:r>
                  <a:rPr lang="en-US" sz="2800" b="1" kern="0" dirty="0">
                    <a:solidFill>
                      <a:schemeClr val="accent2"/>
                    </a:solidFill>
                    <a:effectLst/>
                    <a:latin typeface="Aptos" panose="020B0004020202020204" pitchFamily="34" charset="0"/>
                    <a:ea typeface="Times New Roman" panose="02020603050405020304" pitchFamily="18" charset="0"/>
                    <a:cs typeface="Times New Roman" panose="02020603050405020304" pitchFamily="18" charset="0"/>
                  </a:rPr>
                  <a:t> </a:t>
                </a:r>
                <a:r>
                  <a:rPr lang="en-US" sz="2800" kern="0" dirty="0">
                    <a:effectLst/>
                    <a:latin typeface="Aptos" panose="020B0004020202020204" pitchFamily="34" charset="0"/>
                    <a:ea typeface="Times New Roman" panose="02020603050405020304" pitchFamily="18" charset="0"/>
                    <a:cs typeface="Times New Roman" panose="02020603050405020304" pitchFamily="18" charset="0"/>
                  </a:rPr>
                  <a:t>and </a:t>
                </a:r>
                <a14:m>
                  <m:oMath xmlns:m="http://schemas.openxmlformats.org/officeDocument/2006/math">
                    <m:sSub>
                      <m:sSubPr>
                        <m:ctrlPr>
                          <a:rPr lang="en-US" b="1" i="1" smtClean="0">
                            <a:solidFill>
                              <a:schemeClr val="accent2"/>
                            </a:solidFill>
                            <a:effectLst/>
                            <a:latin typeface="Cambria Math" panose="02040503050406030204" pitchFamily="18" charset="0"/>
                            <a:ea typeface="Times New Roman" panose="02020603050405020304" pitchFamily="18" charset="0"/>
                          </a:rPr>
                        </m:ctrlPr>
                      </m:sSubPr>
                      <m:e>
                        <m:r>
                          <a:rPr lang="en-US" sz="2800" b="1" i="1" kern="0">
                            <a:solidFill>
                              <a:schemeClr val="accent2"/>
                            </a:solidFill>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US" sz="2800" b="1" i="1" kern="0">
                            <a:solidFill>
                              <a:schemeClr val="accent2"/>
                            </a:solidFill>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US" sz="2800" b="0" i="1" kern="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dirty="0"/>
              </a:p>
              <a:p>
                <a:pPr marL="514350" indent="-514350">
                  <a:spcBef>
                    <a:spcPts val="2000"/>
                  </a:spcBef>
                  <a:buFont typeface="+mj-lt"/>
                  <a:buAutoNum type="arabicPeriod"/>
                </a:pPr>
                <a:r>
                  <a:rPr lang="en-US" dirty="0"/>
                  <a:t>Calculate eigenvalues </a:t>
                </a:r>
                <a:r>
                  <a:rPr lang="en-US" sz="2800" kern="0" dirty="0">
                    <a:effectLst/>
                    <a:latin typeface="Aptos" panose="020B0004020202020204" pitchFamily="34" charset="0"/>
                    <a:ea typeface="Aptos" panose="020B0004020202020204" pitchFamily="34" charset="0"/>
                    <a:cs typeface="Times New Roman" panose="02020603050405020304" pitchFamily="18" charset="0"/>
                  </a:rPr>
                  <a:t>(</a:t>
                </a:r>
                <a14:m>
                  <m:oMath xmlns:m="http://schemas.openxmlformats.org/officeDocument/2006/math">
                    <m:sSub>
                      <m:sSubPr>
                        <m:ctrlPr>
                          <a:rPr lang="en-US" b="1" i="1" smtClean="0">
                            <a:solidFill>
                              <a:schemeClr val="accent4"/>
                            </a:solidFill>
                            <a:effectLst/>
                            <a:latin typeface="Cambria Math" panose="02040503050406030204" pitchFamily="18" charset="0"/>
                          </a:rPr>
                        </m:ctrlPr>
                      </m:sSubPr>
                      <m:e>
                        <m:r>
                          <a:rPr lang="en-US" sz="2800" b="1" i="1" kern="0">
                            <a:solidFill>
                              <a:schemeClr val="accent4"/>
                            </a:solidFill>
                            <a:effectLst/>
                            <a:latin typeface="Cambria Math" panose="02040503050406030204" pitchFamily="18" charset="0"/>
                            <a:ea typeface="Aptos" panose="020B0004020202020204" pitchFamily="34" charset="0"/>
                            <a:cs typeface="Times New Roman" panose="02020603050405020304" pitchFamily="18" charset="0"/>
                          </a:rPr>
                          <m:t>𝝀</m:t>
                        </m:r>
                      </m:e>
                      <m:sub>
                        <m:r>
                          <a:rPr lang="en-US" sz="2800" b="1" i="1" kern="0">
                            <a:solidFill>
                              <a:schemeClr val="accent4"/>
                            </a:solidFill>
                            <a:effectLst/>
                            <a:latin typeface="Cambria Math" panose="02040503050406030204" pitchFamily="18" charset="0"/>
                            <a:ea typeface="Aptos" panose="020B0004020202020204" pitchFamily="34" charset="0"/>
                            <a:cs typeface="Times New Roman" panose="02020603050405020304" pitchFamily="18" charset="0"/>
                          </a:rPr>
                          <m:t>𝟏</m:t>
                        </m:r>
                      </m:sub>
                    </m:sSub>
                  </m:oMath>
                </a14:m>
                <a:r>
                  <a:rPr lang="en-US" sz="2800" b="1" kern="0" dirty="0">
                    <a:solidFill>
                      <a:schemeClr val="accent4"/>
                    </a:solidFill>
                    <a:effectLst/>
                    <a:latin typeface="Aptos" panose="020B0004020202020204" pitchFamily="34" charset="0"/>
                    <a:ea typeface="Times New Roman" panose="02020603050405020304" pitchFamily="18" charset="0"/>
                    <a:cs typeface="Times New Roman" panose="02020603050405020304" pitchFamily="18" charset="0"/>
                  </a:rPr>
                  <a:t> </a:t>
                </a:r>
                <a:r>
                  <a:rPr lang="en-US" sz="2800" kern="0" dirty="0">
                    <a:effectLst/>
                    <a:latin typeface="Aptos" panose="020B0004020202020204" pitchFamily="34" charset="0"/>
                    <a:ea typeface="Times New Roman" panose="02020603050405020304" pitchFamily="18" charset="0"/>
                    <a:cs typeface="Times New Roman" panose="02020603050405020304" pitchFamily="18" charset="0"/>
                  </a:rPr>
                  <a:t>and </a:t>
                </a:r>
                <a14:m>
                  <m:oMath xmlns:m="http://schemas.openxmlformats.org/officeDocument/2006/math">
                    <m:sSub>
                      <m:sSubPr>
                        <m:ctrlPr>
                          <a:rPr lang="en-US" b="1" i="1" smtClean="0">
                            <a:solidFill>
                              <a:schemeClr val="accent4"/>
                            </a:solidFill>
                            <a:effectLst/>
                            <a:latin typeface="Cambria Math" panose="02040503050406030204" pitchFamily="18" charset="0"/>
                          </a:rPr>
                        </m:ctrlPr>
                      </m:sSubPr>
                      <m:e>
                        <m:r>
                          <a:rPr lang="en-US" sz="2800" b="1" i="1" kern="0">
                            <a:solidFill>
                              <a:schemeClr val="accent4"/>
                            </a:solidFill>
                            <a:effectLst/>
                            <a:latin typeface="Cambria Math" panose="02040503050406030204" pitchFamily="18" charset="0"/>
                            <a:ea typeface="Aptos" panose="020B0004020202020204" pitchFamily="34" charset="0"/>
                            <a:cs typeface="Times New Roman" panose="02020603050405020304" pitchFamily="18" charset="0"/>
                          </a:rPr>
                          <m:t>𝝀</m:t>
                        </m:r>
                      </m:e>
                      <m:sub>
                        <m:r>
                          <a:rPr lang="en-US" sz="2800" b="1" i="1" kern="0">
                            <a:solidFill>
                              <a:schemeClr val="accent4"/>
                            </a:solidFill>
                            <a:effectLst/>
                            <a:latin typeface="Cambria Math" panose="02040503050406030204" pitchFamily="18" charset="0"/>
                            <a:ea typeface="Aptos" panose="020B0004020202020204" pitchFamily="34" charset="0"/>
                            <a:cs typeface="Times New Roman" panose="02020603050405020304" pitchFamily="18" charset="0"/>
                          </a:rPr>
                          <m:t>𝟐</m:t>
                        </m:r>
                      </m:sub>
                    </m:sSub>
                  </m:oMath>
                </a14:m>
                <a:r>
                  <a:rPr lang="en-US" sz="2800" kern="0" dirty="0">
                    <a:effectLst/>
                    <a:latin typeface="Aptos" panose="020B0004020202020204" pitchFamily="34" charset="0"/>
                    <a:ea typeface="Times New Roman" panose="02020603050405020304" pitchFamily="18" charset="0"/>
                    <a:cs typeface="Times New Roman" panose="02020603050405020304" pitchFamily="18" charset="0"/>
                  </a:rPr>
                  <a:t>)</a:t>
                </a:r>
              </a:p>
              <a:p>
                <a:pPr lvl="1">
                  <a:spcBef>
                    <a:spcPts val="2000"/>
                  </a:spcBef>
                </a:pPr>
                <a:r>
                  <a:rPr lang="en-US" dirty="0"/>
                  <a:t> </a:t>
                </a:r>
                <a14:m>
                  <m:oMath xmlns:m="http://schemas.openxmlformats.org/officeDocument/2006/math">
                    <m:rad>
                      <m:radPr>
                        <m:degHide m:val="on"/>
                        <m:ctrlPr>
                          <a:rPr lang="en-US" b="1" i="1" smtClean="0">
                            <a:solidFill>
                              <a:schemeClr val="accent4"/>
                            </a:solidFill>
                            <a:latin typeface="Cambria Math" panose="02040503050406030204" pitchFamily="18" charset="0"/>
                          </a:rPr>
                        </m:ctrlPr>
                      </m:radPr>
                      <m:deg/>
                      <m:e>
                        <m:r>
                          <a:rPr lang="en-US" b="1" i="1" kern="0">
                            <a:solidFill>
                              <a:schemeClr val="accent4"/>
                            </a:solidFill>
                            <a:latin typeface="Cambria Math" panose="02040503050406030204" pitchFamily="18" charset="0"/>
                            <a:ea typeface="Aptos" panose="020B0004020202020204" pitchFamily="34" charset="0"/>
                            <a:cs typeface="Times New Roman" panose="02020603050405020304" pitchFamily="18" charset="0"/>
                          </a:rPr>
                          <m:t>𝝀</m:t>
                        </m:r>
                      </m:e>
                    </m:rad>
                    <m:r>
                      <a:rPr lang="en-US" b="1" i="1" smtClean="0">
                        <a:solidFill>
                          <a:schemeClr val="accent4"/>
                        </a:solidFill>
                        <a:latin typeface="Cambria Math" panose="02040503050406030204" pitchFamily="18" charset="0"/>
                      </a:rPr>
                      <m:t> </m:t>
                    </m:r>
                  </m:oMath>
                </a14:m>
                <a:r>
                  <a:rPr lang="en-US" kern="0" dirty="0">
                    <a:latin typeface="Aptos" panose="020B0004020202020204" pitchFamily="34" charset="0"/>
                    <a:ea typeface="Times New Roman" panose="02020603050405020304" pitchFamily="18" charset="0"/>
                    <a:cs typeface="Times New Roman" panose="02020603050405020304" pitchFamily="18" charset="0"/>
                  </a:rPr>
                  <a:t> captured 1 standard deviation (~68%) of variance</a:t>
                </a:r>
                <a:endParaRPr lang="en-US" kern="0" dirty="0">
                  <a:effectLst/>
                  <a:latin typeface="Aptos" panose="020B0004020202020204" pitchFamily="34" charset="0"/>
                  <a:ea typeface="Times New Roman" panose="02020603050405020304" pitchFamily="18" charset="0"/>
                  <a:cs typeface="Times New Roman" panose="02020603050405020304" pitchFamily="18" charset="0"/>
                </a:endParaRPr>
              </a:p>
              <a:p>
                <a:pPr marL="514350" indent="-514350">
                  <a:spcBef>
                    <a:spcPts val="2000"/>
                  </a:spcBef>
                  <a:buFont typeface="+mj-lt"/>
                  <a:buAutoNum type="arabicPeriod"/>
                </a:pPr>
                <a:r>
                  <a:rPr lang="en-US" kern="0" dirty="0">
                    <a:latin typeface="Aptos" panose="020B0004020202020204" pitchFamily="34" charset="0"/>
                    <a:ea typeface="Times New Roman" panose="02020603050405020304" pitchFamily="18" charset="0"/>
                    <a:cs typeface="Times New Roman" panose="02020603050405020304" pitchFamily="18" charset="0"/>
                  </a:rPr>
                  <a:t>Calculate </a:t>
                </a:r>
                <a:r>
                  <a:rPr lang="en-US" kern="0" dirty="0">
                    <a:solidFill>
                      <a:schemeClr val="accent5"/>
                    </a:solidFill>
                    <a:latin typeface="Aptos" panose="020B0004020202020204" pitchFamily="34" charset="0"/>
                    <a:ea typeface="Times New Roman" panose="02020603050405020304" pitchFamily="18" charset="0"/>
                    <a:cs typeface="Times New Roman" panose="02020603050405020304" pitchFamily="18" charset="0"/>
                  </a:rPr>
                  <a:t>arctan2 of </a:t>
                </a:r>
                <a14:m>
                  <m:oMath xmlns:m="http://schemas.openxmlformats.org/officeDocument/2006/math">
                    <m:sSub>
                      <m:sSubPr>
                        <m:ctrlPr>
                          <a:rPr lang="en-US" b="1" i="1" smtClean="0">
                            <a:solidFill>
                              <a:schemeClr val="accent5"/>
                            </a:solidFill>
                            <a:effectLst/>
                            <a:latin typeface="Cambria Math" panose="02040503050406030204" pitchFamily="18" charset="0"/>
                            <a:ea typeface="Times New Roman" panose="02020603050405020304" pitchFamily="18" charset="0"/>
                          </a:rPr>
                        </m:ctrlPr>
                      </m:sSubPr>
                      <m:e>
                        <m:r>
                          <a:rPr lang="en-US" sz="2800" b="1" i="1" kern="0">
                            <a:solidFill>
                              <a:schemeClr val="accent5"/>
                            </a:solidFill>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US" sz="2800" b="1" i="1" kern="0">
                            <a:solidFill>
                              <a:schemeClr val="accent5"/>
                            </a:solidFill>
                            <a:effectLst/>
                            <a:latin typeface="Cambria Math" panose="02040503050406030204" pitchFamily="18" charset="0"/>
                            <a:ea typeface="Times New Roman" panose="02020603050405020304" pitchFamily="18" charset="0"/>
                            <a:cs typeface="Times New Roman" panose="02020603050405020304" pitchFamily="18" charset="0"/>
                          </a:rPr>
                          <m:t>𝟏</m:t>
                        </m:r>
                      </m:sub>
                    </m:sSub>
                  </m:oMath>
                </a14:m>
                <a:r>
                  <a:rPr lang="en-US" sz="2800" b="1" kern="0" dirty="0">
                    <a:solidFill>
                      <a:schemeClr val="accent2"/>
                    </a:solidFill>
                    <a:effectLst/>
                    <a:latin typeface="Aptos" panose="020B0004020202020204" pitchFamily="34" charset="0"/>
                    <a:ea typeface="Times New Roman" panose="02020603050405020304" pitchFamily="18" charset="0"/>
                    <a:cs typeface="Times New Roman" panose="02020603050405020304" pitchFamily="18" charset="0"/>
                  </a:rPr>
                  <a:t> </a:t>
                </a:r>
                <a:endParaRPr lang="en-US" sz="2800" kern="0" dirty="0">
                  <a:effectLst/>
                  <a:latin typeface="Aptos" panose="020B0004020202020204" pitchFamily="34" charset="0"/>
                  <a:ea typeface="Times New Roman" panose="02020603050405020304" pitchFamily="18" charset="0"/>
                  <a:cs typeface="Times New Roman" panose="02020603050405020304" pitchFamily="18" charset="0"/>
                </a:endParaRPr>
              </a:p>
              <a:p>
                <a:pPr marL="514350" indent="-514350">
                  <a:spcBef>
                    <a:spcPts val="2000"/>
                  </a:spcBef>
                  <a:buFont typeface="+mj-lt"/>
                  <a:buAutoNum type="arabicPeriod"/>
                </a:pPr>
                <a:r>
                  <a:rPr lang="en-US" kern="0" dirty="0">
                    <a:latin typeface="Aptos" panose="020B0004020202020204" pitchFamily="34" charset="0"/>
                    <a:cs typeface="Times New Roman" panose="02020603050405020304" pitchFamily="18" charset="0"/>
                  </a:rPr>
                  <a:t>Calculate </a:t>
                </a:r>
                <a:r>
                  <a:rPr lang="en-US" kern="0" dirty="0">
                    <a:solidFill>
                      <a:schemeClr val="accent6"/>
                    </a:solidFill>
                    <a:latin typeface="Aptos" panose="020B0004020202020204" pitchFamily="34" charset="0"/>
                    <a:cs typeface="Times New Roman" panose="02020603050405020304" pitchFamily="18" charset="0"/>
                  </a:rPr>
                  <a:t>2D mean </a:t>
                </a:r>
                <a:r>
                  <a:rPr lang="en-US" kern="0" dirty="0">
                    <a:latin typeface="Aptos" panose="020B0004020202020204" pitchFamily="34" charset="0"/>
                    <a:cs typeface="Times New Roman" panose="02020603050405020304" pitchFamily="18" charset="0"/>
                  </a:rPr>
                  <a:t>in x and y directions</a:t>
                </a:r>
                <a:endParaRPr lang="en-US" dirty="0"/>
              </a:p>
            </p:txBody>
          </p:sp>
        </mc:Choice>
        <mc:Fallback>
          <p:sp>
            <p:nvSpPr>
              <p:cNvPr id="3" name="Content Placeholder 2">
                <a:extLst>
                  <a:ext uri="{FF2B5EF4-FFF2-40B4-BE49-F238E27FC236}">
                    <a16:creationId xmlns:a16="http://schemas.microsoft.com/office/drawing/2014/main" id="{E9C25427-8B2D-A205-A095-EE950F768CB5}"/>
                  </a:ext>
                </a:extLst>
              </p:cNvPr>
              <p:cNvSpPr>
                <a:spLocks noGrp="1" noRot="1" noChangeAspect="1" noMove="1" noResize="1" noEditPoints="1" noAdjustHandles="1" noChangeArrowheads="1" noChangeShapeType="1" noTextEdit="1"/>
              </p:cNvSpPr>
              <p:nvPr>
                <p:ph idx="1"/>
              </p:nvPr>
            </p:nvSpPr>
            <p:spPr>
              <a:xfrm>
                <a:off x="838199" y="1825624"/>
                <a:ext cx="6658249" cy="4826314"/>
              </a:xfrm>
              <a:blipFill>
                <a:blip r:embed="rId3"/>
                <a:stretch>
                  <a:fillRect l="-1830" t="-2146"/>
                </a:stretch>
              </a:blipFill>
            </p:spPr>
            <p:txBody>
              <a:bodyPr/>
              <a:lstStyle/>
              <a:p>
                <a:r>
                  <a:rPr lang="en-US">
                    <a:noFill/>
                  </a:rPr>
                  <a:t> </a:t>
                </a:r>
              </a:p>
            </p:txBody>
          </p:sp>
        </mc:Fallback>
      </mc:AlternateContent>
      <p:grpSp>
        <p:nvGrpSpPr>
          <p:cNvPr id="90" name="Group 89">
            <a:extLst>
              <a:ext uri="{FF2B5EF4-FFF2-40B4-BE49-F238E27FC236}">
                <a16:creationId xmlns:a16="http://schemas.microsoft.com/office/drawing/2014/main" id="{7E52D0F3-C0BA-CDF0-CC0C-B3B46446B6BB}"/>
              </a:ext>
            </a:extLst>
          </p:cNvPr>
          <p:cNvGrpSpPr/>
          <p:nvPr/>
        </p:nvGrpSpPr>
        <p:grpSpPr>
          <a:xfrm>
            <a:off x="6635750" y="3618970"/>
            <a:ext cx="5556250" cy="2018431"/>
            <a:chOff x="6102707" y="4205288"/>
            <a:chExt cx="5556250" cy="2018431"/>
          </a:xfrm>
        </p:grpSpPr>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8A2ED2A8-45D7-6D36-E6A6-59DA3810CFB6}"/>
                    </a:ext>
                  </a:extLst>
                </p:cNvPr>
                <p:cNvSpPr txBox="1"/>
                <p:nvPr/>
              </p:nvSpPr>
              <p:spPr>
                <a:xfrm>
                  <a:off x="9332725" y="4440112"/>
                  <a:ext cx="476250" cy="369332"/>
                </a:xfrm>
                <a:prstGeom prst="rect">
                  <a:avLst/>
                </a:prstGeom>
                <a:noFill/>
              </p:spPr>
              <p:txBody>
                <a:bodyPr wrap="square">
                  <a:spAutoFit/>
                </a:bodyPr>
                <a:lstStyle/>
                <a:p>
                  <a14:m>
                    <m:oMath xmlns:m="http://schemas.openxmlformats.org/officeDocument/2006/math">
                      <m:sSub>
                        <m:sSubPr>
                          <m:ctrlPr>
                            <a:rPr lang="en-US" b="1" i="1" smtClean="0">
                              <a:solidFill>
                                <a:schemeClr val="accent2"/>
                              </a:solidFill>
                              <a:effectLst/>
                              <a:latin typeface="Cambria Math" panose="02040503050406030204" pitchFamily="18" charset="0"/>
                              <a:ea typeface="Times New Roman" panose="02020603050405020304" pitchFamily="18" charset="0"/>
                            </a:rPr>
                          </m:ctrlPr>
                        </m:sSubPr>
                        <m:e>
                          <m:r>
                            <a:rPr lang="en-US" sz="1800" b="1" i="1" kern="0">
                              <a:solidFill>
                                <a:schemeClr val="accent2"/>
                              </a:solidFill>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US" sz="1800" b="1" i="1" kern="0">
                              <a:solidFill>
                                <a:schemeClr val="accent2"/>
                              </a:solidFill>
                              <a:effectLst/>
                              <a:latin typeface="Cambria Math" panose="02040503050406030204" pitchFamily="18" charset="0"/>
                              <a:ea typeface="Times New Roman" panose="02020603050405020304" pitchFamily="18" charset="0"/>
                              <a:cs typeface="Times New Roman" panose="02020603050405020304" pitchFamily="18" charset="0"/>
                            </a:rPr>
                            <m:t>𝟏</m:t>
                          </m:r>
                        </m:sub>
                      </m:sSub>
                    </m:oMath>
                  </a14:m>
                  <a:r>
                    <a:rPr lang="en-US" sz="1800" b="1" kern="0" dirty="0">
                      <a:solidFill>
                        <a:schemeClr val="accent2"/>
                      </a:solidFill>
                      <a:effectLst/>
                      <a:latin typeface="Aptos" panose="020B0004020202020204" pitchFamily="34" charset="0"/>
                      <a:ea typeface="Times New Roman" panose="02020603050405020304" pitchFamily="18" charset="0"/>
                      <a:cs typeface="Times New Roman" panose="02020603050405020304" pitchFamily="18" charset="0"/>
                    </a:rPr>
                    <a:t> </a:t>
                  </a:r>
                  <a:endParaRPr lang="en-US" dirty="0">
                    <a:solidFill>
                      <a:schemeClr val="accent2"/>
                    </a:solidFill>
                  </a:endParaRPr>
                </a:p>
              </p:txBody>
            </p:sp>
          </mc:Choice>
          <mc:Fallback>
            <p:sp>
              <p:nvSpPr>
                <p:cNvPr id="38" name="TextBox 37">
                  <a:extLst>
                    <a:ext uri="{FF2B5EF4-FFF2-40B4-BE49-F238E27FC236}">
                      <a16:creationId xmlns:a16="http://schemas.microsoft.com/office/drawing/2014/main" id="{8A2ED2A8-45D7-6D36-E6A6-59DA3810CFB6}"/>
                    </a:ext>
                  </a:extLst>
                </p:cNvPr>
                <p:cNvSpPr txBox="1">
                  <a:spLocks noRot="1" noChangeAspect="1" noMove="1" noResize="1" noEditPoints="1" noAdjustHandles="1" noChangeArrowheads="1" noChangeShapeType="1" noTextEdit="1"/>
                </p:cNvSpPr>
                <p:nvPr/>
              </p:nvSpPr>
              <p:spPr>
                <a:xfrm>
                  <a:off x="9332725" y="4440112"/>
                  <a:ext cx="4762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9065374A-8058-C6F3-EC15-33816356A857}"/>
                    </a:ext>
                  </a:extLst>
                </p:cNvPr>
                <p:cNvSpPr txBox="1"/>
                <p:nvPr/>
              </p:nvSpPr>
              <p:spPr>
                <a:xfrm>
                  <a:off x="8665634" y="4498175"/>
                  <a:ext cx="381000" cy="369332"/>
                </a:xfrm>
                <a:prstGeom prst="rect">
                  <a:avLst/>
                </a:prstGeom>
                <a:noFill/>
              </p:spPr>
              <p:txBody>
                <a:bodyPr wrap="square">
                  <a:spAutoFit/>
                </a:bodyPr>
                <a:lstStyle/>
                <a:p>
                  <a14:m>
                    <m:oMath xmlns:m="http://schemas.openxmlformats.org/officeDocument/2006/math">
                      <m:sSub>
                        <m:sSubPr>
                          <m:ctrlPr>
                            <a:rPr lang="en-US" b="1" i="1" smtClean="0">
                              <a:solidFill>
                                <a:schemeClr val="accent2"/>
                              </a:solidFill>
                              <a:effectLst/>
                              <a:latin typeface="Cambria Math" panose="02040503050406030204" pitchFamily="18" charset="0"/>
                              <a:ea typeface="Times New Roman" panose="02020603050405020304" pitchFamily="18" charset="0"/>
                            </a:rPr>
                          </m:ctrlPr>
                        </m:sSubPr>
                        <m:e>
                          <m:r>
                            <a:rPr lang="en-US" sz="1800" b="1" i="1" kern="0">
                              <a:solidFill>
                                <a:schemeClr val="accent2"/>
                              </a:solidFill>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US" sz="1800" b="1" i="1" kern="0" smtClean="0">
                              <a:solidFill>
                                <a:schemeClr val="accent2"/>
                              </a:solidFill>
                              <a:effectLst/>
                              <a:latin typeface="Cambria Math" panose="02040503050406030204" pitchFamily="18" charset="0"/>
                              <a:ea typeface="Times New Roman" panose="02020603050405020304" pitchFamily="18" charset="0"/>
                              <a:cs typeface="Times New Roman" panose="02020603050405020304" pitchFamily="18" charset="0"/>
                            </a:rPr>
                            <m:t>𝟐</m:t>
                          </m:r>
                        </m:sub>
                      </m:sSub>
                    </m:oMath>
                  </a14:m>
                  <a:r>
                    <a:rPr lang="en-US" sz="1800" b="1" kern="0" dirty="0">
                      <a:solidFill>
                        <a:schemeClr val="accent2"/>
                      </a:solidFill>
                      <a:effectLst/>
                      <a:latin typeface="Aptos" panose="020B0004020202020204" pitchFamily="34" charset="0"/>
                      <a:ea typeface="Times New Roman" panose="02020603050405020304" pitchFamily="18" charset="0"/>
                      <a:cs typeface="Times New Roman" panose="02020603050405020304" pitchFamily="18" charset="0"/>
                    </a:rPr>
                    <a:t> </a:t>
                  </a:r>
                  <a:endParaRPr lang="en-US" dirty="0">
                    <a:solidFill>
                      <a:schemeClr val="accent2"/>
                    </a:solidFill>
                  </a:endParaRPr>
                </a:p>
              </p:txBody>
            </p:sp>
          </mc:Choice>
          <mc:Fallback>
            <p:sp>
              <p:nvSpPr>
                <p:cNvPr id="40" name="TextBox 39">
                  <a:extLst>
                    <a:ext uri="{FF2B5EF4-FFF2-40B4-BE49-F238E27FC236}">
                      <a16:creationId xmlns:a16="http://schemas.microsoft.com/office/drawing/2014/main" id="{9065374A-8058-C6F3-EC15-33816356A857}"/>
                    </a:ext>
                  </a:extLst>
                </p:cNvPr>
                <p:cNvSpPr txBox="1">
                  <a:spLocks noRot="1" noChangeAspect="1" noMove="1" noResize="1" noEditPoints="1" noAdjustHandles="1" noChangeArrowheads="1" noChangeShapeType="1" noTextEdit="1"/>
                </p:cNvSpPr>
                <p:nvPr/>
              </p:nvSpPr>
              <p:spPr>
                <a:xfrm>
                  <a:off x="8665634" y="4498175"/>
                  <a:ext cx="381000" cy="369332"/>
                </a:xfrm>
                <a:prstGeom prst="rect">
                  <a:avLst/>
                </a:prstGeom>
                <a:blipFill>
                  <a:blip r:embed="rId5"/>
                  <a:stretch>
                    <a:fillRect r="-48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8D056A56-83B9-4472-CCED-7D30810BAB65}"/>
                    </a:ext>
                  </a:extLst>
                </p:cNvPr>
                <p:cNvSpPr txBox="1"/>
                <p:nvPr/>
              </p:nvSpPr>
              <p:spPr>
                <a:xfrm>
                  <a:off x="10170399" y="4867507"/>
                  <a:ext cx="397635" cy="369332"/>
                </a:xfrm>
                <a:prstGeom prst="rect">
                  <a:avLst/>
                </a:prstGeom>
                <a:noFill/>
              </p:spPr>
              <p:txBody>
                <a:bodyPr wrap="square">
                  <a:spAutoFit/>
                </a:bodyPr>
                <a:lstStyle/>
                <a:p>
                  <a14:m>
                    <m:oMath xmlns:m="http://schemas.openxmlformats.org/officeDocument/2006/math">
                      <m:sSub>
                        <m:sSubPr>
                          <m:ctrlPr>
                            <a:rPr lang="en-US" b="1" i="1" smtClean="0">
                              <a:solidFill>
                                <a:schemeClr val="accent4"/>
                              </a:solidFill>
                              <a:effectLst/>
                              <a:latin typeface="Cambria Math" panose="02040503050406030204" pitchFamily="18" charset="0"/>
                            </a:rPr>
                          </m:ctrlPr>
                        </m:sSubPr>
                        <m:e>
                          <m:r>
                            <a:rPr lang="en-US" sz="1800" b="1" i="1" kern="0">
                              <a:solidFill>
                                <a:schemeClr val="accent4"/>
                              </a:solidFill>
                              <a:effectLst/>
                              <a:latin typeface="Cambria Math" panose="02040503050406030204" pitchFamily="18" charset="0"/>
                              <a:ea typeface="Aptos" panose="020B0004020202020204" pitchFamily="34" charset="0"/>
                              <a:cs typeface="Times New Roman" panose="02020603050405020304" pitchFamily="18" charset="0"/>
                            </a:rPr>
                            <m:t>𝝀</m:t>
                          </m:r>
                        </m:e>
                        <m:sub>
                          <m:r>
                            <a:rPr lang="en-US" sz="1800" b="1" i="1" kern="0">
                              <a:solidFill>
                                <a:schemeClr val="accent4"/>
                              </a:solidFill>
                              <a:effectLst/>
                              <a:latin typeface="Cambria Math" panose="02040503050406030204" pitchFamily="18" charset="0"/>
                              <a:ea typeface="Aptos" panose="020B0004020202020204" pitchFamily="34" charset="0"/>
                              <a:cs typeface="Times New Roman" panose="02020603050405020304" pitchFamily="18" charset="0"/>
                            </a:rPr>
                            <m:t>𝟏</m:t>
                          </m:r>
                        </m:sub>
                      </m:sSub>
                    </m:oMath>
                  </a14:m>
                  <a:r>
                    <a:rPr lang="en-US" sz="1800" b="1" kern="0" dirty="0">
                      <a:solidFill>
                        <a:schemeClr val="accent4"/>
                      </a:solidFill>
                      <a:effectLst/>
                      <a:latin typeface="Aptos" panose="020B0004020202020204" pitchFamily="34" charset="0"/>
                      <a:ea typeface="Times New Roman" panose="02020603050405020304" pitchFamily="18" charset="0"/>
                      <a:cs typeface="Times New Roman" panose="02020603050405020304" pitchFamily="18" charset="0"/>
                    </a:rPr>
                    <a:t> </a:t>
                  </a:r>
                  <a:endParaRPr lang="en-US" dirty="0"/>
                </a:p>
              </p:txBody>
            </p:sp>
          </mc:Choice>
          <mc:Fallback>
            <p:sp>
              <p:nvSpPr>
                <p:cNvPr id="43" name="TextBox 42">
                  <a:extLst>
                    <a:ext uri="{FF2B5EF4-FFF2-40B4-BE49-F238E27FC236}">
                      <a16:creationId xmlns:a16="http://schemas.microsoft.com/office/drawing/2014/main" id="{8D056A56-83B9-4472-CCED-7D30810BAB65}"/>
                    </a:ext>
                  </a:extLst>
                </p:cNvPr>
                <p:cNvSpPr txBox="1">
                  <a:spLocks noRot="1" noChangeAspect="1" noMove="1" noResize="1" noEditPoints="1" noAdjustHandles="1" noChangeArrowheads="1" noChangeShapeType="1" noTextEdit="1"/>
                </p:cNvSpPr>
                <p:nvPr/>
              </p:nvSpPr>
              <p:spPr>
                <a:xfrm>
                  <a:off x="10170399" y="4867507"/>
                  <a:ext cx="397635" cy="369332"/>
                </a:xfrm>
                <a:prstGeom prst="rect">
                  <a:avLst/>
                </a:prstGeom>
                <a:blipFill>
                  <a:blip r:embed="rId6"/>
                  <a:stretch>
                    <a:fillRect/>
                  </a:stretch>
                </a:blipFill>
              </p:spPr>
              <p:txBody>
                <a:bodyPr/>
                <a:lstStyle/>
                <a:p>
                  <a:r>
                    <a:rPr lang="en-US">
                      <a:noFill/>
                    </a:rPr>
                    <a:t> </a:t>
                  </a:r>
                </a:p>
              </p:txBody>
            </p:sp>
          </mc:Fallback>
        </mc:AlternateContent>
        <p:grpSp>
          <p:nvGrpSpPr>
            <p:cNvPr id="67" name="Group 66">
              <a:extLst>
                <a:ext uri="{FF2B5EF4-FFF2-40B4-BE49-F238E27FC236}">
                  <a16:creationId xmlns:a16="http://schemas.microsoft.com/office/drawing/2014/main" id="{481AA86D-8DAD-1F8E-CC3B-314ACAB83051}"/>
                </a:ext>
              </a:extLst>
            </p:cNvPr>
            <p:cNvGrpSpPr/>
            <p:nvPr/>
          </p:nvGrpSpPr>
          <p:grpSpPr>
            <a:xfrm rot="20212157">
              <a:off x="6102707" y="4205288"/>
              <a:ext cx="5556250" cy="1854200"/>
              <a:chOff x="6388457" y="4638675"/>
              <a:chExt cx="5556250" cy="1854200"/>
            </a:xfrm>
          </p:grpSpPr>
          <p:sp>
            <p:nvSpPr>
              <p:cNvPr id="4" name="Oval 3">
                <a:extLst>
                  <a:ext uri="{FF2B5EF4-FFF2-40B4-BE49-F238E27FC236}">
                    <a16:creationId xmlns:a16="http://schemas.microsoft.com/office/drawing/2014/main" id="{D13C441C-257C-C421-9DCB-5D4B2CCA357A}"/>
                  </a:ext>
                </a:extLst>
              </p:cNvPr>
              <p:cNvSpPr/>
              <p:nvPr/>
            </p:nvSpPr>
            <p:spPr>
              <a:xfrm>
                <a:off x="6388457" y="4638675"/>
                <a:ext cx="5556250" cy="1854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FC7FE26-594F-7EFA-2828-DE53171F3CB1}"/>
                  </a:ext>
                </a:extLst>
              </p:cNvPr>
              <p:cNvSpPr/>
              <p:nvPr/>
            </p:nvSpPr>
            <p:spPr>
              <a:xfrm>
                <a:off x="9042757" y="5441950"/>
                <a:ext cx="247650" cy="247650"/>
              </a:xfrm>
              <a:prstGeom prst="flowChartConnector">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F324FAA-4822-6A9D-5351-2D97AB56EF36}"/>
                  </a:ext>
                </a:extLst>
              </p:cNvPr>
              <p:cNvCxnSpPr>
                <a:cxnSpLocks/>
              </p:cNvCxnSpPr>
              <p:nvPr/>
            </p:nvCxnSpPr>
            <p:spPr>
              <a:xfrm>
                <a:off x="9166582" y="5565775"/>
                <a:ext cx="134858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22DF0F7F-F373-C5AC-297C-F6F823CC8D7E}"/>
                  </a:ext>
                </a:extLst>
              </p:cNvPr>
              <p:cNvCxnSpPr>
                <a:cxnSpLocks/>
              </p:cNvCxnSpPr>
              <p:nvPr/>
            </p:nvCxnSpPr>
            <p:spPr>
              <a:xfrm flipV="1">
                <a:off x="9166582" y="4924425"/>
                <a:ext cx="0" cy="6413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Left Brace 40">
                <a:extLst>
                  <a:ext uri="{FF2B5EF4-FFF2-40B4-BE49-F238E27FC236}">
                    <a16:creationId xmlns:a16="http://schemas.microsoft.com/office/drawing/2014/main" id="{55F45D1A-7959-C961-2148-4A3386943C4D}"/>
                  </a:ext>
                </a:extLst>
              </p:cNvPr>
              <p:cNvSpPr/>
              <p:nvPr/>
            </p:nvSpPr>
            <p:spPr>
              <a:xfrm rot="16200000">
                <a:off x="10370978" y="4351893"/>
                <a:ext cx="369333" cy="2778125"/>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5" name="Left Brace 44">
                <a:extLst>
                  <a:ext uri="{FF2B5EF4-FFF2-40B4-BE49-F238E27FC236}">
                    <a16:creationId xmlns:a16="http://schemas.microsoft.com/office/drawing/2014/main" id="{AD6BDF0C-B419-B1C0-9628-50E53AFF0F6F}"/>
                  </a:ext>
                </a:extLst>
              </p:cNvPr>
              <p:cNvSpPr/>
              <p:nvPr/>
            </p:nvSpPr>
            <p:spPr>
              <a:xfrm>
                <a:off x="8797250" y="4638675"/>
                <a:ext cx="369333" cy="927100"/>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1C272639-AFCB-1FF4-7897-100FB9E9EDAF}"/>
                    </a:ext>
                  </a:extLst>
                </p:cNvPr>
                <p:cNvSpPr txBox="1"/>
                <p:nvPr/>
              </p:nvSpPr>
              <p:spPr>
                <a:xfrm>
                  <a:off x="8037868" y="4722664"/>
                  <a:ext cx="3203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4"/>
                                </a:solidFill>
                                <a:effectLst/>
                                <a:latin typeface="Cambria Math" panose="02040503050406030204" pitchFamily="18" charset="0"/>
                              </a:rPr>
                            </m:ctrlPr>
                          </m:sSubPr>
                          <m:e>
                            <m:r>
                              <a:rPr lang="en-US" sz="1800" b="1" i="1" kern="0">
                                <a:solidFill>
                                  <a:schemeClr val="accent4"/>
                                </a:solidFill>
                                <a:effectLst/>
                                <a:latin typeface="Cambria Math" panose="02040503050406030204" pitchFamily="18" charset="0"/>
                                <a:ea typeface="Aptos" panose="020B0004020202020204" pitchFamily="34" charset="0"/>
                                <a:cs typeface="Times New Roman" panose="02020603050405020304" pitchFamily="18" charset="0"/>
                              </a:rPr>
                              <m:t>𝝀</m:t>
                            </m:r>
                          </m:e>
                          <m:sub>
                            <m:r>
                              <a:rPr lang="en-US" sz="1800" b="1" i="1" kern="0">
                                <a:solidFill>
                                  <a:schemeClr val="accent4"/>
                                </a:solidFill>
                                <a:effectLst/>
                                <a:latin typeface="Cambria Math" panose="02040503050406030204" pitchFamily="18" charset="0"/>
                                <a:ea typeface="Aptos" panose="020B0004020202020204" pitchFamily="34" charset="0"/>
                                <a:cs typeface="Times New Roman" panose="02020603050405020304" pitchFamily="18" charset="0"/>
                              </a:rPr>
                              <m:t>𝟐</m:t>
                            </m:r>
                          </m:sub>
                        </m:sSub>
                      </m:oMath>
                    </m:oMathPara>
                  </a14:m>
                  <a:endParaRPr lang="en-US" dirty="0"/>
                </a:p>
              </p:txBody>
            </p:sp>
          </mc:Choice>
          <mc:Fallback>
            <p:sp>
              <p:nvSpPr>
                <p:cNvPr id="47" name="TextBox 46">
                  <a:extLst>
                    <a:ext uri="{FF2B5EF4-FFF2-40B4-BE49-F238E27FC236}">
                      <a16:creationId xmlns:a16="http://schemas.microsoft.com/office/drawing/2014/main" id="{1C272639-AFCB-1FF4-7897-100FB9E9EDAF}"/>
                    </a:ext>
                  </a:extLst>
                </p:cNvPr>
                <p:cNvSpPr txBox="1">
                  <a:spLocks noRot="1" noChangeAspect="1" noMove="1" noResize="1" noEditPoints="1" noAdjustHandles="1" noChangeArrowheads="1" noChangeShapeType="1" noTextEdit="1"/>
                </p:cNvSpPr>
                <p:nvPr/>
              </p:nvSpPr>
              <p:spPr>
                <a:xfrm>
                  <a:off x="8037868" y="4722664"/>
                  <a:ext cx="320361" cy="369332"/>
                </a:xfrm>
                <a:prstGeom prst="rect">
                  <a:avLst/>
                </a:prstGeom>
                <a:blipFill>
                  <a:blip r:embed="rId7"/>
                  <a:stretch>
                    <a:fillRect r="-18868"/>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31206309-AB8C-A350-D6E6-EB81F70A85B0}"/>
                </a:ext>
              </a:extLst>
            </p:cNvPr>
            <p:cNvSpPr txBox="1"/>
            <p:nvPr/>
          </p:nvSpPr>
          <p:spPr>
            <a:xfrm>
              <a:off x="8262657" y="5478433"/>
              <a:ext cx="1108113" cy="369332"/>
            </a:xfrm>
            <a:prstGeom prst="rect">
              <a:avLst/>
            </a:prstGeom>
            <a:noFill/>
          </p:spPr>
          <p:txBody>
            <a:bodyPr wrap="square">
              <a:spAutoFit/>
            </a:bodyPr>
            <a:lstStyle/>
            <a:p>
              <a:r>
                <a:rPr lang="en-US" kern="0" dirty="0">
                  <a:solidFill>
                    <a:schemeClr val="accent6"/>
                  </a:solidFill>
                  <a:latin typeface="Aptos" panose="020B0004020202020204" pitchFamily="34" charset="0"/>
                  <a:cs typeface="Times New Roman" panose="02020603050405020304" pitchFamily="18" charset="0"/>
                </a:rPr>
                <a:t>2D mean </a:t>
              </a:r>
              <a:endParaRPr lang="en-US" dirty="0"/>
            </a:p>
          </p:txBody>
        </p:sp>
        <p:cxnSp>
          <p:nvCxnSpPr>
            <p:cNvPr id="69" name="Straight Connector 68">
              <a:extLst>
                <a:ext uri="{FF2B5EF4-FFF2-40B4-BE49-F238E27FC236}">
                  <a16:creationId xmlns:a16="http://schemas.microsoft.com/office/drawing/2014/main" id="{DC6E635D-4151-D731-C803-E1CCA905DD89}"/>
                </a:ext>
              </a:extLst>
            </p:cNvPr>
            <p:cNvCxnSpPr>
              <a:cxnSpLocks/>
              <a:stCxn id="13" idx="3"/>
            </p:cNvCxnSpPr>
            <p:nvPr/>
          </p:nvCxnSpPr>
          <p:spPr>
            <a:xfrm flipH="1">
              <a:off x="8798719" y="5247301"/>
              <a:ext cx="35990" cy="266403"/>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BB9C206A-5A33-8695-98F7-A049CDBC70CA}"/>
                </a:ext>
              </a:extLst>
            </p:cNvPr>
            <p:cNvCxnSpPr>
              <a:cxnSpLocks/>
            </p:cNvCxnSpPr>
            <p:nvPr/>
          </p:nvCxnSpPr>
          <p:spPr>
            <a:xfrm>
              <a:off x="6413679" y="5132388"/>
              <a:ext cx="2463426"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Straight Connector 80">
              <a:extLst>
                <a:ext uri="{FF2B5EF4-FFF2-40B4-BE49-F238E27FC236}">
                  <a16:creationId xmlns:a16="http://schemas.microsoft.com/office/drawing/2014/main" id="{C25E9CB0-E4B7-336B-D50F-75C73A1AC67A}"/>
                </a:ext>
              </a:extLst>
            </p:cNvPr>
            <p:cNvCxnSpPr>
              <a:cxnSpLocks/>
              <a:stCxn id="4" idx="2"/>
              <a:endCxn id="41" idx="0"/>
            </p:cNvCxnSpPr>
            <p:nvPr/>
          </p:nvCxnSpPr>
          <p:spPr>
            <a:xfrm flipV="1">
              <a:off x="6326038" y="5123665"/>
              <a:ext cx="2551068" cy="110005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Arc 84">
              <a:extLst>
                <a:ext uri="{FF2B5EF4-FFF2-40B4-BE49-F238E27FC236}">
                  <a16:creationId xmlns:a16="http://schemas.microsoft.com/office/drawing/2014/main" id="{AD8C5A88-0452-C60D-41C0-14789C5E26C5}"/>
                </a:ext>
              </a:extLst>
            </p:cNvPr>
            <p:cNvSpPr/>
            <p:nvPr/>
          </p:nvSpPr>
          <p:spPr>
            <a:xfrm rot="11981586">
              <a:off x="7973737" y="4991203"/>
              <a:ext cx="404114" cy="468102"/>
            </a:xfrm>
            <a:prstGeom prst="arc">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F5754F66-5E7B-4F40-9A18-07017832CCA8}"/>
                    </a:ext>
                  </a:extLst>
                </p:cNvPr>
                <p:cNvSpPr txBox="1"/>
                <p:nvPr/>
              </p:nvSpPr>
              <p:spPr>
                <a:xfrm>
                  <a:off x="6673578" y="5203881"/>
                  <a:ext cx="1559559" cy="369332"/>
                </a:xfrm>
                <a:prstGeom prst="rect">
                  <a:avLst/>
                </a:prstGeom>
                <a:noFill/>
              </p:spPr>
              <p:txBody>
                <a:bodyPr wrap="square">
                  <a:spAutoFit/>
                </a:bodyPr>
                <a:lstStyle/>
                <a:p>
                  <a:r>
                    <a:rPr lang="en-US" kern="0" dirty="0">
                      <a:solidFill>
                        <a:schemeClr val="accent5"/>
                      </a:solidFill>
                      <a:latin typeface="Aptos" panose="020B0004020202020204" pitchFamily="34" charset="0"/>
                      <a:ea typeface="Times New Roman" panose="02020603050405020304" pitchFamily="18" charset="0"/>
                      <a:cs typeface="Times New Roman" panose="02020603050405020304" pitchFamily="18" charset="0"/>
                    </a:rPr>
                    <a:t>arctan2</a:t>
                  </a:r>
                  <a14:m>
                    <m:oMath xmlns:m="http://schemas.openxmlformats.org/officeDocument/2006/math">
                      <m:sSub>
                        <m:sSubPr>
                          <m:ctrlPr>
                            <a:rPr lang="en-US" b="1" i="1" smtClean="0">
                              <a:solidFill>
                                <a:schemeClr val="accent5"/>
                              </a:solidFill>
                              <a:effectLst/>
                              <a:latin typeface="Cambria Math" panose="02040503050406030204" pitchFamily="18" charset="0"/>
                              <a:ea typeface="Times New Roman" panose="02020603050405020304" pitchFamily="18" charset="0"/>
                            </a:rPr>
                          </m:ctrlPr>
                        </m:sSubPr>
                        <m:e>
                          <m:r>
                            <a:rPr lang="en-US" b="1" i="1" smtClean="0">
                              <a:solidFill>
                                <a:schemeClr val="accent5"/>
                              </a:solidFill>
                              <a:effectLst/>
                              <a:latin typeface="Cambria Math" panose="02040503050406030204" pitchFamily="18" charset="0"/>
                              <a:ea typeface="Times New Roman" panose="02020603050405020304" pitchFamily="18" charset="0"/>
                            </a:rPr>
                            <m:t>(</m:t>
                          </m:r>
                          <m:r>
                            <a:rPr lang="en-US" sz="1800" b="1" i="1" kern="0">
                              <a:solidFill>
                                <a:schemeClr val="accent5"/>
                              </a:solidFill>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US" sz="1800" b="1" i="1" kern="0">
                              <a:solidFill>
                                <a:schemeClr val="accent5"/>
                              </a:solidFill>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US" sz="1800" b="1" i="1" kern="0" smtClean="0">
                          <a:solidFill>
                            <a:schemeClr val="accent5"/>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dirty="0"/>
                </a:p>
              </p:txBody>
            </p:sp>
          </mc:Choice>
          <mc:Fallback>
            <p:sp>
              <p:nvSpPr>
                <p:cNvPr id="87" name="TextBox 86">
                  <a:extLst>
                    <a:ext uri="{FF2B5EF4-FFF2-40B4-BE49-F238E27FC236}">
                      <a16:creationId xmlns:a16="http://schemas.microsoft.com/office/drawing/2014/main" id="{F5754F66-5E7B-4F40-9A18-07017832CCA8}"/>
                    </a:ext>
                  </a:extLst>
                </p:cNvPr>
                <p:cNvSpPr txBox="1">
                  <a:spLocks noRot="1" noChangeAspect="1" noMove="1" noResize="1" noEditPoints="1" noAdjustHandles="1" noChangeArrowheads="1" noChangeShapeType="1" noTextEdit="1"/>
                </p:cNvSpPr>
                <p:nvPr/>
              </p:nvSpPr>
              <p:spPr>
                <a:xfrm>
                  <a:off x="6673578" y="5203881"/>
                  <a:ext cx="1559559" cy="369332"/>
                </a:xfrm>
                <a:prstGeom prst="rect">
                  <a:avLst/>
                </a:prstGeom>
                <a:blipFill>
                  <a:blip r:embed="rId8"/>
                  <a:stretch>
                    <a:fillRect l="-3125" t="-6557" b="-26230"/>
                  </a:stretch>
                </a:blipFill>
              </p:spPr>
              <p:txBody>
                <a:bodyPr/>
                <a:lstStyle/>
                <a:p>
                  <a:r>
                    <a:rPr lang="en-US">
                      <a:noFill/>
                    </a:rPr>
                    <a:t> </a:t>
                  </a:r>
                </a:p>
              </p:txBody>
            </p:sp>
          </mc:Fallback>
        </mc:AlternateContent>
      </p:grpSp>
      <p:sp>
        <p:nvSpPr>
          <p:cNvPr id="88" name="Content Placeholder 2">
            <a:extLst>
              <a:ext uri="{FF2B5EF4-FFF2-40B4-BE49-F238E27FC236}">
                <a16:creationId xmlns:a16="http://schemas.microsoft.com/office/drawing/2014/main" id="{B0AF0C9C-54A0-379E-8BDA-AC98C1CDD0D2}"/>
              </a:ext>
            </a:extLst>
          </p:cNvPr>
          <p:cNvSpPr txBox="1">
            <a:spLocks/>
          </p:cNvSpPr>
          <p:nvPr/>
        </p:nvSpPr>
        <p:spPr>
          <a:xfrm>
            <a:off x="255483" y="5411427"/>
            <a:ext cx="5863333" cy="1664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kern="0" dirty="0">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52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BA9D-EF1F-0D86-C1E0-E848EB45D95B}"/>
              </a:ext>
            </a:extLst>
          </p:cNvPr>
          <p:cNvSpPr>
            <a:spLocks noGrp="1"/>
          </p:cNvSpPr>
          <p:nvPr>
            <p:ph type="title"/>
          </p:nvPr>
        </p:nvSpPr>
        <p:spPr/>
        <p:txBody>
          <a:bodyPr/>
          <a:lstStyle/>
          <a:p>
            <a:r>
              <a:rPr lang="en-US" dirty="0"/>
              <a:t>Feature Extraction – Ellipse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19414C-F8E1-55A5-90E3-AC5F6C78EF3F}"/>
                  </a:ext>
                </a:extLst>
              </p:cNvPr>
              <p:cNvSpPr>
                <a:spLocks noGrp="1"/>
              </p:cNvSpPr>
              <p:nvPr>
                <p:ph idx="1"/>
              </p:nvPr>
            </p:nvSpPr>
            <p:spPr>
              <a:xfrm>
                <a:off x="838200" y="1825625"/>
                <a:ext cx="10515600" cy="1125206"/>
              </a:xfrm>
            </p:spPr>
            <p:txBody>
              <a:bodyPr/>
              <a:lstStyle/>
              <a:p>
                <a14:m>
                  <m:oMath xmlns:m="http://schemas.openxmlformats.org/officeDocument/2006/math">
                    <m:rad>
                      <m:radPr>
                        <m:degHide m:val="on"/>
                        <m:ctrlPr>
                          <a:rPr lang="en-US" b="1" i="1" smtClean="0">
                            <a:solidFill>
                              <a:schemeClr val="tx1"/>
                            </a:solidFill>
                            <a:latin typeface="Cambria Math" panose="02040503050406030204" pitchFamily="18" charset="0"/>
                          </a:rPr>
                        </m:ctrlPr>
                      </m:radPr>
                      <m:deg/>
                      <m:e>
                        <m:r>
                          <a:rPr lang="en-US" b="1" i="1" kern="0">
                            <a:solidFill>
                              <a:schemeClr val="tx1"/>
                            </a:solidFill>
                            <a:latin typeface="Cambria Math" panose="02040503050406030204" pitchFamily="18" charset="0"/>
                            <a:ea typeface="Aptos" panose="020B0004020202020204" pitchFamily="34" charset="0"/>
                            <a:cs typeface="Times New Roman" panose="02020603050405020304" pitchFamily="18" charset="0"/>
                          </a:rPr>
                          <m:t>𝝀</m:t>
                        </m:r>
                      </m:e>
                    </m:rad>
                    <m:r>
                      <a:rPr lang="en-US" b="1" i="1" smtClean="0">
                        <a:solidFill>
                          <a:schemeClr val="tx1"/>
                        </a:solidFill>
                        <a:latin typeface="Cambria Math" panose="02040503050406030204" pitchFamily="18" charset="0"/>
                      </a:rPr>
                      <m:t> </m:t>
                    </m:r>
                  </m:oMath>
                </a14:m>
                <a:r>
                  <a:rPr lang="en-US" kern="0" dirty="0">
                    <a:solidFill>
                      <a:schemeClr val="tx1"/>
                    </a:solidFill>
                    <a:latin typeface="Aptos" panose="020B0004020202020204" pitchFamily="34" charset="0"/>
                    <a:ea typeface="Times New Roman" panose="02020603050405020304" pitchFamily="18" charset="0"/>
                    <a:cs typeface="Times New Roman" panose="02020603050405020304" pitchFamily="18" charset="0"/>
                  </a:rPr>
                  <a:t> captured </a:t>
                </a:r>
                <a:r>
                  <a:rPr lang="en-US" kern="0" dirty="0">
                    <a:latin typeface="Aptos" panose="020B0004020202020204" pitchFamily="34" charset="0"/>
                    <a:ea typeface="Times New Roman" panose="02020603050405020304" pitchFamily="18" charset="0"/>
                    <a:cs typeface="Times New Roman" panose="02020603050405020304" pitchFamily="18" charset="0"/>
                  </a:rPr>
                  <a:t>1 standard deviation (~68%) of variance</a:t>
                </a:r>
              </a:p>
              <a:p>
                <a:r>
                  <a:rPr lang="en-US" kern="0" dirty="0">
                    <a:effectLst/>
                    <a:latin typeface="Aptos" panose="020B0004020202020204" pitchFamily="34" charset="0"/>
                    <a:ea typeface="Times New Roman" panose="02020603050405020304" pitchFamily="18" charset="0"/>
                    <a:cs typeface="Times New Roman" panose="02020603050405020304" pitchFamily="18" charset="0"/>
                  </a:rPr>
                  <a:t>Varied number of standard deviations captured</a:t>
                </a:r>
              </a:p>
            </p:txBody>
          </p:sp>
        </mc:Choice>
        <mc:Fallback>
          <p:sp>
            <p:nvSpPr>
              <p:cNvPr id="3" name="Content Placeholder 2">
                <a:extLst>
                  <a:ext uri="{FF2B5EF4-FFF2-40B4-BE49-F238E27FC236}">
                    <a16:creationId xmlns:a16="http://schemas.microsoft.com/office/drawing/2014/main" id="{C019414C-F8E1-55A5-90E3-AC5F6C78EF3F}"/>
                  </a:ext>
                </a:extLst>
              </p:cNvPr>
              <p:cNvSpPr>
                <a:spLocks noGrp="1" noRot="1" noChangeAspect="1" noMove="1" noResize="1" noEditPoints="1" noAdjustHandles="1" noChangeArrowheads="1" noChangeShapeType="1" noTextEdit="1"/>
              </p:cNvSpPr>
              <p:nvPr>
                <p:ph idx="1"/>
              </p:nvPr>
            </p:nvSpPr>
            <p:spPr>
              <a:xfrm>
                <a:off x="838200" y="1825625"/>
                <a:ext cx="10515600" cy="1125206"/>
              </a:xfrm>
              <a:blipFill>
                <a:blip r:embed="rId3"/>
                <a:stretch>
                  <a:fillRect l="-1043" t="-5405" b="-648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DCF5E355-C2EB-6581-7DD4-01D4B88371CD}"/>
              </a:ext>
            </a:extLst>
          </p:cNvPr>
          <p:cNvGrpSpPr/>
          <p:nvPr/>
        </p:nvGrpSpPr>
        <p:grpSpPr>
          <a:xfrm>
            <a:off x="328669" y="3141432"/>
            <a:ext cx="11534662" cy="3267351"/>
            <a:chOff x="328669" y="2909613"/>
            <a:chExt cx="11534662" cy="3267351"/>
          </a:xfrm>
        </p:grpSpPr>
        <p:pic>
          <p:nvPicPr>
            <p:cNvPr id="1028" name="Picture 4">
              <a:extLst>
                <a:ext uri="{FF2B5EF4-FFF2-40B4-BE49-F238E27FC236}">
                  <a16:creationId xmlns:a16="http://schemas.microsoft.com/office/drawing/2014/main" id="{1E5E4E3F-5F90-732C-CD58-CB87FC220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2196" y="2909613"/>
              <a:ext cx="3307607" cy="32261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6EF185AE-3956-35A0-8951-1F401AEE0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69" y="2909613"/>
              <a:ext cx="3307607" cy="32205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309152F-334C-6C13-E6AE-7247CCD404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0655" y="2950831"/>
              <a:ext cx="3702676" cy="32261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2667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07E5-DD34-0C35-8427-7F19B80FF090}"/>
              </a:ext>
            </a:extLst>
          </p:cNvPr>
          <p:cNvSpPr>
            <a:spLocks noGrp="1"/>
          </p:cNvSpPr>
          <p:nvPr>
            <p:ph type="title"/>
          </p:nvPr>
        </p:nvSpPr>
        <p:spPr/>
        <p:txBody>
          <a:bodyPr/>
          <a:lstStyle/>
          <a:p>
            <a:r>
              <a:rPr lang="en-US" dirty="0"/>
              <a:t>Feature Extraction – Ellipse Fitting</a:t>
            </a:r>
          </a:p>
        </p:txBody>
      </p:sp>
      <p:sp>
        <p:nvSpPr>
          <p:cNvPr id="3" name="Content Placeholder 2">
            <a:extLst>
              <a:ext uri="{FF2B5EF4-FFF2-40B4-BE49-F238E27FC236}">
                <a16:creationId xmlns:a16="http://schemas.microsoft.com/office/drawing/2014/main" id="{A68CA20F-EBB8-5C41-D210-79ADFBE03E2E}"/>
              </a:ext>
            </a:extLst>
          </p:cNvPr>
          <p:cNvSpPr>
            <a:spLocks noGrp="1"/>
          </p:cNvSpPr>
          <p:nvPr>
            <p:ph idx="1"/>
          </p:nvPr>
        </p:nvSpPr>
        <p:spPr>
          <a:xfrm>
            <a:off x="838200" y="1825625"/>
            <a:ext cx="10515600" cy="591004"/>
          </a:xfrm>
        </p:spPr>
        <p:txBody>
          <a:bodyPr/>
          <a:lstStyle/>
          <a:p>
            <a:r>
              <a:rPr lang="en-US" dirty="0"/>
              <a:t>View evolution of this ellipse over time</a:t>
            </a:r>
          </a:p>
        </p:txBody>
      </p:sp>
      <p:pic>
        <p:nvPicPr>
          <p:cNvPr id="1030" name="Picture 6">
            <a:extLst>
              <a:ext uri="{FF2B5EF4-FFF2-40B4-BE49-F238E27FC236}">
                <a16:creationId xmlns:a16="http://schemas.microsoft.com/office/drawing/2014/main" id="{FFEA914A-4337-8BD4-EAF5-48A6646D3E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353"/>
          <a:stretch/>
        </p:blipFill>
        <p:spPr bwMode="auto">
          <a:xfrm>
            <a:off x="2138361" y="4525718"/>
            <a:ext cx="7915275" cy="3206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0346219-4264-7559-C2A7-A91099034D63}"/>
              </a:ext>
            </a:extLst>
          </p:cNvPr>
          <p:cNvPicPr>
            <a:picLocks noChangeAspect="1"/>
          </p:cNvPicPr>
          <p:nvPr/>
        </p:nvPicPr>
        <p:blipFill>
          <a:blip r:embed="rId3"/>
          <a:stretch>
            <a:fillRect/>
          </a:stretch>
        </p:blipFill>
        <p:spPr>
          <a:xfrm>
            <a:off x="3935931" y="5051517"/>
            <a:ext cx="4320133" cy="1115380"/>
          </a:xfrm>
          <a:prstGeom prst="rect">
            <a:avLst/>
          </a:prstGeom>
        </p:spPr>
      </p:pic>
      <p:pic>
        <p:nvPicPr>
          <p:cNvPr id="4" name="Picture 3" descr="A green and red circle with white text&#10;&#10;Description automatically generated with medium confidence">
            <a:extLst>
              <a:ext uri="{FF2B5EF4-FFF2-40B4-BE49-F238E27FC236}">
                <a16:creationId xmlns:a16="http://schemas.microsoft.com/office/drawing/2014/main" id="{9EF05529-0F6C-DC31-D078-8D1A829A885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59012" y="2405308"/>
            <a:ext cx="8273970" cy="2180757"/>
          </a:xfrm>
          <a:prstGeom prst="rect">
            <a:avLst/>
          </a:prstGeom>
          <a:noFill/>
          <a:ln>
            <a:noFill/>
          </a:ln>
        </p:spPr>
      </p:pic>
    </p:spTree>
    <p:extLst>
      <p:ext uri="{BB962C8B-B14F-4D97-AF65-F5344CB8AC3E}">
        <p14:creationId xmlns:p14="http://schemas.microsoft.com/office/powerpoint/2010/main" val="2281080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5D1C-3E29-E128-40D2-9D9B7EFA3F93}"/>
              </a:ext>
            </a:extLst>
          </p:cNvPr>
          <p:cNvSpPr>
            <a:spLocks noGrp="1"/>
          </p:cNvSpPr>
          <p:nvPr>
            <p:ph type="title"/>
          </p:nvPr>
        </p:nvSpPr>
        <p:spPr/>
        <p:txBody>
          <a:bodyPr/>
          <a:lstStyle/>
          <a:p>
            <a:r>
              <a:rPr lang="en-US" dirty="0"/>
              <a:t>Feature Extraction – Other 1</a:t>
            </a:r>
            <a:r>
              <a:rPr lang="en-US" baseline="30000" dirty="0"/>
              <a:t>st</a:t>
            </a:r>
            <a:r>
              <a:rPr lang="en-US" dirty="0"/>
              <a:t> Order Features</a:t>
            </a:r>
          </a:p>
        </p:txBody>
      </p:sp>
      <p:sp>
        <p:nvSpPr>
          <p:cNvPr id="3" name="Content Placeholder 2">
            <a:extLst>
              <a:ext uri="{FF2B5EF4-FFF2-40B4-BE49-F238E27FC236}">
                <a16:creationId xmlns:a16="http://schemas.microsoft.com/office/drawing/2014/main" id="{76BB16B3-8B28-5CA0-7474-668EF5E82F37}"/>
              </a:ext>
            </a:extLst>
          </p:cNvPr>
          <p:cNvSpPr>
            <a:spLocks noGrp="1"/>
          </p:cNvSpPr>
          <p:nvPr>
            <p:ph idx="1"/>
          </p:nvPr>
        </p:nvSpPr>
        <p:spPr/>
        <p:txBody>
          <a:bodyPr/>
          <a:lstStyle/>
          <a:p>
            <a:r>
              <a:rPr lang="en-US" dirty="0"/>
              <a:t>Ellipse area</a:t>
            </a:r>
          </a:p>
          <a:p>
            <a:r>
              <a:rPr lang="en-US" dirty="0"/>
              <a:t>Axis ratio</a:t>
            </a:r>
          </a:p>
          <a:p>
            <a:r>
              <a:rPr lang="en-US" dirty="0"/>
              <a:t>Intensity</a:t>
            </a:r>
          </a:p>
          <a:p>
            <a:pPr lvl="1"/>
            <a:r>
              <a:rPr lang="en-US" dirty="0"/>
              <a:t>Arithmetic mean of pixel values in radar echo meeting mask threshold</a:t>
            </a:r>
          </a:p>
          <a:p>
            <a:r>
              <a:rPr lang="en-US" dirty="0"/>
              <a:t>Average</a:t>
            </a:r>
          </a:p>
          <a:p>
            <a:pPr lvl="1"/>
            <a:r>
              <a:rPr lang="en-US" dirty="0"/>
              <a:t>Intensity/Area</a:t>
            </a:r>
          </a:p>
        </p:txBody>
      </p:sp>
    </p:spTree>
    <p:extLst>
      <p:ext uri="{BB962C8B-B14F-4D97-AF65-F5344CB8AC3E}">
        <p14:creationId xmlns:p14="http://schemas.microsoft.com/office/powerpoint/2010/main" val="2893169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7E96-4CE8-D80F-D44F-F17A84CA18FE}"/>
              </a:ext>
            </a:extLst>
          </p:cNvPr>
          <p:cNvSpPr>
            <a:spLocks noGrp="1"/>
          </p:cNvSpPr>
          <p:nvPr>
            <p:ph type="title"/>
          </p:nvPr>
        </p:nvSpPr>
        <p:spPr/>
        <p:txBody>
          <a:bodyPr/>
          <a:lstStyle/>
          <a:p>
            <a:r>
              <a:rPr lang="en-US" dirty="0"/>
              <a:t>Feature Extraction – 1</a:t>
            </a:r>
            <a:r>
              <a:rPr lang="en-US" baseline="30000" dirty="0"/>
              <a:t>st</a:t>
            </a:r>
            <a:r>
              <a:rPr lang="en-US" dirty="0"/>
              <a:t> Order Features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7EB5AD0E-D8C1-C47A-BBAA-685E8F09BDFF}"/>
                  </a:ext>
                </a:extLst>
              </p:cNvPr>
              <p:cNvGraphicFramePr>
                <a:graphicFrameLocks noGrp="1"/>
              </p:cNvGraphicFramePr>
              <p:nvPr>
                <p:extLst>
                  <p:ext uri="{D42A27DB-BD31-4B8C-83A1-F6EECF244321}">
                    <p14:modId xmlns:p14="http://schemas.microsoft.com/office/powerpoint/2010/main" val="3697686536"/>
                  </p:ext>
                </p:extLst>
              </p:nvPr>
            </p:nvGraphicFramePr>
            <p:xfrm>
              <a:off x="369404" y="1595853"/>
              <a:ext cx="11453192" cy="5050931"/>
            </p:xfrm>
            <a:graphic>
              <a:graphicData uri="http://schemas.openxmlformats.org/drawingml/2006/table">
                <a:tbl>
                  <a:tblPr firstRow="1" firstCol="1" bandRow="1">
                    <a:tableStyleId>{9D7B26C5-4107-4FEC-AEDC-1716B250A1EF}</a:tableStyleId>
                  </a:tblPr>
                  <a:tblGrid>
                    <a:gridCol w="3742193">
                      <a:extLst>
                        <a:ext uri="{9D8B030D-6E8A-4147-A177-3AD203B41FA5}">
                          <a16:colId xmlns:a16="http://schemas.microsoft.com/office/drawing/2014/main" val="3223459342"/>
                        </a:ext>
                      </a:extLst>
                    </a:gridCol>
                    <a:gridCol w="7710999">
                      <a:extLst>
                        <a:ext uri="{9D8B030D-6E8A-4147-A177-3AD203B41FA5}">
                          <a16:colId xmlns:a16="http://schemas.microsoft.com/office/drawing/2014/main" val="1719542182"/>
                        </a:ext>
                      </a:extLst>
                    </a:gridCol>
                  </a:tblGrid>
                  <a:tr h="148577">
                    <a:tc>
                      <a:txBody>
                        <a:bodyPr/>
                        <a:lstStyle/>
                        <a:p>
                          <a:pPr marL="0" marR="0" algn="ctr">
                            <a:lnSpc>
                              <a:spcPct val="200000"/>
                            </a:lnSpc>
                            <a:spcAft>
                              <a:spcPts val="800"/>
                            </a:spcAft>
                            <a:buNone/>
                          </a:pPr>
                          <a:r>
                            <a:rPr lang="en-US" sz="1100" kern="100" dirty="0">
                              <a:effectLst/>
                            </a:rPr>
                            <a:t>1</a:t>
                          </a:r>
                          <a:r>
                            <a:rPr lang="en-US" sz="1100" kern="100" baseline="30000" dirty="0">
                              <a:effectLst/>
                            </a:rPr>
                            <a:t>st</a:t>
                          </a:r>
                          <a:r>
                            <a:rPr lang="en-US" sz="1100" kern="100" dirty="0">
                              <a:effectLst/>
                            </a:rPr>
                            <a:t> Order Parameter</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gn="ctr">
                            <a:lnSpc>
                              <a:spcPct val="200000"/>
                            </a:lnSpc>
                            <a:spcAft>
                              <a:spcPts val="800"/>
                            </a:spcAft>
                            <a:buNone/>
                          </a:pPr>
                          <a:r>
                            <a:rPr lang="en-US" sz="1100" kern="100" dirty="0">
                              <a:effectLst/>
                            </a:rPr>
                            <a:t>Significance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824101323"/>
                      </a:ext>
                    </a:extLst>
                  </a:tr>
                  <a:tr h="664147">
                    <a:tc>
                      <a:txBody>
                        <a:bodyPr/>
                        <a:lstStyle/>
                        <a:p>
                          <a:pPr marL="0" marR="0">
                            <a:lnSpc>
                              <a:spcPct val="100000"/>
                            </a:lnSpc>
                            <a:spcAft>
                              <a:spcPts val="800"/>
                            </a:spcAft>
                            <a:buNone/>
                          </a:pPr>
                          <a:r>
                            <a:rPr lang="en-US" sz="1100" kern="100" dirty="0">
                              <a:effectLst/>
                            </a:rPr>
                            <a:t>Semi-Major Axis Length</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a:effectLst/>
                            </a:rPr>
                            <a:t>Captures one dimension of a storm ellipse shape and size. The length is equal to </a:t>
                          </a:r>
                          <a14:m>
                            <m:oMath xmlns:m="http://schemas.openxmlformats.org/officeDocument/2006/math">
                              <m:r>
                                <a:rPr lang="en-US" sz="1100" kern="100">
                                  <a:effectLst/>
                                </a:rPr>
                                <m:t>𝑛</m:t>
                              </m:r>
                              <m:rad>
                                <m:radPr>
                                  <m:degHide m:val="on"/>
                                  <m:ctrlPr>
                                    <a:rPr lang="en-US" sz="1100" kern="100">
                                      <a:effectLst/>
                                    </a:rPr>
                                  </m:ctrlPr>
                                </m:radPr>
                                <m:deg/>
                                <m:e>
                                  <m:sSub>
                                    <m:sSubPr>
                                      <m:ctrlPr>
                                        <a:rPr lang="en-US" sz="1100" kern="100">
                                          <a:effectLst/>
                                        </a:rPr>
                                      </m:ctrlPr>
                                    </m:sSubPr>
                                    <m:e>
                                      <m:r>
                                        <a:rPr lang="en-US" sz="1100" kern="100">
                                          <a:effectLst/>
                                        </a:rPr>
                                        <m:t>𝜆</m:t>
                                      </m:r>
                                    </m:e>
                                    <m:sub>
                                      <m:r>
                                        <a:rPr lang="en-US" sz="1100" kern="100">
                                          <a:effectLst/>
                                        </a:rPr>
                                        <m:t>1</m:t>
                                      </m:r>
                                    </m:sub>
                                  </m:sSub>
                                </m:e>
                              </m:rad>
                            </m:oMath>
                          </a14:m>
                          <a:r>
                            <a:rPr lang="en-US" sz="1100" kern="100">
                              <a:effectLst/>
                            </a:rPr>
                            <a:t>, where n is number of standard deviations and </a:t>
                          </a:r>
                          <a14:m>
                            <m:oMath xmlns:m="http://schemas.openxmlformats.org/officeDocument/2006/math">
                              <m:sSub>
                                <m:sSubPr>
                                  <m:ctrlPr>
                                    <a:rPr lang="en-US" sz="1100" kern="100">
                                      <a:effectLst/>
                                    </a:rPr>
                                  </m:ctrlPr>
                                </m:sSubPr>
                                <m:e>
                                  <m:r>
                                    <a:rPr lang="en-US" sz="1100" kern="100">
                                      <a:effectLst/>
                                    </a:rPr>
                                    <m:t>𝜆</m:t>
                                  </m:r>
                                </m:e>
                                <m:sub>
                                  <m:r>
                                    <a:rPr lang="en-US" sz="1100" kern="100">
                                      <a:effectLst/>
                                    </a:rPr>
                                    <m:t>1</m:t>
                                  </m:r>
                                </m:sub>
                              </m:sSub>
                            </m:oMath>
                          </a14:m>
                          <a:r>
                            <a:rPr lang="en-US" sz="1100" kern="100">
                              <a:effectLst/>
                            </a:rPr>
                            <a:t> is an eigenvalue of the covariance matrix, </a:t>
                          </a:r>
                          <a14:m>
                            <m:oMath xmlns:m="http://schemas.openxmlformats.org/officeDocument/2006/math">
                              <m:r>
                                <a:rPr lang="en-US" sz="1100" kern="100">
                                  <a:effectLst/>
                                </a:rPr>
                                <m:t>𝐶𝑜𝑣</m:t>
                              </m:r>
                              <m:r>
                                <a:rPr lang="en-US" sz="1100" kern="100">
                                  <a:effectLst/>
                                </a:rPr>
                                <m:t>(</m:t>
                              </m:r>
                              <m:r>
                                <a:rPr lang="en-US" sz="1100" kern="100">
                                  <a:effectLst/>
                                </a:rPr>
                                <m:t>𝑥</m:t>
                              </m:r>
                              <m:r>
                                <a:rPr lang="en-US" sz="1100" kern="100">
                                  <a:effectLst/>
                                </a:rPr>
                                <m:t>,</m:t>
                              </m:r>
                              <m:r>
                                <a:rPr lang="en-US" sz="1100" kern="100">
                                  <a:effectLst/>
                                </a:rPr>
                                <m:t>𝑦</m:t>
                              </m:r>
                              <m:r>
                                <a:rPr lang="en-US" sz="1100" kern="100">
                                  <a:effectLst/>
                                </a:rPr>
                                <m:t>)</m:t>
                              </m:r>
                            </m:oMath>
                          </a14:m>
                          <a:r>
                            <a:rPr lang="en-US" sz="1100" kern="100">
                              <a:effectLst/>
                            </a:rPr>
                            <a:t>, of a radar echo. </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2238876806"/>
                      </a:ext>
                    </a:extLst>
                  </a:tr>
                  <a:tr h="664147">
                    <a:tc>
                      <a:txBody>
                        <a:bodyPr/>
                        <a:lstStyle/>
                        <a:p>
                          <a:pPr marL="0" marR="0">
                            <a:lnSpc>
                              <a:spcPct val="100000"/>
                            </a:lnSpc>
                            <a:spcAft>
                              <a:spcPts val="800"/>
                            </a:spcAft>
                            <a:buNone/>
                          </a:pPr>
                          <a:r>
                            <a:rPr lang="en-US" sz="1100" kern="100">
                              <a:effectLst/>
                            </a:rPr>
                            <a:t>Semi-Minor Axis 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a:effectLst/>
                            </a:rPr>
                            <a:t>Captures one dimension of a storm ellipse shape and size. The length is equal to </a:t>
                          </a:r>
                          <a14:m>
                            <m:oMath xmlns:m="http://schemas.openxmlformats.org/officeDocument/2006/math">
                              <m:r>
                                <a:rPr lang="en-US" sz="1100" kern="100">
                                  <a:effectLst/>
                                </a:rPr>
                                <m:t>𝑛</m:t>
                              </m:r>
                              <m:rad>
                                <m:radPr>
                                  <m:degHide m:val="on"/>
                                  <m:ctrlPr>
                                    <a:rPr lang="en-US" sz="1100" kern="100">
                                      <a:effectLst/>
                                    </a:rPr>
                                  </m:ctrlPr>
                                </m:radPr>
                                <m:deg/>
                                <m:e>
                                  <m:sSub>
                                    <m:sSubPr>
                                      <m:ctrlPr>
                                        <a:rPr lang="en-US" sz="1100" kern="100">
                                          <a:effectLst/>
                                        </a:rPr>
                                      </m:ctrlPr>
                                    </m:sSubPr>
                                    <m:e>
                                      <m:r>
                                        <a:rPr lang="en-US" sz="1100" kern="100">
                                          <a:effectLst/>
                                        </a:rPr>
                                        <m:t>𝜆</m:t>
                                      </m:r>
                                    </m:e>
                                    <m:sub>
                                      <m:r>
                                        <a:rPr lang="en-US" sz="1100" kern="100">
                                          <a:effectLst/>
                                        </a:rPr>
                                        <m:t>2</m:t>
                                      </m:r>
                                    </m:sub>
                                  </m:sSub>
                                </m:e>
                              </m:rad>
                            </m:oMath>
                          </a14:m>
                          <a:r>
                            <a:rPr lang="en-US" sz="1100" kern="100">
                              <a:effectLst/>
                            </a:rPr>
                            <a:t>, where n is number of standard deviations and </a:t>
                          </a:r>
                          <a14:m>
                            <m:oMath xmlns:m="http://schemas.openxmlformats.org/officeDocument/2006/math">
                              <m:sSub>
                                <m:sSubPr>
                                  <m:ctrlPr>
                                    <a:rPr lang="en-US" sz="1100" kern="100">
                                      <a:effectLst/>
                                    </a:rPr>
                                  </m:ctrlPr>
                                </m:sSubPr>
                                <m:e>
                                  <m:r>
                                    <a:rPr lang="en-US" sz="1100" kern="100">
                                      <a:effectLst/>
                                    </a:rPr>
                                    <m:t>𝜆</m:t>
                                  </m:r>
                                </m:e>
                                <m:sub>
                                  <m:r>
                                    <a:rPr lang="en-US" sz="1100" kern="100">
                                      <a:effectLst/>
                                    </a:rPr>
                                    <m:t>2</m:t>
                                  </m:r>
                                </m:sub>
                              </m:sSub>
                            </m:oMath>
                          </a14:m>
                          <a:r>
                            <a:rPr lang="en-US" sz="1100" kern="100">
                              <a:effectLst/>
                            </a:rPr>
                            <a:t> is an eigenvalue of the covariance matrix, </a:t>
                          </a:r>
                          <a14:m>
                            <m:oMath xmlns:m="http://schemas.openxmlformats.org/officeDocument/2006/math">
                              <m:r>
                                <a:rPr lang="en-US" sz="1100" kern="100">
                                  <a:effectLst/>
                                </a:rPr>
                                <m:t>𝐶𝑜𝑣</m:t>
                              </m:r>
                              <m:r>
                                <a:rPr lang="en-US" sz="1100" kern="100">
                                  <a:effectLst/>
                                </a:rPr>
                                <m:t>(</m:t>
                              </m:r>
                              <m:r>
                                <a:rPr lang="en-US" sz="1100" kern="100">
                                  <a:effectLst/>
                                </a:rPr>
                                <m:t>𝑥</m:t>
                              </m:r>
                              <m:r>
                                <a:rPr lang="en-US" sz="1100" kern="100">
                                  <a:effectLst/>
                                </a:rPr>
                                <m:t>,</m:t>
                              </m:r>
                              <m:r>
                                <a:rPr lang="en-US" sz="1100" kern="100">
                                  <a:effectLst/>
                                </a:rPr>
                                <m:t>𝑦</m:t>
                              </m:r>
                              <m:r>
                                <a:rPr lang="en-US" sz="1100" kern="100">
                                  <a:effectLst/>
                                </a:rPr>
                                <m:t>)</m:t>
                              </m:r>
                            </m:oMath>
                          </a14:m>
                          <a:r>
                            <a:rPr lang="en-US" sz="1100" kern="100">
                              <a:effectLst/>
                            </a:rPr>
                            <a:t>, of a radar echo.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1539737628"/>
                      </a:ext>
                    </a:extLst>
                  </a:tr>
                  <a:tr h="629751">
                    <a:tc>
                      <a:txBody>
                        <a:bodyPr/>
                        <a:lstStyle/>
                        <a:p>
                          <a:pPr marL="0" marR="0" algn="just">
                            <a:lnSpc>
                              <a:spcPct val="100000"/>
                            </a:lnSpc>
                            <a:spcAft>
                              <a:spcPts val="800"/>
                            </a:spcAft>
                            <a:buNone/>
                            <a:tabLst>
                              <a:tab pos="676910" algn="l"/>
                            </a:tabLst>
                          </a:pPr>
                          <a:r>
                            <a:rPr lang="en-US" sz="1100" kern="100" dirty="0">
                              <a:effectLst/>
                            </a:rPr>
                            <a:t>Ellipse Angle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a:effectLst/>
                            </a:rPr>
                            <a:t>Represents the angle above horizontal of the storm’s semi-major axis, helping to capture ellipse orientation. It is equal to the arctangent of the principal direction (</a:t>
                          </a:r>
                          <a14:m>
                            <m:oMath xmlns:m="http://schemas.openxmlformats.org/officeDocument/2006/math">
                              <m:sSub>
                                <m:sSubPr>
                                  <m:ctrlPr>
                                    <a:rPr lang="en-US" sz="1100" kern="100">
                                      <a:effectLst/>
                                    </a:rPr>
                                  </m:ctrlPr>
                                </m:sSubPr>
                                <m:e>
                                  <m:r>
                                    <a:rPr lang="en-US" sz="1100" kern="100">
                                      <a:effectLst/>
                                    </a:rPr>
                                    <m:t>𝑣</m:t>
                                  </m:r>
                                </m:e>
                                <m:sub>
                                  <m:r>
                                    <a:rPr lang="en-US" sz="1100" kern="100">
                                      <a:effectLst/>
                                    </a:rPr>
                                    <m:t>1</m:t>
                                  </m:r>
                                </m:sub>
                              </m:sSub>
                            </m:oMath>
                          </a14:m>
                          <a:r>
                            <a:rPr lang="en-US" sz="1100" kern="100">
                              <a:effectLst/>
                            </a:rPr>
                            <a:t>) of the radar echo’s covariance matrix, </a:t>
                          </a:r>
                          <a14:m>
                            <m:oMath xmlns:m="http://schemas.openxmlformats.org/officeDocument/2006/math">
                              <m:r>
                                <a:rPr lang="en-US" sz="1100" kern="100">
                                  <a:effectLst/>
                                </a:rPr>
                                <m:t>𝐶𝑜𝑣</m:t>
                              </m:r>
                              <m:d>
                                <m:dPr>
                                  <m:ctrlPr>
                                    <a:rPr lang="en-US" sz="1100" kern="100">
                                      <a:effectLst/>
                                    </a:rPr>
                                  </m:ctrlPr>
                                </m:dPr>
                                <m:e>
                                  <m:r>
                                    <a:rPr lang="en-US" sz="1100" kern="100">
                                      <a:effectLst/>
                                    </a:rPr>
                                    <m:t>𝑥</m:t>
                                  </m:r>
                                  <m:r>
                                    <a:rPr lang="en-US" sz="1100" kern="100">
                                      <a:effectLst/>
                                    </a:rPr>
                                    <m:t>,</m:t>
                                  </m:r>
                                  <m:r>
                                    <a:rPr lang="en-US" sz="1100" kern="100">
                                      <a:effectLst/>
                                    </a:rPr>
                                    <m:t>𝑦</m:t>
                                  </m:r>
                                </m:e>
                              </m:d>
                            </m:oMath>
                          </a14:m>
                          <a:r>
                            <a:rPr lang="en-US" sz="1100" kern="100">
                              <a:effectLst/>
                            </a:rPr>
                            <a: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916925302"/>
                      </a:ext>
                    </a:extLst>
                  </a:tr>
                  <a:tr h="467125">
                    <a:tc>
                      <a:txBody>
                        <a:bodyPr/>
                        <a:lstStyle/>
                        <a:p>
                          <a:pPr marL="0" marR="0" algn="just">
                            <a:lnSpc>
                              <a:spcPct val="100000"/>
                            </a:lnSpc>
                            <a:spcAft>
                              <a:spcPts val="800"/>
                            </a:spcAft>
                            <a:buNone/>
                            <a:tabLst>
                              <a:tab pos="676910" algn="l"/>
                            </a:tabLst>
                          </a:pPr>
                          <a:r>
                            <a:rPr lang="en-US" sz="1100" kern="100">
                              <a:effectLst/>
                            </a:rPr>
                            <a:t>Center of Mass X Position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a:effectLst/>
                            </a:rPr>
                            <a:t>Captures the center of the ellipse, signifying the center of the storm. The center of mass in the x dimension is equal to the arithmetic mean of points in the x-dimension.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1470275114"/>
                      </a:ext>
                    </a:extLst>
                  </a:tr>
                  <a:tr h="467125">
                    <a:tc>
                      <a:txBody>
                        <a:bodyPr/>
                        <a:lstStyle/>
                        <a:p>
                          <a:pPr marL="0" marR="0">
                            <a:lnSpc>
                              <a:spcPct val="100000"/>
                            </a:lnSpc>
                            <a:spcAft>
                              <a:spcPts val="800"/>
                            </a:spcAft>
                            <a:buNone/>
                          </a:pPr>
                          <a:r>
                            <a:rPr lang="en-US" sz="1100" kern="100">
                              <a:effectLst/>
                            </a:rPr>
                            <a:t>Center of Mass Y Position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a:effectLst/>
                            </a:rPr>
                            <a:t>Captures the center of the ellipse, signifying the center of the storm. The center of mass in the y dimension is equal to the arithmetic mean of points in the y-dimension.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1095232431"/>
                      </a:ext>
                    </a:extLst>
                  </a:tr>
                  <a:tr h="304100">
                    <a:tc>
                      <a:txBody>
                        <a:bodyPr/>
                        <a:lstStyle/>
                        <a:p>
                          <a:pPr marL="0" marR="0">
                            <a:lnSpc>
                              <a:spcPct val="100000"/>
                            </a:lnSpc>
                            <a:spcAft>
                              <a:spcPts val="800"/>
                            </a:spcAft>
                            <a:buNone/>
                          </a:pPr>
                          <a:r>
                            <a:rPr lang="en-US" sz="1100" kern="100">
                              <a:effectLst/>
                            </a:rPr>
                            <a:t>Ellipse  Area</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a:effectLst/>
                            </a:rPr>
                            <a:t>Created using the formula </a:t>
                          </a:r>
                          <a14:m>
                            <m:oMath xmlns:m="http://schemas.openxmlformats.org/officeDocument/2006/math">
                              <m:r>
                                <a:rPr lang="en-US" sz="1100" kern="100">
                                  <a:effectLst/>
                                </a:rPr>
                                <m:t>𝜋</m:t>
                              </m:r>
                              <m:r>
                                <a:rPr lang="en-US" sz="1100" kern="100">
                                  <a:effectLst/>
                                </a:rPr>
                                <m:t>𝑎𝑏</m:t>
                              </m:r>
                            </m:oMath>
                          </a14:m>
                          <a:r>
                            <a:rPr lang="en-US" sz="1100" kern="100">
                              <a:effectLst/>
                            </a:rPr>
                            <a:t> where a is the semi-major axis length and b is the semi-minor axis 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3442149024"/>
                      </a:ext>
                    </a:extLst>
                  </a:tr>
                  <a:tr h="630152">
                    <a:tc>
                      <a:txBody>
                        <a:bodyPr/>
                        <a:lstStyle/>
                        <a:p>
                          <a:pPr marL="0" marR="0">
                            <a:lnSpc>
                              <a:spcPct val="100000"/>
                            </a:lnSpc>
                            <a:spcAft>
                              <a:spcPts val="800"/>
                            </a:spcAft>
                            <a:buNone/>
                          </a:pPr>
                          <a:r>
                            <a:rPr lang="en-US" sz="1100" kern="100">
                              <a:effectLst/>
                            </a:rPr>
                            <a:t>Axis Ratio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dirty="0">
                              <a:effectLst/>
                            </a:rPr>
                            <a:t>Captures another facet of storm shape. It is equal to the ratio of the semi-major axis length to semi-minor axis length. If close to one, It means the storm is close to circular. The larger the ratio, the more elliptic the storm shape.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3952329696"/>
                      </a:ext>
                    </a:extLst>
                  </a:tr>
                  <a:tr h="630152">
                    <a:tc>
                      <a:txBody>
                        <a:bodyPr/>
                        <a:lstStyle/>
                        <a:p>
                          <a:pPr marL="0" marR="0">
                            <a:lnSpc>
                              <a:spcPct val="100000"/>
                            </a:lnSpc>
                            <a:spcAft>
                              <a:spcPts val="800"/>
                            </a:spcAft>
                            <a:buNone/>
                          </a:pPr>
                          <a:r>
                            <a:rPr lang="en-US" sz="1100" kern="100">
                              <a:effectLst/>
                            </a:rPr>
                            <a:t>Intensity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dirty="0">
                              <a:effectLst/>
                            </a:rPr>
                            <a:t>The intensity is the arithmetic mean of pixel values captured in the masked image. It is calculated by summing the original pixel values of all points meeting the masking threshold, then dividing by the number of points captured.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2764883381"/>
                      </a:ext>
                    </a:extLst>
                  </a:tr>
                  <a:tr h="304100">
                    <a:tc>
                      <a:txBody>
                        <a:bodyPr/>
                        <a:lstStyle/>
                        <a:p>
                          <a:pPr marL="0" marR="0">
                            <a:lnSpc>
                              <a:spcPct val="100000"/>
                            </a:lnSpc>
                            <a:spcAft>
                              <a:spcPts val="800"/>
                            </a:spcAft>
                            <a:buNone/>
                          </a:pPr>
                          <a:r>
                            <a:rPr lang="en-US" sz="1100" kern="100">
                              <a:effectLst/>
                            </a:rPr>
                            <a:t>Average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dirty="0">
                              <a:effectLst/>
                            </a:rPr>
                            <a:t>The average was found by dividing the intensity by the ellipse area.</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2761269081"/>
                      </a:ext>
                    </a:extLst>
                  </a:tr>
                </a:tbl>
              </a:graphicData>
            </a:graphic>
          </p:graphicFrame>
        </mc:Choice>
        <mc:Fallback>
          <p:graphicFrame>
            <p:nvGraphicFramePr>
              <p:cNvPr id="4" name="Table 3">
                <a:extLst>
                  <a:ext uri="{FF2B5EF4-FFF2-40B4-BE49-F238E27FC236}">
                    <a16:creationId xmlns:a16="http://schemas.microsoft.com/office/drawing/2014/main" id="{7EB5AD0E-D8C1-C47A-BBAA-685E8F09BDFF}"/>
                  </a:ext>
                </a:extLst>
              </p:cNvPr>
              <p:cNvGraphicFramePr>
                <a:graphicFrameLocks noGrp="1"/>
              </p:cNvGraphicFramePr>
              <p:nvPr>
                <p:extLst>
                  <p:ext uri="{D42A27DB-BD31-4B8C-83A1-F6EECF244321}">
                    <p14:modId xmlns:p14="http://schemas.microsoft.com/office/powerpoint/2010/main" val="3697686536"/>
                  </p:ext>
                </p:extLst>
              </p:nvPr>
            </p:nvGraphicFramePr>
            <p:xfrm>
              <a:off x="369404" y="1595853"/>
              <a:ext cx="11453192" cy="5050931"/>
            </p:xfrm>
            <a:graphic>
              <a:graphicData uri="http://schemas.openxmlformats.org/drawingml/2006/table">
                <a:tbl>
                  <a:tblPr firstRow="1" firstCol="1" bandRow="1">
                    <a:tableStyleId>{9D7B26C5-4107-4FEC-AEDC-1716B250A1EF}</a:tableStyleId>
                  </a:tblPr>
                  <a:tblGrid>
                    <a:gridCol w="3742193">
                      <a:extLst>
                        <a:ext uri="{9D8B030D-6E8A-4147-A177-3AD203B41FA5}">
                          <a16:colId xmlns:a16="http://schemas.microsoft.com/office/drawing/2014/main" val="3223459342"/>
                        </a:ext>
                      </a:extLst>
                    </a:gridCol>
                    <a:gridCol w="7710999">
                      <a:extLst>
                        <a:ext uri="{9D8B030D-6E8A-4147-A177-3AD203B41FA5}">
                          <a16:colId xmlns:a16="http://schemas.microsoft.com/office/drawing/2014/main" val="1719542182"/>
                        </a:ext>
                      </a:extLst>
                    </a:gridCol>
                  </a:tblGrid>
                  <a:tr h="290132">
                    <a:tc>
                      <a:txBody>
                        <a:bodyPr/>
                        <a:lstStyle/>
                        <a:p>
                          <a:pPr marL="0" marR="0" algn="ctr">
                            <a:lnSpc>
                              <a:spcPct val="200000"/>
                            </a:lnSpc>
                            <a:spcAft>
                              <a:spcPts val="800"/>
                            </a:spcAft>
                            <a:buNone/>
                          </a:pPr>
                          <a:r>
                            <a:rPr lang="en-US" sz="1100" kern="100" dirty="0">
                              <a:effectLst/>
                            </a:rPr>
                            <a:t>1</a:t>
                          </a:r>
                          <a:r>
                            <a:rPr lang="en-US" sz="1100" kern="100" baseline="30000" dirty="0">
                              <a:effectLst/>
                            </a:rPr>
                            <a:t>st</a:t>
                          </a:r>
                          <a:r>
                            <a:rPr lang="en-US" sz="1100" kern="100" dirty="0">
                              <a:effectLst/>
                            </a:rPr>
                            <a:t> Order Parameter</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gn="ctr">
                            <a:lnSpc>
                              <a:spcPct val="200000"/>
                            </a:lnSpc>
                            <a:spcAft>
                              <a:spcPts val="800"/>
                            </a:spcAft>
                            <a:buNone/>
                          </a:pPr>
                          <a:r>
                            <a:rPr lang="en-US" sz="1100" kern="100" dirty="0">
                              <a:effectLst/>
                            </a:rPr>
                            <a:t>Significance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824101323"/>
                      </a:ext>
                    </a:extLst>
                  </a:tr>
                  <a:tr h="664147">
                    <a:tc>
                      <a:txBody>
                        <a:bodyPr/>
                        <a:lstStyle/>
                        <a:p>
                          <a:pPr marL="0" marR="0">
                            <a:lnSpc>
                              <a:spcPct val="100000"/>
                            </a:lnSpc>
                            <a:spcAft>
                              <a:spcPts val="800"/>
                            </a:spcAft>
                            <a:buNone/>
                          </a:pPr>
                          <a:r>
                            <a:rPr lang="en-US" sz="1100" kern="100" dirty="0">
                              <a:effectLst/>
                            </a:rPr>
                            <a:t>Semi-Major Axis Length</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endParaRPr lang="en-US"/>
                        </a:p>
                      </a:txBody>
                      <a:tcPr marL="29601" marR="29601" marT="0" marB="0">
                        <a:blipFill>
                          <a:blip r:embed="rId2"/>
                          <a:stretch>
                            <a:fillRect l="-48499" t="-44954" r="-79" b="-618349"/>
                          </a:stretch>
                        </a:blipFill>
                      </a:tcPr>
                    </a:tc>
                    <a:extLst>
                      <a:ext uri="{0D108BD9-81ED-4DB2-BD59-A6C34878D82A}">
                        <a16:rowId xmlns:a16="http://schemas.microsoft.com/office/drawing/2014/main" val="2238876806"/>
                      </a:ext>
                    </a:extLst>
                  </a:tr>
                  <a:tr h="664147">
                    <a:tc>
                      <a:txBody>
                        <a:bodyPr/>
                        <a:lstStyle/>
                        <a:p>
                          <a:pPr marL="0" marR="0">
                            <a:lnSpc>
                              <a:spcPct val="100000"/>
                            </a:lnSpc>
                            <a:spcAft>
                              <a:spcPts val="800"/>
                            </a:spcAft>
                            <a:buNone/>
                          </a:pPr>
                          <a:r>
                            <a:rPr lang="en-US" sz="1100" kern="100">
                              <a:effectLst/>
                            </a:rPr>
                            <a:t>Semi-Minor Axis 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endParaRPr lang="en-US"/>
                        </a:p>
                      </a:txBody>
                      <a:tcPr marL="29601" marR="29601" marT="0" marB="0">
                        <a:blipFill>
                          <a:blip r:embed="rId2"/>
                          <a:stretch>
                            <a:fillRect l="-48499" t="-144954" r="-79" b="-518349"/>
                          </a:stretch>
                        </a:blipFill>
                      </a:tcPr>
                    </a:tc>
                    <a:extLst>
                      <a:ext uri="{0D108BD9-81ED-4DB2-BD59-A6C34878D82A}">
                        <a16:rowId xmlns:a16="http://schemas.microsoft.com/office/drawing/2014/main" val="1539737628"/>
                      </a:ext>
                    </a:extLst>
                  </a:tr>
                  <a:tr h="629751">
                    <a:tc>
                      <a:txBody>
                        <a:bodyPr/>
                        <a:lstStyle/>
                        <a:p>
                          <a:pPr marL="0" marR="0" algn="just">
                            <a:lnSpc>
                              <a:spcPct val="100000"/>
                            </a:lnSpc>
                            <a:spcAft>
                              <a:spcPts val="800"/>
                            </a:spcAft>
                            <a:buNone/>
                            <a:tabLst>
                              <a:tab pos="676910" algn="l"/>
                            </a:tabLst>
                          </a:pPr>
                          <a:r>
                            <a:rPr lang="en-US" sz="1100" kern="100" dirty="0">
                              <a:effectLst/>
                            </a:rPr>
                            <a:t>Ellipse Angle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endParaRPr lang="en-US"/>
                        </a:p>
                      </a:txBody>
                      <a:tcPr marL="29601" marR="29601" marT="0" marB="0">
                        <a:blipFill>
                          <a:blip r:embed="rId2"/>
                          <a:stretch>
                            <a:fillRect l="-48499" t="-259223" r="-79" b="-448544"/>
                          </a:stretch>
                        </a:blipFill>
                      </a:tcPr>
                    </a:tc>
                    <a:extLst>
                      <a:ext uri="{0D108BD9-81ED-4DB2-BD59-A6C34878D82A}">
                        <a16:rowId xmlns:a16="http://schemas.microsoft.com/office/drawing/2014/main" val="916925302"/>
                      </a:ext>
                    </a:extLst>
                  </a:tr>
                  <a:tr h="467125">
                    <a:tc>
                      <a:txBody>
                        <a:bodyPr/>
                        <a:lstStyle/>
                        <a:p>
                          <a:pPr marL="0" marR="0" algn="just">
                            <a:lnSpc>
                              <a:spcPct val="100000"/>
                            </a:lnSpc>
                            <a:spcAft>
                              <a:spcPts val="800"/>
                            </a:spcAft>
                            <a:buNone/>
                            <a:tabLst>
                              <a:tab pos="676910" algn="l"/>
                            </a:tabLst>
                          </a:pPr>
                          <a:r>
                            <a:rPr lang="en-US" sz="1100" kern="100">
                              <a:effectLst/>
                            </a:rPr>
                            <a:t>Center of Mass X Position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a:effectLst/>
                            </a:rPr>
                            <a:t>Captures the center of the ellipse, signifying the center of the storm. The center of mass in the x dimension is equal to the arithmetic mean of points in the x-dimension.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1470275114"/>
                      </a:ext>
                    </a:extLst>
                  </a:tr>
                  <a:tr h="467125">
                    <a:tc>
                      <a:txBody>
                        <a:bodyPr/>
                        <a:lstStyle/>
                        <a:p>
                          <a:pPr marL="0" marR="0">
                            <a:lnSpc>
                              <a:spcPct val="100000"/>
                            </a:lnSpc>
                            <a:spcAft>
                              <a:spcPts val="800"/>
                            </a:spcAft>
                            <a:buNone/>
                          </a:pPr>
                          <a:r>
                            <a:rPr lang="en-US" sz="1100" kern="100">
                              <a:effectLst/>
                            </a:rPr>
                            <a:t>Center of Mass Y Position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a:effectLst/>
                            </a:rPr>
                            <a:t>Captures the center of the ellipse, signifying the center of the storm. The center of mass in the y dimension is equal to the arithmetic mean of points in the y-dimension.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1095232431"/>
                      </a:ext>
                    </a:extLst>
                  </a:tr>
                  <a:tr h="304100">
                    <a:tc>
                      <a:txBody>
                        <a:bodyPr/>
                        <a:lstStyle/>
                        <a:p>
                          <a:pPr marL="0" marR="0">
                            <a:lnSpc>
                              <a:spcPct val="100000"/>
                            </a:lnSpc>
                            <a:spcAft>
                              <a:spcPts val="800"/>
                            </a:spcAft>
                            <a:buNone/>
                          </a:pPr>
                          <a:r>
                            <a:rPr lang="en-US" sz="1100" kern="100">
                              <a:effectLst/>
                            </a:rPr>
                            <a:t>Ellipse  Area</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endParaRPr lang="en-US"/>
                        </a:p>
                      </a:txBody>
                      <a:tcPr marL="29601" marR="29601" marT="0" marB="0">
                        <a:blipFill>
                          <a:blip r:embed="rId2"/>
                          <a:stretch>
                            <a:fillRect l="-48499" t="-1048000" r="-79" b="-516000"/>
                          </a:stretch>
                        </a:blipFill>
                      </a:tcPr>
                    </a:tc>
                    <a:extLst>
                      <a:ext uri="{0D108BD9-81ED-4DB2-BD59-A6C34878D82A}">
                        <a16:rowId xmlns:a16="http://schemas.microsoft.com/office/drawing/2014/main" val="3442149024"/>
                      </a:ext>
                    </a:extLst>
                  </a:tr>
                  <a:tr h="630152">
                    <a:tc>
                      <a:txBody>
                        <a:bodyPr/>
                        <a:lstStyle/>
                        <a:p>
                          <a:pPr marL="0" marR="0">
                            <a:lnSpc>
                              <a:spcPct val="100000"/>
                            </a:lnSpc>
                            <a:spcAft>
                              <a:spcPts val="800"/>
                            </a:spcAft>
                            <a:buNone/>
                          </a:pPr>
                          <a:r>
                            <a:rPr lang="en-US" sz="1100" kern="100">
                              <a:effectLst/>
                            </a:rPr>
                            <a:t>Axis Ratio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dirty="0">
                              <a:effectLst/>
                            </a:rPr>
                            <a:t>Captures another facet of storm shape. It is equal to the ratio of the semi-major axis length to semi-minor axis length. If close to one, It means the storm is close to circular. The larger the ratio, the more elliptic the storm shape.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3952329696"/>
                      </a:ext>
                    </a:extLst>
                  </a:tr>
                  <a:tr h="630152">
                    <a:tc>
                      <a:txBody>
                        <a:bodyPr/>
                        <a:lstStyle/>
                        <a:p>
                          <a:pPr marL="0" marR="0">
                            <a:lnSpc>
                              <a:spcPct val="100000"/>
                            </a:lnSpc>
                            <a:spcAft>
                              <a:spcPts val="800"/>
                            </a:spcAft>
                            <a:buNone/>
                          </a:pPr>
                          <a:r>
                            <a:rPr lang="en-US" sz="1100" kern="100">
                              <a:effectLst/>
                            </a:rPr>
                            <a:t>Intensity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dirty="0">
                              <a:effectLst/>
                            </a:rPr>
                            <a:t>The intensity is the arithmetic mean of pixel values captured in the masked image. It is calculated by summing the original pixel values of all points meeting the masking threshold, then dividing by the number of points captured.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2764883381"/>
                      </a:ext>
                    </a:extLst>
                  </a:tr>
                  <a:tr h="304100">
                    <a:tc>
                      <a:txBody>
                        <a:bodyPr/>
                        <a:lstStyle/>
                        <a:p>
                          <a:pPr marL="0" marR="0">
                            <a:lnSpc>
                              <a:spcPct val="100000"/>
                            </a:lnSpc>
                            <a:spcAft>
                              <a:spcPts val="800"/>
                            </a:spcAft>
                            <a:buNone/>
                          </a:pPr>
                          <a:r>
                            <a:rPr lang="en-US" sz="1100" kern="100">
                              <a:effectLst/>
                            </a:rPr>
                            <a:t>Average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tc>
                      <a:txBody>
                        <a:bodyPr/>
                        <a:lstStyle/>
                        <a:p>
                          <a:pPr marL="0" marR="0">
                            <a:lnSpc>
                              <a:spcPct val="100000"/>
                            </a:lnSpc>
                            <a:spcAft>
                              <a:spcPts val="800"/>
                            </a:spcAft>
                            <a:buNone/>
                          </a:pPr>
                          <a:r>
                            <a:rPr lang="en-US" sz="1100" kern="100" dirty="0">
                              <a:effectLst/>
                            </a:rPr>
                            <a:t>The average was found by dividing the intensity by the ellipse area.</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601" marR="29601" marT="0" marB="0"/>
                    </a:tc>
                    <a:extLst>
                      <a:ext uri="{0D108BD9-81ED-4DB2-BD59-A6C34878D82A}">
                        <a16:rowId xmlns:a16="http://schemas.microsoft.com/office/drawing/2014/main" val="2761269081"/>
                      </a:ext>
                    </a:extLst>
                  </a:tr>
                </a:tbl>
              </a:graphicData>
            </a:graphic>
          </p:graphicFrame>
        </mc:Fallback>
      </mc:AlternateContent>
    </p:spTree>
    <p:extLst>
      <p:ext uri="{BB962C8B-B14F-4D97-AF65-F5344CB8AC3E}">
        <p14:creationId xmlns:p14="http://schemas.microsoft.com/office/powerpoint/2010/main" val="348658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A3265-6824-6AAD-112E-542E3C7A8963}"/>
              </a:ext>
            </a:extLst>
          </p:cNvPr>
          <p:cNvSpPr>
            <a:spLocks noGrp="1"/>
          </p:cNvSpPr>
          <p:nvPr>
            <p:ph type="title"/>
          </p:nvPr>
        </p:nvSpPr>
        <p:spPr>
          <a:xfrm>
            <a:off x="838200" y="365125"/>
            <a:ext cx="10945969" cy="1325563"/>
          </a:xfrm>
        </p:spPr>
        <p:txBody>
          <a:bodyPr/>
          <a:lstStyle/>
          <a:p>
            <a:r>
              <a:rPr lang="en-US" dirty="0"/>
              <a:t>Feature Extraction – Deriving 2</a:t>
            </a:r>
            <a:r>
              <a:rPr lang="en-US" baseline="30000" dirty="0"/>
              <a:t>nd</a:t>
            </a:r>
            <a:r>
              <a:rPr lang="en-US" dirty="0"/>
              <a:t> Order Features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BFBDA7-2726-57FC-1A12-990FE73BF84E}"/>
                  </a:ext>
                </a:extLst>
              </p:cNvPr>
              <p:cNvSpPr>
                <a:spLocks noGrp="1"/>
              </p:cNvSpPr>
              <p:nvPr>
                <p:ph idx="1"/>
              </p:nvPr>
            </p:nvSpPr>
            <p:spPr>
              <a:xfrm>
                <a:off x="838200" y="1638887"/>
                <a:ext cx="10945968" cy="2111179"/>
              </a:xfrm>
            </p:spPr>
            <p:txBody>
              <a:bodyPr/>
              <a:lstStyle/>
              <a:p>
                <a:r>
                  <a:rPr lang="en-US" dirty="0"/>
                  <a:t>Derived parameters from motion of ellipse and center of mass (</a:t>
                </a:r>
                <a:r>
                  <a:rPr lang="en-US" i="1" dirty="0"/>
                  <a:t>COM</a:t>
                </a:r>
                <a:r>
                  <a:rPr lang="en-US" dirty="0"/>
                  <a:t>)</a:t>
                </a:r>
              </a:p>
              <a:p>
                <a:pPr lvl="1"/>
                <a:r>
                  <a:rPr lang="en-US" dirty="0"/>
                  <a:t>Velocity components (</a:t>
                </a:r>
                <a14:m>
                  <m:oMath xmlns:m="http://schemas.openxmlformats.org/officeDocument/2006/math">
                    <m:r>
                      <a:rPr lang="en-US" b="0" i="1" smtClean="0">
                        <a:latin typeface="Cambria Math" panose="02040503050406030204" pitchFamily="18" charset="0"/>
                      </a:rPr>
                      <m:t>𝐶𝑂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𝐶𝑂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dirty="0"/>
                  <a:t>)</a:t>
                </a:r>
              </a:p>
              <a:p>
                <a:pPr lvl="1"/>
                <a:r>
                  <a:rPr lang="en-US" dirty="0"/>
                  <a:t>Velocity Magnitude </a:t>
                </a:r>
                <a14:m>
                  <m:oMath xmlns:m="http://schemas.openxmlformats.org/officeDocument/2006/math">
                    <m:d>
                      <m:dPr>
                        <m:ctrlPr>
                          <a:rPr lang="en-US" i="1" smtClean="0">
                            <a:latin typeface="Cambria Math" panose="02040503050406030204" pitchFamily="18" charset="0"/>
                          </a:rPr>
                        </m:ctrlPr>
                      </m:dPr>
                      <m:e>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𝑣𝑒𝑙</m:t>
                                    </m:r>
                                  </m:e>
                                  <m:sub>
                                    <m:r>
                                      <a:rPr lang="en-US" i="1">
                                        <a:latin typeface="Cambria Math" panose="02040503050406030204" pitchFamily="18" charset="0"/>
                                      </a:rPr>
                                      <m:t>𝑥</m:t>
                                    </m:r>
                                  </m:sub>
                                </m:sSub>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𝑣𝑒𝑙</m:t>
                                    </m:r>
                                  </m:e>
                                  <m:sub>
                                    <m:r>
                                      <a:rPr lang="en-US" i="1">
                                        <a:latin typeface="Cambria Math" panose="02040503050406030204" pitchFamily="18" charset="0"/>
                                      </a:rPr>
                                      <m:t>𝑦</m:t>
                                    </m:r>
                                  </m:sub>
                                </m:sSub>
                              </m:e>
                              <m:sup>
                                <m:r>
                                  <a:rPr lang="en-US" i="1">
                                    <a:latin typeface="Cambria Math" panose="02040503050406030204" pitchFamily="18" charset="0"/>
                                  </a:rPr>
                                  <m:t>2</m:t>
                                </m:r>
                              </m:sup>
                            </m:sSup>
                          </m:e>
                        </m:rad>
                      </m:e>
                    </m:d>
                  </m:oMath>
                </a14:m>
                <a:endParaRPr lang="en-US" dirty="0"/>
              </a:p>
              <a:p>
                <a:pPr lvl="1"/>
                <a:r>
                  <a:rPr lang="en-US" dirty="0"/>
                  <a:t>Angular velocity (</a:t>
                </a:r>
                <a14:m>
                  <m:oMath xmlns:m="http://schemas.openxmlformats.org/officeDocument/2006/math">
                    <m:r>
                      <a:rPr lang="en-US" b="0" i="1" smtClean="0">
                        <a:latin typeface="Cambria Math" panose="02040503050406030204" pitchFamily="18" charset="0"/>
                      </a:rPr>
                      <m:t>𝑒𝑙𝑙𝑖𝑝𝑠𝑒𝐴𝑛𝑔𝑙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𝑒𝑙𝑙𝑖𝑝𝑠𝑒𝐴𝑛𝑔𝑙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9ABFBDA7-2726-57FC-1A12-990FE73BF84E}"/>
                  </a:ext>
                </a:extLst>
              </p:cNvPr>
              <p:cNvSpPr>
                <a:spLocks noGrp="1" noRot="1" noChangeAspect="1" noMove="1" noResize="1" noEditPoints="1" noAdjustHandles="1" noChangeArrowheads="1" noChangeShapeType="1" noTextEdit="1"/>
              </p:cNvSpPr>
              <p:nvPr>
                <p:ph idx="1"/>
              </p:nvPr>
            </p:nvSpPr>
            <p:spPr>
              <a:xfrm>
                <a:off x="838200" y="1638887"/>
                <a:ext cx="10945968" cy="2111179"/>
              </a:xfrm>
              <a:blipFill>
                <a:blip r:embed="rId3"/>
                <a:stretch>
                  <a:fillRect l="-1003" t="-5202" r="-947" b="-462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8E977906-0EE5-098F-A0CE-920182A9177F}"/>
              </a:ext>
            </a:extLst>
          </p:cNvPr>
          <p:cNvGrpSpPr/>
          <p:nvPr/>
        </p:nvGrpSpPr>
        <p:grpSpPr>
          <a:xfrm>
            <a:off x="1564783" y="3750066"/>
            <a:ext cx="8404538" cy="3054004"/>
            <a:chOff x="0" y="0"/>
            <a:chExt cx="10575608" cy="4191001"/>
          </a:xfrm>
        </p:grpSpPr>
        <p:pic>
          <p:nvPicPr>
            <p:cNvPr id="5" name="Picture 4">
              <a:extLst>
                <a:ext uri="{FF2B5EF4-FFF2-40B4-BE49-F238E27FC236}">
                  <a16:creationId xmlns:a16="http://schemas.microsoft.com/office/drawing/2014/main" id="{37E9ABC9-7EB3-70BA-29F2-EDECE62B5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7808" y="1"/>
              <a:ext cx="525780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AFB8C15-A908-2919-9F2D-7461F0FCB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257800" cy="4191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270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1468C-3C13-1EFA-A713-321B66489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D096A-B91A-8993-7A0C-57E0713971D1}"/>
              </a:ext>
            </a:extLst>
          </p:cNvPr>
          <p:cNvSpPr>
            <a:spLocks noGrp="1"/>
          </p:cNvSpPr>
          <p:nvPr>
            <p:ph type="title"/>
          </p:nvPr>
        </p:nvSpPr>
        <p:spPr/>
        <p:txBody>
          <a:bodyPr/>
          <a:lstStyle/>
          <a:p>
            <a:r>
              <a:rPr lang="en-US" dirty="0"/>
              <a:t>Introduction and Background</a:t>
            </a:r>
          </a:p>
        </p:txBody>
      </p:sp>
      <p:sp>
        <p:nvSpPr>
          <p:cNvPr id="3" name="Text Placeholder 2">
            <a:extLst>
              <a:ext uri="{FF2B5EF4-FFF2-40B4-BE49-F238E27FC236}">
                <a16:creationId xmlns:a16="http://schemas.microsoft.com/office/drawing/2014/main" id="{4763B7DF-9892-F919-AC0E-DF4E064344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8191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2CD68-5779-6E77-397E-2C849A159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06E9E3-C20F-849A-CCFC-E34DAD19C9D5}"/>
              </a:ext>
            </a:extLst>
          </p:cNvPr>
          <p:cNvSpPr>
            <a:spLocks noGrp="1"/>
          </p:cNvSpPr>
          <p:nvPr>
            <p:ph type="title"/>
          </p:nvPr>
        </p:nvSpPr>
        <p:spPr/>
        <p:txBody>
          <a:bodyPr/>
          <a:lstStyle/>
          <a:p>
            <a:r>
              <a:rPr lang="en-US" dirty="0"/>
              <a:t>Feature Extraction: Features</a:t>
            </a:r>
          </a:p>
        </p:txBody>
      </p:sp>
      <p:sp>
        <p:nvSpPr>
          <p:cNvPr id="7" name="Content Placeholder 2">
            <a:extLst>
              <a:ext uri="{FF2B5EF4-FFF2-40B4-BE49-F238E27FC236}">
                <a16:creationId xmlns:a16="http://schemas.microsoft.com/office/drawing/2014/main" id="{EF962137-D030-6DE3-73CE-61B756D8EC4C}"/>
              </a:ext>
            </a:extLst>
          </p:cNvPr>
          <p:cNvSpPr>
            <a:spLocks noGrp="1"/>
          </p:cNvSpPr>
          <p:nvPr>
            <p:ph idx="1"/>
          </p:nvPr>
        </p:nvSpPr>
        <p:spPr>
          <a:xfrm>
            <a:off x="838200" y="1638888"/>
            <a:ext cx="10945968" cy="705068"/>
          </a:xfrm>
        </p:spPr>
        <p:txBody>
          <a:bodyPr>
            <a:normAutofit/>
          </a:bodyPr>
          <a:lstStyle/>
          <a:p>
            <a:r>
              <a:rPr lang="en-US" dirty="0"/>
              <a:t>Final set of 13 features</a:t>
            </a:r>
          </a:p>
        </p:txBody>
      </p:sp>
      <p:graphicFrame>
        <p:nvGraphicFramePr>
          <p:cNvPr id="3" name="Table 2">
            <a:extLst>
              <a:ext uri="{FF2B5EF4-FFF2-40B4-BE49-F238E27FC236}">
                <a16:creationId xmlns:a16="http://schemas.microsoft.com/office/drawing/2014/main" id="{D03CEA82-809C-D2DE-98F9-6053BE9A1073}"/>
              </a:ext>
            </a:extLst>
          </p:cNvPr>
          <p:cNvGraphicFramePr>
            <a:graphicFrameLocks noGrp="1"/>
          </p:cNvGraphicFramePr>
          <p:nvPr>
            <p:extLst>
              <p:ext uri="{D42A27DB-BD31-4B8C-83A1-F6EECF244321}">
                <p14:modId xmlns:p14="http://schemas.microsoft.com/office/powerpoint/2010/main" val="562662643"/>
              </p:ext>
            </p:extLst>
          </p:nvPr>
        </p:nvGraphicFramePr>
        <p:xfrm>
          <a:off x="1632755" y="2505199"/>
          <a:ext cx="8128000" cy="370840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1267402972"/>
                    </a:ext>
                  </a:extLst>
                </a:gridCol>
                <a:gridCol w="4064000">
                  <a:extLst>
                    <a:ext uri="{9D8B030D-6E8A-4147-A177-3AD203B41FA5}">
                      <a16:colId xmlns:a16="http://schemas.microsoft.com/office/drawing/2014/main" val="1634129993"/>
                    </a:ext>
                  </a:extLst>
                </a:gridCol>
              </a:tblGrid>
              <a:tr h="370840">
                <a:tc>
                  <a:txBody>
                    <a:bodyPr/>
                    <a:lstStyle/>
                    <a:p>
                      <a:r>
                        <a:rPr lang="en-US" dirty="0"/>
                        <a:t>1</a:t>
                      </a:r>
                      <a:r>
                        <a:rPr lang="en-US" baseline="30000" dirty="0"/>
                        <a:t>st</a:t>
                      </a:r>
                      <a:r>
                        <a:rPr lang="en-US" dirty="0"/>
                        <a:t> Order Features</a:t>
                      </a:r>
                    </a:p>
                  </a:txBody>
                  <a:tcPr>
                    <a:lnR w="12700" cap="flat" cmpd="sng" algn="ctr">
                      <a:solidFill>
                        <a:schemeClr val="tx1"/>
                      </a:solidFill>
                      <a:prstDash val="solid"/>
                      <a:round/>
                      <a:headEnd type="none" w="med" len="med"/>
                      <a:tailEnd type="none" w="med" len="med"/>
                    </a:lnR>
                  </a:tcPr>
                </a:tc>
                <a:tc>
                  <a:txBody>
                    <a:bodyPr/>
                    <a:lstStyle/>
                    <a:p>
                      <a:r>
                        <a:rPr lang="en-US" dirty="0"/>
                        <a:t>2</a:t>
                      </a:r>
                      <a:r>
                        <a:rPr lang="en-US" baseline="30000" dirty="0"/>
                        <a:t>nd</a:t>
                      </a:r>
                      <a:r>
                        <a:rPr lang="en-US" dirty="0"/>
                        <a:t> Order Features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1854964"/>
                  </a:ext>
                </a:extLst>
              </a:tr>
              <a:tr h="370840">
                <a:tc>
                  <a:txBody>
                    <a:bodyPr/>
                    <a:lstStyle/>
                    <a:p>
                      <a:r>
                        <a:rPr lang="en-US" dirty="0"/>
                        <a:t>Center of Mass (x component)</a:t>
                      </a:r>
                    </a:p>
                  </a:txBody>
                  <a:tcPr>
                    <a:lnR w="12700" cap="flat" cmpd="sng" algn="ctr">
                      <a:solidFill>
                        <a:schemeClr val="tx1"/>
                      </a:solidFill>
                      <a:prstDash val="solid"/>
                      <a:round/>
                      <a:headEnd type="none" w="med" len="med"/>
                      <a:tailEnd type="none" w="med" len="med"/>
                    </a:lnR>
                  </a:tcPr>
                </a:tc>
                <a:tc>
                  <a:txBody>
                    <a:bodyPr/>
                    <a:lstStyle/>
                    <a:p>
                      <a:r>
                        <a:rPr lang="en-US" dirty="0"/>
                        <a:t>Velocity (x component)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218605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Center of Mass (y component)</a:t>
                      </a:r>
                    </a:p>
                  </a:txBody>
                  <a:tcPr>
                    <a:lnR w="12700" cap="flat" cmpd="sng" algn="ctr">
                      <a:solidFill>
                        <a:schemeClr val="tx1"/>
                      </a:solidFill>
                      <a:prstDash val="solid"/>
                      <a:round/>
                      <a:headEnd type="none" w="med" len="med"/>
                      <a:tailEnd type="none" w="med" len="med"/>
                    </a:lnR>
                  </a:tcPr>
                </a:tc>
                <a:tc>
                  <a:txBody>
                    <a:bodyPr/>
                    <a:lstStyle/>
                    <a:p>
                      <a:r>
                        <a:rPr lang="en-US" dirty="0"/>
                        <a:t>Velocity (y component)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63052942"/>
                  </a:ext>
                </a:extLst>
              </a:tr>
              <a:tr h="370840">
                <a:tc>
                  <a:txBody>
                    <a:bodyPr/>
                    <a:lstStyle/>
                    <a:p>
                      <a:r>
                        <a:rPr lang="en-US" dirty="0"/>
                        <a:t>Semi-Major Axis Length</a:t>
                      </a:r>
                    </a:p>
                  </a:txBody>
                  <a:tcPr>
                    <a:lnR w="12700" cap="flat" cmpd="sng" algn="ctr">
                      <a:solidFill>
                        <a:schemeClr val="tx1"/>
                      </a:solidFill>
                      <a:prstDash val="solid"/>
                      <a:round/>
                      <a:headEnd type="none" w="med" len="med"/>
                      <a:tailEnd type="none" w="med" len="med"/>
                    </a:lnR>
                  </a:tcPr>
                </a:tc>
                <a:tc>
                  <a:txBody>
                    <a:bodyPr/>
                    <a:lstStyle/>
                    <a:p>
                      <a:r>
                        <a:rPr lang="en-US" dirty="0"/>
                        <a:t>Velocity (magnitude)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10659896"/>
                  </a:ext>
                </a:extLst>
              </a:tr>
              <a:tr h="370840">
                <a:tc>
                  <a:txBody>
                    <a:bodyPr/>
                    <a:lstStyle/>
                    <a:p>
                      <a:r>
                        <a:rPr lang="en-US" dirty="0"/>
                        <a:t>Semi-Minor Axis Length</a:t>
                      </a:r>
                    </a:p>
                  </a:txBody>
                  <a:tcPr>
                    <a:lnR w="12700" cap="flat" cmpd="sng" algn="ctr">
                      <a:solidFill>
                        <a:schemeClr val="tx1"/>
                      </a:solidFill>
                      <a:prstDash val="solid"/>
                      <a:round/>
                      <a:headEnd type="none" w="med" len="med"/>
                      <a:tailEnd type="none" w="med" len="med"/>
                    </a:lnR>
                  </a:tcPr>
                </a:tc>
                <a:tc>
                  <a:txBody>
                    <a:bodyPr/>
                    <a:lstStyle/>
                    <a:p>
                      <a:r>
                        <a:rPr lang="en-US" dirty="0"/>
                        <a:t>Angular Velocity</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06163541"/>
                  </a:ext>
                </a:extLst>
              </a:tr>
              <a:tr h="370840">
                <a:tc>
                  <a:txBody>
                    <a:bodyPr/>
                    <a:lstStyle/>
                    <a:p>
                      <a:r>
                        <a:rPr lang="en-US" dirty="0"/>
                        <a:t>Ellipse Area</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245253"/>
                  </a:ext>
                </a:extLst>
              </a:tr>
              <a:tr h="370840">
                <a:tc>
                  <a:txBody>
                    <a:bodyPr/>
                    <a:lstStyle/>
                    <a:p>
                      <a:r>
                        <a:rPr lang="en-US" dirty="0"/>
                        <a:t>Ellipse Angle</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5793333"/>
                  </a:ext>
                </a:extLst>
              </a:tr>
              <a:tr h="370840">
                <a:tc>
                  <a:txBody>
                    <a:bodyPr/>
                    <a:lstStyle/>
                    <a:p>
                      <a:r>
                        <a:rPr lang="en-US" dirty="0"/>
                        <a:t>Axis Ratio</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68644430"/>
                  </a:ext>
                </a:extLst>
              </a:tr>
              <a:tr h="370840">
                <a:tc>
                  <a:txBody>
                    <a:bodyPr/>
                    <a:lstStyle/>
                    <a:p>
                      <a:r>
                        <a:rPr lang="en-US" dirty="0"/>
                        <a:t>Intensity</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2101651"/>
                  </a:ext>
                </a:extLst>
              </a:tr>
              <a:tr h="370840">
                <a:tc>
                  <a:txBody>
                    <a:bodyPr/>
                    <a:lstStyle/>
                    <a:p>
                      <a:r>
                        <a:rPr lang="en-US" dirty="0"/>
                        <a:t>Average</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56415783"/>
                  </a:ext>
                </a:extLst>
              </a:tr>
            </a:tbl>
          </a:graphicData>
        </a:graphic>
      </p:graphicFrame>
    </p:spTree>
    <p:extLst>
      <p:ext uri="{BB962C8B-B14F-4D97-AF65-F5344CB8AC3E}">
        <p14:creationId xmlns:p14="http://schemas.microsoft.com/office/powerpoint/2010/main" val="312277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C08F-D901-773A-62BB-5D874D2FF9EA}"/>
              </a:ext>
            </a:extLst>
          </p:cNvPr>
          <p:cNvSpPr>
            <a:spLocks noGrp="1"/>
          </p:cNvSpPr>
          <p:nvPr>
            <p:ph type="title"/>
          </p:nvPr>
        </p:nvSpPr>
        <p:spPr/>
        <p:txBody>
          <a:bodyPr/>
          <a:lstStyle/>
          <a:p>
            <a:r>
              <a:rPr lang="en-US" dirty="0"/>
              <a:t>Feature Extraction: Issues Encountered</a:t>
            </a:r>
          </a:p>
        </p:txBody>
      </p:sp>
      <p:sp>
        <p:nvSpPr>
          <p:cNvPr id="3" name="Content Placeholder 2">
            <a:extLst>
              <a:ext uri="{FF2B5EF4-FFF2-40B4-BE49-F238E27FC236}">
                <a16:creationId xmlns:a16="http://schemas.microsoft.com/office/drawing/2014/main" id="{1B962F33-6866-6D82-6886-5F1879C95A48}"/>
              </a:ext>
            </a:extLst>
          </p:cNvPr>
          <p:cNvSpPr>
            <a:spLocks noGrp="1"/>
          </p:cNvSpPr>
          <p:nvPr>
            <p:ph idx="1"/>
          </p:nvPr>
        </p:nvSpPr>
        <p:spPr>
          <a:xfrm>
            <a:off x="838200" y="1825625"/>
            <a:ext cx="10515600" cy="499012"/>
          </a:xfrm>
        </p:spPr>
        <p:txBody>
          <a:bodyPr/>
          <a:lstStyle/>
          <a:p>
            <a:r>
              <a:rPr lang="en-US" dirty="0"/>
              <a:t>Assumed elliptical storm shape</a:t>
            </a:r>
          </a:p>
        </p:txBody>
      </p:sp>
      <p:pic>
        <p:nvPicPr>
          <p:cNvPr id="6146" name="Picture 2">
            <a:extLst>
              <a:ext uri="{FF2B5EF4-FFF2-40B4-BE49-F238E27FC236}">
                <a16:creationId xmlns:a16="http://schemas.microsoft.com/office/drawing/2014/main" id="{7AB250EB-1DDC-4126-127D-2D8978966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025" y="2490972"/>
            <a:ext cx="4292733" cy="417152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92F868F-0DA6-B7F4-3AF8-0E475ECF3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936" y="2495428"/>
            <a:ext cx="4204953" cy="4167071"/>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CED71DF1-BBF0-AD8B-33D7-F3A2E31F5FD4}"/>
              </a:ext>
            </a:extLst>
          </p:cNvPr>
          <p:cNvSpPr/>
          <p:nvPr/>
        </p:nvSpPr>
        <p:spPr>
          <a:xfrm>
            <a:off x="5587283" y="4034352"/>
            <a:ext cx="837127" cy="49901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29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EF32-3521-4A70-DA80-8A034E14F683}"/>
              </a:ext>
            </a:extLst>
          </p:cNvPr>
          <p:cNvSpPr>
            <a:spLocks noGrp="1"/>
          </p:cNvSpPr>
          <p:nvPr>
            <p:ph type="title"/>
          </p:nvPr>
        </p:nvSpPr>
        <p:spPr>
          <a:xfrm>
            <a:off x="838200" y="365125"/>
            <a:ext cx="10817180" cy="1325563"/>
          </a:xfrm>
        </p:spPr>
        <p:txBody>
          <a:bodyPr>
            <a:normAutofit/>
          </a:bodyPr>
          <a:lstStyle/>
          <a:p>
            <a:r>
              <a:rPr lang="en-US" dirty="0"/>
              <a:t>Feature Extraction: Issues Encountered</a:t>
            </a:r>
          </a:p>
        </p:txBody>
      </p:sp>
      <p:pic>
        <p:nvPicPr>
          <p:cNvPr id="3074" name="Picture 2">
            <a:extLst>
              <a:ext uri="{FF2B5EF4-FFF2-40B4-BE49-F238E27FC236}">
                <a16:creationId xmlns:a16="http://schemas.microsoft.com/office/drawing/2014/main" id="{94B19998-21EE-1ADE-63EE-E67CB06C9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812" y="3892550"/>
            <a:ext cx="3381782" cy="26956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378C7DB-F746-403E-2336-2644CADC5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6475" y="3906638"/>
            <a:ext cx="4001864" cy="26815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84B40D6-98A2-C9FA-C49E-D54B3ACBC9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4046"/>
          <a:stretch/>
        </p:blipFill>
        <p:spPr bwMode="auto">
          <a:xfrm>
            <a:off x="8823101" y="1346354"/>
            <a:ext cx="2530699" cy="254619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7710E2C0-4ADE-3239-1A17-B08D9F5005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149" y="3906638"/>
            <a:ext cx="3381782" cy="26815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49713EC-E89D-F2E8-5157-D275BDAFDECC}"/>
              </a:ext>
            </a:extLst>
          </p:cNvPr>
          <p:cNvSpPr>
            <a:spLocks noGrp="1"/>
          </p:cNvSpPr>
          <p:nvPr>
            <p:ph idx="1"/>
          </p:nvPr>
        </p:nvSpPr>
        <p:spPr>
          <a:xfrm>
            <a:off x="838199" y="1825624"/>
            <a:ext cx="7925874" cy="1139825"/>
          </a:xfrm>
        </p:spPr>
        <p:txBody>
          <a:bodyPr/>
          <a:lstStyle/>
          <a:p>
            <a:r>
              <a:rPr lang="en-US" dirty="0"/>
              <a:t>Low intensity storms were removed from dataset</a:t>
            </a:r>
          </a:p>
          <a:p>
            <a:pPr lvl="1"/>
            <a:r>
              <a:rPr lang="en-US" dirty="0"/>
              <a:t>Still remained a large dataset</a:t>
            </a:r>
          </a:p>
        </p:txBody>
      </p:sp>
    </p:spTree>
    <p:extLst>
      <p:ext uri="{BB962C8B-B14F-4D97-AF65-F5344CB8AC3E}">
        <p14:creationId xmlns:p14="http://schemas.microsoft.com/office/powerpoint/2010/main" val="3664198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5BA72-0B77-F5A3-B2CC-8EFE94438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CA72B1-764F-B024-6682-CB8008B7215D}"/>
              </a:ext>
            </a:extLst>
          </p:cNvPr>
          <p:cNvSpPr>
            <a:spLocks noGrp="1"/>
          </p:cNvSpPr>
          <p:nvPr>
            <p:ph type="title"/>
          </p:nvPr>
        </p:nvSpPr>
        <p:spPr/>
        <p:txBody>
          <a:bodyPr/>
          <a:lstStyle/>
          <a:p>
            <a:r>
              <a:rPr lang="en-US" dirty="0"/>
              <a:t>Methodology – Data Clustering</a:t>
            </a:r>
          </a:p>
        </p:txBody>
      </p:sp>
      <p:pic>
        <p:nvPicPr>
          <p:cNvPr id="4" name="Picture 3" descr="A diagram of a data flow&#10;&#10;AI-generated content may be incorrect.">
            <a:extLst>
              <a:ext uri="{FF2B5EF4-FFF2-40B4-BE49-F238E27FC236}">
                <a16:creationId xmlns:a16="http://schemas.microsoft.com/office/drawing/2014/main" id="{F85FEA88-AB2C-1B22-ED3F-206F6DD56343}"/>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t="19189" b="20152"/>
          <a:stretch/>
        </p:blipFill>
        <p:spPr bwMode="auto">
          <a:xfrm>
            <a:off x="160355" y="1690688"/>
            <a:ext cx="11871290" cy="4049712"/>
          </a:xfrm>
          <a:prstGeom prst="rect">
            <a:avLst/>
          </a:prstGeom>
          <a:ln>
            <a:noFill/>
          </a:ln>
          <a:extLst>
            <a:ext uri="{53640926-AAD7-44D8-BBD7-CCE9431645EC}">
              <a14:shadowObscured xmlns:a14="http://schemas.microsoft.com/office/drawing/2010/main"/>
            </a:ext>
          </a:extLst>
        </p:spPr>
      </p:pic>
      <p:pic>
        <p:nvPicPr>
          <p:cNvPr id="8" name="Picture 7" descr="A diagram of a data flow&#10;&#10;AI-generated content may be incorrect.">
            <a:extLst>
              <a:ext uri="{FF2B5EF4-FFF2-40B4-BE49-F238E27FC236}">
                <a16:creationId xmlns:a16="http://schemas.microsoft.com/office/drawing/2014/main" id="{6ADB476C-B225-E2E2-AC1E-23B03EED6B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9224" t="37173" r="50631" b="50385"/>
          <a:stretch/>
        </p:blipFill>
        <p:spPr bwMode="auto">
          <a:xfrm>
            <a:off x="4816699" y="2891307"/>
            <a:ext cx="1204174" cy="830687"/>
          </a:xfrm>
          <a:prstGeom prst="rect">
            <a:avLst/>
          </a:prstGeom>
          <a:ln w="28575">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3257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BF52-F5E7-7ECE-F7F1-D4CF81705A31}"/>
              </a:ext>
            </a:extLst>
          </p:cNvPr>
          <p:cNvSpPr>
            <a:spLocks noGrp="1"/>
          </p:cNvSpPr>
          <p:nvPr>
            <p:ph type="title"/>
          </p:nvPr>
        </p:nvSpPr>
        <p:spPr/>
        <p:txBody>
          <a:bodyPr/>
          <a:lstStyle/>
          <a:p>
            <a:r>
              <a:rPr lang="en-US" dirty="0"/>
              <a:t>Data Processing: Attempted Clustering</a:t>
            </a:r>
          </a:p>
        </p:txBody>
      </p:sp>
      <p:sp>
        <p:nvSpPr>
          <p:cNvPr id="4" name="Content Placeholder 3">
            <a:extLst>
              <a:ext uri="{FF2B5EF4-FFF2-40B4-BE49-F238E27FC236}">
                <a16:creationId xmlns:a16="http://schemas.microsoft.com/office/drawing/2014/main" id="{821E7197-05D0-DE03-7CA8-E7B52DF8529A}"/>
              </a:ext>
            </a:extLst>
          </p:cNvPr>
          <p:cNvSpPr>
            <a:spLocks noGrp="1"/>
          </p:cNvSpPr>
          <p:nvPr>
            <p:ph idx="1"/>
          </p:nvPr>
        </p:nvSpPr>
        <p:spPr>
          <a:xfrm>
            <a:off x="838200" y="1825625"/>
            <a:ext cx="10515600" cy="1682886"/>
          </a:xfrm>
        </p:spPr>
        <p:txBody>
          <a:bodyPr>
            <a:normAutofit/>
          </a:bodyPr>
          <a:lstStyle/>
          <a:p>
            <a:r>
              <a:rPr lang="en-US" dirty="0"/>
              <a:t>Extracted 1</a:t>
            </a:r>
            <a:r>
              <a:rPr lang="en-US" baseline="30000" dirty="0"/>
              <a:t>st</a:t>
            </a:r>
            <a:r>
              <a:rPr lang="en-US" dirty="0"/>
              <a:t> frame from every sequence</a:t>
            </a:r>
          </a:p>
          <a:p>
            <a:r>
              <a:rPr lang="en-US" dirty="0"/>
              <a:t>Clustered into 2 groups</a:t>
            </a:r>
          </a:p>
          <a:p>
            <a:r>
              <a:rPr lang="en-US" dirty="0"/>
              <a:t>Used agglomerative hierarchical clustering</a:t>
            </a:r>
          </a:p>
        </p:txBody>
      </p:sp>
      <p:pic>
        <p:nvPicPr>
          <p:cNvPr id="5" name="Picture 4">
            <a:extLst>
              <a:ext uri="{FF2B5EF4-FFF2-40B4-BE49-F238E27FC236}">
                <a16:creationId xmlns:a16="http://schemas.microsoft.com/office/drawing/2014/main" id="{24A98CC5-7301-0FE9-CA4E-782731C76714}"/>
              </a:ext>
            </a:extLst>
          </p:cNvPr>
          <p:cNvPicPr>
            <a:picLocks noChangeAspect="1"/>
          </p:cNvPicPr>
          <p:nvPr/>
        </p:nvPicPr>
        <p:blipFill>
          <a:blip r:embed="rId3"/>
          <a:srcRect b="7438"/>
          <a:stretch/>
        </p:blipFill>
        <p:spPr>
          <a:xfrm rot="16200000">
            <a:off x="4482722" y="1246297"/>
            <a:ext cx="3226555" cy="7750983"/>
          </a:xfrm>
          <a:prstGeom prst="rect">
            <a:avLst/>
          </a:prstGeom>
        </p:spPr>
      </p:pic>
    </p:spTree>
    <p:extLst>
      <p:ext uri="{BB962C8B-B14F-4D97-AF65-F5344CB8AC3E}">
        <p14:creationId xmlns:p14="http://schemas.microsoft.com/office/powerpoint/2010/main" val="2280667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B4F41-D96E-B4CA-9089-035B4934E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E7DF4-52E9-1B27-6D99-ED2A31F65B2C}"/>
              </a:ext>
            </a:extLst>
          </p:cNvPr>
          <p:cNvSpPr>
            <a:spLocks noGrp="1"/>
          </p:cNvSpPr>
          <p:nvPr>
            <p:ph type="title"/>
          </p:nvPr>
        </p:nvSpPr>
        <p:spPr/>
        <p:txBody>
          <a:bodyPr/>
          <a:lstStyle/>
          <a:p>
            <a:r>
              <a:rPr lang="en-US" dirty="0"/>
              <a:t>Methodology – Data Processing</a:t>
            </a:r>
          </a:p>
        </p:txBody>
      </p:sp>
      <p:pic>
        <p:nvPicPr>
          <p:cNvPr id="4" name="Picture 3" descr="A diagram of a data flow&#10;&#10;AI-generated content may be incorrect.">
            <a:extLst>
              <a:ext uri="{FF2B5EF4-FFF2-40B4-BE49-F238E27FC236}">
                <a16:creationId xmlns:a16="http://schemas.microsoft.com/office/drawing/2014/main" id="{4D0603AD-7245-61C0-B4DF-05290BEBDEDB}"/>
              </a:ext>
            </a:extLst>
          </p:cNvPr>
          <p:cNvPicPr>
            <a:picLocks noChangeAspect="1"/>
          </p:cNvPicPr>
          <p:nvPr/>
        </p:nvPicPr>
        <p:blipFill rotWithShape="1">
          <a:blip r:embed="rId3" cstate="print">
            <a:alphaModFix amt="35000"/>
            <a:extLst>
              <a:ext uri="{28A0092B-C50C-407E-A947-70E740481C1C}">
                <a14:useLocalDpi xmlns:a14="http://schemas.microsoft.com/office/drawing/2010/main" val="0"/>
              </a:ext>
            </a:extLst>
          </a:blip>
          <a:srcRect t="19189" b="20152"/>
          <a:stretch/>
        </p:blipFill>
        <p:spPr bwMode="auto">
          <a:xfrm>
            <a:off x="160355" y="1690688"/>
            <a:ext cx="11871290" cy="4049712"/>
          </a:xfrm>
          <a:prstGeom prst="rect">
            <a:avLst/>
          </a:prstGeom>
          <a:ln>
            <a:noFill/>
          </a:ln>
          <a:extLst>
            <a:ext uri="{53640926-AAD7-44D8-BBD7-CCE9431645EC}">
              <a14:shadowObscured xmlns:a14="http://schemas.microsoft.com/office/drawing/2010/main"/>
            </a:ext>
          </a:extLst>
        </p:spPr>
      </p:pic>
      <p:pic>
        <p:nvPicPr>
          <p:cNvPr id="8" name="Picture 7" descr="A diagram of a data flow&#10;&#10;AI-generated content may be incorrect.">
            <a:extLst>
              <a:ext uri="{FF2B5EF4-FFF2-40B4-BE49-F238E27FC236}">
                <a16:creationId xmlns:a16="http://schemas.microsoft.com/office/drawing/2014/main" id="{374E17E9-97F7-9C36-F57E-B33ECD69110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863" t="26299" r="28663" b="41318"/>
          <a:stretch/>
        </p:blipFill>
        <p:spPr bwMode="auto">
          <a:xfrm>
            <a:off x="6317087" y="2165350"/>
            <a:ext cx="2311758" cy="2161951"/>
          </a:xfrm>
          <a:prstGeom prst="rect">
            <a:avLst/>
          </a:prstGeom>
          <a:ln w="28575">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8954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41A04-F969-9FE2-6B11-123610783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389BE-6A13-BCC9-5A11-650E2BFA3FDD}"/>
              </a:ext>
            </a:extLst>
          </p:cNvPr>
          <p:cNvSpPr>
            <a:spLocks noGrp="1"/>
          </p:cNvSpPr>
          <p:nvPr>
            <p:ph type="title"/>
          </p:nvPr>
        </p:nvSpPr>
        <p:spPr/>
        <p:txBody>
          <a:bodyPr/>
          <a:lstStyle/>
          <a:p>
            <a:r>
              <a:rPr lang="en-US" dirty="0"/>
              <a:t>Data Processing – Splitting the Data</a:t>
            </a:r>
          </a:p>
        </p:txBody>
      </p:sp>
      <p:sp>
        <p:nvSpPr>
          <p:cNvPr id="3" name="Content Placeholder 2">
            <a:extLst>
              <a:ext uri="{FF2B5EF4-FFF2-40B4-BE49-F238E27FC236}">
                <a16:creationId xmlns:a16="http://schemas.microsoft.com/office/drawing/2014/main" id="{A76A82F7-C10E-647C-121A-F15D4CC1204F}"/>
              </a:ext>
            </a:extLst>
          </p:cNvPr>
          <p:cNvSpPr>
            <a:spLocks noGrp="1"/>
          </p:cNvSpPr>
          <p:nvPr>
            <p:ph idx="1"/>
          </p:nvPr>
        </p:nvSpPr>
        <p:spPr/>
        <p:txBody>
          <a:bodyPr/>
          <a:lstStyle/>
          <a:p>
            <a:r>
              <a:rPr lang="en-US" dirty="0"/>
              <a:t>Used 10 distinct train/test splits for each dataset created</a:t>
            </a:r>
          </a:p>
          <a:p>
            <a:pPr lvl="1"/>
            <a:r>
              <a:rPr lang="en-US" dirty="0"/>
              <a:t>80% training, 20% testing data</a:t>
            </a:r>
          </a:p>
          <a:p>
            <a:endParaRPr lang="en-US" dirty="0"/>
          </a:p>
        </p:txBody>
      </p:sp>
      <p:graphicFrame>
        <p:nvGraphicFramePr>
          <p:cNvPr id="5" name="Table 4">
            <a:extLst>
              <a:ext uri="{FF2B5EF4-FFF2-40B4-BE49-F238E27FC236}">
                <a16:creationId xmlns:a16="http://schemas.microsoft.com/office/drawing/2014/main" id="{0DD67302-32E0-2195-221B-B927AEAB81D6}"/>
              </a:ext>
            </a:extLst>
          </p:cNvPr>
          <p:cNvGraphicFramePr>
            <a:graphicFrameLocks noGrp="1"/>
          </p:cNvGraphicFramePr>
          <p:nvPr>
            <p:extLst>
              <p:ext uri="{D42A27DB-BD31-4B8C-83A1-F6EECF244321}">
                <p14:modId xmlns:p14="http://schemas.microsoft.com/office/powerpoint/2010/main" val="405992569"/>
              </p:ext>
            </p:extLst>
          </p:nvPr>
        </p:nvGraphicFramePr>
        <p:xfrm>
          <a:off x="2200132" y="3429000"/>
          <a:ext cx="7452584" cy="1219200"/>
        </p:xfrm>
        <a:graphic>
          <a:graphicData uri="http://schemas.openxmlformats.org/drawingml/2006/table">
            <a:tbl>
              <a:tblPr firstRow="1" firstCol="1" bandRow="1">
                <a:tableStyleId>{9D7B26C5-4107-4FEC-AEDC-1716B250A1EF}</a:tableStyleId>
              </a:tblPr>
              <a:tblGrid>
                <a:gridCol w="3516680">
                  <a:extLst>
                    <a:ext uri="{9D8B030D-6E8A-4147-A177-3AD203B41FA5}">
                      <a16:colId xmlns:a16="http://schemas.microsoft.com/office/drawing/2014/main" val="1320262856"/>
                    </a:ext>
                  </a:extLst>
                </a:gridCol>
                <a:gridCol w="3935904">
                  <a:extLst>
                    <a:ext uri="{9D8B030D-6E8A-4147-A177-3AD203B41FA5}">
                      <a16:colId xmlns:a16="http://schemas.microsoft.com/office/drawing/2014/main" val="3729084202"/>
                    </a:ext>
                  </a:extLst>
                </a:gridCol>
              </a:tblGrid>
              <a:tr h="0">
                <a:tc>
                  <a:txBody>
                    <a:bodyPr/>
                    <a:lstStyle/>
                    <a:p>
                      <a:pPr marL="0" marR="0" algn="ctr">
                        <a:lnSpc>
                          <a:spcPct val="100000"/>
                        </a:lnSpc>
                        <a:spcAft>
                          <a:spcPts val="800"/>
                        </a:spcAft>
                        <a:buNone/>
                      </a:pPr>
                      <a:r>
                        <a:rPr lang="en-US" sz="2000" kern="100" dirty="0">
                          <a:effectLst/>
                        </a:rPr>
                        <a:t>Masking Threshold</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2000" kern="100" dirty="0">
                          <a:effectLst/>
                        </a:rPr>
                        <a:t>Number of samples in dataset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657543"/>
                  </a:ext>
                </a:extLst>
              </a:tr>
              <a:tr h="0">
                <a:tc>
                  <a:txBody>
                    <a:bodyPr/>
                    <a:lstStyle/>
                    <a:p>
                      <a:pPr marL="0" marR="0" algn="ctr">
                        <a:lnSpc>
                          <a:spcPct val="100000"/>
                        </a:lnSpc>
                        <a:spcAft>
                          <a:spcPts val="800"/>
                        </a:spcAft>
                        <a:buNone/>
                        <a:tabLst>
                          <a:tab pos="504825" algn="l"/>
                        </a:tabLst>
                      </a:pPr>
                      <a:r>
                        <a:rPr lang="en-US" sz="2000" kern="100" dirty="0">
                          <a:effectLst/>
                        </a:rPr>
                        <a:t>114</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2000" kern="100" dirty="0">
                          <a:effectLst/>
                        </a:rPr>
                        <a:t>14221</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7390087"/>
                  </a:ext>
                </a:extLst>
              </a:tr>
              <a:tr h="0">
                <a:tc>
                  <a:txBody>
                    <a:bodyPr/>
                    <a:lstStyle/>
                    <a:p>
                      <a:pPr marL="0" marR="0" algn="ctr">
                        <a:lnSpc>
                          <a:spcPct val="100000"/>
                        </a:lnSpc>
                        <a:spcAft>
                          <a:spcPts val="800"/>
                        </a:spcAft>
                        <a:buNone/>
                      </a:pPr>
                      <a:r>
                        <a:rPr lang="en-US" sz="2000" kern="100">
                          <a:effectLst/>
                        </a:rPr>
                        <a:t>65</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2000" kern="100" dirty="0">
                          <a:effectLst/>
                        </a:rPr>
                        <a:t>16664</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0543157"/>
                  </a:ext>
                </a:extLst>
              </a:tr>
              <a:tr h="0">
                <a:tc>
                  <a:txBody>
                    <a:bodyPr/>
                    <a:lstStyle/>
                    <a:p>
                      <a:pPr marL="0" marR="0" algn="ctr">
                        <a:lnSpc>
                          <a:spcPct val="100000"/>
                        </a:lnSpc>
                        <a:spcAft>
                          <a:spcPts val="800"/>
                        </a:spcAft>
                        <a:buNone/>
                      </a:pPr>
                      <a:r>
                        <a:rPr lang="en-US" sz="2000" kern="100">
                          <a:effectLst/>
                        </a:rPr>
                        <a:t>50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2000" kern="100" dirty="0">
                          <a:effectLst/>
                        </a:rPr>
                        <a:t>17236</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105653"/>
                  </a:ext>
                </a:extLst>
              </a:tr>
            </a:tbl>
          </a:graphicData>
        </a:graphic>
      </p:graphicFrame>
    </p:spTree>
    <p:extLst>
      <p:ext uri="{BB962C8B-B14F-4D97-AF65-F5344CB8AC3E}">
        <p14:creationId xmlns:p14="http://schemas.microsoft.com/office/powerpoint/2010/main" val="1707710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66A61-3343-FC30-7F7E-9E59578FA0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D8BF8-1D5F-45F7-831D-C95F8F12FFD2}"/>
              </a:ext>
            </a:extLst>
          </p:cNvPr>
          <p:cNvSpPr>
            <a:spLocks noGrp="1"/>
          </p:cNvSpPr>
          <p:nvPr>
            <p:ph type="title"/>
          </p:nvPr>
        </p:nvSpPr>
        <p:spPr/>
        <p:txBody>
          <a:bodyPr/>
          <a:lstStyle/>
          <a:p>
            <a:r>
              <a:rPr lang="en-US" dirty="0"/>
              <a:t>Data Processing – Normalizing the 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38F9C2-B1C0-81C2-2B17-2DAEED10FF51}"/>
                  </a:ext>
                </a:extLst>
              </p:cNvPr>
              <p:cNvSpPr>
                <a:spLocks noGrp="1"/>
              </p:cNvSpPr>
              <p:nvPr>
                <p:ph idx="1"/>
              </p:nvPr>
            </p:nvSpPr>
            <p:spPr>
              <a:xfrm>
                <a:off x="838200" y="1825625"/>
                <a:ext cx="6592910" cy="2134629"/>
              </a:xfrm>
            </p:spPr>
            <p:txBody>
              <a:bodyPr/>
              <a:lstStyle/>
              <a:p>
                <a:r>
                  <a:rPr lang="en-US" dirty="0"/>
                  <a:t>Z-Score normalization was used</a:t>
                </a:r>
              </a:p>
              <a:p>
                <a:pPr marL="971550" lvl="1" indent="-514350">
                  <a:buFont typeface="+mj-lt"/>
                  <a:buAutoNum type="arabicPeriod"/>
                </a:pPr>
                <a:r>
                  <a:rPr lang="en-US" dirty="0"/>
                  <a:t>Calculated </a:t>
                </a:r>
                <a14:m>
                  <m:oMath xmlns:m="http://schemas.openxmlformats.org/officeDocument/2006/math">
                    <m:r>
                      <a:rPr lang="en-US" b="1" i="1" smtClean="0">
                        <a:latin typeface="Cambria Math" panose="02040503050406030204" pitchFamily="18" charset="0"/>
                      </a:rPr>
                      <m:t>𝝁</m:t>
                    </m:r>
                  </m:oMath>
                </a14:m>
                <a:r>
                  <a:rPr lang="en-US" i="0" dirty="0">
                    <a:latin typeface="Cambria Math" panose="02040503050406030204" pitchFamily="18" charset="0"/>
                  </a:rPr>
                  <a:t> and </a:t>
                </a:r>
                <a14:m>
                  <m:oMath xmlns:m="http://schemas.openxmlformats.org/officeDocument/2006/math">
                    <m:r>
                      <a:rPr lang="en-US" b="1" i="1">
                        <a:latin typeface="Cambria Math" panose="02040503050406030204" pitchFamily="18" charset="0"/>
                      </a:rPr>
                      <m:t>𝝈</m:t>
                    </m:r>
                  </m:oMath>
                </a14:m>
                <a:r>
                  <a:rPr lang="en-US" dirty="0"/>
                  <a:t> for training set </a:t>
                </a:r>
              </a:p>
              <a:p>
                <a:pPr marL="971550" lvl="1" indent="-514350">
                  <a:buFont typeface="+mj-lt"/>
                  <a:buAutoNum type="arabicPeriod"/>
                </a:pPr>
                <a:r>
                  <a:rPr lang="en-US" dirty="0"/>
                  <a:t>Normalized training set using </a:t>
                </a:r>
                <a14:m>
                  <m:oMath xmlns:m="http://schemas.openxmlformats.org/officeDocument/2006/math">
                    <m:r>
                      <a:rPr lang="en-US" b="1" i="1" smtClean="0">
                        <a:latin typeface="Cambria Math" panose="02040503050406030204" pitchFamily="18" charset="0"/>
                      </a:rPr>
                      <m:t>𝝁</m:t>
                    </m:r>
                  </m:oMath>
                </a14:m>
                <a:r>
                  <a:rPr lang="en-US" i="0" dirty="0">
                    <a:latin typeface="Cambria Math" panose="02040503050406030204" pitchFamily="18" charset="0"/>
                  </a:rPr>
                  <a:t> and </a:t>
                </a:r>
                <a14:m>
                  <m:oMath xmlns:m="http://schemas.openxmlformats.org/officeDocument/2006/math">
                    <m:r>
                      <a:rPr lang="en-US" b="1" i="1">
                        <a:latin typeface="Cambria Math" panose="02040503050406030204" pitchFamily="18" charset="0"/>
                      </a:rPr>
                      <m:t>𝝈</m:t>
                    </m:r>
                  </m:oMath>
                </a14:m>
                <a:r>
                  <a:rPr lang="en-US" dirty="0"/>
                  <a:t> </a:t>
                </a:r>
              </a:p>
              <a:p>
                <a:pPr marL="971550" lvl="1" indent="-514350">
                  <a:buFont typeface="+mj-lt"/>
                  <a:buAutoNum type="arabicPeriod"/>
                </a:pPr>
                <a:r>
                  <a:rPr lang="en-US" dirty="0"/>
                  <a:t>Normalized test set using </a:t>
                </a:r>
                <a:r>
                  <a:rPr lang="en-US" b="1" dirty="0"/>
                  <a:t>same</a:t>
                </a:r>
                <a:r>
                  <a:rPr lang="en-US" dirty="0"/>
                  <a:t> </a:t>
                </a:r>
                <a14:m>
                  <m:oMath xmlns:m="http://schemas.openxmlformats.org/officeDocument/2006/math">
                    <m:r>
                      <a:rPr lang="en-US" b="1" i="1" smtClean="0">
                        <a:latin typeface="Cambria Math" panose="02040503050406030204" pitchFamily="18" charset="0"/>
                      </a:rPr>
                      <m:t>𝝁</m:t>
                    </m:r>
                  </m:oMath>
                </a14:m>
                <a:r>
                  <a:rPr lang="en-US" i="0" dirty="0">
                    <a:latin typeface="Cambria Math" panose="02040503050406030204" pitchFamily="18" charset="0"/>
                  </a:rPr>
                  <a:t> and </a:t>
                </a:r>
                <a14:m>
                  <m:oMath xmlns:m="http://schemas.openxmlformats.org/officeDocument/2006/math">
                    <m:r>
                      <a:rPr lang="en-US" b="1" i="1">
                        <a:latin typeface="Cambria Math" panose="02040503050406030204" pitchFamily="18" charset="0"/>
                      </a:rPr>
                      <m:t>𝝈</m:t>
                    </m:r>
                  </m:oMath>
                </a14:m>
                <a:r>
                  <a:rPr lang="en-US" dirty="0"/>
                  <a:t> </a:t>
                </a:r>
              </a:p>
              <a:p>
                <a:endParaRPr lang="en-US" dirty="0"/>
              </a:p>
              <a:p>
                <a:endParaRPr lang="en-US" dirty="0"/>
              </a:p>
            </p:txBody>
          </p:sp>
        </mc:Choice>
        <mc:Fallback>
          <p:sp>
            <p:nvSpPr>
              <p:cNvPr id="3" name="Content Placeholder 2">
                <a:extLst>
                  <a:ext uri="{FF2B5EF4-FFF2-40B4-BE49-F238E27FC236}">
                    <a16:creationId xmlns:a16="http://schemas.microsoft.com/office/drawing/2014/main" id="{E438F9C2-B1C0-81C2-2B17-2DAEED10FF51}"/>
                  </a:ext>
                </a:extLst>
              </p:cNvPr>
              <p:cNvSpPr>
                <a:spLocks noGrp="1" noRot="1" noChangeAspect="1" noMove="1" noResize="1" noEditPoints="1" noAdjustHandles="1" noChangeArrowheads="1" noChangeShapeType="1" noTextEdit="1"/>
              </p:cNvSpPr>
              <p:nvPr>
                <p:ph idx="1"/>
              </p:nvPr>
            </p:nvSpPr>
            <p:spPr>
              <a:xfrm>
                <a:off x="838200" y="1825625"/>
                <a:ext cx="6592910" cy="2134629"/>
              </a:xfrm>
              <a:blipFill>
                <a:blip r:embed="rId3"/>
                <a:stretch>
                  <a:fillRect l="-1665" t="-48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808757E-B0D2-D585-0208-AF975ABC8FA7}"/>
                  </a:ext>
                </a:extLst>
              </p:cNvPr>
              <p:cNvSpPr txBox="1"/>
              <p:nvPr/>
            </p:nvSpPr>
            <p:spPr>
              <a:xfrm>
                <a:off x="3260706" y="4263257"/>
                <a:ext cx="190607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m:t>
                          </m:r>
                        </m:sup>
                      </m:sSup>
                      <m:r>
                        <a:rPr lang="en-US" i="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𝑥</m:t>
                          </m:r>
                          <m:r>
                            <a:rPr lang="en-US" i="0">
                              <a:latin typeface="Cambria Math" panose="02040503050406030204" pitchFamily="18" charset="0"/>
                            </a:rPr>
                            <m:t> – </m:t>
                          </m:r>
                          <m:r>
                            <a:rPr lang="en-US" i="1">
                              <a:latin typeface="Cambria Math" panose="02040503050406030204" pitchFamily="18" charset="0"/>
                            </a:rPr>
                            <m:t>𝜇</m:t>
                          </m:r>
                        </m:e>
                      </m:d>
                      <m:f>
                        <m:fPr>
                          <m:type m:val="lin"/>
                          <m:ctrlPr>
                            <a:rPr lang="en-US" i="1">
                              <a:latin typeface="Cambria Math" panose="02040503050406030204" pitchFamily="18" charset="0"/>
                            </a:rPr>
                          </m:ctrlPr>
                        </m:fPr>
                        <m:num>
                          <m:r>
                            <a:rPr lang="en-US" i="0">
                              <a:latin typeface="Cambria Math" panose="02040503050406030204" pitchFamily="18" charset="0"/>
                            </a:rPr>
                            <m:t> </m:t>
                          </m:r>
                        </m:num>
                        <m:den>
                          <m:r>
                            <a:rPr lang="en-US" i="0">
                              <a:latin typeface="Cambria Math" panose="02040503050406030204" pitchFamily="18" charset="0"/>
                            </a:rPr>
                            <m:t> </m:t>
                          </m:r>
                        </m:den>
                      </m:f>
                      <m:r>
                        <a:rPr lang="en-US" i="1">
                          <a:latin typeface="Cambria Math" panose="02040503050406030204" pitchFamily="18" charset="0"/>
                        </a:rPr>
                        <m:t>𝜎</m:t>
                      </m:r>
                    </m:oMath>
                  </m:oMathPara>
                </a14:m>
                <a:endParaRPr lang="en-US" dirty="0"/>
              </a:p>
            </p:txBody>
          </p:sp>
        </mc:Choice>
        <mc:Fallback>
          <p:sp>
            <p:nvSpPr>
              <p:cNvPr id="6" name="TextBox 5">
                <a:extLst>
                  <a:ext uri="{FF2B5EF4-FFF2-40B4-BE49-F238E27FC236}">
                    <a16:creationId xmlns:a16="http://schemas.microsoft.com/office/drawing/2014/main" id="{4808757E-B0D2-D585-0208-AF975ABC8FA7}"/>
                  </a:ext>
                </a:extLst>
              </p:cNvPr>
              <p:cNvSpPr txBox="1">
                <a:spLocks noRot="1" noChangeAspect="1" noMove="1" noResize="1" noEditPoints="1" noAdjustHandles="1" noChangeArrowheads="1" noChangeShapeType="1" noTextEdit="1"/>
              </p:cNvSpPr>
              <p:nvPr/>
            </p:nvSpPr>
            <p:spPr>
              <a:xfrm>
                <a:off x="3260706" y="4263257"/>
                <a:ext cx="1906075" cy="369332"/>
              </a:xfrm>
              <a:prstGeom prst="rect">
                <a:avLst/>
              </a:prstGeom>
              <a:blipFill>
                <a:blip r:embed="rId4"/>
                <a:stretch>
                  <a:fillRect t="-116393" r="-20447" b="-1754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978DB74-4737-61E6-CE47-0DDA3175D07C}"/>
                  </a:ext>
                </a:extLst>
              </p:cNvPr>
              <p:cNvSpPr txBox="1"/>
              <p:nvPr/>
            </p:nvSpPr>
            <p:spPr>
              <a:xfrm>
                <a:off x="2314109" y="4632589"/>
                <a:ext cx="3533639" cy="1200329"/>
              </a:xfrm>
              <a:prstGeom prst="rect">
                <a:avLst/>
              </a:prstGeom>
              <a:noFill/>
            </p:spPr>
            <p:txBody>
              <a:bodyPr wrap="square">
                <a:spAutoFit/>
              </a:bodyPr>
              <a:lstStyle/>
              <a:p>
                <a:pPr/>
                <a14:m>
                  <m:oMath xmlns:m="http://schemas.openxmlformats.org/officeDocument/2006/math">
                    <m:r>
                      <a:rPr lang="en-US" b="1" i="1" smtClean="0">
                        <a:latin typeface="Cambria Math" panose="02040503050406030204" pitchFamily="18" charset="0"/>
                      </a:rPr>
                      <m:t>𝒙</m:t>
                    </m:r>
                  </m:oMath>
                </a14:m>
                <a:r>
                  <a:rPr lang="en-US" i="0" dirty="0">
                    <a:latin typeface="Cambria Math" panose="02040503050406030204" pitchFamily="18" charset="0"/>
                  </a:rPr>
                  <a:t>  – Original feature value</a:t>
                </a:r>
              </a:p>
              <a:p>
                <a14:m>
                  <m:oMath xmlns:m="http://schemas.openxmlformats.org/officeDocument/2006/math">
                    <m:sSup>
                      <m:sSupPr>
                        <m:ctrlPr>
                          <a:rPr lang="en-US" b="1" i="1" smtClean="0">
                            <a:solidFill>
                              <a:srgbClr val="836967"/>
                            </a:solidFill>
                            <a:latin typeface="Cambria Math" panose="02040503050406030204" pitchFamily="18" charset="0"/>
                          </a:rPr>
                        </m:ctrlPr>
                      </m:sSupPr>
                      <m:e>
                        <m:r>
                          <a:rPr lang="en-US" b="1" i="1">
                            <a:latin typeface="Cambria Math" panose="02040503050406030204" pitchFamily="18" charset="0"/>
                          </a:rPr>
                          <m:t>𝒙</m:t>
                        </m:r>
                      </m:e>
                      <m:sup>
                        <m:r>
                          <a:rPr lang="en-US" b="1" i="0">
                            <a:latin typeface="Cambria Math" panose="02040503050406030204" pitchFamily="18" charset="0"/>
                          </a:rPr>
                          <m:t>′</m:t>
                        </m:r>
                      </m:sup>
                    </m:sSup>
                  </m:oMath>
                </a14:m>
                <a:r>
                  <a:rPr lang="en-US" b="1" dirty="0">
                    <a:latin typeface="Cambria Math" panose="02040503050406030204" pitchFamily="18" charset="0"/>
                  </a:rPr>
                  <a:t> </a:t>
                </a:r>
                <a:r>
                  <a:rPr lang="en-US" dirty="0">
                    <a:latin typeface="Cambria Math" panose="02040503050406030204" pitchFamily="18" charset="0"/>
                  </a:rPr>
                  <a:t>– Normalized feature value</a:t>
                </a:r>
              </a:p>
              <a:p>
                <a:pPr/>
                <a14:m>
                  <m:oMath xmlns:m="http://schemas.openxmlformats.org/officeDocument/2006/math">
                    <m:r>
                      <a:rPr lang="en-US" b="1" i="1" smtClean="0">
                        <a:latin typeface="Cambria Math" panose="02040503050406030204" pitchFamily="18" charset="0"/>
                      </a:rPr>
                      <m:t>𝝁</m:t>
                    </m:r>
                  </m:oMath>
                </a14:m>
                <a:r>
                  <a:rPr lang="en-US" i="0" dirty="0">
                    <a:latin typeface="Cambria Math" panose="02040503050406030204" pitchFamily="18" charset="0"/>
                  </a:rPr>
                  <a:t>  – Feature mean</a:t>
                </a:r>
              </a:p>
              <a:p>
                <a:pPr/>
                <a14:m>
                  <m:oMath xmlns:m="http://schemas.openxmlformats.org/officeDocument/2006/math">
                    <m:r>
                      <a:rPr lang="en-US" b="1" i="1">
                        <a:latin typeface="Cambria Math" panose="02040503050406030204" pitchFamily="18" charset="0"/>
                      </a:rPr>
                      <m:t>𝝈</m:t>
                    </m:r>
                  </m:oMath>
                </a14:m>
                <a:r>
                  <a:rPr lang="en-US" dirty="0"/>
                  <a:t>  – Feature Standard deviation</a:t>
                </a:r>
              </a:p>
            </p:txBody>
          </p:sp>
        </mc:Choice>
        <mc:Fallback>
          <p:sp>
            <p:nvSpPr>
              <p:cNvPr id="8" name="TextBox 7">
                <a:extLst>
                  <a:ext uri="{FF2B5EF4-FFF2-40B4-BE49-F238E27FC236}">
                    <a16:creationId xmlns:a16="http://schemas.microsoft.com/office/drawing/2014/main" id="{2978DB74-4737-61E6-CE47-0DDA3175D07C}"/>
                  </a:ext>
                </a:extLst>
              </p:cNvPr>
              <p:cNvSpPr txBox="1">
                <a:spLocks noRot="1" noChangeAspect="1" noMove="1" noResize="1" noEditPoints="1" noAdjustHandles="1" noChangeArrowheads="1" noChangeShapeType="1" noTextEdit="1"/>
              </p:cNvSpPr>
              <p:nvPr/>
            </p:nvSpPr>
            <p:spPr>
              <a:xfrm>
                <a:off x="2314109" y="4632589"/>
                <a:ext cx="3533639" cy="1200329"/>
              </a:xfrm>
              <a:prstGeom prst="rect">
                <a:avLst/>
              </a:prstGeom>
              <a:blipFill>
                <a:blip r:embed="rId5"/>
                <a:stretch>
                  <a:fillRect t="-3553" b="-7614"/>
                </a:stretch>
              </a:blipFill>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38617DDF-5C6D-3CD8-1E77-71B489F6AE63}"/>
              </a:ext>
            </a:extLst>
          </p:cNvPr>
          <p:cNvGraphicFramePr>
            <a:graphicFrameLocks noGrp="1"/>
          </p:cNvGraphicFramePr>
          <p:nvPr>
            <p:extLst>
              <p:ext uri="{D42A27DB-BD31-4B8C-83A1-F6EECF244321}">
                <p14:modId xmlns:p14="http://schemas.microsoft.com/office/powerpoint/2010/main" val="3826899335"/>
              </p:ext>
            </p:extLst>
          </p:nvPr>
        </p:nvGraphicFramePr>
        <p:xfrm>
          <a:off x="7323656" y="1784586"/>
          <a:ext cx="4537786" cy="4351336"/>
        </p:xfrm>
        <a:graphic>
          <a:graphicData uri="http://schemas.openxmlformats.org/drawingml/2006/table">
            <a:tbl>
              <a:tblPr firstRow="1" firstCol="1" bandRow="1">
                <a:tableStyleId>{9D7B26C5-4107-4FEC-AEDC-1716B250A1EF}</a:tableStyleId>
              </a:tblPr>
              <a:tblGrid>
                <a:gridCol w="1462701">
                  <a:extLst>
                    <a:ext uri="{9D8B030D-6E8A-4147-A177-3AD203B41FA5}">
                      <a16:colId xmlns:a16="http://schemas.microsoft.com/office/drawing/2014/main" val="3803146113"/>
                    </a:ext>
                  </a:extLst>
                </a:gridCol>
                <a:gridCol w="600311">
                  <a:extLst>
                    <a:ext uri="{9D8B030D-6E8A-4147-A177-3AD203B41FA5}">
                      <a16:colId xmlns:a16="http://schemas.microsoft.com/office/drawing/2014/main" val="386355257"/>
                    </a:ext>
                  </a:extLst>
                </a:gridCol>
                <a:gridCol w="637076">
                  <a:extLst>
                    <a:ext uri="{9D8B030D-6E8A-4147-A177-3AD203B41FA5}">
                      <a16:colId xmlns:a16="http://schemas.microsoft.com/office/drawing/2014/main" val="2625870188"/>
                    </a:ext>
                  </a:extLst>
                </a:gridCol>
                <a:gridCol w="779932">
                  <a:extLst>
                    <a:ext uri="{9D8B030D-6E8A-4147-A177-3AD203B41FA5}">
                      <a16:colId xmlns:a16="http://schemas.microsoft.com/office/drawing/2014/main" val="871228925"/>
                    </a:ext>
                  </a:extLst>
                </a:gridCol>
                <a:gridCol w="582454">
                  <a:extLst>
                    <a:ext uri="{9D8B030D-6E8A-4147-A177-3AD203B41FA5}">
                      <a16:colId xmlns:a16="http://schemas.microsoft.com/office/drawing/2014/main" val="4241844616"/>
                    </a:ext>
                  </a:extLst>
                </a:gridCol>
                <a:gridCol w="475312">
                  <a:extLst>
                    <a:ext uri="{9D8B030D-6E8A-4147-A177-3AD203B41FA5}">
                      <a16:colId xmlns:a16="http://schemas.microsoft.com/office/drawing/2014/main" val="1459198651"/>
                    </a:ext>
                  </a:extLst>
                </a:gridCol>
              </a:tblGrid>
              <a:tr h="156544">
                <a:tc>
                  <a:txBody>
                    <a:bodyPr/>
                    <a:lstStyle/>
                    <a:p>
                      <a:pPr marL="0" marR="0">
                        <a:lnSpc>
                          <a:spcPct val="100000"/>
                        </a:lnSpc>
                        <a:spcAft>
                          <a:spcPts val="800"/>
                        </a:spcAft>
                        <a:buNone/>
                      </a:pPr>
                      <a:r>
                        <a:rPr lang="en-US" sz="900" kern="100" dirty="0">
                          <a:effectLst/>
                        </a:rPr>
                        <a:t> </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b"/>
                </a:tc>
                <a:tc>
                  <a:txBody>
                    <a:bodyPr/>
                    <a:lstStyle/>
                    <a:p>
                      <a:pPr marL="0" marR="0" algn="r">
                        <a:lnSpc>
                          <a:spcPct val="100000"/>
                        </a:lnSpc>
                        <a:spcAft>
                          <a:spcPts val="800"/>
                        </a:spcAft>
                        <a:buNone/>
                      </a:pPr>
                      <a:r>
                        <a:rPr lang="en-US" sz="900" kern="100">
                          <a:effectLst/>
                        </a:rPr>
                        <a:t>Min</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Max</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Range</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Mean</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Std</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2556540297"/>
                  </a:ext>
                </a:extLst>
              </a:tr>
              <a:tr h="336592">
                <a:tc>
                  <a:txBody>
                    <a:bodyPr/>
                    <a:lstStyle/>
                    <a:p>
                      <a:pPr marL="0" marR="0" algn="r">
                        <a:lnSpc>
                          <a:spcPct val="100000"/>
                        </a:lnSpc>
                        <a:spcAft>
                          <a:spcPts val="800"/>
                        </a:spcAft>
                        <a:buNone/>
                      </a:pPr>
                      <a:r>
                        <a:rPr lang="en-US" sz="900" kern="100" dirty="0">
                          <a:effectLst/>
                        </a:rPr>
                        <a:t>Semi Major Axis Length</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3.58448</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517.79757</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514.213088</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182.033</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54.1385</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3019819231"/>
                  </a:ext>
                </a:extLst>
              </a:tr>
              <a:tr h="336592">
                <a:tc>
                  <a:txBody>
                    <a:bodyPr/>
                    <a:lstStyle/>
                    <a:p>
                      <a:pPr marL="0" marR="0" algn="r">
                        <a:lnSpc>
                          <a:spcPct val="100000"/>
                        </a:lnSpc>
                        <a:spcAft>
                          <a:spcPts val="800"/>
                        </a:spcAft>
                        <a:buNone/>
                      </a:pPr>
                      <a:r>
                        <a:rPr lang="en-US" sz="900" kern="100" dirty="0">
                          <a:effectLst/>
                        </a:rPr>
                        <a:t>Semi Minor Axis Length</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3.00645</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279.70372</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276.697275</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90.2327</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38.5097</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3797085989"/>
                  </a:ext>
                </a:extLst>
              </a:tr>
              <a:tr h="336592">
                <a:tc>
                  <a:txBody>
                    <a:bodyPr/>
                    <a:lstStyle/>
                    <a:p>
                      <a:pPr marL="0" marR="0" algn="r">
                        <a:lnSpc>
                          <a:spcPct val="100000"/>
                        </a:lnSpc>
                        <a:spcAft>
                          <a:spcPts val="800"/>
                        </a:spcAft>
                        <a:buNone/>
                      </a:pPr>
                      <a:r>
                        <a:rPr lang="en-US" sz="900" kern="100" dirty="0">
                          <a:effectLst/>
                        </a:rPr>
                        <a:t>Area</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34.7623</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255054.61</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255019.8507</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54455.2</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31355.1</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3488420474"/>
                  </a:ext>
                </a:extLst>
              </a:tr>
              <a:tr h="336592">
                <a:tc>
                  <a:txBody>
                    <a:bodyPr/>
                    <a:lstStyle/>
                    <a:p>
                      <a:pPr marL="0" marR="0" algn="r">
                        <a:lnSpc>
                          <a:spcPct val="100000"/>
                        </a:lnSpc>
                        <a:spcAft>
                          <a:spcPts val="800"/>
                        </a:spcAft>
                        <a:buNone/>
                      </a:pPr>
                      <a:r>
                        <a:rPr lang="en-US" sz="900" kern="100">
                          <a:effectLst/>
                        </a:rPr>
                        <a:t>Axis Ratio</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1.00126</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113.77811</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112.776843</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2.42512</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1.78139</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2930419173"/>
                  </a:ext>
                </a:extLst>
              </a:tr>
              <a:tr h="336592">
                <a:tc>
                  <a:txBody>
                    <a:bodyPr/>
                    <a:lstStyle/>
                    <a:p>
                      <a:pPr marL="0" marR="0" algn="r">
                        <a:lnSpc>
                          <a:spcPct val="100000"/>
                        </a:lnSpc>
                        <a:spcAft>
                          <a:spcPts val="800"/>
                        </a:spcAft>
                        <a:buNone/>
                      </a:pPr>
                      <a:r>
                        <a:rPr lang="en-US" sz="900" kern="100">
                          <a:effectLst/>
                        </a:rPr>
                        <a:t>Ellipse Angle</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-179.998</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179.99996</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359.998005</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20.2367</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123.344</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1248358457"/>
                  </a:ext>
                </a:extLst>
              </a:tr>
              <a:tr h="336592">
                <a:tc>
                  <a:txBody>
                    <a:bodyPr/>
                    <a:lstStyle/>
                    <a:p>
                      <a:pPr marL="0" marR="0" algn="r">
                        <a:lnSpc>
                          <a:spcPct val="100000"/>
                        </a:lnSpc>
                        <a:spcAft>
                          <a:spcPts val="800"/>
                        </a:spcAft>
                        <a:buNone/>
                      </a:pPr>
                      <a:r>
                        <a:rPr lang="en-US" sz="900" kern="100">
                          <a:effectLst/>
                        </a:rPr>
                        <a:t>COMX</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1.56495</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380.89471</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379.329763</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190.864</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62.1156</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793691909"/>
                  </a:ext>
                </a:extLst>
              </a:tr>
              <a:tr h="336592">
                <a:tc>
                  <a:txBody>
                    <a:bodyPr/>
                    <a:lstStyle/>
                    <a:p>
                      <a:pPr marL="0" marR="0" algn="r">
                        <a:lnSpc>
                          <a:spcPct val="100000"/>
                        </a:lnSpc>
                        <a:spcAft>
                          <a:spcPts val="800"/>
                        </a:spcAft>
                        <a:buNone/>
                      </a:pPr>
                      <a:r>
                        <a:rPr lang="en-US" sz="900" kern="100">
                          <a:effectLst/>
                        </a:rPr>
                        <a:t>COMY</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2.01168</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380.89545</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378.883768</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194.686</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64.3451</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3205445432"/>
                  </a:ext>
                </a:extLst>
              </a:tr>
              <a:tr h="336592">
                <a:tc>
                  <a:txBody>
                    <a:bodyPr/>
                    <a:lstStyle/>
                    <a:p>
                      <a:pPr marL="0" marR="0" algn="r">
                        <a:lnSpc>
                          <a:spcPct val="100000"/>
                        </a:lnSpc>
                        <a:spcAft>
                          <a:spcPts val="800"/>
                        </a:spcAft>
                        <a:buNone/>
                      </a:pPr>
                      <a:r>
                        <a:rPr lang="en-US" sz="900" kern="100">
                          <a:effectLst/>
                        </a:rPr>
                        <a:t>Intensity</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101.741</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254.97469</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153.23395</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131.219</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14.8513</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3795972152"/>
                  </a:ext>
                </a:extLst>
              </a:tr>
              <a:tr h="155688">
                <a:tc>
                  <a:txBody>
                    <a:bodyPr/>
                    <a:lstStyle/>
                    <a:p>
                      <a:pPr marL="0" marR="0" algn="r">
                        <a:lnSpc>
                          <a:spcPct val="100000"/>
                        </a:lnSpc>
                        <a:spcAft>
                          <a:spcPts val="800"/>
                        </a:spcAft>
                        <a:buNone/>
                      </a:pPr>
                      <a:r>
                        <a:rPr lang="en-US" sz="900" kern="100">
                          <a:effectLst/>
                        </a:rPr>
                        <a:t>Average</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0.63397</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364583.97</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364583.3372</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112.581</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1186.3</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549347725"/>
                  </a:ext>
                </a:extLst>
              </a:tr>
              <a:tr h="336592">
                <a:tc>
                  <a:txBody>
                    <a:bodyPr/>
                    <a:lstStyle/>
                    <a:p>
                      <a:pPr marL="0" marR="0" algn="r">
                        <a:lnSpc>
                          <a:spcPct val="100000"/>
                        </a:lnSpc>
                        <a:spcAft>
                          <a:spcPts val="800"/>
                        </a:spcAft>
                        <a:buNone/>
                      </a:pPr>
                      <a:r>
                        <a:rPr lang="en-US" sz="900" kern="100">
                          <a:effectLst/>
                        </a:rPr>
                        <a:t>Velocity X</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-290.128</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281.56855</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571.696645</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-0.04336</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6.37419</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3829441656"/>
                  </a:ext>
                </a:extLst>
              </a:tr>
              <a:tr h="336592">
                <a:tc>
                  <a:txBody>
                    <a:bodyPr/>
                    <a:lstStyle/>
                    <a:p>
                      <a:pPr marL="0" marR="0" algn="r">
                        <a:lnSpc>
                          <a:spcPct val="100000"/>
                        </a:lnSpc>
                        <a:spcAft>
                          <a:spcPts val="800"/>
                        </a:spcAft>
                        <a:buNone/>
                      </a:pPr>
                      <a:r>
                        <a:rPr lang="en-US" sz="900" kern="100">
                          <a:effectLst/>
                        </a:rPr>
                        <a:t>Velocity Y</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-275.143</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260.68363</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535.826272</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1.08068</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6.41762</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4089592100"/>
                  </a:ext>
                </a:extLst>
              </a:tr>
              <a:tr h="336592">
                <a:tc>
                  <a:txBody>
                    <a:bodyPr/>
                    <a:lstStyle/>
                    <a:p>
                      <a:pPr marL="0" marR="0" algn="r">
                        <a:lnSpc>
                          <a:spcPct val="100000"/>
                        </a:lnSpc>
                        <a:spcAft>
                          <a:spcPts val="800"/>
                        </a:spcAft>
                        <a:buNone/>
                      </a:pPr>
                      <a:r>
                        <a:rPr lang="en-US" sz="900" kern="100">
                          <a:effectLst/>
                        </a:rPr>
                        <a:t>Velocity Magnitude</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0</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371.54312</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371.543115</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5.51097</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7.25363</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1296793688"/>
                  </a:ext>
                </a:extLst>
              </a:tr>
              <a:tr h="336592">
                <a:tc>
                  <a:txBody>
                    <a:bodyPr/>
                    <a:lstStyle/>
                    <a:p>
                      <a:pPr marL="0" marR="0" algn="r">
                        <a:lnSpc>
                          <a:spcPct val="100000"/>
                        </a:lnSpc>
                        <a:spcAft>
                          <a:spcPts val="800"/>
                        </a:spcAft>
                        <a:buNone/>
                      </a:pPr>
                      <a:r>
                        <a:rPr lang="en-US" sz="900" kern="100">
                          <a:effectLst/>
                        </a:rPr>
                        <a:t>Angular Velocity</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-359.953</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359.97356</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719.926181</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a:effectLst/>
                        </a:rPr>
                        <a:t>-0.02068</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tc>
                  <a:txBody>
                    <a:bodyPr/>
                    <a:lstStyle/>
                    <a:p>
                      <a:pPr marL="0" marR="0" algn="r">
                        <a:lnSpc>
                          <a:spcPct val="100000"/>
                        </a:lnSpc>
                        <a:spcAft>
                          <a:spcPts val="800"/>
                        </a:spcAft>
                        <a:buNone/>
                      </a:pPr>
                      <a:r>
                        <a:rPr lang="en-US" sz="900" kern="100" dirty="0">
                          <a:effectLst/>
                        </a:rPr>
                        <a:t>49.8969</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003" marR="37003" marT="0" marB="0" anchor="ctr"/>
                </a:tc>
                <a:extLst>
                  <a:ext uri="{0D108BD9-81ED-4DB2-BD59-A6C34878D82A}">
                    <a16:rowId xmlns:a16="http://schemas.microsoft.com/office/drawing/2014/main" val="689521351"/>
                  </a:ext>
                </a:extLst>
              </a:tr>
            </a:tbl>
          </a:graphicData>
        </a:graphic>
      </p:graphicFrame>
    </p:spTree>
    <p:extLst>
      <p:ext uri="{BB962C8B-B14F-4D97-AF65-F5344CB8AC3E}">
        <p14:creationId xmlns:p14="http://schemas.microsoft.com/office/powerpoint/2010/main" val="3581440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BF52-F5E7-7ECE-F7F1-D4CF81705A31}"/>
              </a:ext>
            </a:extLst>
          </p:cNvPr>
          <p:cNvSpPr>
            <a:spLocks noGrp="1"/>
          </p:cNvSpPr>
          <p:nvPr>
            <p:ph type="title"/>
          </p:nvPr>
        </p:nvSpPr>
        <p:spPr/>
        <p:txBody>
          <a:bodyPr/>
          <a:lstStyle/>
          <a:p>
            <a:r>
              <a:rPr lang="en-US" dirty="0"/>
              <a:t>Data Processing: Creating Inputs and Targets</a:t>
            </a:r>
          </a:p>
        </p:txBody>
      </p:sp>
      <p:pic>
        <p:nvPicPr>
          <p:cNvPr id="15" name="Content Placeholder 14" descr="A green and red circle with a map&#10;&#10;Description automatically generated">
            <a:extLst>
              <a:ext uri="{FF2B5EF4-FFF2-40B4-BE49-F238E27FC236}">
                <a16:creationId xmlns:a16="http://schemas.microsoft.com/office/drawing/2014/main" id="{B6B407D3-F73E-1E77-96F6-96FBA57CFE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5203" y="2226758"/>
            <a:ext cx="2811488" cy="2811488"/>
          </a:xfrm>
          <a:ln w="19050">
            <a:solidFill>
              <a:schemeClr val="tx1"/>
            </a:solidFill>
          </a:ln>
        </p:spPr>
      </p:pic>
      <p:pic>
        <p:nvPicPr>
          <p:cNvPr id="16" name="Content Placeholder 14" descr="A green and red circle with a map&#10;&#10;Description automatically generated">
            <a:extLst>
              <a:ext uri="{FF2B5EF4-FFF2-40B4-BE49-F238E27FC236}">
                <a16:creationId xmlns:a16="http://schemas.microsoft.com/office/drawing/2014/main" id="{DC0F32BA-70B9-1199-93EA-ABD6A8731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603" y="2379158"/>
            <a:ext cx="2811488" cy="2811488"/>
          </a:xfrm>
          <a:prstGeom prst="rect">
            <a:avLst/>
          </a:prstGeom>
          <a:ln w="19050">
            <a:solidFill>
              <a:schemeClr val="tx1"/>
            </a:solidFill>
          </a:ln>
        </p:spPr>
      </p:pic>
      <p:pic>
        <p:nvPicPr>
          <p:cNvPr id="17" name="Content Placeholder 14" descr="A green and red circle with a map&#10;&#10;Description automatically generated">
            <a:extLst>
              <a:ext uri="{FF2B5EF4-FFF2-40B4-BE49-F238E27FC236}">
                <a16:creationId xmlns:a16="http://schemas.microsoft.com/office/drawing/2014/main" id="{D9211989-21B4-C8C7-55C8-071B17F84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003" y="2531558"/>
            <a:ext cx="2811488" cy="2811488"/>
          </a:xfrm>
          <a:prstGeom prst="rect">
            <a:avLst/>
          </a:prstGeom>
          <a:ln w="19050">
            <a:solidFill>
              <a:schemeClr val="tx1"/>
            </a:solidFill>
          </a:ln>
        </p:spPr>
      </p:pic>
      <p:pic>
        <p:nvPicPr>
          <p:cNvPr id="18" name="Content Placeholder 14" descr="A green and red circle with a map&#10;&#10;Description automatically generated">
            <a:extLst>
              <a:ext uri="{FF2B5EF4-FFF2-40B4-BE49-F238E27FC236}">
                <a16:creationId xmlns:a16="http://schemas.microsoft.com/office/drawing/2014/main" id="{7C0B0C81-F25E-E688-3E77-4FEE4A1CB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403" y="2683958"/>
            <a:ext cx="2811488" cy="2811488"/>
          </a:xfrm>
          <a:prstGeom prst="rect">
            <a:avLst/>
          </a:prstGeom>
          <a:ln w="19050">
            <a:solidFill>
              <a:schemeClr val="tx1"/>
            </a:solidFill>
          </a:ln>
        </p:spPr>
      </p:pic>
      <p:pic>
        <p:nvPicPr>
          <p:cNvPr id="19" name="Content Placeholder 14" descr="A green and red circle with a map&#10;&#10;Description automatically generated">
            <a:extLst>
              <a:ext uri="{FF2B5EF4-FFF2-40B4-BE49-F238E27FC236}">
                <a16:creationId xmlns:a16="http://schemas.microsoft.com/office/drawing/2014/main" id="{906E04B7-2192-F858-688C-CA586D647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803" y="2836358"/>
            <a:ext cx="2811488" cy="2811488"/>
          </a:xfrm>
          <a:prstGeom prst="rect">
            <a:avLst/>
          </a:prstGeom>
          <a:ln w="19050">
            <a:solidFill>
              <a:schemeClr val="tx1"/>
            </a:solidFill>
          </a:ln>
        </p:spPr>
      </p:pic>
      <p:sp>
        <p:nvSpPr>
          <p:cNvPr id="20" name="Arrow: Right 19">
            <a:extLst>
              <a:ext uri="{FF2B5EF4-FFF2-40B4-BE49-F238E27FC236}">
                <a16:creationId xmlns:a16="http://schemas.microsoft.com/office/drawing/2014/main" id="{9491CD81-7875-D140-93FF-16A9A6D5674B}"/>
              </a:ext>
            </a:extLst>
          </p:cNvPr>
          <p:cNvSpPr/>
          <p:nvPr/>
        </p:nvSpPr>
        <p:spPr>
          <a:xfrm>
            <a:off x="5476012" y="3928592"/>
            <a:ext cx="1184365" cy="62477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220DBFC-219A-57F1-5DEE-0D5DBE04004A}"/>
              </a:ext>
            </a:extLst>
          </p:cNvPr>
          <p:cNvSpPr txBox="1"/>
          <p:nvPr/>
        </p:nvSpPr>
        <p:spPr>
          <a:xfrm>
            <a:off x="1764803" y="5956480"/>
            <a:ext cx="2811488" cy="646331"/>
          </a:xfrm>
          <a:prstGeom prst="rect">
            <a:avLst/>
          </a:prstGeom>
          <a:noFill/>
        </p:spPr>
        <p:txBody>
          <a:bodyPr wrap="square" rtlCol="0">
            <a:spAutoFit/>
          </a:bodyPr>
          <a:lstStyle/>
          <a:p>
            <a:pPr algn="ctr"/>
            <a:r>
              <a:rPr lang="en-US" dirty="0"/>
              <a:t>Sequence of data frames (every 5 minutes)</a:t>
            </a:r>
          </a:p>
        </p:txBody>
      </p:sp>
      <p:pic>
        <p:nvPicPr>
          <p:cNvPr id="31" name="Content Placeholder 14" descr="A green and red circle with a map&#10;&#10;Description automatically generated">
            <a:extLst>
              <a:ext uri="{FF2B5EF4-FFF2-40B4-BE49-F238E27FC236}">
                <a16:creationId xmlns:a16="http://schemas.microsoft.com/office/drawing/2014/main" id="{69A56FD6-776A-4FFD-148A-59EF2BA3F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099" y="2835235"/>
            <a:ext cx="2811488" cy="2811488"/>
          </a:xfrm>
          <a:prstGeom prst="rect">
            <a:avLst/>
          </a:prstGeom>
          <a:ln w="19050">
            <a:solidFill>
              <a:schemeClr val="tx1"/>
            </a:solidFill>
          </a:ln>
        </p:spPr>
      </p:pic>
      <p:sp>
        <p:nvSpPr>
          <p:cNvPr id="32" name="TextBox 31">
            <a:extLst>
              <a:ext uri="{FF2B5EF4-FFF2-40B4-BE49-F238E27FC236}">
                <a16:creationId xmlns:a16="http://schemas.microsoft.com/office/drawing/2014/main" id="{9B16C561-1C5D-7B55-4CDB-CCB6D2DFB505}"/>
              </a:ext>
            </a:extLst>
          </p:cNvPr>
          <p:cNvSpPr txBox="1"/>
          <p:nvPr/>
        </p:nvSpPr>
        <p:spPr>
          <a:xfrm>
            <a:off x="7683003" y="5873930"/>
            <a:ext cx="2811488" cy="646331"/>
          </a:xfrm>
          <a:prstGeom prst="rect">
            <a:avLst/>
          </a:prstGeom>
          <a:noFill/>
        </p:spPr>
        <p:txBody>
          <a:bodyPr wrap="square" rtlCol="0">
            <a:spAutoFit/>
          </a:bodyPr>
          <a:lstStyle/>
          <a:p>
            <a:pPr algn="ctr"/>
            <a:r>
              <a:rPr lang="en-US" dirty="0"/>
              <a:t>Single future data frame (+5 to +120 minutes) </a:t>
            </a:r>
          </a:p>
        </p:txBody>
      </p:sp>
      <p:sp>
        <p:nvSpPr>
          <p:cNvPr id="3" name="TextBox 2">
            <a:extLst>
              <a:ext uri="{FF2B5EF4-FFF2-40B4-BE49-F238E27FC236}">
                <a16:creationId xmlns:a16="http://schemas.microsoft.com/office/drawing/2014/main" id="{B1F9058C-D4B1-C1E9-2CFB-A5A54DE03246}"/>
              </a:ext>
            </a:extLst>
          </p:cNvPr>
          <p:cNvSpPr txBox="1"/>
          <p:nvPr/>
        </p:nvSpPr>
        <p:spPr>
          <a:xfrm>
            <a:off x="1745085" y="1622599"/>
            <a:ext cx="2221606" cy="523220"/>
          </a:xfrm>
          <a:prstGeom prst="rect">
            <a:avLst/>
          </a:prstGeom>
          <a:noFill/>
        </p:spPr>
        <p:txBody>
          <a:bodyPr wrap="square" rtlCol="0">
            <a:spAutoFit/>
          </a:bodyPr>
          <a:lstStyle/>
          <a:p>
            <a:r>
              <a:rPr lang="en-US" sz="2800" b="1" dirty="0"/>
              <a:t>LSTM Input</a:t>
            </a:r>
          </a:p>
        </p:txBody>
      </p:sp>
      <p:sp>
        <p:nvSpPr>
          <p:cNvPr id="6" name="TextBox 5">
            <a:extLst>
              <a:ext uri="{FF2B5EF4-FFF2-40B4-BE49-F238E27FC236}">
                <a16:creationId xmlns:a16="http://schemas.microsoft.com/office/drawing/2014/main" id="{C4AA5AB4-1679-9A06-D800-2D8A088B1098}"/>
              </a:ext>
            </a:extLst>
          </p:cNvPr>
          <p:cNvSpPr txBox="1"/>
          <p:nvPr/>
        </p:nvSpPr>
        <p:spPr>
          <a:xfrm>
            <a:off x="7932609" y="1690688"/>
            <a:ext cx="2312276" cy="523220"/>
          </a:xfrm>
          <a:prstGeom prst="rect">
            <a:avLst/>
          </a:prstGeom>
          <a:noFill/>
        </p:spPr>
        <p:txBody>
          <a:bodyPr wrap="square" rtlCol="0">
            <a:spAutoFit/>
          </a:bodyPr>
          <a:lstStyle/>
          <a:p>
            <a:r>
              <a:rPr lang="en-US" sz="2800" b="1" dirty="0"/>
              <a:t>LSTM Output</a:t>
            </a:r>
          </a:p>
        </p:txBody>
      </p:sp>
    </p:spTree>
    <p:extLst>
      <p:ext uri="{BB962C8B-B14F-4D97-AF65-F5344CB8AC3E}">
        <p14:creationId xmlns:p14="http://schemas.microsoft.com/office/powerpoint/2010/main" val="3142148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543FA-12FF-066D-93CF-3DE0510CC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58E6E-83A3-D325-2BFF-B9CFE222DC42}"/>
              </a:ext>
            </a:extLst>
          </p:cNvPr>
          <p:cNvSpPr>
            <a:spLocks noGrp="1"/>
          </p:cNvSpPr>
          <p:nvPr>
            <p:ph type="title"/>
          </p:nvPr>
        </p:nvSpPr>
        <p:spPr/>
        <p:txBody>
          <a:bodyPr/>
          <a:lstStyle/>
          <a:p>
            <a:r>
              <a:rPr lang="en-US" dirty="0"/>
              <a:t>Data Processing: Creating Inputs and Targets</a:t>
            </a:r>
          </a:p>
        </p:txBody>
      </p:sp>
      <p:grpSp>
        <p:nvGrpSpPr>
          <p:cNvPr id="3" name="Group 2">
            <a:extLst>
              <a:ext uri="{FF2B5EF4-FFF2-40B4-BE49-F238E27FC236}">
                <a16:creationId xmlns:a16="http://schemas.microsoft.com/office/drawing/2014/main" id="{767420F9-28F6-BDE0-8CDF-1B2EBBE426B0}"/>
              </a:ext>
            </a:extLst>
          </p:cNvPr>
          <p:cNvGrpSpPr/>
          <p:nvPr/>
        </p:nvGrpSpPr>
        <p:grpSpPr>
          <a:xfrm>
            <a:off x="403219" y="2209193"/>
            <a:ext cx="11385562" cy="4553770"/>
            <a:chOff x="94367" y="1822827"/>
            <a:chExt cx="11385562" cy="4553770"/>
          </a:xfrm>
        </p:grpSpPr>
        <p:sp>
          <p:nvSpPr>
            <p:cNvPr id="5" name="Rectangle 4">
              <a:extLst>
                <a:ext uri="{FF2B5EF4-FFF2-40B4-BE49-F238E27FC236}">
                  <a16:creationId xmlns:a16="http://schemas.microsoft.com/office/drawing/2014/main" id="{803600DE-6A17-B0F2-A7E9-FBE3979426FD}"/>
                </a:ext>
              </a:extLst>
            </p:cNvPr>
            <p:cNvSpPr/>
            <p:nvPr/>
          </p:nvSpPr>
          <p:spPr>
            <a:xfrm>
              <a:off x="1358720" y="1822827"/>
              <a:ext cx="10045521" cy="72410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1A3810F-6933-2C05-F590-266ABF14D4FB}"/>
                </a:ext>
              </a:extLst>
            </p:cNvPr>
            <p:cNvSpPr/>
            <p:nvPr/>
          </p:nvSpPr>
          <p:spPr>
            <a:xfrm>
              <a:off x="1358721" y="1822828"/>
              <a:ext cx="2704564" cy="7241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2">
                    <a:lumMod val="75000"/>
                  </a:schemeClr>
                </a:solidFill>
              </a:endParaRPr>
            </a:p>
          </p:txBody>
        </p:sp>
        <p:sp>
          <p:nvSpPr>
            <p:cNvPr id="6" name="Rectangle 5">
              <a:extLst>
                <a:ext uri="{FF2B5EF4-FFF2-40B4-BE49-F238E27FC236}">
                  <a16:creationId xmlns:a16="http://schemas.microsoft.com/office/drawing/2014/main" id="{181AFE12-29A9-639A-9883-BA1B20737BE9}"/>
                </a:ext>
              </a:extLst>
            </p:cNvPr>
            <p:cNvSpPr/>
            <p:nvPr/>
          </p:nvSpPr>
          <p:spPr>
            <a:xfrm>
              <a:off x="4063286" y="1822827"/>
              <a:ext cx="1235690" cy="72410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5">
                    <a:lumMod val="75000"/>
                  </a:schemeClr>
                </a:solidFill>
              </a:endParaRPr>
            </a:p>
          </p:txBody>
        </p:sp>
        <p:sp>
          <p:nvSpPr>
            <p:cNvPr id="7" name="Rectangle 6">
              <a:extLst>
                <a:ext uri="{FF2B5EF4-FFF2-40B4-BE49-F238E27FC236}">
                  <a16:creationId xmlns:a16="http://schemas.microsoft.com/office/drawing/2014/main" id="{86D59B24-6C20-C09F-7DCC-06E0CF6F3799}"/>
                </a:ext>
              </a:extLst>
            </p:cNvPr>
            <p:cNvSpPr/>
            <p:nvPr/>
          </p:nvSpPr>
          <p:spPr>
            <a:xfrm>
              <a:off x="5298976" y="1822827"/>
              <a:ext cx="505476" cy="72410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5">
                    <a:lumMod val="75000"/>
                  </a:schemeClr>
                </a:solidFill>
              </a:endParaRPr>
            </a:p>
          </p:txBody>
        </p:sp>
        <p:sp>
          <p:nvSpPr>
            <p:cNvPr id="8" name="Rectangle 7">
              <a:extLst>
                <a:ext uri="{FF2B5EF4-FFF2-40B4-BE49-F238E27FC236}">
                  <a16:creationId xmlns:a16="http://schemas.microsoft.com/office/drawing/2014/main" id="{F3149E1A-3189-1EE1-751E-90F66A52229A}"/>
                </a:ext>
              </a:extLst>
            </p:cNvPr>
            <p:cNvSpPr/>
            <p:nvPr/>
          </p:nvSpPr>
          <p:spPr>
            <a:xfrm>
              <a:off x="1358716" y="5652497"/>
              <a:ext cx="1169604" cy="7241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2">
                    <a:lumMod val="75000"/>
                  </a:schemeClr>
                </a:solidFill>
              </a:endParaRPr>
            </a:p>
          </p:txBody>
        </p:sp>
        <p:sp>
          <p:nvSpPr>
            <p:cNvPr id="9" name="Rectangle 8">
              <a:extLst>
                <a:ext uri="{FF2B5EF4-FFF2-40B4-BE49-F238E27FC236}">
                  <a16:creationId xmlns:a16="http://schemas.microsoft.com/office/drawing/2014/main" id="{7CCCF3B7-F70D-8D29-5D87-5EF0FFF6AA1C}"/>
                </a:ext>
              </a:extLst>
            </p:cNvPr>
            <p:cNvSpPr/>
            <p:nvPr/>
          </p:nvSpPr>
          <p:spPr>
            <a:xfrm>
              <a:off x="4748670" y="5652486"/>
              <a:ext cx="1169604" cy="72410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5">
                    <a:lumMod val="75000"/>
                  </a:schemeClr>
                </a:solidFill>
              </a:endParaRPr>
            </a:p>
          </p:txBody>
        </p:sp>
        <p:sp>
          <p:nvSpPr>
            <p:cNvPr id="11" name="Rectangle 10">
              <a:extLst>
                <a:ext uri="{FF2B5EF4-FFF2-40B4-BE49-F238E27FC236}">
                  <a16:creationId xmlns:a16="http://schemas.microsoft.com/office/drawing/2014/main" id="{33632025-A396-686A-53B5-D35C28913CEA}"/>
                </a:ext>
              </a:extLst>
            </p:cNvPr>
            <p:cNvSpPr/>
            <p:nvPr/>
          </p:nvSpPr>
          <p:spPr>
            <a:xfrm>
              <a:off x="8138624" y="5652486"/>
              <a:ext cx="1162222" cy="72410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5">
                    <a:lumMod val="75000"/>
                  </a:schemeClr>
                </a:solidFill>
              </a:endParaRPr>
            </a:p>
          </p:txBody>
        </p:sp>
        <p:sp>
          <p:nvSpPr>
            <p:cNvPr id="13" name="TextBox 12">
              <a:extLst>
                <a:ext uri="{FF2B5EF4-FFF2-40B4-BE49-F238E27FC236}">
                  <a16:creationId xmlns:a16="http://schemas.microsoft.com/office/drawing/2014/main" id="{F0239281-BD1E-C897-E7EF-3FC3FBFF4FD7}"/>
                </a:ext>
              </a:extLst>
            </p:cNvPr>
            <p:cNvSpPr txBox="1"/>
            <p:nvPr/>
          </p:nvSpPr>
          <p:spPr>
            <a:xfrm>
              <a:off x="2528320" y="5852956"/>
              <a:ext cx="1518422" cy="323165"/>
            </a:xfrm>
            <a:prstGeom prst="rect">
              <a:avLst/>
            </a:prstGeom>
            <a:noFill/>
          </p:spPr>
          <p:txBody>
            <a:bodyPr wrap="square" rtlCol="0">
              <a:spAutoFit/>
            </a:bodyPr>
            <a:lstStyle/>
            <a:p>
              <a:r>
                <a:rPr lang="en-US" sz="1500" dirty="0"/>
                <a:t>Input Sequence</a:t>
              </a:r>
            </a:p>
          </p:txBody>
        </p:sp>
        <p:sp>
          <p:nvSpPr>
            <p:cNvPr id="14" name="TextBox 13">
              <a:extLst>
                <a:ext uri="{FF2B5EF4-FFF2-40B4-BE49-F238E27FC236}">
                  <a16:creationId xmlns:a16="http://schemas.microsoft.com/office/drawing/2014/main" id="{C0D1AF64-330F-EB95-A11B-B6F507C69BF5}"/>
                </a:ext>
              </a:extLst>
            </p:cNvPr>
            <p:cNvSpPr txBox="1"/>
            <p:nvPr/>
          </p:nvSpPr>
          <p:spPr>
            <a:xfrm>
              <a:off x="5918275" y="5852950"/>
              <a:ext cx="1738872" cy="323165"/>
            </a:xfrm>
            <a:prstGeom prst="rect">
              <a:avLst/>
            </a:prstGeom>
            <a:noFill/>
          </p:spPr>
          <p:txBody>
            <a:bodyPr wrap="square" rtlCol="0">
              <a:spAutoFit/>
            </a:bodyPr>
            <a:lstStyle/>
            <a:p>
              <a:r>
                <a:rPr lang="en-US" sz="1500" dirty="0"/>
                <a:t>Prediction Horizon</a:t>
              </a:r>
            </a:p>
          </p:txBody>
        </p:sp>
        <p:sp>
          <p:nvSpPr>
            <p:cNvPr id="15" name="TextBox 14">
              <a:extLst>
                <a:ext uri="{FF2B5EF4-FFF2-40B4-BE49-F238E27FC236}">
                  <a16:creationId xmlns:a16="http://schemas.microsoft.com/office/drawing/2014/main" id="{37BE4A17-448E-DEDF-4292-7DFF4C57D24A}"/>
                </a:ext>
              </a:extLst>
            </p:cNvPr>
            <p:cNvSpPr txBox="1"/>
            <p:nvPr/>
          </p:nvSpPr>
          <p:spPr>
            <a:xfrm>
              <a:off x="9308228" y="5852952"/>
              <a:ext cx="2171701" cy="323165"/>
            </a:xfrm>
            <a:prstGeom prst="rect">
              <a:avLst/>
            </a:prstGeom>
            <a:noFill/>
          </p:spPr>
          <p:txBody>
            <a:bodyPr wrap="square" rtlCol="0">
              <a:spAutoFit/>
            </a:bodyPr>
            <a:lstStyle/>
            <a:p>
              <a:r>
                <a:rPr lang="en-US" sz="1500" dirty="0"/>
                <a:t>Prediction Target Frame</a:t>
              </a:r>
            </a:p>
          </p:txBody>
        </p:sp>
        <p:sp>
          <p:nvSpPr>
            <p:cNvPr id="16" name="Rectangle 15">
              <a:extLst>
                <a:ext uri="{FF2B5EF4-FFF2-40B4-BE49-F238E27FC236}">
                  <a16:creationId xmlns:a16="http://schemas.microsoft.com/office/drawing/2014/main" id="{00BAFF4F-2B0D-E045-0EC7-9A6A92272EC0}"/>
                </a:ext>
              </a:extLst>
            </p:cNvPr>
            <p:cNvSpPr/>
            <p:nvPr/>
          </p:nvSpPr>
          <p:spPr>
            <a:xfrm>
              <a:off x="1358716" y="4585667"/>
              <a:ext cx="10045521" cy="72410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Entire Weather Event Sequence</a:t>
              </a:r>
            </a:p>
          </p:txBody>
        </p:sp>
        <p:sp>
          <p:nvSpPr>
            <p:cNvPr id="17" name="TextBox 16">
              <a:extLst>
                <a:ext uri="{FF2B5EF4-FFF2-40B4-BE49-F238E27FC236}">
                  <a16:creationId xmlns:a16="http://schemas.microsoft.com/office/drawing/2014/main" id="{A8CB2C57-C784-F82E-FD07-6418394B3164}"/>
                </a:ext>
              </a:extLst>
            </p:cNvPr>
            <p:cNvSpPr txBox="1"/>
            <p:nvPr/>
          </p:nvSpPr>
          <p:spPr>
            <a:xfrm>
              <a:off x="94370" y="1907878"/>
              <a:ext cx="1264349" cy="553998"/>
            </a:xfrm>
            <a:prstGeom prst="rect">
              <a:avLst/>
            </a:prstGeom>
            <a:noFill/>
          </p:spPr>
          <p:txBody>
            <a:bodyPr wrap="square" rtlCol="0">
              <a:spAutoFit/>
            </a:bodyPr>
            <a:lstStyle/>
            <a:p>
              <a:r>
                <a:rPr lang="en-US" sz="1500" dirty="0"/>
                <a:t>Input/Target Pair 1</a:t>
              </a:r>
            </a:p>
          </p:txBody>
        </p:sp>
        <p:sp>
          <p:nvSpPr>
            <p:cNvPr id="18" name="Rectangle 17">
              <a:extLst>
                <a:ext uri="{FF2B5EF4-FFF2-40B4-BE49-F238E27FC236}">
                  <a16:creationId xmlns:a16="http://schemas.microsoft.com/office/drawing/2014/main" id="{DA1FB264-AC97-B908-E2F3-25FBF755FE9C}"/>
                </a:ext>
              </a:extLst>
            </p:cNvPr>
            <p:cNvSpPr/>
            <p:nvPr/>
          </p:nvSpPr>
          <p:spPr>
            <a:xfrm>
              <a:off x="1358719" y="2666957"/>
              <a:ext cx="10045521" cy="72410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6ABB2B8-732D-A1DB-C5C0-E955615980F5}"/>
                </a:ext>
              </a:extLst>
            </p:cNvPr>
            <p:cNvSpPr/>
            <p:nvPr/>
          </p:nvSpPr>
          <p:spPr>
            <a:xfrm>
              <a:off x="1869575" y="2666958"/>
              <a:ext cx="2704564" cy="7241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2">
                    <a:lumMod val="75000"/>
                  </a:schemeClr>
                </a:solidFill>
              </a:endParaRPr>
            </a:p>
          </p:txBody>
        </p:sp>
        <p:sp>
          <p:nvSpPr>
            <p:cNvPr id="20" name="Rectangle 19">
              <a:extLst>
                <a:ext uri="{FF2B5EF4-FFF2-40B4-BE49-F238E27FC236}">
                  <a16:creationId xmlns:a16="http://schemas.microsoft.com/office/drawing/2014/main" id="{F8F256B6-657A-0D79-BF15-C8670005E111}"/>
                </a:ext>
              </a:extLst>
            </p:cNvPr>
            <p:cNvSpPr/>
            <p:nvPr/>
          </p:nvSpPr>
          <p:spPr>
            <a:xfrm>
              <a:off x="4574140" y="2666957"/>
              <a:ext cx="1235690" cy="72410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5">
                    <a:lumMod val="75000"/>
                  </a:schemeClr>
                </a:solidFill>
              </a:endParaRPr>
            </a:p>
          </p:txBody>
        </p:sp>
        <p:sp>
          <p:nvSpPr>
            <p:cNvPr id="21" name="Rectangle 20">
              <a:extLst>
                <a:ext uri="{FF2B5EF4-FFF2-40B4-BE49-F238E27FC236}">
                  <a16:creationId xmlns:a16="http://schemas.microsoft.com/office/drawing/2014/main" id="{2A5652CE-E709-7BA4-5559-79331182CCF6}"/>
                </a:ext>
              </a:extLst>
            </p:cNvPr>
            <p:cNvSpPr/>
            <p:nvPr/>
          </p:nvSpPr>
          <p:spPr>
            <a:xfrm>
              <a:off x="5809830" y="2666957"/>
              <a:ext cx="505476" cy="72410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5">
                    <a:lumMod val="75000"/>
                  </a:schemeClr>
                </a:solidFill>
              </a:endParaRPr>
            </a:p>
          </p:txBody>
        </p:sp>
        <p:sp>
          <p:nvSpPr>
            <p:cNvPr id="22" name="TextBox 21">
              <a:extLst>
                <a:ext uri="{FF2B5EF4-FFF2-40B4-BE49-F238E27FC236}">
                  <a16:creationId xmlns:a16="http://schemas.microsoft.com/office/drawing/2014/main" id="{A2801BFE-F29D-5805-56FD-55C7C61C39C3}"/>
                </a:ext>
              </a:extLst>
            </p:cNvPr>
            <p:cNvSpPr txBox="1"/>
            <p:nvPr/>
          </p:nvSpPr>
          <p:spPr>
            <a:xfrm>
              <a:off x="94369" y="2752008"/>
              <a:ext cx="1264349" cy="553998"/>
            </a:xfrm>
            <a:prstGeom prst="rect">
              <a:avLst/>
            </a:prstGeom>
            <a:noFill/>
          </p:spPr>
          <p:txBody>
            <a:bodyPr wrap="square" rtlCol="0">
              <a:spAutoFit/>
            </a:bodyPr>
            <a:lstStyle/>
            <a:p>
              <a:r>
                <a:rPr lang="en-US" sz="1500" dirty="0"/>
                <a:t>Input/Target Pair 2</a:t>
              </a:r>
            </a:p>
          </p:txBody>
        </p:sp>
        <p:sp>
          <p:nvSpPr>
            <p:cNvPr id="23" name="Rectangle 22">
              <a:extLst>
                <a:ext uri="{FF2B5EF4-FFF2-40B4-BE49-F238E27FC236}">
                  <a16:creationId xmlns:a16="http://schemas.microsoft.com/office/drawing/2014/main" id="{0483D8D7-40DF-AEFB-B8EA-8D993641094E}"/>
                </a:ext>
              </a:extLst>
            </p:cNvPr>
            <p:cNvSpPr/>
            <p:nvPr/>
          </p:nvSpPr>
          <p:spPr>
            <a:xfrm>
              <a:off x="1358717" y="3524347"/>
              <a:ext cx="10045521" cy="72410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A2AB00A-4966-7495-D565-3FC61EFD1C8D}"/>
                </a:ext>
              </a:extLst>
            </p:cNvPr>
            <p:cNvSpPr/>
            <p:nvPr/>
          </p:nvSpPr>
          <p:spPr>
            <a:xfrm>
              <a:off x="2375051" y="3524347"/>
              <a:ext cx="2704564" cy="71859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2">
                    <a:lumMod val="75000"/>
                  </a:schemeClr>
                </a:solidFill>
              </a:endParaRPr>
            </a:p>
          </p:txBody>
        </p:sp>
        <p:sp>
          <p:nvSpPr>
            <p:cNvPr id="25" name="Rectangle 24">
              <a:extLst>
                <a:ext uri="{FF2B5EF4-FFF2-40B4-BE49-F238E27FC236}">
                  <a16:creationId xmlns:a16="http://schemas.microsoft.com/office/drawing/2014/main" id="{F26EE55F-D7EE-4DA8-F4CE-26817909C86E}"/>
                </a:ext>
              </a:extLst>
            </p:cNvPr>
            <p:cNvSpPr/>
            <p:nvPr/>
          </p:nvSpPr>
          <p:spPr>
            <a:xfrm>
              <a:off x="5079616" y="3524347"/>
              <a:ext cx="1235690" cy="71859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5">
                    <a:lumMod val="75000"/>
                  </a:schemeClr>
                </a:solidFill>
              </a:endParaRPr>
            </a:p>
          </p:txBody>
        </p:sp>
        <p:sp>
          <p:nvSpPr>
            <p:cNvPr id="26" name="Rectangle 25">
              <a:extLst>
                <a:ext uri="{FF2B5EF4-FFF2-40B4-BE49-F238E27FC236}">
                  <a16:creationId xmlns:a16="http://schemas.microsoft.com/office/drawing/2014/main" id="{7A58582E-5F82-72EE-1D1E-77AB163B6674}"/>
                </a:ext>
              </a:extLst>
            </p:cNvPr>
            <p:cNvSpPr/>
            <p:nvPr/>
          </p:nvSpPr>
          <p:spPr>
            <a:xfrm>
              <a:off x="6315306" y="3523601"/>
              <a:ext cx="505476" cy="72410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accent5">
                    <a:lumMod val="75000"/>
                  </a:schemeClr>
                </a:solidFill>
              </a:endParaRPr>
            </a:p>
          </p:txBody>
        </p:sp>
        <p:sp>
          <p:nvSpPr>
            <p:cNvPr id="27" name="TextBox 26">
              <a:extLst>
                <a:ext uri="{FF2B5EF4-FFF2-40B4-BE49-F238E27FC236}">
                  <a16:creationId xmlns:a16="http://schemas.microsoft.com/office/drawing/2014/main" id="{7D0EEECB-8A86-87CE-8950-8C742146A7D3}"/>
                </a:ext>
              </a:extLst>
            </p:cNvPr>
            <p:cNvSpPr txBox="1"/>
            <p:nvPr/>
          </p:nvSpPr>
          <p:spPr>
            <a:xfrm>
              <a:off x="94367" y="3609398"/>
              <a:ext cx="1264349" cy="553998"/>
            </a:xfrm>
            <a:prstGeom prst="rect">
              <a:avLst/>
            </a:prstGeom>
            <a:noFill/>
          </p:spPr>
          <p:txBody>
            <a:bodyPr wrap="square" rtlCol="0">
              <a:spAutoFit/>
            </a:bodyPr>
            <a:lstStyle/>
            <a:p>
              <a:r>
                <a:rPr lang="en-US" sz="1500" dirty="0"/>
                <a:t>Input/Target Pair 3</a:t>
              </a:r>
            </a:p>
          </p:txBody>
        </p:sp>
      </p:grpSp>
      <p:sp>
        <p:nvSpPr>
          <p:cNvPr id="10" name="Content Placeholder 2">
            <a:extLst>
              <a:ext uri="{FF2B5EF4-FFF2-40B4-BE49-F238E27FC236}">
                <a16:creationId xmlns:a16="http://schemas.microsoft.com/office/drawing/2014/main" id="{7080E0DC-FD0D-42AB-CDE9-0980E8A74942}"/>
              </a:ext>
            </a:extLst>
          </p:cNvPr>
          <p:cNvSpPr>
            <a:spLocks noGrp="1"/>
          </p:cNvSpPr>
          <p:nvPr>
            <p:ph idx="1"/>
          </p:nvPr>
        </p:nvSpPr>
        <p:spPr>
          <a:xfrm>
            <a:off x="838200" y="1658662"/>
            <a:ext cx="7507310" cy="487069"/>
          </a:xfrm>
        </p:spPr>
        <p:txBody>
          <a:bodyPr>
            <a:normAutofit/>
          </a:bodyPr>
          <a:lstStyle/>
          <a:p>
            <a:pPr marL="0" indent="0">
              <a:buNone/>
            </a:pPr>
            <a:r>
              <a:rPr lang="en-US" b="1" dirty="0"/>
              <a:t>Rolling Window Technique</a:t>
            </a:r>
          </a:p>
        </p:txBody>
      </p:sp>
    </p:spTree>
    <p:extLst>
      <p:ext uri="{BB962C8B-B14F-4D97-AF65-F5344CB8AC3E}">
        <p14:creationId xmlns:p14="http://schemas.microsoft.com/office/powerpoint/2010/main" val="246387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6126-1BAB-BE8C-F672-F0DE27F509E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7AB4B7A8-328D-0796-13D7-AD9E068A1845}"/>
              </a:ext>
            </a:extLst>
          </p:cNvPr>
          <p:cNvSpPr>
            <a:spLocks noGrp="1"/>
          </p:cNvSpPr>
          <p:nvPr>
            <p:ph idx="1"/>
          </p:nvPr>
        </p:nvSpPr>
        <p:spPr/>
        <p:txBody>
          <a:bodyPr/>
          <a:lstStyle/>
          <a:p>
            <a:r>
              <a:rPr lang="en-US" dirty="0"/>
              <a:t>The goal of this study was to model precipitative storms as ellipses and predict ellipse movement over 4 different time horizons</a:t>
            </a:r>
          </a:p>
          <a:p>
            <a:pPr lvl="1"/>
            <a:r>
              <a:rPr lang="en-US" dirty="0"/>
              <a:t>5 minutes</a:t>
            </a:r>
          </a:p>
          <a:p>
            <a:pPr lvl="1"/>
            <a:r>
              <a:rPr lang="en-US" dirty="0"/>
              <a:t>30 minutes</a:t>
            </a:r>
          </a:p>
          <a:p>
            <a:pPr lvl="1"/>
            <a:r>
              <a:rPr lang="en-US" dirty="0"/>
              <a:t>60 minutes</a:t>
            </a:r>
          </a:p>
          <a:p>
            <a:pPr lvl="1"/>
            <a:r>
              <a:rPr lang="en-US" dirty="0"/>
              <a:t>120 minutes</a:t>
            </a:r>
          </a:p>
        </p:txBody>
      </p:sp>
    </p:spTree>
    <p:extLst>
      <p:ext uri="{BB962C8B-B14F-4D97-AF65-F5344CB8AC3E}">
        <p14:creationId xmlns:p14="http://schemas.microsoft.com/office/powerpoint/2010/main" val="1283310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91627-D91D-3BAB-479C-3F12C3DD8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A9F44-4CBB-161F-065F-4122B84B2946}"/>
              </a:ext>
            </a:extLst>
          </p:cNvPr>
          <p:cNvSpPr>
            <a:spLocks noGrp="1"/>
          </p:cNvSpPr>
          <p:nvPr>
            <p:ph type="title"/>
          </p:nvPr>
        </p:nvSpPr>
        <p:spPr/>
        <p:txBody>
          <a:bodyPr/>
          <a:lstStyle/>
          <a:p>
            <a:r>
              <a:rPr lang="en-US" dirty="0"/>
              <a:t>Methodology – LSTM Modeling</a:t>
            </a:r>
          </a:p>
        </p:txBody>
      </p:sp>
      <p:pic>
        <p:nvPicPr>
          <p:cNvPr id="4" name="Picture 3" descr="A diagram of a data flow&#10;&#10;AI-generated content may be incorrect.">
            <a:extLst>
              <a:ext uri="{FF2B5EF4-FFF2-40B4-BE49-F238E27FC236}">
                <a16:creationId xmlns:a16="http://schemas.microsoft.com/office/drawing/2014/main" id="{9B67F4FE-4DB8-72CD-F59F-564FE1FE9C42}"/>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t="19189" b="20152"/>
          <a:stretch/>
        </p:blipFill>
        <p:spPr bwMode="auto">
          <a:xfrm>
            <a:off x="160355" y="1690688"/>
            <a:ext cx="11871290" cy="4049712"/>
          </a:xfrm>
          <a:prstGeom prst="rect">
            <a:avLst/>
          </a:prstGeom>
          <a:ln>
            <a:noFill/>
          </a:ln>
          <a:extLst>
            <a:ext uri="{53640926-AAD7-44D8-BBD7-CCE9431645EC}">
              <a14:shadowObscured xmlns:a14="http://schemas.microsoft.com/office/drawing/2010/main"/>
            </a:ext>
          </a:extLst>
        </p:spPr>
      </p:pic>
      <p:pic>
        <p:nvPicPr>
          <p:cNvPr id="8" name="Picture 7" descr="A diagram of a data flow&#10;&#10;AI-generated content may be incorrect.">
            <a:extLst>
              <a:ext uri="{FF2B5EF4-FFF2-40B4-BE49-F238E27FC236}">
                <a16:creationId xmlns:a16="http://schemas.microsoft.com/office/drawing/2014/main" id="{9FE58E85-9CD9-4DAA-D98D-92DDE0E282F9}"/>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l="41720" t="63311" r="18518" b="24342"/>
          <a:stretch/>
        </p:blipFill>
        <p:spPr bwMode="auto">
          <a:xfrm>
            <a:off x="5112913" y="4636394"/>
            <a:ext cx="4720107" cy="824248"/>
          </a:xfrm>
          <a:prstGeom prst="rect">
            <a:avLst/>
          </a:prstGeom>
          <a:ln w="28575">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7793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CBAEA-6C9A-959A-1AEA-B4F283FD3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14D67B-BD23-DD30-841F-0401E036697C}"/>
              </a:ext>
            </a:extLst>
          </p:cNvPr>
          <p:cNvSpPr>
            <a:spLocks noGrp="1"/>
          </p:cNvSpPr>
          <p:nvPr>
            <p:ph type="title"/>
          </p:nvPr>
        </p:nvSpPr>
        <p:spPr/>
        <p:txBody>
          <a:bodyPr/>
          <a:lstStyle/>
          <a:p>
            <a:r>
              <a:rPr lang="en-US" dirty="0"/>
              <a:t>LSTM Modeling - LSTM Background</a:t>
            </a:r>
          </a:p>
        </p:txBody>
      </p:sp>
      <p:pic>
        <p:nvPicPr>
          <p:cNvPr id="12" name="Picture 11" descr="A diagram of a process&#10;&#10;Description automatically generated">
            <a:extLst>
              <a:ext uri="{FF2B5EF4-FFF2-40B4-BE49-F238E27FC236}">
                <a16:creationId xmlns:a16="http://schemas.microsoft.com/office/drawing/2014/main" id="{5C68F729-4BD9-2161-82AA-E27A1F9854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126" t="8972" r="3774" b="8257"/>
          <a:stretch/>
        </p:blipFill>
        <p:spPr bwMode="auto">
          <a:xfrm>
            <a:off x="1147829" y="1490707"/>
            <a:ext cx="9896342" cy="5002168"/>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315D900D-3CE7-6E38-6B68-D40654CE9D47}"/>
              </a:ext>
            </a:extLst>
          </p:cNvPr>
          <p:cNvSpPr txBox="1"/>
          <p:nvPr/>
        </p:nvSpPr>
        <p:spPr>
          <a:xfrm>
            <a:off x="3925014" y="1757204"/>
            <a:ext cx="3608650" cy="646331"/>
          </a:xfrm>
          <a:prstGeom prst="rect">
            <a:avLst/>
          </a:prstGeom>
          <a:noFill/>
        </p:spPr>
        <p:txBody>
          <a:bodyPr wrap="square">
            <a:spAutoFit/>
          </a:bodyPr>
          <a:lstStyle/>
          <a:p>
            <a:r>
              <a:rPr lang="en-US" b="1" kern="0" dirty="0">
                <a:latin typeface="Aptos" panose="020B0004020202020204" pitchFamily="34" charset="0"/>
                <a:ea typeface="Aptos" panose="020B0004020202020204" pitchFamily="34" charset="0"/>
                <a:cs typeface="Times New Roman" panose="02020603050405020304" pitchFamily="18" charset="0"/>
              </a:rPr>
              <a:t>C</a:t>
            </a:r>
            <a:r>
              <a:rPr lang="en-US" sz="1800" b="1" kern="0" dirty="0">
                <a:effectLst/>
                <a:latin typeface="Aptos" panose="020B0004020202020204" pitchFamily="34" charset="0"/>
                <a:ea typeface="Aptos" panose="020B0004020202020204" pitchFamily="34" charset="0"/>
                <a:cs typeface="Times New Roman" panose="02020603050405020304" pitchFamily="18" charset="0"/>
              </a:rPr>
              <a:t>ell </a:t>
            </a:r>
            <a:r>
              <a:rPr lang="en-US" b="1" kern="0" dirty="0">
                <a:latin typeface="Aptos" panose="020B0004020202020204" pitchFamily="34" charset="0"/>
                <a:ea typeface="Aptos" panose="020B0004020202020204" pitchFamily="34" charset="0"/>
                <a:cs typeface="Times New Roman" panose="02020603050405020304" pitchFamily="18" charset="0"/>
              </a:rPr>
              <a:t>S</a:t>
            </a:r>
            <a:r>
              <a:rPr lang="en-US" sz="1800" b="1" kern="0" dirty="0">
                <a:effectLst/>
                <a:latin typeface="Aptos" panose="020B0004020202020204" pitchFamily="34" charset="0"/>
                <a:ea typeface="Aptos" panose="020B0004020202020204" pitchFamily="34" charset="0"/>
                <a:cs typeface="Times New Roman" panose="02020603050405020304" pitchFamily="18" charset="0"/>
              </a:rPr>
              <a:t>tate</a:t>
            </a:r>
            <a:r>
              <a:rPr lang="en-US" b="1" kern="0" dirty="0">
                <a:latin typeface="Aptos" panose="020B0004020202020204" pitchFamily="34" charset="0"/>
                <a:ea typeface="Aptos" panose="020B0004020202020204" pitchFamily="34" charset="0"/>
                <a:cs typeface="Times New Roman" panose="02020603050405020304" pitchFamily="18" charset="0"/>
              </a:rPr>
              <a:t>:</a:t>
            </a:r>
            <a:r>
              <a:rPr lang="en-US" kern="0" dirty="0">
                <a:latin typeface="Aptos" panose="020B0004020202020204" pitchFamily="34" charset="0"/>
                <a:ea typeface="Aptos" panose="020B0004020202020204" pitchFamily="34" charset="0"/>
                <a:cs typeface="Times New Roman" panose="02020603050405020304" pitchFamily="18" charset="0"/>
              </a:rPr>
              <a:t> L</a:t>
            </a:r>
            <a:r>
              <a:rPr lang="en-US" sz="1800" kern="0" dirty="0">
                <a:effectLst/>
                <a:latin typeface="Aptos" panose="020B0004020202020204" pitchFamily="34" charset="0"/>
                <a:ea typeface="Aptos" panose="020B0004020202020204" pitchFamily="34" charset="0"/>
                <a:cs typeface="Times New Roman" panose="02020603050405020304" pitchFamily="18" charset="0"/>
              </a:rPr>
              <a:t>ong term memory</a:t>
            </a:r>
          </a:p>
          <a:p>
            <a:r>
              <a:rPr lang="en-US" sz="1800" b="1" kern="0" dirty="0">
                <a:effectLst/>
                <a:latin typeface="Aptos" panose="020B0004020202020204" pitchFamily="34" charset="0"/>
                <a:ea typeface="Aptos" panose="020B0004020202020204" pitchFamily="34" charset="0"/>
                <a:cs typeface="Times New Roman" panose="02020603050405020304" pitchFamily="18" charset="0"/>
              </a:rPr>
              <a:t>Hidden State:</a:t>
            </a:r>
            <a:r>
              <a:rPr lang="en-US" sz="1800" kern="0" dirty="0">
                <a:effectLst/>
                <a:latin typeface="Aptos" panose="020B0004020202020204" pitchFamily="34" charset="0"/>
                <a:ea typeface="Aptos" panose="020B0004020202020204" pitchFamily="34" charset="0"/>
                <a:cs typeface="Times New Roman" panose="02020603050405020304" pitchFamily="18" charset="0"/>
              </a:rPr>
              <a:t> Short term memory</a:t>
            </a:r>
            <a:endParaRPr lang="en-US" dirty="0"/>
          </a:p>
        </p:txBody>
      </p:sp>
    </p:spTree>
    <p:extLst>
      <p:ext uri="{BB962C8B-B14F-4D97-AF65-F5344CB8AC3E}">
        <p14:creationId xmlns:p14="http://schemas.microsoft.com/office/powerpoint/2010/main" val="1551117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E1FBD-3BFA-E8B5-C95C-ACAF69E74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359B7C-2FC1-0F6C-F6BB-24F16797FD4B}"/>
              </a:ext>
            </a:extLst>
          </p:cNvPr>
          <p:cNvSpPr>
            <a:spLocks noGrp="1"/>
          </p:cNvSpPr>
          <p:nvPr>
            <p:ph type="title"/>
          </p:nvPr>
        </p:nvSpPr>
        <p:spPr/>
        <p:txBody>
          <a:bodyPr/>
          <a:lstStyle/>
          <a:p>
            <a:r>
              <a:rPr lang="en-US" dirty="0"/>
              <a:t>LSTM Modeling - LSTM Architecture</a:t>
            </a:r>
          </a:p>
        </p:txBody>
      </p:sp>
      <p:pic>
        <p:nvPicPr>
          <p:cNvPr id="3" name="Picture 2">
            <a:extLst>
              <a:ext uri="{FF2B5EF4-FFF2-40B4-BE49-F238E27FC236}">
                <a16:creationId xmlns:a16="http://schemas.microsoft.com/office/drawing/2014/main" id="{474BAF0D-1CE9-45FA-619F-E1129D05C40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57" t="5692" r="1989" b="5143"/>
          <a:stretch/>
        </p:blipFill>
        <p:spPr bwMode="auto">
          <a:xfrm>
            <a:off x="1737165" y="1690688"/>
            <a:ext cx="8717670" cy="4590152"/>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59692A10-5D59-F336-37F8-2F0C3EA60661}"/>
              </a:ext>
            </a:extLst>
          </p:cNvPr>
          <p:cNvSpPr txBox="1"/>
          <p:nvPr/>
        </p:nvSpPr>
        <p:spPr>
          <a:xfrm>
            <a:off x="3882980" y="6358114"/>
            <a:ext cx="2723882" cy="369332"/>
          </a:xfrm>
          <a:prstGeom prst="rect">
            <a:avLst/>
          </a:prstGeom>
          <a:noFill/>
        </p:spPr>
        <p:txBody>
          <a:bodyPr wrap="square" rtlCol="0">
            <a:spAutoFit/>
          </a:bodyPr>
          <a:lstStyle/>
          <a:p>
            <a:pPr algn="ctr"/>
            <a:r>
              <a:rPr lang="en-US" b="1" dirty="0"/>
              <a:t>Dropout of 0.20 Applied</a:t>
            </a:r>
          </a:p>
        </p:txBody>
      </p:sp>
      <p:cxnSp>
        <p:nvCxnSpPr>
          <p:cNvPr id="7" name="Straight Connector 6">
            <a:extLst>
              <a:ext uri="{FF2B5EF4-FFF2-40B4-BE49-F238E27FC236}">
                <a16:creationId xmlns:a16="http://schemas.microsoft.com/office/drawing/2014/main" id="{802D8194-66EB-334C-C041-5DB2EF3944EA}"/>
              </a:ext>
            </a:extLst>
          </p:cNvPr>
          <p:cNvCxnSpPr>
            <a:cxnSpLocks/>
          </p:cNvCxnSpPr>
          <p:nvPr/>
        </p:nvCxnSpPr>
        <p:spPr>
          <a:xfrm>
            <a:off x="4359499" y="6152051"/>
            <a:ext cx="154546" cy="283336"/>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9F9FDAC5-7E4A-C0FE-914F-DABA6C7E4714}"/>
              </a:ext>
            </a:extLst>
          </p:cNvPr>
          <p:cNvCxnSpPr>
            <a:cxnSpLocks/>
          </p:cNvCxnSpPr>
          <p:nvPr/>
        </p:nvCxnSpPr>
        <p:spPr>
          <a:xfrm flipH="1">
            <a:off x="5930720" y="6156101"/>
            <a:ext cx="165280" cy="28333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3279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53D88-DC14-2063-6922-288138D6E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A2D26D-B467-CC84-B469-476CA805982E}"/>
              </a:ext>
            </a:extLst>
          </p:cNvPr>
          <p:cNvSpPr>
            <a:spLocks noGrp="1"/>
          </p:cNvSpPr>
          <p:nvPr>
            <p:ph type="title"/>
          </p:nvPr>
        </p:nvSpPr>
        <p:spPr>
          <a:xfrm>
            <a:off x="838199" y="365125"/>
            <a:ext cx="10926651" cy="1325563"/>
          </a:xfrm>
        </p:spPr>
        <p:txBody>
          <a:bodyPr/>
          <a:lstStyle/>
          <a:p>
            <a:r>
              <a:rPr lang="en-US" dirty="0"/>
              <a:t>LSTM Modeling - LSTM Training and Evaluation</a:t>
            </a:r>
          </a:p>
        </p:txBody>
      </p:sp>
      <p:sp>
        <p:nvSpPr>
          <p:cNvPr id="4" name="Content Placeholder 3">
            <a:extLst>
              <a:ext uri="{FF2B5EF4-FFF2-40B4-BE49-F238E27FC236}">
                <a16:creationId xmlns:a16="http://schemas.microsoft.com/office/drawing/2014/main" id="{1C86AD8D-A134-3656-3AA3-9BA15DCD870A}"/>
              </a:ext>
            </a:extLst>
          </p:cNvPr>
          <p:cNvSpPr>
            <a:spLocks noGrp="1"/>
          </p:cNvSpPr>
          <p:nvPr>
            <p:ph idx="1"/>
          </p:nvPr>
        </p:nvSpPr>
        <p:spPr>
          <a:xfrm>
            <a:off x="838200" y="1825624"/>
            <a:ext cx="10515600" cy="2392207"/>
          </a:xfrm>
        </p:spPr>
        <p:txBody>
          <a:bodyPr>
            <a:normAutofit/>
          </a:bodyPr>
          <a:lstStyle/>
          <a:p>
            <a:r>
              <a:rPr lang="en-US" dirty="0"/>
              <a:t>Separate Model for each time horizon (5, 30, 60, 120 minutes)</a:t>
            </a:r>
          </a:p>
          <a:p>
            <a:r>
              <a:rPr lang="en-US" dirty="0"/>
              <a:t>Loss Function: Mean Squared Error (MSE)</a:t>
            </a:r>
          </a:p>
          <a:p>
            <a:r>
              <a:rPr lang="en-US" dirty="0"/>
              <a:t>Evaluation Metric: R</a:t>
            </a:r>
            <a:r>
              <a:rPr lang="en-US" baseline="30000" dirty="0"/>
              <a:t>2</a:t>
            </a:r>
          </a:p>
          <a:p>
            <a:pPr lvl="1"/>
            <a:r>
              <a:rPr lang="en-US" dirty="0"/>
              <a:t>Global R</a:t>
            </a:r>
            <a:r>
              <a:rPr lang="en-US" baseline="30000" dirty="0"/>
              <a:t>2</a:t>
            </a:r>
            <a:endParaRPr lang="en-US" dirty="0"/>
          </a:p>
          <a:p>
            <a:pPr lvl="1"/>
            <a:r>
              <a:rPr lang="en-US" dirty="0"/>
              <a:t>Per-Feature R</a:t>
            </a:r>
            <a:r>
              <a:rPr lang="en-US" baseline="30000" dirty="0"/>
              <a:t>2</a:t>
            </a:r>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18D2EA8-7A16-FC05-36DF-9257E153B83B}"/>
                  </a:ext>
                </a:extLst>
              </p:cNvPr>
              <p:cNvSpPr txBox="1"/>
              <p:nvPr/>
            </p:nvSpPr>
            <p:spPr>
              <a:xfrm>
                <a:off x="1841678" y="4379885"/>
                <a:ext cx="3411291" cy="9058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𝑅</m:t>
                              </m:r>
                            </m:e>
                            <m:sup>
                              <m:r>
                                <a:rPr lang="en-US" i="0">
                                  <a:latin typeface="Cambria Math" panose="02040503050406030204" pitchFamily="18" charset="0"/>
                                </a:rPr>
                                <m:t>2</m:t>
                              </m:r>
                            </m:sup>
                          </m:sSup>
                        </m:e>
                        <m:sub>
                          <m:r>
                            <a:rPr lang="en-US" i="1">
                              <a:latin typeface="Cambria Math" panose="02040503050406030204" pitchFamily="18" charset="0"/>
                            </a:rPr>
                            <m:t>𝑔𝑙𝑜𝑏𝑎𝑙</m:t>
                          </m:r>
                        </m:sub>
                      </m:sSub>
                      <m:r>
                        <a:rPr lang="en-US" i="0">
                          <a:latin typeface="Cambria Math" panose="02040503050406030204" pitchFamily="18" charset="0"/>
                        </a:rPr>
                        <m:t> = 1−</m:t>
                      </m:r>
                      <m:f>
                        <m:fPr>
                          <m:ctrlPr>
                            <a:rPr lang="en-US" i="1">
                              <a:solidFill>
                                <a:srgbClr val="836967"/>
                              </a:solidFill>
                              <a:latin typeface="Cambria Math" panose="02040503050406030204" pitchFamily="18" charset="0"/>
                            </a:rPr>
                          </m:ctrlPr>
                        </m:fPr>
                        <m:num>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1">
                                  <a:latin typeface="Cambria Math" panose="02040503050406030204" pitchFamily="18" charset="0"/>
                                </a:rPr>
                                <m:t>𝑗</m:t>
                              </m:r>
                            </m:sub>
                            <m:sup/>
                            <m:e>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0">
                                              <a:latin typeface="Cambria Math" panose="02040503050406030204" pitchFamily="18" charset="0"/>
                                            </a:rPr>
                                            <m:t>,</m:t>
                                          </m:r>
                                          <m:r>
                                            <a:rPr lang="en-US" i="1">
                                              <a:latin typeface="Cambria Math" panose="02040503050406030204" pitchFamily="18" charset="0"/>
                                            </a:rPr>
                                            <m:t>𝑗</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r>
                                            <a:rPr lang="en-US" i="0">
                                              <a:latin typeface="Cambria Math" panose="02040503050406030204" pitchFamily="18" charset="0"/>
                                            </a:rPr>
                                            <m:t>,</m:t>
                                          </m:r>
                                          <m:r>
                                            <a:rPr lang="en-US" i="1">
                                              <a:latin typeface="Cambria Math" panose="02040503050406030204" pitchFamily="18" charset="0"/>
                                            </a:rPr>
                                            <m:t>𝑗</m:t>
                                          </m:r>
                                        </m:sub>
                                      </m:sSub>
                                    </m:e>
                                  </m:d>
                                </m:e>
                                <m:sup>
                                  <m:r>
                                    <a:rPr lang="en-US" i="0">
                                      <a:latin typeface="Cambria Math" panose="02040503050406030204" pitchFamily="18" charset="0"/>
                                    </a:rPr>
                                    <m:t>2</m:t>
                                  </m:r>
                                </m:sup>
                              </m:sSup>
                            </m:e>
                          </m:nary>
                        </m:num>
                        <m:den>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1">
                                  <a:latin typeface="Cambria Math" panose="02040503050406030204" pitchFamily="18" charset="0"/>
                                </a:rPr>
                                <m:t>𝑗</m:t>
                              </m:r>
                            </m:sub>
                            <m:sup/>
                            <m:e>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0">
                                              <a:latin typeface="Cambria Math" panose="02040503050406030204" pitchFamily="18" charset="0"/>
                                            </a:rPr>
                                            <m:t>,</m:t>
                                          </m:r>
                                          <m:r>
                                            <a:rPr lang="en-US" i="1">
                                              <a:latin typeface="Cambria Math" panose="02040503050406030204" pitchFamily="18" charset="0"/>
                                            </a:rPr>
                                            <m:t>𝑗</m:t>
                                          </m:r>
                                        </m:sub>
                                      </m:sSub>
                                      <m:r>
                                        <a:rPr lang="en-US" i="0">
                                          <a:latin typeface="Cambria Math" panose="02040503050406030204" pitchFamily="18" charset="0"/>
                                        </a:rPr>
                                        <m:t>−</m:t>
                                      </m:r>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e>
                                  </m:d>
                                </m:e>
                                <m:sup>
                                  <m:r>
                                    <a:rPr lang="en-US" i="0">
                                      <a:latin typeface="Cambria Math" panose="02040503050406030204" pitchFamily="18" charset="0"/>
                                    </a:rPr>
                                    <m:t>2</m:t>
                                  </m:r>
                                </m:sup>
                              </m:sSup>
                            </m:e>
                          </m:nary>
                        </m:den>
                      </m:f>
                    </m:oMath>
                  </m:oMathPara>
                </a14:m>
                <a:endParaRPr lang="en-US" dirty="0"/>
              </a:p>
            </p:txBody>
          </p:sp>
        </mc:Choice>
        <mc:Fallback>
          <p:sp>
            <p:nvSpPr>
              <p:cNvPr id="5" name="TextBox 4">
                <a:extLst>
                  <a:ext uri="{FF2B5EF4-FFF2-40B4-BE49-F238E27FC236}">
                    <a16:creationId xmlns:a16="http://schemas.microsoft.com/office/drawing/2014/main" id="{018D2EA8-7A16-FC05-36DF-9257E153B83B}"/>
                  </a:ext>
                </a:extLst>
              </p:cNvPr>
              <p:cNvSpPr txBox="1">
                <a:spLocks noRot="1" noChangeAspect="1" noMove="1" noResize="1" noEditPoints="1" noAdjustHandles="1" noChangeArrowheads="1" noChangeShapeType="1" noTextEdit="1"/>
              </p:cNvSpPr>
              <p:nvPr/>
            </p:nvSpPr>
            <p:spPr>
              <a:xfrm>
                <a:off x="1841678" y="4379885"/>
                <a:ext cx="3411291" cy="9058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BCD3ADC-5027-09DC-56EF-0CE0D1D03487}"/>
                  </a:ext>
                </a:extLst>
              </p:cNvPr>
              <p:cNvSpPr txBox="1"/>
              <p:nvPr/>
            </p:nvSpPr>
            <p:spPr>
              <a:xfrm>
                <a:off x="5764906" y="4379885"/>
                <a:ext cx="6094926" cy="967957"/>
              </a:xfrm>
              <a:prstGeom prst="rect">
                <a:avLst/>
              </a:prstGeom>
              <a:noFill/>
            </p:spPr>
            <p:txBody>
              <a:bodyPr wrap="square">
                <a:spAutoFit/>
              </a:bodyPr>
              <a:lstStyle/>
              <a:p>
                <a14:m>
                  <m:oMath xmlns:m="http://schemas.openxmlformats.org/officeDocument/2006/math">
                    <m:sSub>
                      <m:sSubPr>
                        <m:ctrlPr>
                          <a:rPr lang="en-US" b="1" i="1" smtClean="0">
                            <a:effectLst/>
                            <a:latin typeface="Cambria Math" panose="02040503050406030204" pitchFamily="18" charset="0"/>
                          </a:rPr>
                        </m:ctrlPr>
                      </m:sSubPr>
                      <m:e>
                        <m:acc>
                          <m:accPr>
                            <m:chr m:val="̂"/>
                            <m:ctrlPr>
                              <a:rPr lang="en-US" b="1" i="1">
                                <a:effectLst/>
                                <a:latin typeface="Cambria Math" panose="02040503050406030204" pitchFamily="18" charset="0"/>
                              </a:rPr>
                            </m:ctrlPr>
                          </m:accPr>
                          <m:e>
                            <m:r>
                              <a:rPr lang="en-US" sz="1800" b="1" i="1" kern="0">
                                <a:effectLst/>
                                <a:latin typeface="Cambria Math" panose="02040503050406030204" pitchFamily="18" charset="0"/>
                                <a:ea typeface="Aptos" panose="020B0004020202020204" pitchFamily="34" charset="0"/>
                                <a:cs typeface="Times New Roman" panose="02020603050405020304" pitchFamily="18" charset="0"/>
                              </a:rPr>
                              <m:t>𝒚</m:t>
                            </m:r>
                          </m:e>
                        </m:acc>
                      </m:e>
                      <m:sub>
                        <m:r>
                          <a:rPr lang="en-US" sz="1800" b="1" i="1" kern="0">
                            <a:effectLst/>
                            <a:latin typeface="Cambria Math" panose="02040503050406030204" pitchFamily="18" charset="0"/>
                            <a:ea typeface="Aptos" panose="020B0004020202020204" pitchFamily="34" charset="0"/>
                            <a:cs typeface="Times New Roman" panose="02020603050405020304" pitchFamily="18" charset="0"/>
                          </a:rPr>
                          <m:t>𝒊</m:t>
                        </m:r>
                        <m:r>
                          <a:rPr lang="en-US" sz="1800" b="1" i="1" kern="0">
                            <a:effectLst/>
                            <a:latin typeface="Cambria Math" panose="02040503050406030204" pitchFamily="18" charset="0"/>
                            <a:ea typeface="Aptos" panose="020B0004020202020204" pitchFamily="34" charset="0"/>
                            <a:cs typeface="Times New Roman" panose="02020603050405020304" pitchFamily="18" charset="0"/>
                          </a:rPr>
                          <m:t>,</m:t>
                        </m:r>
                        <m:r>
                          <a:rPr lang="en-US" sz="1800" b="1" i="1" kern="0">
                            <a:effectLst/>
                            <a:latin typeface="Cambria Math" panose="02040503050406030204" pitchFamily="18" charset="0"/>
                            <a:ea typeface="Aptos" panose="020B0004020202020204" pitchFamily="34" charset="0"/>
                            <a:cs typeface="Times New Roman" panose="02020603050405020304" pitchFamily="18" charset="0"/>
                          </a:rPr>
                          <m:t>𝒋</m:t>
                        </m:r>
                      </m:sub>
                    </m:sSub>
                  </m:oMath>
                </a14:m>
                <a:r>
                  <a:rPr lang="en-US" sz="1800" b="1" kern="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Predicted Value </a:t>
                </a:r>
              </a:p>
              <a:p>
                <a14:m>
                  <m:oMath xmlns:m="http://schemas.openxmlformats.org/officeDocument/2006/math">
                    <m:acc>
                      <m:accPr>
                        <m:chr m:val="̅"/>
                        <m:ctrlPr>
                          <a:rPr lang="en-US" b="1" i="1">
                            <a:effectLst/>
                            <a:latin typeface="Cambria Math" panose="02040503050406030204" pitchFamily="18" charset="0"/>
                          </a:rPr>
                        </m:ctrlPr>
                      </m:accPr>
                      <m:e>
                        <m:r>
                          <a:rPr lang="en-US" sz="1800" b="1" i="1" kern="0">
                            <a:effectLst/>
                            <a:latin typeface="Cambria Math" panose="02040503050406030204" pitchFamily="18" charset="0"/>
                            <a:ea typeface="Aptos" panose="020B0004020202020204" pitchFamily="34" charset="0"/>
                            <a:cs typeface="Times New Roman" panose="02020603050405020304" pitchFamily="18" charset="0"/>
                          </a:rPr>
                          <m:t>𝒚</m:t>
                        </m:r>
                      </m:e>
                    </m:acc>
                  </m:oMath>
                </a14:m>
                <a:r>
                  <a:rPr lang="en-US" sz="1800" b="1" kern="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Mean value across all predictions and features</a:t>
                </a:r>
                <a:endParaRPr lang="en-US" kern="0" dirty="0">
                  <a:latin typeface="Aptos" panose="020B0004020202020204" pitchFamily="34" charset="0"/>
                  <a:ea typeface="Times New Roman" panose="02020603050405020304" pitchFamily="18" charset="0"/>
                  <a:cs typeface="Times New Roman" panose="02020603050405020304" pitchFamily="18" charset="0"/>
                </a:endParaRPr>
              </a:p>
              <a:p>
                <a14:m>
                  <m:oMath xmlns:m="http://schemas.openxmlformats.org/officeDocument/2006/math">
                    <m:sSub>
                      <m:sSubPr>
                        <m:ctrlPr>
                          <a:rPr lang="en-US" b="1" i="1">
                            <a:effectLst/>
                            <a:latin typeface="Cambria Math" panose="02040503050406030204" pitchFamily="18" charset="0"/>
                          </a:rPr>
                        </m:ctrlPr>
                      </m:sSubPr>
                      <m:e>
                        <m:r>
                          <a:rPr lang="en-US" sz="1800" b="1" i="1" kern="0">
                            <a:effectLst/>
                            <a:latin typeface="Cambria Math" panose="02040503050406030204" pitchFamily="18" charset="0"/>
                            <a:ea typeface="Aptos" panose="020B0004020202020204" pitchFamily="34" charset="0"/>
                            <a:cs typeface="Times New Roman" panose="02020603050405020304" pitchFamily="18" charset="0"/>
                          </a:rPr>
                          <m:t>𝒚</m:t>
                        </m:r>
                      </m:e>
                      <m:sub>
                        <m:r>
                          <a:rPr lang="en-US" sz="1800" b="1" i="1" kern="0">
                            <a:effectLst/>
                            <a:latin typeface="Cambria Math" panose="02040503050406030204" pitchFamily="18" charset="0"/>
                            <a:ea typeface="Aptos" panose="020B0004020202020204" pitchFamily="34" charset="0"/>
                            <a:cs typeface="Times New Roman" panose="02020603050405020304" pitchFamily="18" charset="0"/>
                          </a:rPr>
                          <m:t>𝒊</m:t>
                        </m:r>
                        <m:r>
                          <a:rPr lang="en-US" sz="1800" b="1" i="1" kern="0">
                            <a:effectLst/>
                            <a:latin typeface="Cambria Math" panose="02040503050406030204" pitchFamily="18" charset="0"/>
                            <a:ea typeface="Aptos" panose="020B0004020202020204" pitchFamily="34" charset="0"/>
                            <a:cs typeface="Times New Roman" panose="02020603050405020304" pitchFamily="18" charset="0"/>
                          </a:rPr>
                          <m:t>,</m:t>
                        </m:r>
                        <m:r>
                          <a:rPr lang="en-US" sz="1800" b="1" i="1" kern="0">
                            <a:effectLst/>
                            <a:latin typeface="Cambria Math" panose="02040503050406030204" pitchFamily="18" charset="0"/>
                            <a:ea typeface="Aptos" panose="020B0004020202020204" pitchFamily="34" charset="0"/>
                            <a:cs typeface="Times New Roman" panose="02020603050405020304" pitchFamily="18" charset="0"/>
                          </a:rPr>
                          <m:t>𝒋</m:t>
                        </m:r>
                      </m:sub>
                    </m:sSub>
                  </m:oMath>
                </a14:m>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 True value</a:t>
                </a:r>
                <a:endParaRPr lang="en-US" dirty="0"/>
              </a:p>
            </p:txBody>
          </p:sp>
        </mc:Choice>
        <mc:Fallback>
          <p:sp>
            <p:nvSpPr>
              <p:cNvPr id="8" name="TextBox 7">
                <a:extLst>
                  <a:ext uri="{FF2B5EF4-FFF2-40B4-BE49-F238E27FC236}">
                    <a16:creationId xmlns:a16="http://schemas.microsoft.com/office/drawing/2014/main" id="{FBCD3ADC-5027-09DC-56EF-0CE0D1D03487}"/>
                  </a:ext>
                </a:extLst>
              </p:cNvPr>
              <p:cNvSpPr txBox="1">
                <a:spLocks noRot="1" noChangeAspect="1" noMove="1" noResize="1" noEditPoints="1" noAdjustHandles="1" noChangeArrowheads="1" noChangeShapeType="1" noTextEdit="1"/>
              </p:cNvSpPr>
              <p:nvPr/>
            </p:nvSpPr>
            <p:spPr>
              <a:xfrm>
                <a:off x="5764906" y="4379885"/>
                <a:ext cx="6094926" cy="967957"/>
              </a:xfrm>
              <a:prstGeom prst="rect">
                <a:avLst/>
              </a:prstGeom>
              <a:blipFill>
                <a:blip r:embed="rId4"/>
                <a:stretch>
                  <a:fillRect t="-1887" b="-8176"/>
                </a:stretch>
              </a:blipFill>
            </p:spPr>
            <p:txBody>
              <a:bodyPr/>
              <a:lstStyle/>
              <a:p>
                <a:r>
                  <a:rPr lang="en-US">
                    <a:noFill/>
                  </a:rPr>
                  <a:t> </a:t>
                </a:r>
              </a:p>
            </p:txBody>
          </p:sp>
        </mc:Fallback>
      </mc:AlternateContent>
    </p:spTree>
    <p:extLst>
      <p:ext uri="{BB962C8B-B14F-4D97-AF65-F5344CB8AC3E}">
        <p14:creationId xmlns:p14="http://schemas.microsoft.com/office/powerpoint/2010/main" val="2090896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FD653-541D-FA31-01D9-B49304831F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C55A8-5246-1D56-493B-4BD904EC0D64}"/>
              </a:ext>
            </a:extLst>
          </p:cNvPr>
          <p:cNvSpPr>
            <a:spLocks noGrp="1"/>
          </p:cNvSpPr>
          <p:nvPr>
            <p:ph type="title"/>
          </p:nvPr>
        </p:nvSpPr>
        <p:spPr/>
        <p:txBody>
          <a:bodyPr/>
          <a:lstStyle/>
          <a:p>
            <a:r>
              <a:rPr lang="en-US" dirty="0"/>
              <a:t>Methodology – Hyperparameter Optimization</a:t>
            </a:r>
          </a:p>
        </p:txBody>
      </p:sp>
      <p:pic>
        <p:nvPicPr>
          <p:cNvPr id="4" name="Picture 3" descr="A diagram of a data flow&#10;&#10;AI-generated content may be incorrect.">
            <a:extLst>
              <a:ext uri="{FF2B5EF4-FFF2-40B4-BE49-F238E27FC236}">
                <a16:creationId xmlns:a16="http://schemas.microsoft.com/office/drawing/2014/main" id="{C1885AE6-5615-B85A-69BC-E5B371A1DEA5}"/>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t="19189" b="20152"/>
          <a:stretch/>
        </p:blipFill>
        <p:spPr bwMode="auto">
          <a:xfrm>
            <a:off x="160355" y="1690688"/>
            <a:ext cx="11871290" cy="4049712"/>
          </a:xfrm>
          <a:prstGeom prst="rect">
            <a:avLst/>
          </a:prstGeom>
          <a:ln>
            <a:noFill/>
          </a:ln>
          <a:extLst>
            <a:ext uri="{53640926-AAD7-44D8-BBD7-CCE9431645EC}">
              <a14:shadowObscured xmlns:a14="http://schemas.microsoft.com/office/drawing/2010/main"/>
            </a:ext>
          </a:extLst>
        </p:spPr>
      </p:pic>
      <p:pic>
        <p:nvPicPr>
          <p:cNvPr id="8" name="Picture 7" descr="A diagram of a data flow&#10;&#10;AI-generated content may be incorrect.">
            <a:extLst>
              <a:ext uri="{FF2B5EF4-FFF2-40B4-BE49-F238E27FC236}">
                <a16:creationId xmlns:a16="http://schemas.microsoft.com/office/drawing/2014/main" id="{4741CCF9-6DE4-C9C9-E29F-96E3D3E08C5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23" t="21740" r="2570" b="21449"/>
          <a:stretch/>
        </p:blipFill>
        <p:spPr bwMode="auto">
          <a:xfrm>
            <a:off x="1931831" y="1860997"/>
            <a:ext cx="9794383" cy="3792827"/>
          </a:xfrm>
          <a:prstGeom prst="rect">
            <a:avLst/>
          </a:prstGeom>
          <a:ln w="28575">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2130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9322D-0310-CF61-EAA9-F23F78E9F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7CD0EC-0E78-0ED6-269D-1ED3FCE9CD85}"/>
              </a:ext>
            </a:extLst>
          </p:cNvPr>
          <p:cNvSpPr>
            <a:spLocks noGrp="1"/>
          </p:cNvSpPr>
          <p:nvPr>
            <p:ph type="title"/>
          </p:nvPr>
        </p:nvSpPr>
        <p:spPr/>
        <p:txBody>
          <a:bodyPr/>
          <a:lstStyle/>
          <a:p>
            <a:r>
              <a:rPr lang="en-US" dirty="0"/>
              <a:t>Hyperparameter Optimization</a:t>
            </a:r>
          </a:p>
        </p:txBody>
      </p:sp>
      <p:sp>
        <p:nvSpPr>
          <p:cNvPr id="8" name="Content Placeholder 2">
            <a:extLst>
              <a:ext uri="{FF2B5EF4-FFF2-40B4-BE49-F238E27FC236}">
                <a16:creationId xmlns:a16="http://schemas.microsoft.com/office/drawing/2014/main" id="{76B63E5B-1860-8D3D-2CB5-CEDB0B2DA8F6}"/>
              </a:ext>
            </a:extLst>
          </p:cNvPr>
          <p:cNvSpPr>
            <a:spLocks noGrp="1"/>
          </p:cNvSpPr>
          <p:nvPr>
            <p:ph idx="1"/>
          </p:nvPr>
        </p:nvSpPr>
        <p:spPr>
          <a:xfrm>
            <a:off x="838200" y="1586551"/>
            <a:ext cx="10515600" cy="2669917"/>
          </a:xfrm>
        </p:spPr>
        <p:txBody>
          <a:bodyPr>
            <a:normAutofit/>
          </a:bodyPr>
          <a:lstStyle/>
          <a:p>
            <a:r>
              <a:rPr lang="en-US" dirty="0"/>
              <a:t>3 hyperparameters considered for optimization</a:t>
            </a:r>
          </a:p>
          <a:p>
            <a:pPr lvl="1"/>
            <a:r>
              <a:rPr lang="en-US" dirty="0"/>
              <a:t>Masking Threshold</a:t>
            </a:r>
          </a:p>
          <a:p>
            <a:pPr lvl="1"/>
            <a:r>
              <a:rPr lang="en-US" dirty="0"/>
              <a:t>Number of standard deviations captured during ellipse fitting</a:t>
            </a:r>
          </a:p>
          <a:p>
            <a:pPr lvl="1"/>
            <a:r>
              <a:rPr lang="en-US" dirty="0"/>
              <a:t>Input Sequence Length</a:t>
            </a:r>
          </a:p>
          <a:p>
            <a:r>
              <a:rPr lang="en-US" dirty="0"/>
              <a:t>Each horizon length may have a distinct optimal combination</a:t>
            </a:r>
          </a:p>
        </p:txBody>
      </p:sp>
    </p:spTree>
    <p:extLst>
      <p:ext uri="{BB962C8B-B14F-4D97-AF65-F5344CB8AC3E}">
        <p14:creationId xmlns:p14="http://schemas.microsoft.com/office/powerpoint/2010/main" val="3216919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8B092-4F19-21A1-3848-C77853DF6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3F85C-A4EC-E25D-7070-A0003ED8F4FE}"/>
              </a:ext>
            </a:extLst>
          </p:cNvPr>
          <p:cNvSpPr>
            <a:spLocks noGrp="1"/>
          </p:cNvSpPr>
          <p:nvPr>
            <p:ph type="title"/>
          </p:nvPr>
        </p:nvSpPr>
        <p:spPr/>
        <p:txBody>
          <a:bodyPr/>
          <a:lstStyle/>
          <a:p>
            <a:r>
              <a:rPr lang="en-US" dirty="0"/>
              <a:t>Parameter Tuning</a:t>
            </a:r>
          </a:p>
        </p:txBody>
      </p:sp>
      <p:sp>
        <p:nvSpPr>
          <p:cNvPr id="7" name="Content Placeholder 2">
            <a:extLst>
              <a:ext uri="{FF2B5EF4-FFF2-40B4-BE49-F238E27FC236}">
                <a16:creationId xmlns:a16="http://schemas.microsoft.com/office/drawing/2014/main" id="{94F8042D-7507-977D-C362-738737326CC1}"/>
              </a:ext>
            </a:extLst>
          </p:cNvPr>
          <p:cNvSpPr txBox="1">
            <a:spLocks/>
          </p:cNvSpPr>
          <p:nvPr/>
        </p:nvSpPr>
        <p:spPr>
          <a:xfrm>
            <a:off x="838200" y="1586551"/>
            <a:ext cx="10733468" cy="1536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Used Near-Orthogonal Latin Hypercubes for sampling design space</a:t>
            </a:r>
          </a:p>
          <a:p>
            <a:pPr lvl="1"/>
            <a:r>
              <a:rPr lang="en-US" dirty="0"/>
              <a:t>Evenly samples a design space</a:t>
            </a:r>
          </a:p>
          <a:p>
            <a:pPr lvl="1"/>
            <a:r>
              <a:rPr lang="en-US" dirty="0"/>
              <a:t>Minimizes correlation between subspaces</a:t>
            </a:r>
          </a:p>
        </p:txBody>
      </p:sp>
    </p:spTree>
    <p:extLst>
      <p:ext uri="{BB962C8B-B14F-4D97-AF65-F5344CB8AC3E}">
        <p14:creationId xmlns:p14="http://schemas.microsoft.com/office/powerpoint/2010/main" val="1362677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7AD6-7C17-0A80-72F9-1FBB0877BA73}"/>
              </a:ext>
            </a:extLst>
          </p:cNvPr>
          <p:cNvSpPr>
            <a:spLocks noGrp="1"/>
          </p:cNvSpPr>
          <p:nvPr>
            <p:ph type="title"/>
          </p:nvPr>
        </p:nvSpPr>
        <p:spPr/>
        <p:txBody>
          <a:bodyPr/>
          <a:lstStyle/>
          <a:p>
            <a:r>
              <a:rPr lang="en-US" dirty="0"/>
              <a:t>Parameter Tuning</a:t>
            </a:r>
          </a:p>
        </p:txBody>
      </p:sp>
      <p:pic>
        <p:nvPicPr>
          <p:cNvPr id="1026" name="Picture 2" descr="PDF] Improving a Plan Library for Real-time Systems Using Nearly Orthogonal  Latin Hypercube Sampling | Semantic Scholar">
            <a:extLst>
              <a:ext uri="{FF2B5EF4-FFF2-40B4-BE49-F238E27FC236}">
                <a16:creationId xmlns:a16="http://schemas.microsoft.com/office/drawing/2014/main" id="{F51BC1C6-2158-35BE-4856-AEAF15691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184" y="3245995"/>
            <a:ext cx="4520546" cy="33614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ABB5AB-E6DF-11D4-025E-84BCB2BA812A}"/>
              </a:ext>
            </a:extLst>
          </p:cNvPr>
          <p:cNvSpPr txBox="1"/>
          <p:nvPr/>
        </p:nvSpPr>
        <p:spPr>
          <a:xfrm>
            <a:off x="6812925" y="5421912"/>
            <a:ext cx="3902298" cy="954107"/>
          </a:xfrm>
          <a:prstGeom prst="rect">
            <a:avLst/>
          </a:prstGeom>
          <a:noFill/>
        </p:spPr>
        <p:txBody>
          <a:bodyPr wrap="square">
            <a:spAutoFit/>
          </a:bodyPr>
          <a:lstStyle/>
          <a:p>
            <a:r>
              <a:rPr lang="en-US" sz="1400" b="0" i="0" dirty="0">
                <a:solidFill>
                  <a:srgbClr val="2E414F"/>
                </a:solidFill>
                <a:effectLst/>
                <a:latin typeface="Roboto" panose="02000000000000000000" pitchFamily="2" charset="0"/>
              </a:rPr>
              <a:t>Holder, Robert. “Improving a Plan Library for Real-time Systems Using Nearly Orthogonal Latin Hypercube Sampling.” </a:t>
            </a:r>
            <a:r>
              <a:rPr lang="en-US" sz="1400" b="0" i="1" dirty="0">
                <a:solidFill>
                  <a:srgbClr val="2E414F"/>
                </a:solidFill>
                <a:effectLst/>
                <a:latin typeface="Roboto" panose="02000000000000000000" pitchFamily="2" charset="0"/>
              </a:rPr>
              <a:t>AAAI Conference on Artificial Intelligence</a:t>
            </a:r>
            <a:r>
              <a:rPr lang="en-US" sz="1400" b="0" i="0" dirty="0">
                <a:solidFill>
                  <a:srgbClr val="2E414F"/>
                </a:solidFill>
                <a:effectLst/>
                <a:latin typeface="Roboto" panose="02000000000000000000" pitchFamily="2" charset="0"/>
              </a:rPr>
              <a:t> (2008).</a:t>
            </a:r>
            <a:endParaRPr lang="en-US" sz="1400" dirty="0"/>
          </a:p>
        </p:txBody>
      </p:sp>
      <p:sp>
        <p:nvSpPr>
          <p:cNvPr id="7" name="Content Placeholder 2">
            <a:extLst>
              <a:ext uri="{FF2B5EF4-FFF2-40B4-BE49-F238E27FC236}">
                <a16:creationId xmlns:a16="http://schemas.microsoft.com/office/drawing/2014/main" id="{D3D73808-F15A-C7B3-6435-229E826D8B4B}"/>
              </a:ext>
            </a:extLst>
          </p:cNvPr>
          <p:cNvSpPr txBox="1">
            <a:spLocks/>
          </p:cNvSpPr>
          <p:nvPr/>
        </p:nvSpPr>
        <p:spPr>
          <a:xfrm>
            <a:off x="838200" y="1586551"/>
            <a:ext cx="10733468" cy="1536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Used Near-Orthogonal Latin Hypercubes for sampling design space</a:t>
            </a:r>
          </a:p>
          <a:p>
            <a:pPr lvl="1"/>
            <a:r>
              <a:rPr lang="en-US" dirty="0"/>
              <a:t>Evenly samples a design space</a:t>
            </a:r>
          </a:p>
          <a:p>
            <a:pPr lvl="1"/>
            <a:r>
              <a:rPr lang="en-US" dirty="0"/>
              <a:t>Minimizes correlation between subspaces</a:t>
            </a:r>
          </a:p>
        </p:txBody>
      </p:sp>
    </p:spTree>
    <p:extLst>
      <p:ext uri="{BB962C8B-B14F-4D97-AF65-F5344CB8AC3E}">
        <p14:creationId xmlns:p14="http://schemas.microsoft.com/office/powerpoint/2010/main" val="1741822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3090-6609-7F31-076F-D49CA28586B1}"/>
              </a:ext>
            </a:extLst>
          </p:cNvPr>
          <p:cNvSpPr>
            <a:spLocks noGrp="1"/>
          </p:cNvSpPr>
          <p:nvPr>
            <p:ph type="title"/>
          </p:nvPr>
        </p:nvSpPr>
        <p:spPr/>
        <p:txBody>
          <a:bodyPr/>
          <a:lstStyle/>
          <a:p>
            <a:r>
              <a:rPr lang="en-US" dirty="0"/>
              <a:t>Hyperparameter Optimization - NOLHs</a:t>
            </a:r>
          </a:p>
        </p:txBody>
      </p:sp>
      <p:sp>
        <p:nvSpPr>
          <p:cNvPr id="8" name="Content Placeholder 2">
            <a:extLst>
              <a:ext uri="{FF2B5EF4-FFF2-40B4-BE49-F238E27FC236}">
                <a16:creationId xmlns:a16="http://schemas.microsoft.com/office/drawing/2014/main" id="{C29CC28B-5F1C-2732-C5D1-F3E95E8C6192}"/>
              </a:ext>
            </a:extLst>
          </p:cNvPr>
          <p:cNvSpPr>
            <a:spLocks noGrp="1"/>
          </p:cNvSpPr>
          <p:nvPr>
            <p:ph idx="1"/>
          </p:nvPr>
        </p:nvSpPr>
        <p:spPr>
          <a:xfrm>
            <a:off x="838200" y="1586551"/>
            <a:ext cx="10733468" cy="1536575"/>
          </a:xfrm>
        </p:spPr>
        <p:txBody>
          <a:bodyPr>
            <a:normAutofit/>
          </a:bodyPr>
          <a:lstStyle/>
          <a:p>
            <a:r>
              <a:rPr lang="en-US" dirty="0"/>
              <a:t>Used Near-Orthogonal Latin Hypercubes for sampling design space</a:t>
            </a:r>
          </a:p>
          <a:p>
            <a:pPr lvl="1"/>
            <a:r>
              <a:rPr lang="en-US" dirty="0"/>
              <a:t>Evenly samples a design space</a:t>
            </a:r>
          </a:p>
          <a:p>
            <a:pPr lvl="1"/>
            <a:r>
              <a:rPr lang="en-US" dirty="0"/>
              <a:t>Minimizes correlation between subspaces</a:t>
            </a:r>
          </a:p>
        </p:txBody>
      </p:sp>
      <p:pic>
        <p:nvPicPr>
          <p:cNvPr id="9" name="Picture 8" descr="A graph of a graph with blue dots&#10;&#10;AI-generated content may be incorrect.">
            <a:extLst>
              <a:ext uri="{FF2B5EF4-FFF2-40B4-BE49-F238E27FC236}">
                <a16:creationId xmlns:a16="http://schemas.microsoft.com/office/drawing/2014/main" id="{29C50A5E-408A-A58B-EE8B-765690ACC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181" y="2973640"/>
            <a:ext cx="7437638" cy="2718948"/>
          </a:xfrm>
          <a:prstGeom prst="rect">
            <a:avLst/>
          </a:prstGeom>
          <a:ln>
            <a:solidFill>
              <a:schemeClr val="tx1"/>
            </a:solidFill>
          </a:ln>
        </p:spPr>
      </p:pic>
      <p:sp>
        <p:nvSpPr>
          <p:cNvPr id="10" name="TextBox 9">
            <a:extLst>
              <a:ext uri="{FF2B5EF4-FFF2-40B4-BE49-F238E27FC236}">
                <a16:creationId xmlns:a16="http://schemas.microsoft.com/office/drawing/2014/main" id="{9FDD6E5B-F171-36BC-456E-56FCEE662781}"/>
              </a:ext>
            </a:extLst>
          </p:cNvPr>
          <p:cNvSpPr txBox="1"/>
          <p:nvPr/>
        </p:nvSpPr>
        <p:spPr>
          <a:xfrm>
            <a:off x="2592004" y="5724657"/>
            <a:ext cx="7007992" cy="738664"/>
          </a:xfrm>
          <a:prstGeom prst="rect">
            <a:avLst/>
          </a:prstGeom>
          <a:noFill/>
        </p:spPr>
        <p:txBody>
          <a:bodyPr wrap="square" rtlCol="0">
            <a:spAutoFit/>
          </a:bodyPr>
          <a:lstStyle/>
          <a:p>
            <a:r>
              <a:rPr lang="en-US" sz="1400" b="0" i="0" dirty="0">
                <a:solidFill>
                  <a:srgbClr val="202020"/>
                </a:solidFill>
                <a:effectLst/>
                <a:latin typeface="Helvetica" panose="020B0604020202020204" pitchFamily="34" charset="0"/>
              </a:rPr>
              <a:t>Wang H, Yu C, Zhu X, Jian L, Lu C, Pan X (2024) Elevator block brake structural optimization design based on an approximate model. </a:t>
            </a:r>
            <a:r>
              <a:rPr lang="en-US" sz="1400" b="0" i="0" dirty="0" err="1">
                <a:solidFill>
                  <a:srgbClr val="202020"/>
                </a:solidFill>
                <a:effectLst/>
                <a:latin typeface="Helvetica" panose="020B0604020202020204" pitchFamily="34" charset="0"/>
              </a:rPr>
              <a:t>PLoS</a:t>
            </a:r>
            <a:r>
              <a:rPr lang="en-US" sz="1400" b="0" i="0" dirty="0">
                <a:solidFill>
                  <a:srgbClr val="202020"/>
                </a:solidFill>
                <a:effectLst/>
                <a:latin typeface="Helvetica" panose="020B0604020202020204" pitchFamily="34" charset="0"/>
              </a:rPr>
              <a:t> ONE 19(3): e0296753. https://doi.org/10.1371/journal.pone.0296753</a:t>
            </a:r>
            <a:endParaRPr lang="en-US" sz="1400" dirty="0"/>
          </a:p>
        </p:txBody>
      </p:sp>
    </p:spTree>
    <p:extLst>
      <p:ext uri="{BB962C8B-B14F-4D97-AF65-F5344CB8AC3E}">
        <p14:creationId xmlns:p14="http://schemas.microsoft.com/office/powerpoint/2010/main" val="3267374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A0A1-1069-57FA-A0E9-A222AEE01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9C78D-E737-F63B-1230-525DD630B5AE}"/>
              </a:ext>
            </a:extLst>
          </p:cNvPr>
          <p:cNvSpPr>
            <a:spLocks noGrp="1"/>
          </p:cNvSpPr>
          <p:nvPr>
            <p:ph type="title"/>
          </p:nvPr>
        </p:nvSpPr>
        <p:spPr/>
        <p:txBody>
          <a:bodyPr/>
          <a:lstStyle/>
          <a:p>
            <a:r>
              <a:rPr lang="en-US" dirty="0"/>
              <a:t>Hyperparameter Optimization – Sampling</a:t>
            </a:r>
          </a:p>
        </p:txBody>
      </p:sp>
      <p:sp>
        <p:nvSpPr>
          <p:cNvPr id="8" name="Content Placeholder 2">
            <a:extLst>
              <a:ext uri="{FF2B5EF4-FFF2-40B4-BE49-F238E27FC236}">
                <a16:creationId xmlns:a16="http://schemas.microsoft.com/office/drawing/2014/main" id="{08D7AB8D-9119-2433-3417-375F948C80A7}"/>
              </a:ext>
            </a:extLst>
          </p:cNvPr>
          <p:cNvSpPr>
            <a:spLocks noGrp="1"/>
          </p:cNvSpPr>
          <p:nvPr>
            <p:ph idx="1"/>
          </p:nvPr>
        </p:nvSpPr>
        <p:spPr>
          <a:xfrm>
            <a:off x="838200" y="1586551"/>
            <a:ext cx="10733468" cy="1536575"/>
          </a:xfrm>
        </p:spPr>
        <p:txBody>
          <a:bodyPr>
            <a:normAutofit/>
          </a:bodyPr>
          <a:lstStyle/>
          <a:p>
            <a:r>
              <a:rPr lang="en-US" dirty="0"/>
              <a:t>Used preliminary analysis on masking threshold and logical values to bound initial design space</a:t>
            </a:r>
          </a:p>
        </p:txBody>
      </p:sp>
      <p:graphicFrame>
        <p:nvGraphicFramePr>
          <p:cNvPr id="3" name="Chart 2">
            <a:extLst>
              <a:ext uri="{FF2B5EF4-FFF2-40B4-BE49-F238E27FC236}">
                <a16:creationId xmlns:a16="http://schemas.microsoft.com/office/drawing/2014/main" id="{CD5E225B-70B7-8B10-B168-AE8628A8E6B6}"/>
              </a:ext>
            </a:extLst>
          </p:cNvPr>
          <p:cNvGraphicFramePr>
            <a:graphicFrameLocks/>
          </p:cNvGraphicFramePr>
          <p:nvPr>
            <p:extLst>
              <p:ext uri="{D42A27DB-BD31-4B8C-83A1-F6EECF244321}">
                <p14:modId xmlns:p14="http://schemas.microsoft.com/office/powerpoint/2010/main" val="2863977524"/>
              </p:ext>
            </p:extLst>
          </p:nvPr>
        </p:nvGraphicFramePr>
        <p:xfrm>
          <a:off x="620332" y="2961974"/>
          <a:ext cx="5754757" cy="27651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D9DA3DC4-4E66-8959-446F-D6DDE14D6495}"/>
              </a:ext>
            </a:extLst>
          </p:cNvPr>
          <p:cNvGraphicFramePr>
            <a:graphicFrameLocks noGrp="1"/>
          </p:cNvGraphicFramePr>
          <p:nvPr>
            <p:extLst>
              <p:ext uri="{D42A27DB-BD31-4B8C-83A1-F6EECF244321}">
                <p14:modId xmlns:p14="http://schemas.microsoft.com/office/powerpoint/2010/main" val="610213767"/>
              </p:ext>
            </p:extLst>
          </p:nvPr>
        </p:nvGraphicFramePr>
        <p:xfrm>
          <a:off x="6784975" y="4009271"/>
          <a:ext cx="5198817" cy="1219200"/>
        </p:xfrm>
        <a:graphic>
          <a:graphicData uri="http://schemas.openxmlformats.org/drawingml/2006/table">
            <a:tbl>
              <a:tblPr firstRow="1" firstCol="1" bandRow="1">
                <a:tableStyleId>{9D7B26C5-4107-4FEC-AEDC-1716B250A1EF}</a:tableStyleId>
              </a:tblPr>
              <a:tblGrid>
                <a:gridCol w="568325">
                  <a:extLst>
                    <a:ext uri="{9D8B030D-6E8A-4147-A177-3AD203B41FA5}">
                      <a16:colId xmlns:a16="http://schemas.microsoft.com/office/drawing/2014/main" val="1853951910"/>
                    </a:ext>
                  </a:extLst>
                </a:gridCol>
                <a:gridCol w="1314450">
                  <a:extLst>
                    <a:ext uri="{9D8B030D-6E8A-4147-A177-3AD203B41FA5}">
                      <a16:colId xmlns:a16="http://schemas.microsoft.com/office/drawing/2014/main" val="3632482093"/>
                    </a:ext>
                  </a:extLst>
                </a:gridCol>
                <a:gridCol w="1519439">
                  <a:extLst>
                    <a:ext uri="{9D8B030D-6E8A-4147-A177-3AD203B41FA5}">
                      <a16:colId xmlns:a16="http://schemas.microsoft.com/office/drawing/2014/main" val="4244504996"/>
                    </a:ext>
                  </a:extLst>
                </a:gridCol>
                <a:gridCol w="1796603">
                  <a:extLst>
                    <a:ext uri="{9D8B030D-6E8A-4147-A177-3AD203B41FA5}">
                      <a16:colId xmlns:a16="http://schemas.microsoft.com/office/drawing/2014/main" val="4028355590"/>
                    </a:ext>
                  </a:extLst>
                </a:gridCol>
              </a:tblGrid>
              <a:tr h="0">
                <a:tc>
                  <a:txBody>
                    <a:bodyPr/>
                    <a:lstStyle/>
                    <a:p>
                      <a:pPr marL="0" marR="0">
                        <a:lnSpc>
                          <a:spcPct val="100000"/>
                        </a:lnSpc>
                        <a:spcAft>
                          <a:spcPts val="800"/>
                        </a:spcAft>
                        <a:buNone/>
                      </a:pP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600" kern="100" dirty="0">
                          <a:effectLst/>
                        </a:rPr>
                        <a:t>Masking Threshold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600" kern="100" dirty="0">
                          <a:effectLst/>
                        </a:rPr>
                        <a:t>Number of Standard Deviations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600" kern="100" dirty="0">
                          <a:effectLst/>
                        </a:rPr>
                        <a:t>Input Sequence Length</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6051357"/>
                  </a:ext>
                </a:extLst>
              </a:tr>
              <a:tr h="0">
                <a:tc>
                  <a:txBody>
                    <a:bodyPr/>
                    <a:lstStyle/>
                    <a:p>
                      <a:pPr marL="0" marR="0">
                        <a:lnSpc>
                          <a:spcPct val="100000"/>
                        </a:lnSpc>
                        <a:spcAft>
                          <a:spcPts val="800"/>
                        </a:spcAft>
                        <a:buNone/>
                      </a:pPr>
                      <a:r>
                        <a:rPr lang="en-US" sz="1600" kern="100">
                          <a:effectLst/>
                        </a:rPr>
                        <a:t>Min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600" kern="100">
                          <a:effectLst/>
                        </a:rPr>
                        <a:t>50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600" kern="100" dirty="0">
                          <a:effectLst/>
                        </a:rPr>
                        <a:t>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600" kern="100" dirty="0">
                          <a:effectLst/>
                        </a:rPr>
                        <a:t>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8079129"/>
                  </a:ext>
                </a:extLst>
              </a:tr>
              <a:tr h="0">
                <a:tc>
                  <a:txBody>
                    <a:bodyPr/>
                    <a:lstStyle/>
                    <a:p>
                      <a:pPr marL="0" marR="0">
                        <a:lnSpc>
                          <a:spcPct val="100000"/>
                        </a:lnSpc>
                        <a:spcAft>
                          <a:spcPts val="800"/>
                        </a:spcAft>
                        <a:buNone/>
                      </a:pPr>
                      <a:r>
                        <a:rPr lang="en-US" sz="1600" kern="100">
                          <a:effectLst/>
                        </a:rPr>
                        <a:t>Max</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600" kern="100" dirty="0">
                          <a:effectLst/>
                        </a:rPr>
                        <a:t>150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600" kern="100">
                          <a:effectLst/>
                        </a:rPr>
                        <a:t>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600" kern="100" dirty="0">
                          <a:effectLst/>
                        </a:rPr>
                        <a:t>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4529466"/>
                  </a:ext>
                </a:extLst>
              </a:tr>
            </a:tbl>
          </a:graphicData>
        </a:graphic>
      </p:graphicFrame>
      <p:sp>
        <p:nvSpPr>
          <p:cNvPr id="5" name="TextBox 4">
            <a:extLst>
              <a:ext uri="{FF2B5EF4-FFF2-40B4-BE49-F238E27FC236}">
                <a16:creationId xmlns:a16="http://schemas.microsoft.com/office/drawing/2014/main" id="{332201D6-29D6-5C19-266F-8F6FAB60CAD2}"/>
              </a:ext>
            </a:extLst>
          </p:cNvPr>
          <p:cNvSpPr txBox="1"/>
          <p:nvPr/>
        </p:nvSpPr>
        <p:spPr>
          <a:xfrm>
            <a:off x="7858236" y="3550209"/>
            <a:ext cx="3230474" cy="369332"/>
          </a:xfrm>
          <a:prstGeom prst="rect">
            <a:avLst/>
          </a:prstGeom>
          <a:noFill/>
        </p:spPr>
        <p:txBody>
          <a:bodyPr wrap="square" rtlCol="0">
            <a:spAutoFit/>
          </a:bodyPr>
          <a:lstStyle/>
          <a:p>
            <a:r>
              <a:rPr lang="en-US" b="1" dirty="0"/>
              <a:t>Initial Design Space Bounds</a:t>
            </a:r>
          </a:p>
        </p:txBody>
      </p:sp>
    </p:spTree>
    <p:extLst>
      <p:ext uri="{BB962C8B-B14F-4D97-AF65-F5344CB8AC3E}">
        <p14:creationId xmlns:p14="http://schemas.microsoft.com/office/powerpoint/2010/main" val="298611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95445-72C6-803A-9644-DE12E3361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4236F-811B-5819-1663-CCBDEC9349B5}"/>
              </a:ext>
            </a:extLst>
          </p:cNvPr>
          <p:cNvSpPr>
            <a:spLocks noGrp="1"/>
          </p:cNvSpPr>
          <p:nvPr>
            <p:ph type="title"/>
          </p:nvPr>
        </p:nvSpPr>
        <p:spPr/>
        <p:txBody>
          <a:bodyPr/>
          <a:lstStyle/>
          <a:p>
            <a:r>
              <a:rPr lang="en-US" dirty="0"/>
              <a:t>Definition of Nowcasting</a:t>
            </a:r>
          </a:p>
        </p:txBody>
      </p:sp>
      <p:sp>
        <p:nvSpPr>
          <p:cNvPr id="3" name="Content Placeholder 2">
            <a:extLst>
              <a:ext uri="{FF2B5EF4-FFF2-40B4-BE49-F238E27FC236}">
                <a16:creationId xmlns:a16="http://schemas.microsoft.com/office/drawing/2014/main" id="{D03BA0A3-457B-4D37-9D3A-FAE820C4255A}"/>
              </a:ext>
            </a:extLst>
          </p:cNvPr>
          <p:cNvSpPr>
            <a:spLocks noGrp="1"/>
          </p:cNvSpPr>
          <p:nvPr>
            <p:ph idx="1"/>
          </p:nvPr>
        </p:nvSpPr>
        <p:spPr>
          <a:xfrm>
            <a:off x="838199" y="1825625"/>
            <a:ext cx="11016803" cy="4351338"/>
          </a:xfrm>
        </p:spPr>
        <p:txBody>
          <a:bodyPr/>
          <a:lstStyle/>
          <a:p>
            <a:r>
              <a:rPr lang="en-US" dirty="0"/>
              <a:t>Accurate forecasting can be critical in weather contingent operations</a:t>
            </a:r>
          </a:p>
          <a:p>
            <a:pPr lvl="1"/>
            <a:r>
              <a:rPr lang="en-US" dirty="0"/>
              <a:t>Disaster Management</a:t>
            </a:r>
          </a:p>
          <a:p>
            <a:pPr lvl="1"/>
            <a:r>
              <a:rPr lang="en-US" dirty="0"/>
              <a:t>Mission Planning</a:t>
            </a:r>
          </a:p>
          <a:p>
            <a:r>
              <a:rPr lang="en-US" dirty="0"/>
              <a:t>Nowcasting is a subset of weather forecasting</a:t>
            </a:r>
          </a:p>
          <a:p>
            <a:pPr lvl="1"/>
            <a:r>
              <a:rPr lang="en-US" dirty="0"/>
              <a:t>Defined as 0-2 hours in this study</a:t>
            </a:r>
          </a:p>
          <a:p>
            <a:r>
              <a:rPr lang="en-US" dirty="0"/>
              <a:t>Typically takes place on small scales in the time and space domains</a:t>
            </a:r>
          </a:p>
          <a:p>
            <a:pPr lvl="1"/>
            <a:endParaRPr lang="en-US" dirty="0"/>
          </a:p>
          <a:p>
            <a:pPr lvl="1"/>
            <a:endParaRPr lang="en-US" dirty="0"/>
          </a:p>
        </p:txBody>
      </p:sp>
    </p:spTree>
    <p:extLst>
      <p:ext uri="{BB962C8B-B14F-4D97-AF65-F5344CB8AC3E}">
        <p14:creationId xmlns:p14="http://schemas.microsoft.com/office/powerpoint/2010/main" val="2652247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3451C-836B-17F5-A0E6-3CF4A908CC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C7DA18-2FA6-8B4D-043B-0E08D7F6EB1C}"/>
              </a:ext>
            </a:extLst>
          </p:cNvPr>
          <p:cNvSpPr>
            <a:spLocks noGrp="1"/>
          </p:cNvSpPr>
          <p:nvPr>
            <p:ph type="title"/>
          </p:nvPr>
        </p:nvSpPr>
        <p:spPr/>
        <p:txBody>
          <a:bodyPr/>
          <a:lstStyle/>
          <a:p>
            <a:r>
              <a:rPr lang="en-US" dirty="0"/>
              <a:t>Hyperparameter Optimization – Sampling</a:t>
            </a:r>
          </a:p>
        </p:txBody>
      </p:sp>
      <p:sp>
        <p:nvSpPr>
          <p:cNvPr id="8" name="Content Placeholder 2">
            <a:extLst>
              <a:ext uri="{FF2B5EF4-FFF2-40B4-BE49-F238E27FC236}">
                <a16:creationId xmlns:a16="http://schemas.microsoft.com/office/drawing/2014/main" id="{9585E71E-16A7-70DC-B6F2-7E779277595C}"/>
              </a:ext>
            </a:extLst>
          </p:cNvPr>
          <p:cNvSpPr>
            <a:spLocks noGrp="1"/>
          </p:cNvSpPr>
          <p:nvPr>
            <p:ph idx="1"/>
          </p:nvPr>
        </p:nvSpPr>
        <p:spPr>
          <a:xfrm>
            <a:off x="838200" y="1586552"/>
            <a:ext cx="10733468" cy="480508"/>
          </a:xfrm>
        </p:spPr>
        <p:txBody>
          <a:bodyPr>
            <a:normAutofit/>
          </a:bodyPr>
          <a:lstStyle/>
          <a:p>
            <a:r>
              <a:rPr lang="en-US" dirty="0"/>
              <a:t>Used NOLH to pick 17 design points</a:t>
            </a:r>
          </a:p>
        </p:txBody>
      </p:sp>
      <p:graphicFrame>
        <p:nvGraphicFramePr>
          <p:cNvPr id="4" name="Table 3">
            <a:extLst>
              <a:ext uri="{FF2B5EF4-FFF2-40B4-BE49-F238E27FC236}">
                <a16:creationId xmlns:a16="http://schemas.microsoft.com/office/drawing/2014/main" id="{1A039DF8-3606-A45E-BFC5-A917221204E7}"/>
              </a:ext>
            </a:extLst>
          </p:cNvPr>
          <p:cNvGraphicFramePr>
            <a:graphicFrameLocks noGrp="1"/>
          </p:cNvGraphicFramePr>
          <p:nvPr>
            <p:extLst>
              <p:ext uri="{D42A27DB-BD31-4B8C-83A1-F6EECF244321}">
                <p14:modId xmlns:p14="http://schemas.microsoft.com/office/powerpoint/2010/main" val="2044212257"/>
              </p:ext>
            </p:extLst>
          </p:nvPr>
        </p:nvGraphicFramePr>
        <p:xfrm>
          <a:off x="500085" y="3001845"/>
          <a:ext cx="5198817" cy="670560"/>
        </p:xfrm>
        <a:graphic>
          <a:graphicData uri="http://schemas.openxmlformats.org/drawingml/2006/table">
            <a:tbl>
              <a:tblPr firstRow="1" firstCol="1" bandRow="1">
                <a:tableStyleId>{9D7B26C5-4107-4FEC-AEDC-1716B250A1EF}</a:tableStyleId>
              </a:tblPr>
              <a:tblGrid>
                <a:gridCol w="568325">
                  <a:extLst>
                    <a:ext uri="{9D8B030D-6E8A-4147-A177-3AD203B41FA5}">
                      <a16:colId xmlns:a16="http://schemas.microsoft.com/office/drawing/2014/main" val="1853951910"/>
                    </a:ext>
                  </a:extLst>
                </a:gridCol>
                <a:gridCol w="1314450">
                  <a:extLst>
                    <a:ext uri="{9D8B030D-6E8A-4147-A177-3AD203B41FA5}">
                      <a16:colId xmlns:a16="http://schemas.microsoft.com/office/drawing/2014/main" val="3632482093"/>
                    </a:ext>
                  </a:extLst>
                </a:gridCol>
                <a:gridCol w="1519439">
                  <a:extLst>
                    <a:ext uri="{9D8B030D-6E8A-4147-A177-3AD203B41FA5}">
                      <a16:colId xmlns:a16="http://schemas.microsoft.com/office/drawing/2014/main" val="4244504996"/>
                    </a:ext>
                  </a:extLst>
                </a:gridCol>
                <a:gridCol w="1796603">
                  <a:extLst>
                    <a:ext uri="{9D8B030D-6E8A-4147-A177-3AD203B41FA5}">
                      <a16:colId xmlns:a16="http://schemas.microsoft.com/office/drawing/2014/main" val="4028355590"/>
                    </a:ext>
                  </a:extLst>
                </a:gridCol>
              </a:tblGrid>
              <a:tr h="0">
                <a:tc>
                  <a:txBody>
                    <a:bodyPr/>
                    <a:lstStyle/>
                    <a:p>
                      <a:pPr marL="0" marR="0">
                        <a:lnSpc>
                          <a:spcPct val="100000"/>
                        </a:lnSpc>
                        <a:spcAft>
                          <a:spcPts val="800"/>
                        </a:spcAft>
                        <a:buNone/>
                      </a:pPr>
                      <a:r>
                        <a:rPr lang="en-US" sz="1100" kern="100" dirty="0">
                          <a:effectLst/>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100" kern="100">
                          <a:effectLst/>
                        </a:rPr>
                        <a:t>Masking Threshold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100" kern="100">
                          <a:effectLst/>
                        </a:rPr>
                        <a:t>Number of Standard Deviations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100" kern="100">
                          <a:effectLst/>
                        </a:rPr>
                        <a:t>Input Sequence 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6051357"/>
                  </a:ext>
                </a:extLst>
              </a:tr>
              <a:tr h="0">
                <a:tc>
                  <a:txBody>
                    <a:bodyPr/>
                    <a:lstStyle/>
                    <a:p>
                      <a:pPr marL="0" marR="0">
                        <a:lnSpc>
                          <a:spcPct val="100000"/>
                        </a:lnSpc>
                        <a:spcAft>
                          <a:spcPts val="800"/>
                        </a:spcAft>
                        <a:buNone/>
                      </a:pPr>
                      <a:r>
                        <a:rPr lang="en-US" sz="1100" kern="100">
                          <a:effectLst/>
                        </a:rPr>
                        <a:t>Min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100" kern="100">
                          <a:effectLst/>
                        </a:rPr>
                        <a:t>50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100" kern="100">
                          <a:effectLst/>
                        </a:rPr>
                        <a:t>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100" kern="100">
                          <a:effectLst/>
                        </a:rPr>
                        <a:t>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8079129"/>
                  </a:ext>
                </a:extLst>
              </a:tr>
              <a:tr h="0">
                <a:tc>
                  <a:txBody>
                    <a:bodyPr/>
                    <a:lstStyle/>
                    <a:p>
                      <a:pPr marL="0" marR="0">
                        <a:lnSpc>
                          <a:spcPct val="100000"/>
                        </a:lnSpc>
                        <a:spcAft>
                          <a:spcPts val="800"/>
                        </a:spcAft>
                        <a:buNone/>
                      </a:pPr>
                      <a:r>
                        <a:rPr lang="en-US" sz="1100" kern="100">
                          <a:effectLst/>
                        </a:rPr>
                        <a:t>Max</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100" kern="100" dirty="0">
                          <a:effectLst/>
                        </a:rPr>
                        <a:t>150</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100" kern="100">
                          <a:effectLst/>
                        </a:rPr>
                        <a:t>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0000"/>
                        </a:lnSpc>
                        <a:spcAft>
                          <a:spcPts val="800"/>
                        </a:spcAft>
                        <a:buNone/>
                      </a:pPr>
                      <a:r>
                        <a:rPr lang="en-US" sz="1100" kern="100" dirty="0">
                          <a:effectLst/>
                        </a:rPr>
                        <a:t>24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4529466"/>
                  </a:ext>
                </a:extLst>
              </a:tr>
            </a:tbl>
          </a:graphicData>
        </a:graphic>
      </p:graphicFrame>
      <p:sp>
        <p:nvSpPr>
          <p:cNvPr id="5" name="TextBox 4">
            <a:extLst>
              <a:ext uri="{FF2B5EF4-FFF2-40B4-BE49-F238E27FC236}">
                <a16:creationId xmlns:a16="http://schemas.microsoft.com/office/drawing/2014/main" id="{48BFEA0C-1E12-01DD-91AF-15835918B071}"/>
              </a:ext>
            </a:extLst>
          </p:cNvPr>
          <p:cNvSpPr txBox="1"/>
          <p:nvPr/>
        </p:nvSpPr>
        <p:spPr>
          <a:xfrm>
            <a:off x="1573346" y="2542783"/>
            <a:ext cx="3052293" cy="369332"/>
          </a:xfrm>
          <a:prstGeom prst="rect">
            <a:avLst/>
          </a:prstGeom>
          <a:noFill/>
        </p:spPr>
        <p:txBody>
          <a:bodyPr wrap="square" rtlCol="0">
            <a:spAutoFit/>
          </a:bodyPr>
          <a:lstStyle/>
          <a:p>
            <a:r>
              <a:rPr lang="en-US" dirty="0"/>
              <a:t>Initial Design Space Bounds</a:t>
            </a:r>
          </a:p>
        </p:txBody>
      </p:sp>
      <p:graphicFrame>
        <p:nvGraphicFramePr>
          <p:cNvPr id="6" name="Table 5">
            <a:extLst>
              <a:ext uri="{FF2B5EF4-FFF2-40B4-BE49-F238E27FC236}">
                <a16:creationId xmlns:a16="http://schemas.microsoft.com/office/drawing/2014/main" id="{02393077-E3A0-640A-4AAB-F8A16FCA570C}"/>
              </a:ext>
            </a:extLst>
          </p:cNvPr>
          <p:cNvGraphicFramePr>
            <a:graphicFrameLocks noGrp="1"/>
          </p:cNvGraphicFramePr>
          <p:nvPr>
            <p:extLst>
              <p:ext uri="{D42A27DB-BD31-4B8C-83A1-F6EECF244321}">
                <p14:modId xmlns:p14="http://schemas.microsoft.com/office/powerpoint/2010/main" val="3430432039"/>
              </p:ext>
            </p:extLst>
          </p:nvPr>
        </p:nvGraphicFramePr>
        <p:xfrm>
          <a:off x="5923806" y="2159144"/>
          <a:ext cx="6059985" cy="4536317"/>
        </p:xfrm>
        <a:graphic>
          <a:graphicData uri="http://schemas.openxmlformats.org/drawingml/2006/table">
            <a:tbl>
              <a:tblPr firstRow="1" firstCol="1" bandRow="1">
                <a:tableStyleId>{9D7B26C5-4107-4FEC-AEDC-1716B250A1EF}</a:tableStyleId>
              </a:tblPr>
              <a:tblGrid>
                <a:gridCol w="1470080">
                  <a:extLst>
                    <a:ext uri="{9D8B030D-6E8A-4147-A177-3AD203B41FA5}">
                      <a16:colId xmlns:a16="http://schemas.microsoft.com/office/drawing/2014/main" val="3546931044"/>
                    </a:ext>
                  </a:extLst>
                </a:gridCol>
                <a:gridCol w="1169935">
                  <a:extLst>
                    <a:ext uri="{9D8B030D-6E8A-4147-A177-3AD203B41FA5}">
                      <a16:colId xmlns:a16="http://schemas.microsoft.com/office/drawing/2014/main" val="494830578"/>
                    </a:ext>
                  </a:extLst>
                </a:gridCol>
                <a:gridCol w="1797233">
                  <a:extLst>
                    <a:ext uri="{9D8B030D-6E8A-4147-A177-3AD203B41FA5}">
                      <a16:colId xmlns:a16="http://schemas.microsoft.com/office/drawing/2014/main" val="1629448629"/>
                    </a:ext>
                  </a:extLst>
                </a:gridCol>
                <a:gridCol w="1622737">
                  <a:extLst>
                    <a:ext uri="{9D8B030D-6E8A-4147-A177-3AD203B41FA5}">
                      <a16:colId xmlns:a16="http://schemas.microsoft.com/office/drawing/2014/main" val="3744998189"/>
                    </a:ext>
                  </a:extLst>
                </a:gridCol>
              </a:tblGrid>
              <a:tr h="241741">
                <a:tc>
                  <a:txBody>
                    <a:bodyPr/>
                    <a:lstStyle/>
                    <a:p>
                      <a:pPr marL="0" marR="0" algn="r">
                        <a:lnSpc>
                          <a:spcPct val="100000"/>
                        </a:lnSpc>
                        <a:spcAft>
                          <a:spcPts val="800"/>
                        </a:spcAft>
                        <a:buNone/>
                      </a:pPr>
                      <a:r>
                        <a:rPr lang="en-US" sz="14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Masking Threshold</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Number of Standard Deviations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Input Sequence Length</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731219293"/>
                  </a:ext>
                </a:extLst>
              </a:tr>
              <a:tr h="241741">
                <a:tc>
                  <a:txBody>
                    <a:bodyPr/>
                    <a:lstStyle/>
                    <a:p>
                      <a:pPr marL="0" marR="0" algn="r">
                        <a:lnSpc>
                          <a:spcPct val="100000"/>
                        </a:lnSpc>
                        <a:spcAft>
                          <a:spcPts val="800"/>
                        </a:spcAft>
                        <a:buNone/>
                      </a:pPr>
                      <a:r>
                        <a:rPr lang="en-US" sz="1400" kern="100">
                          <a:effectLst/>
                        </a:rPr>
                        <a:t>Design Point 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81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310727300"/>
                  </a:ext>
                </a:extLst>
              </a:tr>
              <a:tr h="241741">
                <a:tc>
                  <a:txBody>
                    <a:bodyPr/>
                    <a:lstStyle/>
                    <a:p>
                      <a:pPr marL="0" marR="0" algn="r">
                        <a:lnSpc>
                          <a:spcPct val="100000"/>
                        </a:lnSpc>
                        <a:spcAft>
                          <a:spcPts val="800"/>
                        </a:spcAft>
                        <a:buNone/>
                      </a:pPr>
                      <a:r>
                        <a:rPr lang="en-US" sz="1400" kern="100">
                          <a:effectLst/>
                        </a:rPr>
                        <a:t>Design Point 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56</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665379859"/>
                  </a:ext>
                </a:extLst>
              </a:tr>
              <a:tr h="241741">
                <a:tc>
                  <a:txBody>
                    <a:bodyPr/>
                    <a:lstStyle/>
                    <a:p>
                      <a:pPr marL="0" marR="0" algn="r">
                        <a:lnSpc>
                          <a:spcPct val="100000"/>
                        </a:lnSpc>
                        <a:spcAft>
                          <a:spcPts val="800"/>
                        </a:spcAft>
                        <a:buNone/>
                      </a:pPr>
                      <a:r>
                        <a:rPr lang="en-US" sz="1400" kern="100">
                          <a:effectLst/>
                        </a:rPr>
                        <a:t>Design Point 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4149110113"/>
                  </a:ext>
                </a:extLst>
              </a:tr>
              <a:tr h="241741">
                <a:tc>
                  <a:txBody>
                    <a:bodyPr/>
                    <a:lstStyle/>
                    <a:p>
                      <a:pPr marL="0" marR="0" algn="r">
                        <a:lnSpc>
                          <a:spcPct val="100000"/>
                        </a:lnSpc>
                        <a:spcAft>
                          <a:spcPts val="800"/>
                        </a:spcAft>
                        <a:buNone/>
                      </a:pPr>
                      <a:r>
                        <a:rPr lang="en-US" sz="1400" kern="100">
                          <a:effectLst/>
                        </a:rPr>
                        <a:t>Design Point 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69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3704296125"/>
                  </a:ext>
                </a:extLst>
              </a:tr>
              <a:tr h="241741">
                <a:tc>
                  <a:txBody>
                    <a:bodyPr/>
                    <a:lstStyle/>
                    <a:p>
                      <a:pPr marL="0" marR="0" algn="r">
                        <a:lnSpc>
                          <a:spcPct val="100000"/>
                        </a:lnSpc>
                        <a:spcAft>
                          <a:spcPts val="800"/>
                        </a:spcAft>
                        <a:buNone/>
                      </a:pPr>
                      <a:r>
                        <a:rPr lang="en-US" sz="1400" kern="100">
                          <a:effectLst/>
                        </a:rPr>
                        <a:t>Design Point 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125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812994360"/>
                  </a:ext>
                </a:extLst>
              </a:tr>
              <a:tr h="241741">
                <a:tc>
                  <a:txBody>
                    <a:bodyPr/>
                    <a:lstStyle/>
                    <a:p>
                      <a:pPr marL="0" marR="0" algn="r">
                        <a:lnSpc>
                          <a:spcPct val="100000"/>
                        </a:lnSpc>
                        <a:spcAft>
                          <a:spcPts val="800"/>
                        </a:spcAft>
                        <a:buNone/>
                      </a:pPr>
                      <a:r>
                        <a:rPr lang="en-US" sz="1400" kern="100">
                          <a:effectLst/>
                        </a:rPr>
                        <a:t>Design Point 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150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1.6</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472540153"/>
                  </a:ext>
                </a:extLst>
              </a:tr>
              <a:tr h="241741">
                <a:tc>
                  <a:txBody>
                    <a:bodyPr/>
                    <a:lstStyle/>
                    <a:p>
                      <a:pPr marL="0" marR="0" algn="r">
                        <a:lnSpc>
                          <a:spcPct val="100000"/>
                        </a:lnSpc>
                        <a:spcAft>
                          <a:spcPts val="800"/>
                        </a:spcAft>
                        <a:buNone/>
                      </a:pPr>
                      <a:r>
                        <a:rPr lang="en-US" sz="1400" kern="100">
                          <a:effectLst/>
                        </a:rPr>
                        <a:t>Design Point 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113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866169257"/>
                  </a:ext>
                </a:extLst>
              </a:tr>
              <a:tr h="241741">
                <a:tc>
                  <a:txBody>
                    <a:bodyPr/>
                    <a:lstStyle/>
                    <a:p>
                      <a:pPr marL="0" marR="0" algn="r">
                        <a:lnSpc>
                          <a:spcPct val="100000"/>
                        </a:lnSpc>
                        <a:spcAft>
                          <a:spcPts val="800"/>
                        </a:spcAft>
                        <a:buNone/>
                      </a:pPr>
                      <a:r>
                        <a:rPr lang="en-US" sz="1400" kern="100">
                          <a:effectLst/>
                        </a:rPr>
                        <a:t>Design Point 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106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564496833"/>
                  </a:ext>
                </a:extLst>
              </a:tr>
              <a:tr h="241741">
                <a:tc>
                  <a:txBody>
                    <a:bodyPr/>
                    <a:lstStyle/>
                    <a:p>
                      <a:pPr marL="0" marR="0" algn="r">
                        <a:lnSpc>
                          <a:spcPct val="100000"/>
                        </a:lnSpc>
                        <a:spcAft>
                          <a:spcPts val="800"/>
                        </a:spcAft>
                        <a:buNone/>
                      </a:pPr>
                      <a:r>
                        <a:rPr lang="en-US" sz="1400" kern="100">
                          <a:effectLst/>
                        </a:rPr>
                        <a:t>Design Point 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100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940736128"/>
                  </a:ext>
                </a:extLst>
              </a:tr>
              <a:tr h="241741">
                <a:tc>
                  <a:txBody>
                    <a:bodyPr/>
                    <a:lstStyle/>
                    <a:p>
                      <a:pPr marL="0" marR="0" algn="r">
                        <a:lnSpc>
                          <a:spcPct val="100000"/>
                        </a:lnSpc>
                        <a:spcAft>
                          <a:spcPts val="800"/>
                        </a:spcAft>
                        <a:buNone/>
                      </a:pPr>
                      <a:r>
                        <a:rPr lang="en-US" sz="1400" kern="100">
                          <a:effectLst/>
                        </a:rPr>
                        <a:t>Design Point 10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119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39503035"/>
                  </a:ext>
                </a:extLst>
              </a:tr>
              <a:tr h="241741">
                <a:tc>
                  <a:txBody>
                    <a:bodyPr/>
                    <a:lstStyle/>
                    <a:p>
                      <a:pPr marL="0" marR="0" algn="r">
                        <a:lnSpc>
                          <a:spcPct val="100000"/>
                        </a:lnSpc>
                        <a:spcAft>
                          <a:spcPts val="800"/>
                        </a:spcAft>
                        <a:buNone/>
                      </a:pPr>
                      <a:r>
                        <a:rPr lang="en-US" sz="1400" kern="100">
                          <a:effectLst/>
                        </a:rPr>
                        <a:t>Design Point 11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144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2.5</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338539395"/>
                  </a:ext>
                </a:extLst>
              </a:tr>
              <a:tr h="241741">
                <a:tc>
                  <a:txBody>
                    <a:bodyPr/>
                    <a:lstStyle/>
                    <a:p>
                      <a:pPr marL="0" marR="0" algn="r">
                        <a:lnSpc>
                          <a:spcPct val="100000"/>
                        </a:lnSpc>
                        <a:spcAft>
                          <a:spcPts val="800"/>
                        </a:spcAft>
                        <a:buNone/>
                      </a:pPr>
                      <a:r>
                        <a:rPr lang="en-US" sz="1400" kern="100">
                          <a:effectLst/>
                        </a:rPr>
                        <a:t>Design Point 12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138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2.1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260490233"/>
                  </a:ext>
                </a:extLst>
              </a:tr>
              <a:tr h="241741">
                <a:tc>
                  <a:txBody>
                    <a:bodyPr/>
                    <a:lstStyle/>
                    <a:p>
                      <a:pPr marL="0" marR="0" algn="r">
                        <a:lnSpc>
                          <a:spcPct val="100000"/>
                        </a:lnSpc>
                        <a:spcAft>
                          <a:spcPts val="800"/>
                        </a:spcAft>
                        <a:buNone/>
                      </a:pPr>
                      <a:r>
                        <a:rPr lang="en-US" sz="1400" kern="100">
                          <a:effectLst/>
                        </a:rPr>
                        <a:t>Design Point 13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131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17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3470547545"/>
                  </a:ext>
                </a:extLst>
              </a:tr>
              <a:tr h="241741">
                <a:tc>
                  <a:txBody>
                    <a:bodyPr/>
                    <a:lstStyle/>
                    <a:p>
                      <a:pPr marL="0" marR="0" algn="r">
                        <a:lnSpc>
                          <a:spcPct val="100000"/>
                        </a:lnSpc>
                        <a:spcAft>
                          <a:spcPts val="800"/>
                        </a:spcAft>
                        <a:buNone/>
                      </a:pPr>
                      <a:r>
                        <a:rPr lang="en-US" sz="1400" kern="100">
                          <a:effectLst/>
                        </a:rPr>
                        <a:t>Design Point 14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75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14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025220369"/>
                  </a:ext>
                </a:extLst>
              </a:tr>
              <a:tr h="241741">
                <a:tc>
                  <a:txBody>
                    <a:bodyPr/>
                    <a:lstStyle/>
                    <a:p>
                      <a:pPr marL="0" marR="0" algn="r">
                        <a:lnSpc>
                          <a:spcPct val="100000"/>
                        </a:lnSpc>
                        <a:spcAft>
                          <a:spcPts val="800"/>
                        </a:spcAft>
                        <a:buNone/>
                      </a:pPr>
                      <a:r>
                        <a:rPr lang="en-US" sz="1400" kern="100">
                          <a:effectLst/>
                        </a:rPr>
                        <a:t>Design Point 15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50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15</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2550488098"/>
                  </a:ext>
                </a:extLst>
              </a:tr>
              <a:tr h="241741">
                <a:tc>
                  <a:txBody>
                    <a:bodyPr/>
                    <a:lstStyle/>
                    <a:p>
                      <a:pPr marL="0" marR="0" algn="r">
                        <a:lnSpc>
                          <a:spcPct val="100000"/>
                        </a:lnSpc>
                        <a:spcAft>
                          <a:spcPts val="800"/>
                        </a:spcAft>
                        <a:buNone/>
                      </a:pPr>
                      <a:r>
                        <a:rPr lang="en-US" sz="1400" kern="100">
                          <a:effectLst/>
                        </a:rPr>
                        <a:t>Design Point 16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88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2.6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784802486"/>
                  </a:ext>
                </a:extLst>
              </a:tr>
              <a:tr h="241741">
                <a:tc>
                  <a:txBody>
                    <a:bodyPr/>
                    <a:lstStyle/>
                    <a:p>
                      <a:pPr marL="0" marR="0" algn="r">
                        <a:lnSpc>
                          <a:spcPct val="100000"/>
                        </a:lnSpc>
                        <a:spcAft>
                          <a:spcPts val="800"/>
                        </a:spcAft>
                        <a:buNone/>
                      </a:pPr>
                      <a:r>
                        <a:rPr lang="en-US" sz="1400" kern="100">
                          <a:effectLst/>
                        </a:rPr>
                        <a:t>Design Point 17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94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a:effectLst/>
                        </a:rPr>
                        <a:t>1.3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tc>
                  <a:txBody>
                    <a:bodyPr/>
                    <a:lstStyle/>
                    <a:p>
                      <a:pPr marL="0" marR="0" algn="r">
                        <a:lnSpc>
                          <a:spcPct val="100000"/>
                        </a:lnSpc>
                        <a:spcAft>
                          <a:spcPts val="800"/>
                        </a:spcAft>
                        <a:buNone/>
                      </a:pPr>
                      <a:r>
                        <a:rPr lang="en-US" sz="1400" kern="100" dirty="0">
                          <a:effectLst/>
                        </a:rPr>
                        <a:t>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185" marR="63185" marT="0" marB="0"/>
                </a:tc>
                <a:extLst>
                  <a:ext uri="{0D108BD9-81ED-4DB2-BD59-A6C34878D82A}">
                    <a16:rowId xmlns:a16="http://schemas.microsoft.com/office/drawing/2014/main" val="1335879904"/>
                  </a:ext>
                </a:extLst>
              </a:tr>
            </a:tbl>
          </a:graphicData>
        </a:graphic>
      </p:graphicFrame>
    </p:spTree>
    <p:extLst>
      <p:ext uri="{BB962C8B-B14F-4D97-AF65-F5344CB8AC3E}">
        <p14:creationId xmlns:p14="http://schemas.microsoft.com/office/powerpoint/2010/main" val="35178648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DD7E7-5159-EA79-2DDC-97945DF6F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C2097-F9FF-A27C-8FA0-A9D0FA22C523}"/>
              </a:ext>
            </a:extLst>
          </p:cNvPr>
          <p:cNvSpPr>
            <a:spLocks noGrp="1"/>
          </p:cNvSpPr>
          <p:nvPr>
            <p:ph type="title"/>
          </p:nvPr>
        </p:nvSpPr>
        <p:spPr/>
        <p:txBody>
          <a:bodyPr/>
          <a:lstStyle/>
          <a:p>
            <a:r>
              <a:rPr lang="en-US" dirty="0"/>
              <a:t>Hyperparameter Optimization</a:t>
            </a:r>
          </a:p>
        </p:txBody>
      </p:sp>
      <p:sp>
        <p:nvSpPr>
          <p:cNvPr id="8" name="Content Placeholder 2">
            <a:extLst>
              <a:ext uri="{FF2B5EF4-FFF2-40B4-BE49-F238E27FC236}">
                <a16:creationId xmlns:a16="http://schemas.microsoft.com/office/drawing/2014/main" id="{5D9821BE-322D-5015-57AB-3CB853C17859}"/>
              </a:ext>
            </a:extLst>
          </p:cNvPr>
          <p:cNvSpPr>
            <a:spLocks noGrp="1"/>
          </p:cNvSpPr>
          <p:nvPr>
            <p:ph idx="1"/>
          </p:nvPr>
        </p:nvSpPr>
        <p:spPr>
          <a:xfrm>
            <a:off x="838199" y="1586552"/>
            <a:ext cx="10945969" cy="2541127"/>
          </a:xfrm>
        </p:spPr>
        <p:txBody>
          <a:bodyPr>
            <a:normAutofit/>
          </a:bodyPr>
          <a:lstStyle/>
          <a:p>
            <a:pPr marL="514350" indent="-514350">
              <a:buFont typeface="+mj-lt"/>
              <a:buAutoNum type="arabicPeriod"/>
            </a:pPr>
            <a:r>
              <a:rPr lang="en-US" dirty="0"/>
              <a:t>Bounded design space and sampled design points</a:t>
            </a:r>
          </a:p>
          <a:p>
            <a:pPr marL="514350" indent="-514350">
              <a:buFont typeface="+mj-lt"/>
              <a:buAutoNum type="arabicPeriod"/>
            </a:pPr>
            <a:r>
              <a:rPr lang="en-US" dirty="0"/>
              <a:t>Created data, trained, and evaluated models for each design point</a:t>
            </a:r>
          </a:p>
          <a:p>
            <a:pPr marL="514350" indent="-514350">
              <a:buFont typeface="+mj-lt"/>
              <a:buAutoNum type="arabicPeriod"/>
            </a:pPr>
            <a:r>
              <a:rPr lang="en-US" dirty="0"/>
              <a:t>Fit regression model to R</a:t>
            </a:r>
            <a:r>
              <a:rPr lang="en-US" baseline="30000" dirty="0"/>
              <a:t>2</a:t>
            </a:r>
            <a:r>
              <a:rPr lang="en-US" dirty="0"/>
              <a:t> values w.r.t each hyperparameter</a:t>
            </a:r>
          </a:p>
          <a:p>
            <a:pPr marL="514350" indent="-514350">
              <a:buFont typeface="+mj-lt"/>
              <a:buAutoNum type="arabicPeriod"/>
            </a:pPr>
            <a:r>
              <a:rPr lang="en-US" dirty="0"/>
              <a:t>Create new bounds for design space based on results</a:t>
            </a:r>
          </a:p>
          <a:p>
            <a:pPr marL="514350" indent="-514350">
              <a:buFont typeface="+mj-lt"/>
              <a:buAutoNum type="arabicPeriod"/>
            </a:pPr>
            <a:r>
              <a:rPr lang="en-US" dirty="0"/>
              <a:t>Repeat</a:t>
            </a:r>
          </a:p>
          <a:p>
            <a:endParaRPr lang="en-US" dirty="0"/>
          </a:p>
        </p:txBody>
      </p:sp>
    </p:spTree>
    <p:extLst>
      <p:ext uri="{BB962C8B-B14F-4D97-AF65-F5344CB8AC3E}">
        <p14:creationId xmlns:p14="http://schemas.microsoft.com/office/powerpoint/2010/main" val="728236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8996-7725-523A-51AC-A26134E9018C}"/>
              </a:ext>
            </a:extLst>
          </p:cNvPr>
          <p:cNvSpPr>
            <a:spLocks noGrp="1"/>
          </p:cNvSpPr>
          <p:nvPr>
            <p:ph type="title"/>
          </p:nvPr>
        </p:nvSpPr>
        <p:spPr/>
        <p:txBody>
          <a:bodyPr/>
          <a:lstStyle/>
          <a:p>
            <a:r>
              <a:rPr lang="en-US" dirty="0"/>
              <a:t>Results and Analysis</a:t>
            </a:r>
          </a:p>
        </p:txBody>
      </p:sp>
      <p:sp>
        <p:nvSpPr>
          <p:cNvPr id="3" name="Text Placeholder 2">
            <a:extLst>
              <a:ext uri="{FF2B5EF4-FFF2-40B4-BE49-F238E27FC236}">
                <a16:creationId xmlns:a16="http://schemas.microsoft.com/office/drawing/2014/main" id="{9061A809-01E6-668F-867D-BDFDFC81E56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0089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7E2FA-162E-E043-51E8-F0086EE24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FB5F8-4BA1-E478-4F74-0835EE8D1CFD}"/>
              </a:ext>
            </a:extLst>
          </p:cNvPr>
          <p:cNvSpPr>
            <a:spLocks noGrp="1"/>
          </p:cNvSpPr>
          <p:nvPr>
            <p:ph type="title"/>
          </p:nvPr>
        </p:nvSpPr>
        <p:spPr/>
        <p:txBody>
          <a:bodyPr/>
          <a:lstStyle/>
          <a:p>
            <a:r>
              <a:rPr lang="en-US" dirty="0"/>
              <a:t>Results – Hyperparameter Optimization</a:t>
            </a:r>
          </a:p>
        </p:txBody>
      </p:sp>
      <p:sp>
        <p:nvSpPr>
          <p:cNvPr id="8" name="Content Placeholder 2">
            <a:extLst>
              <a:ext uri="{FF2B5EF4-FFF2-40B4-BE49-F238E27FC236}">
                <a16:creationId xmlns:a16="http://schemas.microsoft.com/office/drawing/2014/main" id="{DDF10BA4-FBEA-ACB9-068C-7083DACEB9C6}"/>
              </a:ext>
            </a:extLst>
          </p:cNvPr>
          <p:cNvSpPr>
            <a:spLocks noGrp="1"/>
          </p:cNvSpPr>
          <p:nvPr>
            <p:ph idx="1"/>
          </p:nvPr>
        </p:nvSpPr>
        <p:spPr>
          <a:xfrm>
            <a:off x="838200" y="1586551"/>
            <a:ext cx="10733468" cy="2264232"/>
          </a:xfrm>
        </p:spPr>
        <p:txBody>
          <a:bodyPr>
            <a:normAutofit/>
          </a:bodyPr>
          <a:lstStyle/>
          <a:p>
            <a:r>
              <a:rPr lang="en-US" dirty="0"/>
              <a:t>No relationship between input sequence length and model performance</a:t>
            </a:r>
          </a:p>
          <a:p>
            <a:r>
              <a:rPr lang="en-US" dirty="0"/>
              <a:t>Standard deviations included in ellipse formation was always optimal at lower bound of design space</a:t>
            </a:r>
          </a:p>
          <a:p>
            <a:pPr lvl="1"/>
            <a:r>
              <a:rPr lang="en-US" dirty="0"/>
              <a:t>Masking threshold became irrelevant as a result</a:t>
            </a:r>
          </a:p>
          <a:p>
            <a:endParaRPr lang="en-US" dirty="0"/>
          </a:p>
        </p:txBody>
      </p:sp>
    </p:spTree>
    <p:extLst>
      <p:ext uri="{BB962C8B-B14F-4D97-AF65-F5344CB8AC3E}">
        <p14:creationId xmlns:p14="http://schemas.microsoft.com/office/powerpoint/2010/main" val="2986035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BEAB9-DBAF-FA3A-9FE8-2C53BE748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8DA8E-151A-6D4B-F702-5249EE67B5F0}"/>
              </a:ext>
            </a:extLst>
          </p:cNvPr>
          <p:cNvSpPr>
            <a:spLocks noGrp="1"/>
          </p:cNvSpPr>
          <p:nvPr>
            <p:ph type="title"/>
          </p:nvPr>
        </p:nvSpPr>
        <p:spPr/>
        <p:txBody>
          <a:bodyPr/>
          <a:lstStyle/>
          <a:p>
            <a:r>
              <a:rPr lang="en-US" dirty="0"/>
              <a:t>Results – Hyperparameter Optimization</a:t>
            </a:r>
          </a:p>
        </p:txBody>
      </p:sp>
      <p:pic>
        <p:nvPicPr>
          <p:cNvPr id="15364" name="Picture 4">
            <a:extLst>
              <a:ext uri="{FF2B5EF4-FFF2-40B4-BE49-F238E27FC236}">
                <a16:creationId xmlns:a16="http://schemas.microsoft.com/office/drawing/2014/main" id="{F8417E7B-008B-79B1-F58B-CB78FC4D9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909" y="2238040"/>
            <a:ext cx="413385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2204B442-1EF7-594E-D452-9C268E9D3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2129" y="2238040"/>
            <a:ext cx="4210050" cy="4191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CEE811A-3EC8-9745-CC60-0F09D78FF5C2}"/>
              </a:ext>
            </a:extLst>
          </p:cNvPr>
          <p:cNvSpPr txBox="1"/>
          <p:nvPr/>
        </p:nvSpPr>
        <p:spPr>
          <a:xfrm>
            <a:off x="2215575" y="5068333"/>
            <a:ext cx="2517913" cy="646331"/>
          </a:xfrm>
          <a:prstGeom prst="rect">
            <a:avLst/>
          </a:prstGeom>
          <a:noFill/>
        </p:spPr>
        <p:txBody>
          <a:bodyPr wrap="square" rtlCol="0">
            <a:spAutoFit/>
          </a:bodyPr>
          <a:lstStyle/>
          <a:p>
            <a:r>
              <a:rPr lang="en-US" dirty="0"/>
              <a:t>Semi-Major: 200.27</a:t>
            </a:r>
          </a:p>
          <a:p>
            <a:r>
              <a:rPr lang="en-US" dirty="0"/>
              <a:t>Semi-Minor: 105.91</a:t>
            </a:r>
          </a:p>
        </p:txBody>
      </p:sp>
      <p:sp>
        <p:nvSpPr>
          <p:cNvPr id="12" name="TextBox 11">
            <a:extLst>
              <a:ext uri="{FF2B5EF4-FFF2-40B4-BE49-F238E27FC236}">
                <a16:creationId xmlns:a16="http://schemas.microsoft.com/office/drawing/2014/main" id="{7A159005-543F-C959-5405-0184D184C967}"/>
              </a:ext>
            </a:extLst>
          </p:cNvPr>
          <p:cNvSpPr txBox="1"/>
          <p:nvPr/>
        </p:nvSpPr>
        <p:spPr>
          <a:xfrm>
            <a:off x="8043882" y="5129172"/>
            <a:ext cx="2517913" cy="646331"/>
          </a:xfrm>
          <a:prstGeom prst="rect">
            <a:avLst/>
          </a:prstGeom>
          <a:noFill/>
        </p:spPr>
        <p:txBody>
          <a:bodyPr wrap="square" rtlCol="0">
            <a:spAutoFit/>
          </a:bodyPr>
          <a:lstStyle/>
          <a:p>
            <a:r>
              <a:rPr lang="en-US" dirty="0"/>
              <a:t>Semi-Major: 8.21</a:t>
            </a:r>
          </a:p>
          <a:p>
            <a:r>
              <a:rPr lang="en-US" dirty="0"/>
              <a:t>Semi-Minor: 4.21</a:t>
            </a:r>
          </a:p>
        </p:txBody>
      </p:sp>
      <p:sp>
        <p:nvSpPr>
          <p:cNvPr id="13" name="Content Placeholder 2">
            <a:extLst>
              <a:ext uri="{FF2B5EF4-FFF2-40B4-BE49-F238E27FC236}">
                <a16:creationId xmlns:a16="http://schemas.microsoft.com/office/drawing/2014/main" id="{BA6DE7AE-B282-A53B-9178-E4F57EE83365}"/>
              </a:ext>
            </a:extLst>
          </p:cNvPr>
          <p:cNvSpPr>
            <a:spLocks noGrp="1"/>
          </p:cNvSpPr>
          <p:nvPr>
            <p:ph idx="1"/>
          </p:nvPr>
        </p:nvSpPr>
        <p:spPr>
          <a:xfrm>
            <a:off x="838200" y="1586551"/>
            <a:ext cx="10733468" cy="570660"/>
          </a:xfrm>
        </p:spPr>
        <p:txBody>
          <a:bodyPr>
            <a:normAutofit/>
          </a:bodyPr>
          <a:lstStyle/>
          <a:p>
            <a:r>
              <a:rPr lang="en-US" dirty="0"/>
              <a:t>Other features were heavily influenced by standard deviations</a:t>
            </a:r>
          </a:p>
        </p:txBody>
      </p:sp>
    </p:spTree>
    <p:extLst>
      <p:ext uri="{BB962C8B-B14F-4D97-AF65-F5344CB8AC3E}">
        <p14:creationId xmlns:p14="http://schemas.microsoft.com/office/powerpoint/2010/main" val="2388023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EA862-678E-0642-F80C-B02695B76A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DC135-F806-849D-C4BC-2F1D4F7A71AF}"/>
              </a:ext>
            </a:extLst>
          </p:cNvPr>
          <p:cNvSpPr>
            <a:spLocks noGrp="1"/>
          </p:cNvSpPr>
          <p:nvPr>
            <p:ph type="title"/>
          </p:nvPr>
        </p:nvSpPr>
        <p:spPr/>
        <p:txBody>
          <a:bodyPr/>
          <a:lstStyle/>
          <a:p>
            <a:r>
              <a:rPr lang="en-US" dirty="0"/>
              <a:t>Results – Hyperparameter Optimization</a:t>
            </a:r>
          </a:p>
        </p:txBody>
      </p:sp>
      <p:sp>
        <p:nvSpPr>
          <p:cNvPr id="3" name="Content Placeholder 2">
            <a:extLst>
              <a:ext uri="{FF2B5EF4-FFF2-40B4-BE49-F238E27FC236}">
                <a16:creationId xmlns:a16="http://schemas.microsoft.com/office/drawing/2014/main" id="{09B22EFD-539B-F921-CEB8-B50DA10F7DFC}"/>
              </a:ext>
            </a:extLst>
          </p:cNvPr>
          <p:cNvSpPr>
            <a:spLocks noGrp="1"/>
          </p:cNvSpPr>
          <p:nvPr>
            <p:ph idx="1"/>
          </p:nvPr>
        </p:nvSpPr>
        <p:spPr>
          <a:xfrm>
            <a:off x="838200" y="1760323"/>
            <a:ext cx="10515600" cy="1040832"/>
          </a:xfrm>
        </p:spPr>
        <p:txBody>
          <a:bodyPr>
            <a:normAutofit/>
          </a:bodyPr>
          <a:lstStyle/>
          <a:p>
            <a:r>
              <a:rPr lang="en-US" dirty="0"/>
              <a:t>With larger standard deviation values, ellipse size varied greatly depending on masking threshold</a:t>
            </a:r>
          </a:p>
        </p:txBody>
      </p:sp>
      <p:pic>
        <p:nvPicPr>
          <p:cNvPr id="3074" name="Picture 2">
            <a:extLst>
              <a:ext uri="{FF2B5EF4-FFF2-40B4-BE49-F238E27FC236}">
                <a16:creationId xmlns:a16="http://schemas.microsoft.com/office/drawing/2014/main" id="{8B21F612-CF9B-0781-5D4F-090B97574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1" y="2544114"/>
            <a:ext cx="4048125" cy="419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CC85E41-7687-A5D1-FFC8-E33D630DC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507" y="2544114"/>
            <a:ext cx="4048125" cy="4191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06D7EFC-05A9-D69F-3C4C-BCA7A5A24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875" y="2544114"/>
            <a:ext cx="404812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036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777E7-B1F4-80B3-37A6-F71C296D8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F1307-C205-3CE9-F3E8-429D8FBB1050}"/>
              </a:ext>
            </a:extLst>
          </p:cNvPr>
          <p:cNvSpPr>
            <a:spLocks noGrp="1"/>
          </p:cNvSpPr>
          <p:nvPr>
            <p:ph type="title"/>
          </p:nvPr>
        </p:nvSpPr>
        <p:spPr/>
        <p:txBody>
          <a:bodyPr/>
          <a:lstStyle/>
          <a:p>
            <a:r>
              <a:rPr lang="en-US" dirty="0"/>
              <a:t>Results – Hyperparameter Optimization</a:t>
            </a:r>
          </a:p>
        </p:txBody>
      </p:sp>
      <p:pic>
        <p:nvPicPr>
          <p:cNvPr id="19458" name="Picture 2">
            <a:extLst>
              <a:ext uri="{FF2B5EF4-FFF2-40B4-BE49-F238E27FC236}">
                <a16:creationId xmlns:a16="http://schemas.microsoft.com/office/drawing/2014/main" id="{E12A85FC-85FD-6ACE-E819-82ED6C20F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078" y="2928976"/>
            <a:ext cx="3249422" cy="3220147"/>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CD619A52-E448-59E4-E08B-F6C8E3998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3037" y="2928977"/>
            <a:ext cx="3249421" cy="3220147"/>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B0684720-7C21-DF3D-2983-2DA40A2FA8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928976"/>
            <a:ext cx="3007217" cy="32201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5620D75-E6B9-1E0F-4F2F-4591F52A9CC7}"/>
              </a:ext>
            </a:extLst>
          </p:cNvPr>
          <p:cNvSpPr>
            <a:spLocks noGrp="1"/>
          </p:cNvSpPr>
          <p:nvPr>
            <p:ph idx="1"/>
          </p:nvPr>
        </p:nvSpPr>
        <p:spPr>
          <a:xfrm>
            <a:off x="838200" y="1760323"/>
            <a:ext cx="10515600" cy="963559"/>
          </a:xfrm>
        </p:spPr>
        <p:txBody>
          <a:bodyPr>
            <a:normAutofit/>
          </a:bodyPr>
          <a:lstStyle/>
          <a:p>
            <a:r>
              <a:rPr lang="en-US" dirty="0"/>
              <a:t>With smaller values for standard deviations, masking threshold became irrelevant</a:t>
            </a:r>
          </a:p>
        </p:txBody>
      </p:sp>
    </p:spTree>
    <p:extLst>
      <p:ext uri="{BB962C8B-B14F-4D97-AF65-F5344CB8AC3E}">
        <p14:creationId xmlns:p14="http://schemas.microsoft.com/office/powerpoint/2010/main" val="994970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1C759-C35F-7DF0-F2E6-62FA138BD8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E7843-1C33-BCA8-9D44-4E80DE5B33BB}"/>
              </a:ext>
            </a:extLst>
          </p:cNvPr>
          <p:cNvSpPr>
            <a:spLocks noGrp="1"/>
          </p:cNvSpPr>
          <p:nvPr>
            <p:ph type="title"/>
          </p:nvPr>
        </p:nvSpPr>
        <p:spPr/>
        <p:txBody>
          <a:bodyPr/>
          <a:lstStyle/>
          <a:p>
            <a:r>
              <a:rPr lang="en-US" dirty="0"/>
              <a:t>Results – Hyperparameter Optimization</a:t>
            </a:r>
          </a:p>
        </p:txBody>
      </p:sp>
      <p:sp>
        <p:nvSpPr>
          <p:cNvPr id="3" name="Content Placeholder 2">
            <a:extLst>
              <a:ext uri="{FF2B5EF4-FFF2-40B4-BE49-F238E27FC236}">
                <a16:creationId xmlns:a16="http://schemas.microsoft.com/office/drawing/2014/main" id="{A57DBC59-2FC9-FCD5-04E3-B2B175774D34}"/>
              </a:ext>
            </a:extLst>
          </p:cNvPr>
          <p:cNvSpPr>
            <a:spLocks noGrp="1"/>
          </p:cNvSpPr>
          <p:nvPr>
            <p:ph idx="1"/>
          </p:nvPr>
        </p:nvSpPr>
        <p:spPr>
          <a:xfrm>
            <a:off x="838199" y="1760323"/>
            <a:ext cx="10849377" cy="1993869"/>
          </a:xfrm>
        </p:spPr>
        <p:txBody>
          <a:bodyPr>
            <a:normAutofit/>
          </a:bodyPr>
          <a:lstStyle/>
          <a:p>
            <a:r>
              <a:rPr lang="en-US" dirty="0"/>
              <a:t>Results for standard deviation were an artifact of model evaluation methods</a:t>
            </a:r>
          </a:p>
          <a:p>
            <a:pPr lvl="1"/>
            <a:r>
              <a:rPr lang="en-US" dirty="0"/>
              <a:t>Resulted in poor storm representation in ellipses</a:t>
            </a:r>
          </a:p>
          <a:p>
            <a:pPr lvl="1"/>
            <a:r>
              <a:rPr lang="en-US" dirty="0"/>
              <a:t>Value was set to 1 to create final set of optimal hyperparameters with NOLH</a:t>
            </a:r>
          </a:p>
        </p:txBody>
      </p:sp>
      <p:graphicFrame>
        <p:nvGraphicFramePr>
          <p:cNvPr id="5" name="Content Placeholder 4">
            <a:extLst>
              <a:ext uri="{FF2B5EF4-FFF2-40B4-BE49-F238E27FC236}">
                <a16:creationId xmlns:a16="http://schemas.microsoft.com/office/drawing/2014/main" id="{87352A4F-6CAF-6B22-CD1B-AD01A0F7D6F2}"/>
              </a:ext>
            </a:extLst>
          </p:cNvPr>
          <p:cNvGraphicFramePr>
            <a:graphicFrameLocks/>
          </p:cNvGraphicFramePr>
          <p:nvPr>
            <p:extLst>
              <p:ext uri="{D42A27DB-BD31-4B8C-83A1-F6EECF244321}">
                <p14:modId xmlns:p14="http://schemas.microsoft.com/office/powerpoint/2010/main" val="4198221808"/>
              </p:ext>
            </p:extLst>
          </p:nvPr>
        </p:nvGraphicFramePr>
        <p:xfrm>
          <a:off x="2326434" y="4604174"/>
          <a:ext cx="7539127" cy="1249680"/>
        </p:xfrm>
        <a:graphic>
          <a:graphicData uri="http://schemas.openxmlformats.org/drawingml/2006/table">
            <a:tbl>
              <a:tblPr firstRow="1" firstCol="1" bandRow="1">
                <a:tableStyleId>{9D7B26C5-4107-4FEC-AEDC-1716B250A1EF}</a:tableStyleId>
              </a:tblPr>
              <a:tblGrid>
                <a:gridCol w="1942238">
                  <a:extLst>
                    <a:ext uri="{9D8B030D-6E8A-4147-A177-3AD203B41FA5}">
                      <a16:colId xmlns:a16="http://schemas.microsoft.com/office/drawing/2014/main" val="2292497035"/>
                    </a:ext>
                  </a:extLst>
                </a:gridCol>
                <a:gridCol w="1946744">
                  <a:extLst>
                    <a:ext uri="{9D8B030D-6E8A-4147-A177-3AD203B41FA5}">
                      <a16:colId xmlns:a16="http://schemas.microsoft.com/office/drawing/2014/main" val="3287358150"/>
                    </a:ext>
                  </a:extLst>
                </a:gridCol>
                <a:gridCol w="1378944">
                  <a:extLst>
                    <a:ext uri="{9D8B030D-6E8A-4147-A177-3AD203B41FA5}">
                      <a16:colId xmlns:a16="http://schemas.microsoft.com/office/drawing/2014/main" val="4247019687"/>
                    </a:ext>
                  </a:extLst>
                </a:gridCol>
                <a:gridCol w="2271201">
                  <a:extLst>
                    <a:ext uri="{9D8B030D-6E8A-4147-A177-3AD203B41FA5}">
                      <a16:colId xmlns:a16="http://schemas.microsoft.com/office/drawing/2014/main" val="1826683537"/>
                    </a:ext>
                  </a:extLst>
                </a:gridCol>
              </a:tblGrid>
              <a:tr h="186055">
                <a:tc>
                  <a:txBody>
                    <a:bodyPr/>
                    <a:lstStyle/>
                    <a:p>
                      <a:pPr>
                        <a:lnSpc>
                          <a:spcPct val="100000"/>
                        </a:lnSpc>
                      </a:pPr>
                      <a:endParaRPr lang="en-US" sz="1800" kern="100" dirty="0">
                        <a:effectLst/>
                        <a:latin typeface="Aptos" panose="020B0004020202020204" pitchFamily="34" charset="0"/>
                      </a:endParaRPr>
                    </a:p>
                  </a:txBody>
                  <a:tcPr marL="68580" marR="68580" marT="0" marB="0"/>
                </a:tc>
                <a:tc>
                  <a:txBody>
                    <a:bodyPr/>
                    <a:lstStyle/>
                    <a:p>
                      <a:pPr marL="0" marR="0" algn="ctr">
                        <a:lnSpc>
                          <a:spcPct val="100000"/>
                        </a:lnSpc>
                        <a:spcAft>
                          <a:spcPts val="800"/>
                        </a:spcAft>
                        <a:buNone/>
                      </a:pPr>
                      <a:r>
                        <a:rPr lang="en-US" sz="1600" kern="100">
                          <a:effectLst/>
                        </a:rPr>
                        <a:t>Masking Threshold</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Number STD</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Input Sequence Length</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6846095"/>
                  </a:ext>
                </a:extLst>
              </a:tr>
              <a:tr h="180975">
                <a:tc>
                  <a:txBody>
                    <a:bodyPr/>
                    <a:lstStyle/>
                    <a:p>
                      <a:pPr marL="0" marR="0" algn="ctr">
                        <a:lnSpc>
                          <a:spcPct val="100000"/>
                        </a:lnSpc>
                        <a:spcAft>
                          <a:spcPts val="800"/>
                        </a:spcAft>
                        <a:buNone/>
                      </a:pPr>
                      <a:r>
                        <a:rPr lang="en-US" sz="1600" kern="100">
                          <a:effectLst/>
                        </a:rPr>
                        <a:t>5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114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7066532"/>
                  </a:ext>
                </a:extLst>
              </a:tr>
              <a:tr h="180975">
                <a:tc>
                  <a:txBody>
                    <a:bodyPr/>
                    <a:lstStyle/>
                    <a:p>
                      <a:pPr marL="0" marR="0" algn="ctr">
                        <a:lnSpc>
                          <a:spcPct val="100000"/>
                        </a:lnSpc>
                        <a:spcAft>
                          <a:spcPts val="800"/>
                        </a:spcAft>
                        <a:buNone/>
                      </a:pPr>
                      <a:r>
                        <a:rPr lang="en-US" sz="1600" kern="100">
                          <a:effectLst/>
                        </a:rPr>
                        <a:t>30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65</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790245"/>
                  </a:ext>
                </a:extLst>
              </a:tr>
              <a:tr h="180975">
                <a:tc>
                  <a:txBody>
                    <a:bodyPr/>
                    <a:lstStyle/>
                    <a:p>
                      <a:pPr marL="0" marR="0" algn="ctr">
                        <a:lnSpc>
                          <a:spcPct val="100000"/>
                        </a:lnSpc>
                        <a:spcAft>
                          <a:spcPts val="800"/>
                        </a:spcAft>
                        <a:buNone/>
                      </a:pPr>
                      <a:r>
                        <a:rPr lang="en-US" sz="1600" kern="100">
                          <a:effectLst/>
                        </a:rPr>
                        <a:t>60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50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7741262"/>
                  </a:ext>
                </a:extLst>
              </a:tr>
              <a:tr h="186055">
                <a:tc>
                  <a:txBody>
                    <a:bodyPr/>
                    <a:lstStyle/>
                    <a:p>
                      <a:pPr marL="0" marR="0" algn="ctr">
                        <a:lnSpc>
                          <a:spcPct val="100000"/>
                        </a:lnSpc>
                        <a:spcAft>
                          <a:spcPts val="800"/>
                        </a:spcAft>
                        <a:buNone/>
                      </a:pPr>
                      <a:r>
                        <a:rPr lang="en-US" sz="1600" kern="100">
                          <a:effectLst/>
                        </a:rPr>
                        <a:t>120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50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13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0218641"/>
                  </a:ext>
                </a:extLst>
              </a:tr>
            </a:tbl>
          </a:graphicData>
        </a:graphic>
      </p:graphicFrame>
      <p:sp>
        <p:nvSpPr>
          <p:cNvPr id="4" name="TextBox 3">
            <a:extLst>
              <a:ext uri="{FF2B5EF4-FFF2-40B4-BE49-F238E27FC236}">
                <a16:creationId xmlns:a16="http://schemas.microsoft.com/office/drawing/2014/main" id="{F61C6C4D-F28E-FBF5-5073-2512167BD1B6}"/>
              </a:ext>
            </a:extLst>
          </p:cNvPr>
          <p:cNvSpPr txBox="1"/>
          <p:nvPr/>
        </p:nvSpPr>
        <p:spPr>
          <a:xfrm>
            <a:off x="4090114" y="4167190"/>
            <a:ext cx="4011769" cy="369332"/>
          </a:xfrm>
          <a:prstGeom prst="rect">
            <a:avLst/>
          </a:prstGeom>
          <a:noFill/>
        </p:spPr>
        <p:txBody>
          <a:bodyPr wrap="square" rtlCol="0">
            <a:spAutoFit/>
          </a:bodyPr>
          <a:lstStyle/>
          <a:p>
            <a:r>
              <a:rPr lang="en-US" b="1" dirty="0"/>
              <a:t>Final Hyperparameter Combinations</a:t>
            </a:r>
          </a:p>
        </p:txBody>
      </p:sp>
    </p:spTree>
    <p:extLst>
      <p:ext uri="{BB962C8B-B14F-4D97-AF65-F5344CB8AC3E}">
        <p14:creationId xmlns:p14="http://schemas.microsoft.com/office/powerpoint/2010/main" val="1050422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36F4A-5CEF-AC5D-0151-9240E4A857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F47CD-9EC2-4AA5-FCED-51B75D4456C3}"/>
              </a:ext>
            </a:extLst>
          </p:cNvPr>
          <p:cNvSpPr>
            <a:spLocks noGrp="1"/>
          </p:cNvSpPr>
          <p:nvPr>
            <p:ph type="title"/>
          </p:nvPr>
        </p:nvSpPr>
        <p:spPr/>
        <p:txBody>
          <a:bodyPr/>
          <a:lstStyle/>
          <a:p>
            <a:r>
              <a:rPr lang="en-US" dirty="0"/>
              <a:t>Results – Model Accuracy</a:t>
            </a:r>
          </a:p>
        </p:txBody>
      </p:sp>
      <p:sp>
        <p:nvSpPr>
          <p:cNvPr id="3" name="Content Placeholder 2">
            <a:extLst>
              <a:ext uri="{FF2B5EF4-FFF2-40B4-BE49-F238E27FC236}">
                <a16:creationId xmlns:a16="http://schemas.microsoft.com/office/drawing/2014/main" id="{BD9B81DF-460B-CB9B-11B2-AEC0ED7F3FA1}"/>
              </a:ext>
            </a:extLst>
          </p:cNvPr>
          <p:cNvSpPr>
            <a:spLocks noGrp="1"/>
          </p:cNvSpPr>
          <p:nvPr>
            <p:ph idx="1"/>
          </p:nvPr>
        </p:nvSpPr>
        <p:spPr>
          <a:xfrm>
            <a:off x="838199" y="1760323"/>
            <a:ext cx="10849377" cy="1993869"/>
          </a:xfrm>
        </p:spPr>
        <p:txBody>
          <a:bodyPr>
            <a:normAutofit/>
          </a:bodyPr>
          <a:lstStyle/>
          <a:p>
            <a:r>
              <a:rPr lang="en-US" dirty="0"/>
              <a:t>Model accuracy decreased as horizon increased</a:t>
            </a:r>
          </a:p>
          <a:p>
            <a:r>
              <a:rPr lang="en-US" dirty="0"/>
              <a:t>Large gap in performance between first 8 parameters and final 5 parameters</a:t>
            </a:r>
          </a:p>
          <a:p>
            <a:endParaRPr lang="en-US" dirty="0"/>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CCB0AB21-2515-89F1-6544-3C5E5C189A3E}"/>
                  </a:ext>
                </a:extLst>
              </p:cNvPr>
              <p:cNvGraphicFramePr>
                <a:graphicFrameLocks noGrp="1"/>
              </p:cNvGraphicFramePr>
              <p:nvPr>
                <p:extLst>
                  <p:ext uri="{D42A27DB-BD31-4B8C-83A1-F6EECF244321}">
                    <p14:modId xmlns:p14="http://schemas.microsoft.com/office/powerpoint/2010/main" val="3233685297"/>
                  </p:ext>
                </p:extLst>
              </p:nvPr>
            </p:nvGraphicFramePr>
            <p:xfrm>
              <a:off x="2830121" y="4787200"/>
              <a:ext cx="6531758" cy="1249680"/>
            </p:xfrm>
            <a:graphic>
              <a:graphicData uri="http://schemas.openxmlformats.org/drawingml/2006/table">
                <a:tbl>
                  <a:tblPr firstRow="1" firstCol="1" bandRow="1">
                    <a:tableStyleId>{9D7B26C5-4107-4FEC-AEDC-1716B250A1EF}</a:tableStyleId>
                  </a:tblPr>
                  <a:tblGrid>
                    <a:gridCol w="1895196">
                      <a:extLst>
                        <a:ext uri="{9D8B030D-6E8A-4147-A177-3AD203B41FA5}">
                          <a16:colId xmlns:a16="http://schemas.microsoft.com/office/drawing/2014/main" val="2534583834"/>
                        </a:ext>
                      </a:extLst>
                    </a:gridCol>
                    <a:gridCol w="2363273">
                      <a:extLst>
                        <a:ext uri="{9D8B030D-6E8A-4147-A177-3AD203B41FA5}">
                          <a16:colId xmlns:a16="http://schemas.microsoft.com/office/drawing/2014/main" val="1885972743"/>
                        </a:ext>
                      </a:extLst>
                    </a:gridCol>
                    <a:gridCol w="2273289">
                      <a:extLst>
                        <a:ext uri="{9D8B030D-6E8A-4147-A177-3AD203B41FA5}">
                          <a16:colId xmlns:a16="http://schemas.microsoft.com/office/drawing/2014/main" val="1146090212"/>
                        </a:ext>
                      </a:extLst>
                    </a:gridCol>
                  </a:tblGrid>
                  <a:tr h="186055">
                    <a:tc>
                      <a:txBody>
                        <a:bodyPr/>
                        <a:lstStyle/>
                        <a:p>
                          <a:pPr>
                            <a:lnSpc>
                              <a:spcPct val="100000"/>
                            </a:lnSpc>
                          </a:pPr>
                          <a:endParaRPr lang="en-US" sz="1800" kern="100" dirty="0">
                            <a:effectLst/>
                            <a:latin typeface="Aptos" panose="020B0004020202020204" pitchFamily="34" charset="0"/>
                          </a:endParaRPr>
                        </a:p>
                      </a:txBody>
                      <a:tcPr marL="68580" marR="68580" marT="0" marB="0"/>
                    </a:tc>
                    <a:tc>
                      <a:txBody>
                        <a:bodyPr/>
                        <a:lstStyle/>
                        <a:p>
                          <a:pPr marL="0" marR="0" algn="ctr">
                            <a:lnSpc>
                              <a:spcPct val="100000"/>
                            </a:lnSpc>
                            <a:spcAft>
                              <a:spcPts val="800"/>
                            </a:spcAft>
                            <a:buNone/>
                          </a:pPr>
                          <a14:m>
                            <m:oMath xmlns:m="http://schemas.openxmlformats.org/officeDocument/2006/math">
                              <m:sSup>
                                <m:sSupPr>
                                  <m:ctrlPr>
                                    <a:rPr lang="en-US" sz="1600" kern="100">
                                      <a:effectLst/>
                                    </a:rPr>
                                  </m:ctrlPr>
                                </m:sSupPr>
                                <m:e>
                                  <m:r>
                                    <a:rPr lang="en-US" sz="1600" kern="100">
                                      <a:effectLst/>
                                    </a:rPr>
                                    <m:t>𝑹</m:t>
                                  </m:r>
                                </m:e>
                                <m:sup>
                                  <m:r>
                                    <a:rPr lang="en-US" sz="1600" kern="100">
                                      <a:effectLst/>
                                    </a:rPr>
                                    <m:t>𝟐</m:t>
                                  </m:r>
                                </m:sup>
                              </m:sSup>
                            </m:oMath>
                          </a14:m>
                          <a:r>
                            <a:rPr lang="en-US" sz="1600" kern="100" dirty="0">
                              <a:effectLst/>
                            </a:rPr>
                            <a:t> for first 8 features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14:m>
                            <m:oMath xmlns:m="http://schemas.openxmlformats.org/officeDocument/2006/math">
                              <m:sSup>
                                <m:sSupPr>
                                  <m:ctrlPr>
                                    <a:rPr lang="en-US" sz="1600" kern="100">
                                      <a:effectLst/>
                                    </a:rPr>
                                  </m:ctrlPr>
                                </m:sSupPr>
                                <m:e>
                                  <m:r>
                                    <a:rPr lang="en-US" sz="1600" kern="100">
                                      <a:effectLst/>
                                    </a:rPr>
                                    <m:t>𝑹</m:t>
                                  </m:r>
                                </m:e>
                                <m:sup>
                                  <m:r>
                                    <a:rPr lang="en-US" sz="1600" kern="100">
                                      <a:effectLst/>
                                    </a:rPr>
                                    <m:t>𝟐</m:t>
                                  </m:r>
                                </m:sup>
                              </m:sSup>
                            </m:oMath>
                          </a14:m>
                          <a:r>
                            <a:rPr lang="en-US" sz="1600" kern="100" dirty="0">
                              <a:effectLst/>
                            </a:rPr>
                            <a:t> for all 13 features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121588"/>
                      </a:ext>
                    </a:extLst>
                  </a:tr>
                  <a:tr h="180975">
                    <a:tc>
                      <a:txBody>
                        <a:bodyPr/>
                        <a:lstStyle/>
                        <a:p>
                          <a:pPr marL="0" marR="0" algn="ctr">
                            <a:lnSpc>
                              <a:spcPct val="100000"/>
                            </a:lnSpc>
                            <a:spcAft>
                              <a:spcPts val="800"/>
                            </a:spcAft>
                            <a:buNone/>
                          </a:pPr>
                          <a:r>
                            <a:rPr lang="en-US" sz="1600" kern="100">
                              <a:effectLst/>
                            </a:rPr>
                            <a:t>5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0.873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0.593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4348765"/>
                      </a:ext>
                    </a:extLst>
                  </a:tr>
                  <a:tr h="180975">
                    <a:tc>
                      <a:txBody>
                        <a:bodyPr/>
                        <a:lstStyle/>
                        <a:p>
                          <a:pPr marL="0" marR="0" algn="ctr">
                            <a:lnSpc>
                              <a:spcPct val="100000"/>
                            </a:lnSpc>
                            <a:spcAft>
                              <a:spcPts val="800"/>
                            </a:spcAft>
                            <a:buNone/>
                          </a:pPr>
                          <a:r>
                            <a:rPr lang="en-US" sz="1600" kern="100">
                              <a:effectLst/>
                            </a:rPr>
                            <a:t>30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0.737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0.480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1909518"/>
                      </a:ext>
                    </a:extLst>
                  </a:tr>
                  <a:tr h="180975">
                    <a:tc>
                      <a:txBody>
                        <a:bodyPr/>
                        <a:lstStyle/>
                        <a:p>
                          <a:pPr marL="0" marR="0" algn="ctr">
                            <a:lnSpc>
                              <a:spcPct val="100000"/>
                            </a:lnSpc>
                            <a:spcAft>
                              <a:spcPts val="800"/>
                            </a:spcAft>
                            <a:buNone/>
                          </a:pPr>
                          <a:r>
                            <a:rPr lang="en-US" sz="1600" kern="100">
                              <a:effectLst/>
                            </a:rPr>
                            <a:t>60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0.587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0.372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7796307"/>
                      </a:ext>
                    </a:extLst>
                  </a:tr>
                  <a:tr h="186055">
                    <a:tc>
                      <a:txBody>
                        <a:bodyPr/>
                        <a:lstStyle/>
                        <a:p>
                          <a:pPr marL="0" marR="0" algn="ctr">
                            <a:lnSpc>
                              <a:spcPct val="100000"/>
                            </a:lnSpc>
                            <a:spcAft>
                              <a:spcPts val="800"/>
                            </a:spcAft>
                            <a:buNone/>
                          </a:pPr>
                          <a:r>
                            <a:rPr lang="en-US" sz="1600" kern="100">
                              <a:effectLst/>
                            </a:rPr>
                            <a:t>120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0.385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0.223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272889"/>
                      </a:ext>
                    </a:extLst>
                  </a:tr>
                </a:tbl>
              </a:graphicData>
            </a:graphic>
          </p:graphicFrame>
        </mc:Choice>
        <mc:Fallback>
          <p:graphicFrame>
            <p:nvGraphicFramePr>
              <p:cNvPr id="6" name="Table 5">
                <a:extLst>
                  <a:ext uri="{FF2B5EF4-FFF2-40B4-BE49-F238E27FC236}">
                    <a16:creationId xmlns:a16="http://schemas.microsoft.com/office/drawing/2014/main" id="{CCB0AB21-2515-89F1-6544-3C5E5C189A3E}"/>
                  </a:ext>
                </a:extLst>
              </p:cNvPr>
              <p:cNvGraphicFramePr>
                <a:graphicFrameLocks noGrp="1"/>
              </p:cNvGraphicFramePr>
              <p:nvPr>
                <p:extLst>
                  <p:ext uri="{D42A27DB-BD31-4B8C-83A1-F6EECF244321}">
                    <p14:modId xmlns:p14="http://schemas.microsoft.com/office/powerpoint/2010/main" val="3233685297"/>
                  </p:ext>
                </p:extLst>
              </p:nvPr>
            </p:nvGraphicFramePr>
            <p:xfrm>
              <a:off x="2830121" y="4787200"/>
              <a:ext cx="6531758" cy="1249680"/>
            </p:xfrm>
            <a:graphic>
              <a:graphicData uri="http://schemas.openxmlformats.org/drawingml/2006/table">
                <a:tbl>
                  <a:tblPr firstRow="1" firstCol="1" bandRow="1">
                    <a:tableStyleId>{9D7B26C5-4107-4FEC-AEDC-1716B250A1EF}</a:tableStyleId>
                  </a:tblPr>
                  <a:tblGrid>
                    <a:gridCol w="1895196">
                      <a:extLst>
                        <a:ext uri="{9D8B030D-6E8A-4147-A177-3AD203B41FA5}">
                          <a16:colId xmlns:a16="http://schemas.microsoft.com/office/drawing/2014/main" val="2534583834"/>
                        </a:ext>
                      </a:extLst>
                    </a:gridCol>
                    <a:gridCol w="2363273">
                      <a:extLst>
                        <a:ext uri="{9D8B030D-6E8A-4147-A177-3AD203B41FA5}">
                          <a16:colId xmlns:a16="http://schemas.microsoft.com/office/drawing/2014/main" val="1885972743"/>
                        </a:ext>
                      </a:extLst>
                    </a:gridCol>
                    <a:gridCol w="2273289">
                      <a:extLst>
                        <a:ext uri="{9D8B030D-6E8A-4147-A177-3AD203B41FA5}">
                          <a16:colId xmlns:a16="http://schemas.microsoft.com/office/drawing/2014/main" val="1146090212"/>
                        </a:ext>
                      </a:extLst>
                    </a:gridCol>
                  </a:tblGrid>
                  <a:tr h="274320">
                    <a:tc>
                      <a:txBody>
                        <a:bodyPr/>
                        <a:lstStyle/>
                        <a:p>
                          <a:pPr>
                            <a:lnSpc>
                              <a:spcPct val="100000"/>
                            </a:lnSpc>
                          </a:pPr>
                          <a:endParaRPr lang="en-US" sz="1800" kern="100" dirty="0">
                            <a:effectLst/>
                            <a:latin typeface="Aptos" panose="020B0004020202020204" pitchFamily="34" charset="0"/>
                          </a:endParaRPr>
                        </a:p>
                      </a:txBody>
                      <a:tcPr marL="68580" marR="68580" marT="0" marB="0"/>
                    </a:tc>
                    <a:tc>
                      <a:txBody>
                        <a:bodyPr/>
                        <a:lstStyle/>
                        <a:p>
                          <a:endParaRPr lang="en-US"/>
                        </a:p>
                      </a:txBody>
                      <a:tcPr marL="68580" marR="68580" marT="0" marB="0">
                        <a:blipFill>
                          <a:blip r:embed="rId3"/>
                          <a:stretch>
                            <a:fillRect l="-80155" t="-20000" r="-96392" b="-402222"/>
                          </a:stretch>
                        </a:blipFill>
                      </a:tcPr>
                    </a:tc>
                    <a:tc>
                      <a:txBody>
                        <a:bodyPr/>
                        <a:lstStyle/>
                        <a:p>
                          <a:endParaRPr lang="en-US"/>
                        </a:p>
                      </a:txBody>
                      <a:tcPr marL="68580" marR="68580" marT="0" marB="0">
                        <a:blipFill>
                          <a:blip r:embed="rId3"/>
                          <a:stretch>
                            <a:fillRect l="-187399" t="-20000" r="-268" b="-402222"/>
                          </a:stretch>
                        </a:blipFill>
                      </a:tcPr>
                    </a:tc>
                    <a:extLst>
                      <a:ext uri="{0D108BD9-81ED-4DB2-BD59-A6C34878D82A}">
                        <a16:rowId xmlns:a16="http://schemas.microsoft.com/office/drawing/2014/main" val="1105121588"/>
                      </a:ext>
                    </a:extLst>
                  </a:tr>
                  <a:tr h="243840">
                    <a:tc>
                      <a:txBody>
                        <a:bodyPr/>
                        <a:lstStyle/>
                        <a:p>
                          <a:pPr marL="0" marR="0" algn="ctr">
                            <a:lnSpc>
                              <a:spcPct val="100000"/>
                            </a:lnSpc>
                            <a:spcAft>
                              <a:spcPts val="800"/>
                            </a:spcAft>
                            <a:buNone/>
                          </a:pPr>
                          <a:r>
                            <a:rPr lang="en-US" sz="1600" kern="100">
                              <a:effectLst/>
                            </a:rPr>
                            <a:t>5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0.873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0.593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4348765"/>
                      </a:ext>
                    </a:extLst>
                  </a:tr>
                  <a:tr h="243840">
                    <a:tc>
                      <a:txBody>
                        <a:bodyPr/>
                        <a:lstStyle/>
                        <a:p>
                          <a:pPr marL="0" marR="0" algn="ctr">
                            <a:lnSpc>
                              <a:spcPct val="100000"/>
                            </a:lnSpc>
                            <a:spcAft>
                              <a:spcPts val="800"/>
                            </a:spcAft>
                            <a:buNone/>
                          </a:pPr>
                          <a:r>
                            <a:rPr lang="en-US" sz="1600" kern="100">
                              <a:effectLst/>
                            </a:rPr>
                            <a:t>30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0.737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0.480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1909518"/>
                      </a:ext>
                    </a:extLst>
                  </a:tr>
                  <a:tr h="243840">
                    <a:tc>
                      <a:txBody>
                        <a:bodyPr/>
                        <a:lstStyle/>
                        <a:p>
                          <a:pPr marL="0" marR="0" algn="ctr">
                            <a:lnSpc>
                              <a:spcPct val="100000"/>
                            </a:lnSpc>
                            <a:spcAft>
                              <a:spcPts val="800"/>
                            </a:spcAft>
                            <a:buNone/>
                          </a:pPr>
                          <a:r>
                            <a:rPr lang="en-US" sz="1600" kern="100">
                              <a:effectLst/>
                            </a:rPr>
                            <a:t>60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0.587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0.372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7796307"/>
                      </a:ext>
                    </a:extLst>
                  </a:tr>
                  <a:tr h="243840">
                    <a:tc>
                      <a:txBody>
                        <a:bodyPr/>
                        <a:lstStyle/>
                        <a:p>
                          <a:pPr marL="0" marR="0" algn="ctr">
                            <a:lnSpc>
                              <a:spcPct val="100000"/>
                            </a:lnSpc>
                            <a:spcAft>
                              <a:spcPts val="800"/>
                            </a:spcAft>
                            <a:buNone/>
                          </a:pPr>
                          <a:r>
                            <a:rPr lang="en-US" sz="1600" kern="100">
                              <a:effectLst/>
                            </a:rPr>
                            <a:t>120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0.385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0.223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272889"/>
                      </a:ext>
                    </a:extLst>
                  </a:tr>
                </a:tbl>
              </a:graphicData>
            </a:graphic>
          </p:graphicFrame>
        </mc:Fallback>
      </mc:AlternateContent>
    </p:spTree>
    <p:extLst>
      <p:ext uri="{BB962C8B-B14F-4D97-AF65-F5344CB8AC3E}">
        <p14:creationId xmlns:p14="http://schemas.microsoft.com/office/powerpoint/2010/main" val="3999641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5BB6D-1155-7810-F87E-31567DD173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EE7C2C-81EC-C6B7-25D7-39F25C75C4BC}"/>
              </a:ext>
            </a:extLst>
          </p:cNvPr>
          <p:cNvSpPr>
            <a:spLocks noGrp="1"/>
          </p:cNvSpPr>
          <p:nvPr>
            <p:ph type="title"/>
          </p:nvPr>
        </p:nvSpPr>
        <p:spPr/>
        <p:txBody>
          <a:bodyPr/>
          <a:lstStyle/>
          <a:p>
            <a:r>
              <a:rPr lang="en-US" dirty="0"/>
              <a:t>Results – Model Accuracy</a:t>
            </a:r>
          </a:p>
        </p:txBody>
      </p:sp>
      <p:sp>
        <p:nvSpPr>
          <p:cNvPr id="3" name="Content Placeholder 2">
            <a:extLst>
              <a:ext uri="{FF2B5EF4-FFF2-40B4-BE49-F238E27FC236}">
                <a16:creationId xmlns:a16="http://schemas.microsoft.com/office/drawing/2014/main" id="{613A5741-FF92-0B7B-75C8-80EDE18E878B}"/>
              </a:ext>
            </a:extLst>
          </p:cNvPr>
          <p:cNvSpPr>
            <a:spLocks noGrp="1"/>
          </p:cNvSpPr>
          <p:nvPr>
            <p:ph idx="1"/>
          </p:nvPr>
        </p:nvSpPr>
        <p:spPr>
          <a:xfrm>
            <a:off x="838199" y="1760324"/>
            <a:ext cx="10849377" cy="611592"/>
          </a:xfrm>
        </p:spPr>
        <p:txBody>
          <a:bodyPr>
            <a:normAutofit/>
          </a:bodyPr>
          <a:lstStyle/>
          <a:p>
            <a:r>
              <a:rPr lang="en-US" dirty="0"/>
              <a:t>Results followed the same pattern for all horizons</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362756A7-4C2E-3BE2-154B-35E87FFCC35F}"/>
                  </a:ext>
                </a:extLst>
              </p:cNvPr>
              <p:cNvGraphicFramePr>
                <a:graphicFrameLocks noGrp="1"/>
              </p:cNvGraphicFramePr>
              <p:nvPr>
                <p:extLst>
                  <p:ext uri="{D42A27DB-BD31-4B8C-83A1-F6EECF244321}">
                    <p14:modId xmlns:p14="http://schemas.microsoft.com/office/powerpoint/2010/main" val="1228043043"/>
                  </p:ext>
                </p:extLst>
              </p:nvPr>
            </p:nvGraphicFramePr>
            <p:xfrm>
              <a:off x="1332963" y="2371915"/>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186055">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pPr marL="0" marR="0" algn="ctr">
                            <a:lnSpc>
                              <a:spcPct val="100000"/>
                            </a:lnSpc>
                            <a:spcAft>
                              <a:spcPts val="800"/>
                            </a:spcAft>
                            <a:buNone/>
                          </a:pPr>
                          <a:r>
                            <a:rPr lang="en-US" sz="1800" kern="100" dirty="0">
                              <a:effectLst/>
                            </a:rPr>
                            <a:t>5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dirty="0">
                              <a:effectLst/>
                            </a:rPr>
                            <a:t>30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60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120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418038"/>
                      </a:ext>
                    </a:extLst>
                  </a:tr>
                  <a:tr h="180975">
                    <a:tc>
                      <a:txBody>
                        <a:bodyPr/>
                        <a:lstStyle/>
                        <a:p>
                          <a:pPr marL="0" marR="0" algn="ctr">
                            <a:lnSpc>
                              <a:spcPct val="100000"/>
                            </a:lnSpc>
                            <a:spcAft>
                              <a:spcPts val="800"/>
                            </a:spcAft>
                            <a:buNone/>
                          </a:pPr>
                          <a:r>
                            <a:rPr lang="en-US" sz="1800" kern="100" dirty="0">
                              <a:effectLst/>
                            </a:rPr>
                            <a:t>COMX</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effectLst/>
                            </a:rPr>
                            <a:t> 0.939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0.8974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0.7861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0.5564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180975">
                    <a:tc>
                      <a:txBody>
                        <a:bodyPr/>
                        <a:lstStyle/>
                        <a:p>
                          <a:pPr marL="0" marR="0" algn="ctr">
                            <a:lnSpc>
                              <a:spcPct val="100000"/>
                            </a:lnSpc>
                            <a:spcAft>
                              <a:spcPts val="800"/>
                            </a:spcAft>
                            <a:buNone/>
                          </a:pPr>
                          <a:r>
                            <a:rPr lang="en-US" sz="1800" kern="100">
                              <a:effectLst/>
                            </a:rPr>
                            <a:t>COMY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0.941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0.8986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0.7972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0.5373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180975">
                    <a:tc>
                      <a:txBody>
                        <a:bodyPr/>
                        <a:lstStyle/>
                        <a:p>
                          <a:pPr marL="0" marR="0" algn="ctr">
                            <a:lnSpc>
                              <a:spcPct val="100000"/>
                            </a:lnSpc>
                            <a:spcAft>
                              <a:spcPts val="800"/>
                            </a:spcAft>
                            <a:buNone/>
                          </a:pPr>
                          <a:r>
                            <a:rPr lang="en-US" sz="1800" kern="100" dirty="0">
                              <a:effectLst/>
                            </a:rPr>
                            <a:t>Area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0.921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0.8185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0.6326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0.4237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180975">
                    <a:tc>
                      <a:txBody>
                        <a:bodyPr/>
                        <a:lstStyle/>
                        <a:p>
                          <a:pPr marL="0" marR="0" algn="ctr">
                            <a:lnSpc>
                              <a:spcPct val="100000"/>
                            </a:lnSpc>
                            <a:spcAft>
                              <a:spcPts val="800"/>
                            </a:spcAft>
                            <a:buNone/>
                          </a:pPr>
                          <a:r>
                            <a:rPr lang="en-US" sz="1800" kern="100">
                              <a:effectLst/>
                            </a:rPr>
                            <a:t>Semi Major Axis Length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effectLst/>
                            </a:rPr>
                            <a:t>0.891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0.7082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0.4828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0.2594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186055">
                    <a:tc>
                      <a:txBody>
                        <a:bodyPr/>
                        <a:lstStyle/>
                        <a:p>
                          <a:pPr marL="0" marR="0" algn="ctr">
                            <a:lnSpc>
                              <a:spcPct val="100000"/>
                            </a:lnSpc>
                            <a:spcAft>
                              <a:spcPts val="800"/>
                            </a:spcAft>
                            <a:buNone/>
                          </a:pPr>
                          <a:r>
                            <a:rPr lang="en-US" sz="1800" kern="100" dirty="0">
                              <a:effectLst/>
                            </a:rPr>
                            <a:t>Semi Minor Axis Length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0.909</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0.8055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0.6318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0.4336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186055">
                    <a:tc>
                      <a:txBody>
                        <a:bodyPr/>
                        <a:lstStyle/>
                        <a:p>
                          <a:pPr marL="0" marR="0" algn="ctr">
                            <a:lnSpc>
                              <a:spcPct val="100000"/>
                            </a:lnSpc>
                            <a:spcAft>
                              <a:spcPts val="800"/>
                            </a:spcAft>
                            <a:buNone/>
                          </a:pPr>
                          <a:r>
                            <a:rPr lang="en-US" sz="1800" kern="100" dirty="0">
                              <a:effectLst/>
                            </a:rPr>
                            <a:t>Axis Ratio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0.772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 0.5535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0.3773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0.2035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186055">
                    <a:tc>
                      <a:txBody>
                        <a:bodyPr/>
                        <a:lstStyle/>
                        <a:p>
                          <a:pPr marL="0" marR="0" algn="ctr">
                            <a:lnSpc>
                              <a:spcPct val="100000"/>
                            </a:lnSpc>
                            <a:spcAft>
                              <a:spcPts val="800"/>
                            </a:spcAft>
                            <a:buNone/>
                          </a:pPr>
                          <a:r>
                            <a:rPr lang="en-US" sz="1800" kern="100" dirty="0">
                              <a:effectLst/>
                            </a:rPr>
                            <a:t>Ellipse Angle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0.795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0.5708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0.3841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0.1824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186055">
                    <a:tc>
                      <a:txBody>
                        <a:bodyPr/>
                        <a:lstStyle/>
                        <a:p>
                          <a:pPr marL="0" marR="0" algn="ctr">
                            <a:lnSpc>
                              <a:spcPct val="100000"/>
                            </a:lnSpc>
                            <a:spcAft>
                              <a:spcPts val="800"/>
                            </a:spcAft>
                            <a:buNone/>
                          </a:pPr>
                          <a:r>
                            <a:rPr lang="en-US" sz="1800" kern="100">
                              <a:effectLst/>
                            </a:rPr>
                            <a:t>Intensity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0.846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 0.708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0.5621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0.4768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186055">
                    <a:tc>
                      <a:txBody>
                        <a:bodyPr/>
                        <a:lstStyle/>
                        <a:p>
                          <a:pPr marL="0" marR="0" algn="ctr">
                            <a:lnSpc>
                              <a:spcPct val="100000"/>
                            </a:lnSpc>
                            <a:spcAft>
                              <a:spcPts val="800"/>
                            </a:spcAft>
                            <a:buNone/>
                          </a:pPr>
                          <a:r>
                            <a:rPr lang="en-US" sz="1800" kern="100" dirty="0">
                              <a:solidFill>
                                <a:schemeClr val="tx1"/>
                              </a:solidFill>
                              <a:effectLst/>
                            </a:rPr>
                            <a:t>Average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0.077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0.1059</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0.0002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186055">
                    <a:tc>
                      <a:txBody>
                        <a:bodyPr/>
                        <a:lstStyle/>
                        <a:p>
                          <a:pPr marL="0" marR="0" algn="ctr">
                            <a:lnSpc>
                              <a:spcPct val="100000"/>
                            </a:lnSpc>
                            <a:spcAft>
                              <a:spcPts val="800"/>
                            </a:spcAft>
                            <a:buNone/>
                          </a:pPr>
                          <a:r>
                            <a:rPr lang="en-US" sz="1800" kern="100" dirty="0">
                              <a:solidFill>
                                <a:schemeClr val="tx1"/>
                              </a:solidFill>
                              <a:effectLst/>
                            </a:rPr>
                            <a:t>Velocity 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0.042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0.0111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0.0076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186055">
                    <a:tc>
                      <a:txBody>
                        <a:bodyPr/>
                        <a:lstStyle/>
                        <a:p>
                          <a:pPr marL="0" marR="0" algn="ctr">
                            <a:lnSpc>
                              <a:spcPct val="100000"/>
                            </a:lnSpc>
                            <a:spcAft>
                              <a:spcPts val="800"/>
                            </a:spcAft>
                            <a:buNone/>
                          </a:pPr>
                          <a:r>
                            <a:rPr lang="en-US" sz="1800" kern="100">
                              <a:solidFill>
                                <a:schemeClr val="tx1"/>
                              </a:solidFill>
                              <a:effectLst/>
                            </a:rPr>
                            <a:t>Velocity 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0.076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0.0053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186055">
                    <a:tc>
                      <a:txBody>
                        <a:bodyPr/>
                        <a:lstStyle/>
                        <a:p>
                          <a:pPr marL="0" marR="0" algn="ctr">
                            <a:lnSpc>
                              <a:spcPct val="100000"/>
                            </a:lnSpc>
                            <a:spcAft>
                              <a:spcPts val="800"/>
                            </a:spcAft>
                            <a:buNone/>
                          </a:pPr>
                          <a:r>
                            <a:rPr lang="en-US" sz="1800" kern="100" dirty="0">
                              <a:solidFill>
                                <a:schemeClr val="tx1"/>
                              </a:solidFill>
                              <a:effectLst/>
                            </a:rPr>
                            <a:t>Velocity Magnitude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0.265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0.2084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0.1884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0.1389</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186055">
                    <a:tc>
                      <a:txBody>
                        <a:bodyPr/>
                        <a:lstStyle/>
                        <a:p>
                          <a:pPr marL="0" marR="0" algn="ctr">
                            <a:lnSpc>
                              <a:spcPct val="100000"/>
                            </a:lnSpc>
                            <a:spcAft>
                              <a:spcPts val="800"/>
                            </a:spcAft>
                            <a:buNone/>
                          </a:pPr>
                          <a:r>
                            <a:rPr lang="en-US" sz="1800" kern="100" dirty="0">
                              <a:solidFill>
                                <a:schemeClr val="tx1"/>
                              </a:solidFill>
                              <a:effectLst/>
                            </a:rPr>
                            <a:t>Angular Velocity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0.040</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0.0017</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Choice>
        <mc:Fallback>
          <p:graphicFrame>
            <p:nvGraphicFramePr>
              <p:cNvPr id="6" name="Table 5">
                <a:extLst>
                  <a:ext uri="{FF2B5EF4-FFF2-40B4-BE49-F238E27FC236}">
                    <a16:creationId xmlns:a16="http://schemas.microsoft.com/office/drawing/2014/main" id="{362756A7-4C2E-3BE2-154B-35E87FFCC35F}"/>
                  </a:ext>
                </a:extLst>
              </p:cNvPr>
              <p:cNvGraphicFramePr>
                <a:graphicFrameLocks noGrp="1"/>
              </p:cNvGraphicFramePr>
              <p:nvPr>
                <p:extLst>
                  <p:ext uri="{D42A27DB-BD31-4B8C-83A1-F6EECF244321}">
                    <p14:modId xmlns:p14="http://schemas.microsoft.com/office/powerpoint/2010/main" val="1228043043"/>
                  </p:ext>
                </p:extLst>
              </p:nvPr>
            </p:nvGraphicFramePr>
            <p:xfrm>
              <a:off x="1332963" y="2371915"/>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554800">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endParaRPr lang="en-US"/>
                        </a:p>
                      </a:txBody>
                      <a:tcPr marL="68580" marR="68580" marT="0" marB="0">
                        <a:blipFill>
                          <a:blip r:embed="rId3"/>
                          <a:stretch>
                            <a:fillRect l="-191011" t="-13187" r="-300749" b="-670330"/>
                          </a:stretch>
                        </a:blipFill>
                      </a:tcPr>
                    </a:tc>
                    <a:tc>
                      <a:txBody>
                        <a:bodyPr/>
                        <a:lstStyle/>
                        <a:p>
                          <a:endParaRPr lang="en-US"/>
                        </a:p>
                      </a:txBody>
                      <a:tcPr marL="68580" marR="68580" marT="0" marB="0">
                        <a:blipFill>
                          <a:blip r:embed="rId3"/>
                          <a:stretch>
                            <a:fillRect l="-291011" t="-13187" r="-200749" b="-670330"/>
                          </a:stretch>
                        </a:blipFill>
                      </a:tcPr>
                    </a:tc>
                    <a:tc>
                      <a:txBody>
                        <a:bodyPr/>
                        <a:lstStyle/>
                        <a:p>
                          <a:endParaRPr lang="en-US"/>
                        </a:p>
                      </a:txBody>
                      <a:tcPr marL="68580" marR="68580" marT="0" marB="0">
                        <a:blipFill>
                          <a:blip r:embed="rId3"/>
                          <a:stretch>
                            <a:fillRect l="-389552" t="-13187" r="-100000" b="-670330"/>
                          </a:stretch>
                        </a:blipFill>
                      </a:tcPr>
                    </a:tc>
                    <a:tc>
                      <a:txBody>
                        <a:bodyPr/>
                        <a:lstStyle/>
                        <a:p>
                          <a:endParaRPr lang="en-US"/>
                        </a:p>
                      </a:txBody>
                      <a:tcPr marL="68580" marR="68580" marT="0" marB="0">
                        <a:blipFill>
                          <a:blip r:embed="rId3"/>
                          <a:stretch>
                            <a:fillRect l="-491386" t="-13187" r="-375" b="-670330"/>
                          </a:stretch>
                        </a:blipFill>
                      </a:tcPr>
                    </a:tc>
                    <a:extLst>
                      <a:ext uri="{0D108BD9-81ED-4DB2-BD59-A6C34878D82A}">
                        <a16:rowId xmlns:a16="http://schemas.microsoft.com/office/drawing/2014/main" val="1278418038"/>
                      </a:ext>
                    </a:extLst>
                  </a:tr>
                  <a:tr h="274320">
                    <a:tc>
                      <a:txBody>
                        <a:bodyPr/>
                        <a:lstStyle/>
                        <a:p>
                          <a:pPr marL="0" marR="0" algn="ctr">
                            <a:lnSpc>
                              <a:spcPct val="100000"/>
                            </a:lnSpc>
                            <a:spcAft>
                              <a:spcPts val="800"/>
                            </a:spcAft>
                            <a:buNone/>
                          </a:pPr>
                          <a:r>
                            <a:rPr lang="en-US" sz="1800" kern="100" dirty="0">
                              <a:effectLst/>
                            </a:rPr>
                            <a:t>COMX</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effectLst/>
                            </a:rPr>
                            <a:t> 0.939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0.8974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0.7861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0.5564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274320">
                    <a:tc>
                      <a:txBody>
                        <a:bodyPr/>
                        <a:lstStyle/>
                        <a:p>
                          <a:pPr marL="0" marR="0" algn="ctr">
                            <a:lnSpc>
                              <a:spcPct val="100000"/>
                            </a:lnSpc>
                            <a:spcAft>
                              <a:spcPts val="800"/>
                            </a:spcAft>
                            <a:buNone/>
                          </a:pPr>
                          <a:r>
                            <a:rPr lang="en-US" sz="1800" kern="100">
                              <a:effectLst/>
                            </a:rPr>
                            <a:t>COMY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0.941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0.8986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0.7972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0.5373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274320">
                    <a:tc>
                      <a:txBody>
                        <a:bodyPr/>
                        <a:lstStyle/>
                        <a:p>
                          <a:pPr marL="0" marR="0" algn="ctr">
                            <a:lnSpc>
                              <a:spcPct val="100000"/>
                            </a:lnSpc>
                            <a:spcAft>
                              <a:spcPts val="800"/>
                            </a:spcAft>
                            <a:buNone/>
                          </a:pPr>
                          <a:r>
                            <a:rPr lang="en-US" sz="1800" kern="100" dirty="0">
                              <a:effectLst/>
                            </a:rPr>
                            <a:t>Area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0.921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0.8185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0.6326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0.4237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274320">
                    <a:tc>
                      <a:txBody>
                        <a:bodyPr/>
                        <a:lstStyle/>
                        <a:p>
                          <a:pPr marL="0" marR="0" algn="ctr">
                            <a:lnSpc>
                              <a:spcPct val="100000"/>
                            </a:lnSpc>
                            <a:spcAft>
                              <a:spcPts val="800"/>
                            </a:spcAft>
                            <a:buNone/>
                          </a:pPr>
                          <a:r>
                            <a:rPr lang="en-US" sz="1800" kern="100">
                              <a:effectLst/>
                            </a:rPr>
                            <a:t>Semi Major Axis Length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effectLst/>
                            </a:rPr>
                            <a:t>0.891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0.7082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0.4828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0.2594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274320">
                    <a:tc>
                      <a:txBody>
                        <a:bodyPr/>
                        <a:lstStyle/>
                        <a:p>
                          <a:pPr marL="0" marR="0" algn="ctr">
                            <a:lnSpc>
                              <a:spcPct val="100000"/>
                            </a:lnSpc>
                            <a:spcAft>
                              <a:spcPts val="800"/>
                            </a:spcAft>
                            <a:buNone/>
                          </a:pPr>
                          <a:r>
                            <a:rPr lang="en-US" sz="1800" kern="100" dirty="0">
                              <a:effectLst/>
                            </a:rPr>
                            <a:t>Semi Minor Axis Length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0.909</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0.8055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0.6318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0.4336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274320">
                    <a:tc>
                      <a:txBody>
                        <a:bodyPr/>
                        <a:lstStyle/>
                        <a:p>
                          <a:pPr marL="0" marR="0" algn="ctr">
                            <a:lnSpc>
                              <a:spcPct val="100000"/>
                            </a:lnSpc>
                            <a:spcAft>
                              <a:spcPts val="800"/>
                            </a:spcAft>
                            <a:buNone/>
                          </a:pPr>
                          <a:r>
                            <a:rPr lang="en-US" sz="1800" kern="100" dirty="0">
                              <a:effectLst/>
                            </a:rPr>
                            <a:t>Axis Ratio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0.772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 0.5535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0.3773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0.2035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274320">
                    <a:tc>
                      <a:txBody>
                        <a:bodyPr/>
                        <a:lstStyle/>
                        <a:p>
                          <a:pPr marL="0" marR="0" algn="ctr">
                            <a:lnSpc>
                              <a:spcPct val="100000"/>
                            </a:lnSpc>
                            <a:spcAft>
                              <a:spcPts val="800"/>
                            </a:spcAft>
                            <a:buNone/>
                          </a:pPr>
                          <a:r>
                            <a:rPr lang="en-US" sz="1800" kern="100" dirty="0">
                              <a:effectLst/>
                            </a:rPr>
                            <a:t>Ellipse Angle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0.795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0.5708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0.3841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0.1824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274320">
                    <a:tc>
                      <a:txBody>
                        <a:bodyPr/>
                        <a:lstStyle/>
                        <a:p>
                          <a:pPr marL="0" marR="0" algn="ctr">
                            <a:lnSpc>
                              <a:spcPct val="100000"/>
                            </a:lnSpc>
                            <a:spcAft>
                              <a:spcPts val="800"/>
                            </a:spcAft>
                            <a:buNone/>
                          </a:pPr>
                          <a:r>
                            <a:rPr lang="en-US" sz="1800" kern="100">
                              <a:effectLst/>
                            </a:rPr>
                            <a:t>Intensity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0.846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 0.708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0.5621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0.4768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274320">
                    <a:tc>
                      <a:txBody>
                        <a:bodyPr/>
                        <a:lstStyle/>
                        <a:p>
                          <a:pPr marL="0" marR="0" algn="ctr">
                            <a:lnSpc>
                              <a:spcPct val="100000"/>
                            </a:lnSpc>
                            <a:spcAft>
                              <a:spcPts val="800"/>
                            </a:spcAft>
                            <a:buNone/>
                          </a:pPr>
                          <a:r>
                            <a:rPr lang="en-US" sz="1800" kern="100" dirty="0">
                              <a:solidFill>
                                <a:schemeClr val="tx1"/>
                              </a:solidFill>
                              <a:effectLst/>
                            </a:rPr>
                            <a:t>Average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0.077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0.1059</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0.0002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274320">
                    <a:tc>
                      <a:txBody>
                        <a:bodyPr/>
                        <a:lstStyle/>
                        <a:p>
                          <a:pPr marL="0" marR="0" algn="ctr">
                            <a:lnSpc>
                              <a:spcPct val="100000"/>
                            </a:lnSpc>
                            <a:spcAft>
                              <a:spcPts val="800"/>
                            </a:spcAft>
                            <a:buNone/>
                          </a:pPr>
                          <a:r>
                            <a:rPr lang="en-US" sz="1800" kern="100" dirty="0">
                              <a:solidFill>
                                <a:schemeClr val="tx1"/>
                              </a:solidFill>
                              <a:effectLst/>
                            </a:rPr>
                            <a:t>Velocity 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0.042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0.0111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0.0076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274320">
                    <a:tc>
                      <a:txBody>
                        <a:bodyPr/>
                        <a:lstStyle/>
                        <a:p>
                          <a:pPr marL="0" marR="0" algn="ctr">
                            <a:lnSpc>
                              <a:spcPct val="100000"/>
                            </a:lnSpc>
                            <a:spcAft>
                              <a:spcPts val="800"/>
                            </a:spcAft>
                            <a:buNone/>
                          </a:pPr>
                          <a:r>
                            <a:rPr lang="en-US" sz="1800" kern="100">
                              <a:solidFill>
                                <a:schemeClr val="tx1"/>
                              </a:solidFill>
                              <a:effectLst/>
                            </a:rPr>
                            <a:t>Velocity 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0.076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0.0053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274320">
                    <a:tc>
                      <a:txBody>
                        <a:bodyPr/>
                        <a:lstStyle/>
                        <a:p>
                          <a:pPr marL="0" marR="0" algn="ctr">
                            <a:lnSpc>
                              <a:spcPct val="100000"/>
                            </a:lnSpc>
                            <a:spcAft>
                              <a:spcPts val="800"/>
                            </a:spcAft>
                            <a:buNone/>
                          </a:pPr>
                          <a:r>
                            <a:rPr lang="en-US" sz="1800" kern="100" dirty="0">
                              <a:solidFill>
                                <a:schemeClr val="tx1"/>
                              </a:solidFill>
                              <a:effectLst/>
                            </a:rPr>
                            <a:t>Velocity Magnitude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0.265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0.2084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0.1884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0.1389</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274320">
                    <a:tc>
                      <a:txBody>
                        <a:bodyPr/>
                        <a:lstStyle/>
                        <a:p>
                          <a:pPr marL="0" marR="0" algn="ctr">
                            <a:lnSpc>
                              <a:spcPct val="100000"/>
                            </a:lnSpc>
                            <a:spcAft>
                              <a:spcPts val="800"/>
                            </a:spcAft>
                            <a:buNone/>
                          </a:pPr>
                          <a:r>
                            <a:rPr lang="en-US" sz="1800" kern="100" dirty="0">
                              <a:solidFill>
                                <a:schemeClr val="tx1"/>
                              </a:solidFill>
                              <a:effectLst/>
                            </a:rPr>
                            <a:t>Angular Velocity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0.040</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0.0017</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Fallback>
      </mc:AlternateContent>
    </p:spTree>
    <p:extLst>
      <p:ext uri="{BB962C8B-B14F-4D97-AF65-F5344CB8AC3E}">
        <p14:creationId xmlns:p14="http://schemas.microsoft.com/office/powerpoint/2010/main" val="166590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EF19-31C6-26D0-F492-D18C8779AE43}"/>
              </a:ext>
            </a:extLst>
          </p:cNvPr>
          <p:cNvSpPr>
            <a:spLocks noGrp="1"/>
          </p:cNvSpPr>
          <p:nvPr>
            <p:ph type="title"/>
          </p:nvPr>
        </p:nvSpPr>
        <p:spPr/>
        <p:txBody>
          <a:bodyPr/>
          <a:lstStyle/>
          <a:p>
            <a:r>
              <a:rPr lang="en-US" dirty="0"/>
              <a:t>Current Approaches</a:t>
            </a:r>
          </a:p>
        </p:txBody>
      </p:sp>
      <p:sp>
        <p:nvSpPr>
          <p:cNvPr id="3" name="Content Placeholder 2">
            <a:extLst>
              <a:ext uri="{FF2B5EF4-FFF2-40B4-BE49-F238E27FC236}">
                <a16:creationId xmlns:a16="http://schemas.microsoft.com/office/drawing/2014/main" id="{ED659F98-3463-9726-7CC9-2B3F9CC0405C}"/>
              </a:ext>
            </a:extLst>
          </p:cNvPr>
          <p:cNvSpPr>
            <a:spLocks noGrp="1"/>
          </p:cNvSpPr>
          <p:nvPr>
            <p:ph idx="1"/>
          </p:nvPr>
        </p:nvSpPr>
        <p:spPr/>
        <p:txBody>
          <a:bodyPr/>
          <a:lstStyle/>
          <a:p>
            <a:r>
              <a:rPr lang="en-US" dirty="0"/>
              <a:t>Most current literature falls into one of four methodologies</a:t>
            </a:r>
          </a:p>
          <a:p>
            <a:pPr marL="914400" lvl="1" indent="-457200">
              <a:buFont typeface="+mj-lt"/>
              <a:buAutoNum type="arabicPeriod"/>
            </a:pPr>
            <a:r>
              <a:rPr lang="en-US" dirty="0"/>
              <a:t>Numerical Weather Prediction</a:t>
            </a:r>
          </a:p>
          <a:p>
            <a:pPr marL="914400" lvl="1" indent="-457200">
              <a:buFont typeface="+mj-lt"/>
              <a:buAutoNum type="arabicPeriod"/>
            </a:pPr>
            <a:r>
              <a:rPr lang="en-US" dirty="0"/>
              <a:t>Motion Field Estimation</a:t>
            </a:r>
          </a:p>
          <a:p>
            <a:pPr marL="914400" lvl="1" indent="-457200">
              <a:buFont typeface="+mj-lt"/>
              <a:buAutoNum type="arabicPeriod"/>
            </a:pPr>
            <a:r>
              <a:rPr lang="en-US" dirty="0"/>
              <a:t>Deep Learning</a:t>
            </a:r>
          </a:p>
          <a:p>
            <a:pPr marL="914400" lvl="1" indent="-457200">
              <a:buFont typeface="+mj-lt"/>
              <a:buAutoNum type="arabicPeriod"/>
            </a:pPr>
            <a:r>
              <a:rPr lang="en-US" dirty="0"/>
              <a:t>Ensemble Modeling</a:t>
            </a:r>
          </a:p>
        </p:txBody>
      </p:sp>
    </p:spTree>
    <p:extLst>
      <p:ext uri="{BB962C8B-B14F-4D97-AF65-F5344CB8AC3E}">
        <p14:creationId xmlns:p14="http://schemas.microsoft.com/office/powerpoint/2010/main" val="2986449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E4182-115D-2960-58C8-699028854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F6E3A5-8C3B-B14A-ED56-6C8769824A90}"/>
              </a:ext>
            </a:extLst>
          </p:cNvPr>
          <p:cNvSpPr>
            <a:spLocks noGrp="1"/>
          </p:cNvSpPr>
          <p:nvPr>
            <p:ph type="title"/>
          </p:nvPr>
        </p:nvSpPr>
        <p:spPr/>
        <p:txBody>
          <a:bodyPr/>
          <a:lstStyle/>
          <a:p>
            <a:r>
              <a:rPr lang="en-US" dirty="0"/>
              <a:t>Results – Model Accuracy</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A0131D95-0078-6EB6-552F-C7F0FF638A0B}"/>
                  </a:ext>
                </a:extLst>
              </p:cNvPr>
              <p:cNvGraphicFramePr>
                <a:graphicFrameLocks noGrp="1"/>
              </p:cNvGraphicFramePr>
              <p:nvPr>
                <p:extLst>
                  <p:ext uri="{D42A27DB-BD31-4B8C-83A1-F6EECF244321}">
                    <p14:modId xmlns:p14="http://schemas.microsoft.com/office/powerpoint/2010/main" val="750049953"/>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186055">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pPr marL="0" marR="0" algn="ctr">
                            <a:lnSpc>
                              <a:spcPct val="100000"/>
                            </a:lnSpc>
                            <a:spcAft>
                              <a:spcPts val="800"/>
                            </a:spcAft>
                            <a:buNone/>
                          </a:pPr>
                          <a:r>
                            <a:rPr lang="en-US" sz="1800" kern="100" dirty="0">
                              <a:effectLst/>
                            </a:rPr>
                            <a:t>5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dirty="0">
                              <a:effectLst/>
                            </a:rPr>
                            <a:t>30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60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120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418038"/>
                      </a:ext>
                    </a:extLst>
                  </a:tr>
                  <a:tr h="180975">
                    <a:tc>
                      <a:txBody>
                        <a:bodyPr/>
                        <a:lstStyle/>
                        <a:p>
                          <a:pPr marL="0" marR="0" algn="ctr">
                            <a:lnSpc>
                              <a:spcPct val="100000"/>
                            </a:lnSpc>
                            <a:spcAft>
                              <a:spcPts val="800"/>
                            </a:spcAft>
                            <a:buNone/>
                          </a:pPr>
                          <a:r>
                            <a:rPr lang="en-US" sz="1800" kern="100" dirty="0">
                              <a:solidFill>
                                <a:schemeClr val="accent4"/>
                              </a:solidFill>
                              <a:effectLst/>
                            </a:rPr>
                            <a:t>COMX</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4"/>
                              </a:solidFill>
                              <a:effectLst/>
                            </a:rPr>
                            <a:t> 0.939</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0.8974</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4"/>
                              </a:solidFill>
                              <a:effectLst/>
                            </a:rPr>
                            <a:t> 0.7861</a:t>
                          </a:r>
                          <a:endParaRPr lang="en-US" sz="1800" kern="10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0.5564</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180975">
                    <a:tc>
                      <a:txBody>
                        <a:bodyPr/>
                        <a:lstStyle/>
                        <a:p>
                          <a:pPr marL="0" marR="0" algn="ctr">
                            <a:lnSpc>
                              <a:spcPct val="100000"/>
                            </a:lnSpc>
                            <a:spcAft>
                              <a:spcPts val="800"/>
                            </a:spcAft>
                            <a:buNone/>
                          </a:pPr>
                          <a:r>
                            <a:rPr lang="en-US" sz="1800" kern="100">
                              <a:solidFill>
                                <a:schemeClr val="accent4"/>
                              </a:solidFill>
                              <a:effectLst/>
                            </a:rPr>
                            <a:t>COMY</a:t>
                          </a:r>
                          <a:endParaRPr lang="en-US" sz="1800" kern="10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4"/>
                              </a:solidFill>
                              <a:effectLst/>
                            </a:rPr>
                            <a:t> 0.941</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0.8986</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0.7972</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0.5373</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180975">
                    <a:tc>
                      <a:txBody>
                        <a:bodyPr/>
                        <a:lstStyle/>
                        <a:p>
                          <a:pPr marL="0" marR="0" algn="ctr">
                            <a:lnSpc>
                              <a:spcPct val="100000"/>
                            </a:lnSpc>
                            <a:spcAft>
                              <a:spcPts val="800"/>
                            </a:spcAft>
                            <a:buNone/>
                          </a:pPr>
                          <a:r>
                            <a:rPr lang="en-US" sz="1800" kern="100" dirty="0">
                              <a:effectLst/>
                            </a:rPr>
                            <a:t>Area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0.921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0.8185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0.6326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0.4237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180975">
                    <a:tc>
                      <a:txBody>
                        <a:bodyPr/>
                        <a:lstStyle/>
                        <a:p>
                          <a:pPr marL="0" marR="0" algn="ctr">
                            <a:lnSpc>
                              <a:spcPct val="100000"/>
                            </a:lnSpc>
                            <a:spcAft>
                              <a:spcPts val="800"/>
                            </a:spcAft>
                            <a:buNone/>
                          </a:pPr>
                          <a:r>
                            <a:rPr lang="en-US" sz="1800" kern="100">
                              <a:effectLst/>
                            </a:rPr>
                            <a:t>Semi Major Axis Length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effectLst/>
                            </a:rPr>
                            <a:t>0.891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0.7082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0.4828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0.2594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186055">
                    <a:tc>
                      <a:txBody>
                        <a:bodyPr/>
                        <a:lstStyle/>
                        <a:p>
                          <a:pPr marL="0" marR="0" algn="ctr">
                            <a:lnSpc>
                              <a:spcPct val="100000"/>
                            </a:lnSpc>
                            <a:spcAft>
                              <a:spcPts val="800"/>
                            </a:spcAft>
                            <a:buNone/>
                          </a:pPr>
                          <a:r>
                            <a:rPr lang="en-US" sz="1800" kern="100" dirty="0">
                              <a:effectLst/>
                            </a:rPr>
                            <a:t>Semi Minor Axis Length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0.909</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0.8055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0.6318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0.4336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186055">
                    <a:tc>
                      <a:txBody>
                        <a:bodyPr/>
                        <a:lstStyle/>
                        <a:p>
                          <a:pPr marL="0" marR="0" algn="ctr">
                            <a:lnSpc>
                              <a:spcPct val="100000"/>
                            </a:lnSpc>
                            <a:spcAft>
                              <a:spcPts val="800"/>
                            </a:spcAft>
                            <a:buNone/>
                          </a:pPr>
                          <a:r>
                            <a:rPr lang="en-US" sz="1800" kern="100" dirty="0">
                              <a:effectLst/>
                            </a:rPr>
                            <a:t>Axis Ratio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0.772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 0.5535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0.3773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0.2035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186055">
                    <a:tc>
                      <a:txBody>
                        <a:bodyPr/>
                        <a:lstStyle/>
                        <a:p>
                          <a:pPr marL="0" marR="0" algn="ctr">
                            <a:lnSpc>
                              <a:spcPct val="100000"/>
                            </a:lnSpc>
                            <a:spcAft>
                              <a:spcPts val="800"/>
                            </a:spcAft>
                            <a:buNone/>
                          </a:pPr>
                          <a:r>
                            <a:rPr lang="en-US" sz="1800" kern="100" dirty="0">
                              <a:effectLst/>
                            </a:rPr>
                            <a:t>Ellipse Angle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0.795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0.5708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0.3841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0.1824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186055">
                    <a:tc>
                      <a:txBody>
                        <a:bodyPr/>
                        <a:lstStyle/>
                        <a:p>
                          <a:pPr marL="0" marR="0" algn="ctr">
                            <a:lnSpc>
                              <a:spcPct val="100000"/>
                            </a:lnSpc>
                            <a:spcAft>
                              <a:spcPts val="800"/>
                            </a:spcAft>
                            <a:buNone/>
                          </a:pPr>
                          <a:r>
                            <a:rPr lang="en-US" sz="1800" kern="100" dirty="0">
                              <a:solidFill>
                                <a:schemeClr val="accent4"/>
                              </a:solidFill>
                              <a:effectLst/>
                            </a:rPr>
                            <a:t>Intensity</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accent4"/>
                              </a:solidFill>
                              <a:effectLst/>
                            </a:rPr>
                            <a:t> 0.846</a:t>
                          </a:r>
                          <a:endParaRPr lang="en-US" sz="1800" kern="10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0.708</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4"/>
                              </a:solidFill>
                              <a:effectLst/>
                            </a:rPr>
                            <a:t> 0.5621</a:t>
                          </a:r>
                          <a:endParaRPr lang="en-US" sz="1800" kern="10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0.4768</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186055">
                    <a:tc>
                      <a:txBody>
                        <a:bodyPr/>
                        <a:lstStyle/>
                        <a:p>
                          <a:pPr marL="0" marR="0" algn="ctr">
                            <a:lnSpc>
                              <a:spcPct val="100000"/>
                            </a:lnSpc>
                            <a:spcAft>
                              <a:spcPts val="800"/>
                            </a:spcAft>
                            <a:buNone/>
                          </a:pPr>
                          <a:r>
                            <a:rPr lang="en-US" sz="1800" kern="100" dirty="0">
                              <a:solidFill>
                                <a:schemeClr val="tx1"/>
                              </a:solidFill>
                              <a:effectLst/>
                            </a:rPr>
                            <a:t>Average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0.077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0.1059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0.0002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186055">
                    <a:tc>
                      <a:txBody>
                        <a:bodyPr/>
                        <a:lstStyle/>
                        <a:p>
                          <a:pPr marL="0" marR="0" algn="ctr">
                            <a:lnSpc>
                              <a:spcPct val="100000"/>
                            </a:lnSpc>
                            <a:spcAft>
                              <a:spcPts val="800"/>
                            </a:spcAft>
                            <a:buNone/>
                          </a:pPr>
                          <a:r>
                            <a:rPr lang="en-US" sz="1800" kern="100" dirty="0">
                              <a:solidFill>
                                <a:schemeClr val="tx1"/>
                              </a:solidFill>
                              <a:effectLst/>
                            </a:rPr>
                            <a:t>Velocity 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0.042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0.0111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0.0076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186055">
                    <a:tc>
                      <a:txBody>
                        <a:bodyPr/>
                        <a:lstStyle/>
                        <a:p>
                          <a:pPr marL="0" marR="0" algn="ctr">
                            <a:lnSpc>
                              <a:spcPct val="100000"/>
                            </a:lnSpc>
                            <a:spcAft>
                              <a:spcPts val="800"/>
                            </a:spcAft>
                            <a:buNone/>
                          </a:pPr>
                          <a:r>
                            <a:rPr lang="en-US" sz="1800" kern="100">
                              <a:solidFill>
                                <a:schemeClr val="tx1"/>
                              </a:solidFill>
                              <a:effectLst/>
                            </a:rPr>
                            <a:t>Velocity 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0.076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0.0053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186055">
                    <a:tc>
                      <a:txBody>
                        <a:bodyPr/>
                        <a:lstStyle/>
                        <a:p>
                          <a:pPr marL="0" marR="0" algn="ctr">
                            <a:lnSpc>
                              <a:spcPct val="100000"/>
                            </a:lnSpc>
                            <a:spcAft>
                              <a:spcPts val="800"/>
                            </a:spcAft>
                            <a:buNone/>
                          </a:pPr>
                          <a:r>
                            <a:rPr lang="en-US" sz="1800" kern="100" dirty="0">
                              <a:solidFill>
                                <a:schemeClr val="tx1"/>
                              </a:solidFill>
                              <a:effectLst/>
                            </a:rPr>
                            <a:t>Velocity Magnitude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0.265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0.2084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0.1884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0.1389</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186055">
                    <a:tc>
                      <a:txBody>
                        <a:bodyPr/>
                        <a:lstStyle/>
                        <a:p>
                          <a:pPr marL="0" marR="0" algn="ctr">
                            <a:lnSpc>
                              <a:spcPct val="100000"/>
                            </a:lnSpc>
                            <a:spcAft>
                              <a:spcPts val="800"/>
                            </a:spcAft>
                            <a:buNone/>
                          </a:pPr>
                          <a:r>
                            <a:rPr lang="en-US" sz="1800" kern="100" dirty="0">
                              <a:solidFill>
                                <a:schemeClr val="tx1"/>
                              </a:solidFill>
                              <a:effectLst/>
                            </a:rPr>
                            <a:t>Angular Velocity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0.040</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0.0017</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Choice>
        <mc:Fallback>
          <p:graphicFrame>
            <p:nvGraphicFramePr>
              <p:cNvPr id="6" name="Table 5">
                <a:extLst>
                  <a:ext uri="{FF2B5EF4-FFF2-40B4-BE49-F238E27FC236}">
                    <a16:creationId xmlns:a16="http://schemas.microsoft.com/office/drawing/2014/main" id="{A0131D95-0078-6EB6-552F-C7F0FF638A0B}"/>
                  </a:ext>
                </a:extLst>
              </p:cNvPr>
              <p:cNvGraphicFramePr>
                <a:graphicFrameLocks noGrp="1"/>
              </p:cNvGraphicFramePr>
              <p:nvPr>
                <p:extLst>
                  <p:ext uri="{D42A27DB-BD31-4B8C-83A1-F6EECF244321}">
                    <p14:modId xmlns:p14="http://schemas.microsoft.com/office/powerpoint/2010/main" val="750049953"/>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554800">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endParaRPr lang="en-US"/>
                        </a:p>
                      </a:txBody>
                      <a:tcPr marL="68580" marR="68580" marT="0" marB="0">
                        <a:blipFill>
                          <a:blip r:embed="rId3"/>
                          <a:stretch>
                            <a:fillRect l="-190299" t="-12088" r="-299627" b="-670330"/>
                          </a:stretch>
                        </a:blipFill>
                      </a:tcPr>
                    </a:tc>
                    <a:tc>
                      <a:txBody>
                        <a:bodyPr/>
                        <a:lstStyle/>
                        <a:p>
                          <a:endParaRPr lang="en-US"/>
                        </a:p>
                      </a:txBody>
                      <a:tcPr marL="68580" marR="68580" marT="0" marB="0">
                        <a:blipFill>
                          <a:blip r:embed="rId3"/>
                          <a:stretch>
                            <a:fillRect l="-291386" t="-12088" r="-200749" b="-670330"/>
                          </a:stretch>
                        </a:blipFill>
                      </a:tcPr>
                    </a:tc>
                    <a:tc>
                      <a:txBody>
                        <a:bodyPr/>
                        <a:lstStyle/>
                        <a:p>
                          <a:endParaRPr lang="en-US"/>
                        </a:p>
                      </a:txBody>
                      <a:tcPr marL="68580" marR="68580" marT="0" marB="0">
                        <a:blipFill>
                          <a:blip r:embed="rId3"/>
                          <a:stretch>
                            <a:fillRect l="-389925" t="-12088" r="-100000" b="-670330"/>
                          </a:stretch>
                        </a:blipFill>
                      </a:tcPr>
                    </a:tc>
                    <a:tc>
                      <a:txBody>
                        <a:bodyPr/>
                        <a:lstStyle/>
                        <a:p>
                          <a:endParaRPr lang="en-US"/>
                        </a:p>
                      </a:txBody>
                      <a:tcPr marL="68580" marR="68580" marT="0" marB="0">
                        <a:blipFill>
                          <a:blip r:embed="rId3"/>
                          <a:stretch>
                            <a:fillRect l="-491760" t="-12088" r="-375" b="-670330"/>
                          </a:stretch>
                        </a:blipFill>
                      </a:tcPr>
                    </a:tc>
                    <a:extLst>
                      <a:ext uri="{0D108BD9-81ED-4DB2-BD59-A6C34878D82A}">
                        <a16:rowId xmlns:a16="http://schemas.microsoft.com/office/drawing/2014/main" val="1278418038"/>
                      </a:ext>
                    </a:extLst>
                  </a:tr>
                  <a:tr h="274320">
                    <a:tc>
                      <a:txBody>
                        <a:bodyPr/>
                        <a:lstStyle/>
                        <a:p>
                          <a:pPr marL="0" marR="0" algn="ctr">
                            <a:lnSpc>
                              <a:spcPct val="100000"/>
                            </a:lnSpc>
                            <a:spcAft>
                              <a:spcPts val="800"/>
                            </a:spcAft>
                            <a:buNone/>
                          </a:pPr>
                          <a:r>
                            <a:rPr lang="en-US" sz="1800" kern="100" dirty="0">
                              <a:solidFill>
                                <a:schemeClr val="accent4"/>
                              </a:solidFill>
                              <a:effectLst/>
                            </a:rPr>
                            <a:t>COMX</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4"/>
                              </a:solidFill>
                              <a:effectLst/>
                            </a:rPr>
                            <a:t> 0.939</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0.8974</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4"/>
                              </a:solidFill>
                              <a:effectLst/>
                            </a:rPr>
                            <a:t> 0.7861</a:t>
                          </a:r>
                          <a:endParaRPr lang="en-US" sz="1800" kern="10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0.5564</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274320">
                    <a:tc>
                      <a:txBody>
                        <a:bodyPr/>
                        <a:lstStyle/>
                        <a:p>
                          <a:pPr marL="0" marR="0" algn="ctr">
                            <a:lnSpc>
                              <a:spcPct val="100000"/>
                            </a:lnSpc>
                            <a:spcAft>
                              <a:spcPts val="800"/>
                            </a:spcAft>
                            <a:buNone/>
                          </a:pPr>
                          <a:r>
                            <a:rPr lang="en-US" sz="1800" kern="100">
                              <a:solidFill>
                                <a:schemeClr val="accent4"/>
                              </a:solidFill>
                              <a:effectLst/>
                            </a:rPr>
                            <a:t>COMY</a:t>
                          </a:r>
                          <a:endParaRPr lang="en-US" sz="1800" kern="10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4"/>
                              </a:solidFill>
                              <a:effectLst/>
                            </a:rPr>
                            <a:t> 0.941</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0.8986</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0.7972</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0.5373</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274320">
                    <a:tc>
                      <a:txBody>
                        <a:bodyPr/>
                        <a:lstStyle/>
                        <a:p>
                          <a:pPr marL="0" marR="0" algn="ctr">
                            <a:lnSpc>
                              <a:spcPct val="100000"/>
                            </a:lnSpc>
                            <a:spcAft>
                              <a:spcPts val="800"/>
                            </a:spcAft>
                            <a:buNone/>
                          </a:pPr>
                          <a:r>
                            <a:rPr lang="en-US" sz="1800" kern="100" dirty="0">
                              <a:effectLst/>
                            </a:rPr>
                            <a:t>Area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0.921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0.8185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0.6326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0.4237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274320">
                    <a:tc>
                      <a:txBody>
                        <a:bodyPr/>
                        <a:lstStyle/>
                        <a:p>
                          <a:pPr marL="0" marR="0" algn="ctr">
                            <a:lnSpc>
                              <a:spcPct val="100000"/>
                            </a:lnSpc>
                            <a:spcAft>
                              <a:spcPts val="800"/>
                            </a:spcAft>
                            <a:buNone/>
                          </a:pPr>
                          <a:r>
                            <a:rPr lang="en-US" sz="1800" kern="100">
                              <a:effectLst/>
                            </a:rPr>
                            <a:t>Semi Major Axis Length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effectLst/>
                            </a:rPr>
                            <a:t>0.891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0.7082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0.4828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0.2594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274320">
                    <a:tc>
                      <a:txBody>
                        <a:bodyPr/>
                        <a:lstStyle/>
                        <a:p>
                          <a:pPr marL="0" marR="0" algn="ctr">
                            <a:lnSpc>
                              <a:spcPct val="100000"/>
                            </a:lnSpc>
                            <a:spcAft>
                              <a:spcPts val="800"/>
                            </a:spcAft>
                            <a:buNone/>
                          </a:pPr>
                          <a:r>
                            <a:rPr lang="en-US" sz="1800" kern="100" dirty="0">
                              <a:effectLst/>
                            </a:rPr>
                            <a:t>Semi Minor Axis Length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0.909</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0.8055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0.6318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0.4336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274320">
                    <a:tc>
                      <a:txBody>
                        <a:bodyPr/>
                        <a:lstStyle/>
                        <a:p>
                          <a:pPr marL="0" marR="0" algn="ctr">
                            <a:lnSpc>
                              <a:spcPct val="100000"/>
                            </a:lnSpc>
                            <a:spcAft>
                              <a:spcPts val="800"/>
                            </a:spcAft>
                            <a:buNone/>
                          </a:pPr>
                          <a:r>
                            <a:rPr lang="en-US" sz="1800" kern="100" dirty="0">
                              <a:effectLst/>
                            </a:rPr>
                            <a:t>Axis Ratio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0.772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 0.5535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0.3773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0.2035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274320">
                    <a:tc>
                      <a:txBody>
                        <a:bodyPr/>
                        <a:lstStyle/>
                        <a:p>
                          <a:pPr marL="0" marR="0" algn="ctr">
                            <a:lnSpc>
                              <a:spcPct val="100000"/>
                            </a:lnSpc>
                            <a:spcAft>
                              <a:spcPts val="800"/>
                            </a:spcAft>
                            <a:buNone/>
                          </a:pPr>
                          <a:r>
                            <a:rPr lang="en-US" sz="1800" kern="100" dirty="0">
                              <a:effectLst/>
                            </a:rPr>
                            <a:t>Ellipse Angle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effectLst/>
                            </a:rPr>
                            <a:t> 0.795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0.5708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0.3841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 0.1824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274320">
                    <a:tc>
                      <a:txBody>
                        <a:bodyPr/>
                        <a:lstStyle/>
                        <a:p>
                          <a:pPr marL="0" marR="0" algn="ctr">
                            <a:lnSpc>
                              <a:spcPct val="100000"/>
                            </a:lnSpc>
                            <a:spcAft>
                              <a:spcPts val="800"/>
                            </a:spcAft>
                            <a:buNone/>
                          </a:pPr>
                          <a:r>
                            <a:rPr lang="en-US" sz="1800" kern="100" dirty="0">
                              <a:solidFill>
                                <a:schemeClr val="accent4"/>
                              </a:solidFill>
                              <a:effectLst/>
                            </a:rPr>
                            <a:t>Intensity</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accent4"/>
                              </a:solidFill>
                              <a:effectLst/>
                            </a:rPr>
                            <a:t> 0.846</a:t>
                          </a:r>
                          <a:endParaRPr lang="en-US" sz="1800" kern="10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0.708</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4"/>
                              </a:solidFill>
                              <a:effectLst/>
                            </a:rPr>
                            <a:t> 0.5621</a:t>
                          </a:r>
                          <a:endParaRPr lang="en-US" sz="1800" kern="10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0.4768</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274320">
                    <a:tc>
                      <a:txBody>
                        <a:bodyPr/>
                        <a:lstStyle/>
                        <a:p>
                          <a:pPr marL="0" marR="0" algn="ctr">
                            <a:lnSpc>
                              <a:spcPct val="100000"/>
                            </a:lnSpc>
                            <a:spcAft>
                              <a:spcPts val="800"/>
                            </a:spcAft>
                            <a:buNone/>
                          </a:pPr>
                          <a:r>
                            <a:rPr lang="en-US" sz="1800" kern="100" dirty="0">
                              <a:solidFill>
                                <a:schemeClr val="tx1"/>
                              </a:solidFill>
                              <a:effectLst/>
                            </a:rPr>
                            <a:t>Average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0.077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0.1059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0.0002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274320">
                    <a:tc>
                      <a:txBody>
                        <a:bodyPr/>
                        <a:lstStyle/>
                        <a:p>
                          <a:pPr marL="0" marR="0" algn="ctr">
                            <a:lnSpc>
                              <a:spcPct val="100000"/>
                            </a:lnSpc>
                            <a:spcAft>
                              <a:spcPts val="800"/>
                            </a:spcAft>
                            <a:buNone/>
                          </a:pPr>
                          <a:r>
                            <a:rPr lang="en-US" sz="1800" kern="100" dirty="0">
                              <a:solidFill>
                                <a:schemeClr val="tx1"/>
                              </a:solidFill>
                              <a:effectLst/>
                            </a:rPr>
                            <a:t>Velocity 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0.042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0.0111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0.0076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274320">
                    <a:tc>
                      <a:txBody>
                        <a:bodyPr/>
                        <a:lstStyle/>
                        <a:p>
                          <a:pPr marL="0" marR="0" algn="ctr">
                            <a:lnSpc>
                              <a:spcPct val="100000"/>
                            </a:lnSpc>
                            <a:spcAft>
                              <a:spcPts val="800"/>
                            </a:spcAft>
                            <a:buNone/>
                          </a:pPr>
                          <a:r>
                            <a:rPr lang="en-US" sz="1800" kern="100">
                              <a:solidFill>
                                <a:schemeClr val="tx1"/>
                              </a:solidFill>
                              <a:effectLst/>
                            </a:rPr>
                            <a:t>Velocity 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0.076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0.0053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274320">
                    <a:tc>
                      <a:txBody>
                        <a:bodyPr/>
                        <a:lstStyle/>
                        <a:p>
                          <a:pPr marL="0" marR="0" algn="ctr">
                            <a:lnSpc>
                              <a:spcPct val="100000"/>
                            </a:lnSpc>
                            <a:spcAft>
                              <a:spcPts val="800"/>
                            </a:spcAft>
                            <a:buNone/>
                          </a:pPr>
                          <a:r>
                            <a:rPr lang="en-US" sz="1800" kern="100" dirty="0">
                              <a:solidFill>
                                <a:schemeClr val="tx1"/>
                              </a:solidFill>
                              <a:effectLst/>
                            </a:rPr>
                            <a:t>Velocity Magnitude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0.265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0.2084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0.1884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0.1389</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274320">
                    <a:tc>
                      <a:txBody>
                        <a:bodyPr/>
                        <a:lstStyle/>
                        <a:p>
                          <a:pPr marL="0" marR="0" algn="ctr">
                            <a:lnSpc>
                              <a:spcPct val="100000"/>
                            </a:lnSpc>
                            <a:spcAft>
                              <a:spcPts val="800"/>
                            </a:spcAft>
                            <a:buNone/>
                          </a:pPr>
                          <a:r>
                            <a:rPr lang="en-US" sz="1800" kern="100" dirty="0">
                              <a:solidFill>
                                <a:schemeClr val="tx1"/>
                              </a:solidFill>
                              <a:effectLst/>
                            </a:rPr>
                            <a:t>Angular Velocity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0.040</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0.0017</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Fallback>
      </mc:AlternateContent>
      <p:sp>
        <p:nvSpPr>
          <p:cNvPr id="9" name="Content Placeholder 2">
            <a:extLst>
              <a:ext uri="{FF2B5EF4-FFF2-40B4-BE49-F238E27FC236}">
                <a16:creationId xmlns:a16="http://schemas.microsoft.com/office/drawing/2014/main" id="{DAFDD2EC-5C94-6CA0-8718-3CADFE7E7416}"/>
              </a:ext>
            </a:extLst>
          </p:cNvPr>
          <p:cNvSpPr>
            <a:spLocks noGrp="1"/>
          </p:cNvSpPr>
          <p:nvPr>
            <p:ph idx="1"/>
          </p:nvPr>
        </p:nvSpPr>
        <p:spPr>
          <a:xfrm>
            <a:off x="838199" y="1657296"/>
            <a:ext cx="10849377" cy="1004394"/>
          </a:xfrm>
        </p:spPr>
        <p:txBody>
          <a:bodyPr>
            <a:normAutofit/>
          </a:bodyPr>
          <a:lstStyle/>
          <a:p>
            <a:r>
              <a:rPr lang="en-US" dirty="0"/>
              <a:t>COMs performed the best overall with Intensity close behind</a:t>
            </a:r>
          </a:p>
          <a:p>
            <a:pPr lvl="1"/>
            <a:r>
              <a:rPr lang="en-US" dirty="0"/>
              <a:t>Also had the smallest drop across horizons</a:t>
            </a:r>
          </a:p>
        </p:txBody>
      </p:sp>
    </p:spTree>
    <p:extLst>
      <p:ext uri="{BB962C8B-B14F-4D97-AF65-F5344CB8AC3E}">
        <p14:creationId xmlns:p14="http://schemas.microsoft.com/office/powerpoint/2010/main" val="1795920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9A7CE-1EDE-C69A-B5C3-BCBAD8A1F2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61DD2-DD8D-1F9A-0A70-8A21C7B089E8}"/>
              </a:ext>
            </a:extLst>
          </p:cNvPr>
          <p:cNvSpPr>
            <a:spLocks noGrp="1"/>
          </p:cNvSpPr>
          <p:nvPr>
            <p:ph type="title"/>
          </p:nvPr>
        </p:nvSpPr>
        <p:spPr/>
        <p:txBody>
          <a:bodyPr/>
          <a:lstStyle/>
          <a:p>
            <a:r>
              <a:rPr lang="en-US" dirty="0"/>
              <a:t>Results – Model Accuracy</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E13DA75B-2399-9551-A100-4472472E53DA}"/>
                  </a:ext>
                </a:extLst>
              </p:cNvPr>
              <p:cNvGraphicFramePr>
                <a:graphicFrameLocks noGrp="1"/>
              </p:cNvGraphicFramePr>
              <p:nvPr>
                <p:extLst>
                  <p:ext uri="{D42A27DB-BD31-4B8C-83A1-F6EECF244321}">
                    <p14:modId xmlns:p14="http://schemas.microsoft.com/office/powerpoint/2010/main" val="1098198535"/>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186055">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pPr marL="0" marR="0" algn="ctr">
                            <a:lnSpc>
                              <a:spcPct val="100000"/>
                            </a:lnSpc>
                            <a:spcAft>
                              <a:spcPts val="800"/>
                            </a:spcAft>
                            <a:buNone/>
                          </a:pPr>
                          <a:r>
                            <a:rPr lang="en-US" sz="1800" kern="100" dirty="0">
                              <a:effectLst/>
                            </a:rPr>
                            <a:t>5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dirty="0">
                              <a:effectLst/>
                            </a:rPr>
                            <a:t>30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60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120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418038"/>
                      </a:ext>
                    </a:extLst>
                  </a:tr>
                  <a:tr h="180975">
                    <a:tc>
                      <a:txBody>
                        <a:bodyPr/>
                        <a:lstStyle/>
                        <a:p>
                          <a:pPr marL="0" marR="0" algn="ctr">
                            <a:lnSpc>
                              <a:spcPct val="100000"/>
                            </a:lnSpc>
                            <a:spcAft>
                              <a:spcPts val="800"/>
                            </a:spcAft>
                            <a:buNone/>
                          </a:pPr>
                          <a:r>
                            <a:rPr lang="en-US" sz="1800" kern="100" dirty="0">
                              <a:solidFill>
                                <a:schemeClr val="tx1"/>
                              </a:solidFill>
                              <a:effectLst/>
                            </a:rPr>
                            <a:t>COMX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0.939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0.8974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0.7861</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0.5564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180975">
                    <a:tc>
                      <a:txBody>
                        <a:bodyPr/>
                        <a:lstStyle/>
                        <a:p>
                          <a:pPr marL="0" marR="0" algn="ctr">
                            <a:lnSpc>
                              <a:spcPct val="100000"/>
                            </a:lnSpc>
                            <a:spcAft>
                              <a:spcPts val="800"/>
                            </a:spcAft>
                            <a:buNone/>
                          </a:pPr>
                          <a:r>
                            <a:rPr lang="en-US" sz="1800" kern="100" dirty="0">
                              <a:solidFill>
                                <a:schemeClr val="tx1"/>
                              </a:solidFill>
                              <a:effectLst/>
                            </a:rPr>
                            <a:t>COMY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0.8986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0.7972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0.5373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180975">
                    <a:tc>
                      <a:txBody>
                        <a:bodyPr/>
                        <a:lstStyle/>
                        <a:p>
                          <a:pPr marL="0" marR="0" algn="ctr">
                            <a:lnSpc>
                              <a:spcPct val="100000"/>
                            </a:lnSpc>
                            <a:spcAft>
                              <a:spcPts val="800"/>
                            </a:spcAft>
                            <a:buNone/>
                          </a:pPr>
                          <a:r>
                            <a:rPr lang="en-US" sz="1800" kern="100" dirty="0">
                              <a:solidFill>
                                <a:schemeClr val="accent1"/>
                              </a:solidFill>
                              <a:effectLst/>
                            </a:rPr>
                            <a:t>Area</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accent1"/>
                              </a:solidFill>
                              <a:effectLst/>
                            </a:rPr>
                            <a:t> 0.921</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 0.8185</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 0.6326</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 0.4237</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180975">
                    <a:tc>
                      <a:txBody>
                        <a:bodyPr/>
                        <a:lstStyle/>
                        <a:p>
                          <a:pPr marL="0" marR="0" algn="ctr">
                            <a:lnSpc>
                              <a:spcPct val="100000"/>
                            </a:lnSpc>
                            <a:spcAft>
                              <a:spcPts val="800"/>
                            </a:spcAft>
                            <a:buNone/>
                          </a:pPr>
                          <a:r>
                            <a:rPr lang="en-US" sz="1800" kern="100" dirty="0">
                              <a:solidFill>
                                <a:schemeClr val="accent1"/>
                              </a:solidFill>
                              <a:effectLst/>
                            </a:rPr>
                            <a:t>Semi Major Axis Length</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1"/>
                              </a:solidFill>
                              <a:effectLst/>
                            </a:rPr>
                            <a:t>0.891</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1"/>
                              </a:solidFill>
                              <a:effectLst/>
                            </a:rPr>
                            <a:t>0.7082</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0.4828</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0.2594</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186055">
                    <a:tc>
                      <a:txBody>
                        <a:bodyPr/>
                        <a:lstStyle/>
                        <a:p>
                          <a:pPr marL="0" marR="0" algn="ctr">
                            <a:lnSpc>
                              <a:spcPct val="100000"/>
                            </a:lnSpc>
                            <a:spcAft>
                              <a:spcPts val="800"/>
                            </a:spcAft>
                            <a:buNone/>
                          </a:pPr>
                          <a:r>
                            <a:rPr lang="en-US" sz="1800" kern="100" dirty="0">
                              <a:solidFill>
                                <a:schemeClr val="accent1"/>
                              </a:solidFill>
                              <a:effectLst/>
                            </a:rPr>
                            <a:t>Semi Minor Axis Length</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1"/>
                              </a:solidFill>
                              <a:effectLst/>
                            </a:rPr>
                            <a:t> 0.909</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1"/>
                              </a:solidFill>
                              <a:effectLst/>
                            </a:rPr>
                            <a:t> 0.8055</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1"/>
                              </a:solidFill>
                              <a:effectLst/>
                            </a:rPr>
                            <a:t> 0.6318</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1"/>
                              </a:solidFill>
                              <a:effectLst/>
                            </a:rPr>
                            <a:t> 0.4336</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186055">
                    <a:tc>
                      <a:txBody>
                        <a:bodyPr/>
                        <a:lstStyle/>
                        <a:p>
                          <a:pPr marL="0" marR="0" algn="ctr">
                            <a:lnSpc>
                              <a:spcPct val="100000"/>
                            </a:lnSpc>
                            <a:spcAft>
                              <a:spcPts val="800"/>
                            </a:spcAft>
                            <a:buNone/>
                          </a:pPr>
                          <a:r>
                            <a:rPr lang="en-US" sz="1800" kern="100" dirty="0">
                              <a:solidFill>
                                <a:schemeClr val="tx1"/>
                              </a:solidFill>
                              <a:effectLst/>
                            </a:rPr>
                            <a:t>Axis Ratio</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0.772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0.5535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0.3773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0.2035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186055">
                    <a:tc>
                      <a:txBody>
                        <a:bodyPr/>
                        <a:lstStyle/>
                        <a:p>
                          <a:pPr marL="0" marR="0" algn="ctr">
                            <a:lnSpc>
                              <a:spcPct val="100000"/>
                            </a:lnSpc>
                            <a:spcAft>
                              <a:spcPts val="800"/>
                            </a:spcAft>
                            <a:buNone/>
                          </a:pPr>
                          <a:r>
                            <a:rPr lang="en-US" sz="1800" kern="100" dirty="0">
                              <a:solidFill>
                                <a:schemeClr val="tx1"/>
                              </a:solidFill>
                              <a:effectLst/>
                            </a:rPr>
                            <a:t>Ellipse Angle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0.795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0.3841</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0.1824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186055">
                    <a:tc>
                      <a:txBody>
                        <a:bodyPr/>
                        <a:lstStyle/>
                        <a:p>
                          <a:pPr marL="0" marR="0" algn="ctr">
                            <a:lnSpc>
                              <a:spcPct val="100000"/>
                            </a:lnSpc>
                            <a:spcAft>
                              <a:spcPts val="800"/>
                            </a:spcAft>
                            <a:buNone/>
                          </a:pPr>
                          <a:r>
                            <a:rPr lang="en-US" sz="1800" kern="100">
                              <a:solidFill>
                                <a:schemeClr val="tx1"/>
                              </a:solidFill>
                              <a:effectLst/>
                            </a:rPr>
                            <a:t>Intensity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0.846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0.5621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0.4768</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186055">
                    <a:tc>
                      <a:txBody>
                        <a:bodyPr/>
                        <a:lstStyle/>
                        <a:p>
                          <a:pPr marL="0" marR="0" algn="ctr">
                            <a:lnSpc>
                              <a:spcPct val="100000"/>
                            </a:lnSpc>
                            <a:spcAft>
                              <a:spcPts val="800"/>
                            </a:spcAft>
                            <a:buNone/>
                          </a:pPr>
                          <a:r>
                            <a:rPr lang="en-US" sz="1800" kern="100" dirty="0">
                              <a:solidFill>
                                <a:schemeClr val="tx1"/>
                              </a:solidFill>
                              <a:effectLst/>
                            </a:rPr>
                            <a:t>Average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0.077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0.1059</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0.0002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186055">
                    <a:tc>
                      <a:txBody>
                        <a:bodyPr/>
                        <a:lstStyle/>
                        <a:p>
                          <a:pPr marL="0" marR="0" algn="ctr">
                            <a:lnSpc>
                              <a:spcPct val="100000"/>
                            </a:lnSpc>
                            <a:spcAft>
                              <a:spcPts val="800"/>
                            </a:spcAft>
                            <a:buNone/>
                          </a:pPr>
                          <a:r>
                            <a:rPr lang="en-US" sz="1800" kern="100" dirty="0">
                              <a:solidFill>
                                <a:schemeClr val="tx1"/>
                              </a:solidFill>
                              <a:effectLst/>
                            </a:rPr>
                            <a:t>Velocity 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0.042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0.0111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0.0076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186055">
                    <a:tc>
                      <a:txBody>
                        <a:bodyPr/>
                        <a:lstStyle/>
                        <a:p>
                          <a:pPr marL="0" marR="0" algn="ctr">
                            <a:lnSpc>
                              <a:spcPct val="100000"/>
                            </a:lnSpc>
                            <a:spcAft>
                              <a:spcPts val="800"/>
                            </a:spcAft>
                            <a:buNone/>
                          </a:pPr>
                          <a:r>
                            <a:rPr lang="en-US" sz="1800" kern="100">
                              <a:solidFill>
                                <a:schemeClr val="tx1"/>
                              </a:solidFill>
                              <a:effectLst/>
                            </a:rPr>
                            <a:t>Velocity 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0.076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0.0053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186055">
                    <a:tc>
                      <a:txBody>
                        <a:bodyPr/>
                        <a:lstStyle/>
                        <a:p>
                          <a:pPr marL="0" marR="0" algn="ctr">
                            <a:lnSpc>
                              <a:spcPct val="100000"/>
                            </a:lnSpc>
                            <a:spcAft>
                              <a:spcPts val="800"/>
                            </a:spcAft>
                            <a:buNone/>
                          </a:pPr>
                          <a:r>
                            <a:rPr lang="en-US" sz="1800" kern="100" dirty="0">
                              <a:solidFill>
                                <a:schemeClr val="tx1"/>
                              </a:solidFill>
                              <a:effectLst/>
                            </a:rPr>
                            <a:t>Velocity Magnitude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0.265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0.2084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0.1884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0.1389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186055">
                    <a:tc>
                      <a:txBody>
                        <a:bodyPr/>
                        <a:lstStyle/>
                        <a:p>
                          <a:pPr marL="0" marR="0" algn="ctr">
                            <a:lnSpc>
                              <a:spcPct val="100000"/>
                            </a:lnSpc>
                            <a:spcAft>
                              <a:spcPts val="800"/>
                            </a:spcAft>
                            <a:buNone/>
                          </a:pPr>
                          <a:r>
                            <a:rPr lang="en-US" sz="1800" kern="100" dirty="0">
                              <a:solidFill>
                                <a:schemeClr val="tx1"/>
                              </a:solidFill>
                              <a:effectLst/>
                            </a:rPr>
                            <a:t>Angular Velocity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0.040</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0.0017</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Choice>
        <mc:Fallback>
          <p:graphicFrame>
            <p:nvGraphicFramePr>
              <p:cNvPr id="6" name="Table 5">
                <a:extLst>
                  <a:ext uri="{FF2B5EF4-FFF2-40B4-BE49-F238E27FC236}">
                    <a16:creationId xmlns:a16="http://schemas.microsoft.com/office/drawing/2014/main" id="{E13DA75B-2399-9551-A100-4472472E53DA}"/>
                  </a:ext>
                </a:extLst>
              </p:cNvPr>
              <p:cNvGraphicFramePr>
                <a:graphicFrameLocks noGrp="1"/>
              </p:cNvGraphicFramePr>
              <p:nvPr>
                <p:extLst>
                  <p:ext uri="{D42A27DB-BD31-4B8C-83A1-F6EECF244321}">
                    <p14:modId xmlns:p14="http://schemas.microsoft.com/office/powerpoint/2010/main" val="1098198535"/>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554800">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endParaRPr lang="en-US"/>
                        </a:p>
                      </a:txBody>
                      <a:tcPr marL="68580" marR="68580" marT="0" marB="0">
                        <a:blipFill>
                          <a:blip r:embed="rId3"/>
                          <a:stretch>
                            <a:fillRect l="-190299" t="-12088" r="-299627" b="-670330"/>
                          </a:stretch>
                        </a:blipFill>
                      </a:tcPr>
                    </a:tc>
                    <a:tc>
                      <a:txBody>
                        <a:bodyPr/>
                        <a:lstStyle/>
                        <a:p>
                          <a:endParaRPr lang="en-US"/>
                        </a:p>
                      </a:txBody>
                      <a:tcPr marL="68580" marR="68580" marT="0" marB="0">
                        <a:blipFill>
                          <a:blip r:embed="rId3"/>
                          <a:stretch>
                            <a:fillRect l="-291386" t="-12088" r="-200749" b="-670330"/>
                          </a:stretch>
                        </a:blipFill>
                      </a:tcPr>
                    </a:tc>
                    <a:tc>
                      <a:txBody>
                        <a:bodyPr/>
                        <a:lstStyle/>
                        <a:p>
                          <a:endParaRPr lang="en-US"/>
                        </a:p>
                      </a:txBody>
                      <a:tcPr marL="68580" marR="68580" marT="0" marB="0">
                        <a:blipFill>
                          <a:blip r:embed="rId3"/>
                          <a:stretch>
                            <a:fillRect l="-389925" t="-12088" r="-100000" b="-670330"/>
                          </a:stretch>
                        </a:blipFill>
                      </a:tcPr>
                    </a:tc>
                    <a:tc>
                      <a:txBody>
                        <a:bodyPr/>
                        <a:lstStyle/>
                        <a:p>
                          <a:endParaRPr lang="en-US"/>
                        </a:p>
                      </a:txBody>
                      <a:tcPr marL="68580" marR="68580" marT="0" marB="0">
                        <a:blipFill>
                          <a:blip r:embed="rId3"/>
                          <a:stretch>
                            <a:fillRect l="-491760" t="-12088" r="-375" b="-670330"/>
                          </a:stretch>
                        </a:blipFill>
                      </a:tcPr>
                    </a:tc>
                    <a:extLst>
                      <a:ext uri="{0D108BD9-81ED-4DB2-BD59-A6C34878D82A}">
                        <a16:rowId xmlns:a16="http://schemas.microsoft.com/office/drawing/2014/main" val="1278418038"/>
                      </a:ext>
                    </a:extLst>
                  </a:tr>
                  <a:tr h="274320">
                    <a:tc>
                      <a:txBody>
                        <a:bodyPr/>
                        <a:lstStyle/>
                        <a:p>
                          <a:pPr marL="0" marR="0" algn="ctr">
                            <a:lnSpc>
                              <a:spcPct val="100000"/>
                            </a:lnSpc>
                            <a:spcAft>
                              <a:spcPts val="800"/>
                            </a:spcAft>
                            <a:buNone/>
                          </a:pPr>
                          <a:r>
                            <a:rPr lang="en-US" sz="1800" kern="100" dirty="0">
                              <a:solidFill>
                                <a:schemeClr val="tx1"/>
                              </a:solidFill>
                              <a:effectLst/>
                            </a:rPr>
                            <a:t>COMX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0.939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0.8974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0.7861</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0.5564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274320">
                    <a:tc>
                      <a:txBody>
                        <a:bodyPr/>
                        <a:lstStyle/>
                        <a:p>
                          <a:pPr marL="0" marR="0" algn="ctr">
                            <a:lnSpc>
                              <a:spcPct val="100000"/>
                            </a:lnSpc>
                            <a:spcAft>
                              <a:spcPts val="800"/>
                            </a:spcAft>
                            <a:buNone/>
                          </a:pPr>
                          <a:r>
                            <a:rPr lang="en-US" sz="1800" kern="100" dirty="0">
                              <a:solidFill>
                                <a:schemeClr val="tx1"/>
                              </a:solidFill>
                              <a:effectLst/>
                            </a:rPr>
                            <a:t>COMY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0.8986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0.7972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0.5373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274320">
                    <a:tc>
                      <a:txBody>
                        <a:bodyPr/>
                        <a:lstStyle/>
                        <a:p>
                          <a:pPr marL="0" marR="0" algn="ctr">
                            <a:lnSpc>
                              <a:spcPct val="100000"/>
                            </a:lnSpc>
                            <a:spcAft>
                              <a:spcPts val="800"/>
                            </a:spcAft>
                            <a:buNone/>
                          </a:pPr>
                          <a:r>
                            <a:rPr lang="en-US" sz="1800" kern="100" dirty="0">
                              <a:solidFill>
                                <a:schemeClr val="accent1"/>
                              </a:solidFill>
                              <a:effectLst/>
                            </a:rPr>
                            <a:t>Area</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accent1"/>
                              </a:solidFill>
                              <a:effectLst/>
                            </a:rPr>
                            <a:t> 0.921</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 0.8185</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 0.6326</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 0.4237</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274320">
                    <a:tc>
                      <a:txBody>
                        <a:bodyPr/>
                        <a:lstStyle/>
                        <a:p>
                          <a:pPr marL="0" marR="0" algn="ctr">
                            <a:lnSpc>
                              <a:spcPct val="100000"/>
                            </a:lnSpc>
                            <a:spcAft>
                              <a:spcPts val="800"/>
                            </a:spcAft>
                            <a:buNone/>
                          </a:pPr>
                          <a:r>
                            <a:rPr lang="en-US" sz="1800" kern="100" dirty="0">
                              <a:solidFill>
                                <a:schemeClr val="accent1"/>
                              </a:solidFill>
                              <a:effectLst/>
                            </a:rPr>
                            <a:t>Semi Major Axis Length</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1"/>
                              </a:solidFill>
                              <a:effectLst/>
                            </a:rPr>
                            <a:t>0.891</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1"/>
                              </a:solidFill>
                              <a:effectLst/>
                            </a:rPr>
                            <a:t>0.7082</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0.4828</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accent1"/>
                              </a:solidFill>
                              <a:effectLst/>
                            </a:rPr>
                            <a:t>0.2594</a:t>
                          </a:r>
                          <a:endParaRPr lang="en-US" sz="1800" kern="10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274320">
                    <a:tc>
                      <a:txBody>
                        <a:bodyPr/>
                        <a:lstStyle/>
                        <a:p>
                          <a:pPr marL="0" marR="0" algn="ctr">
                            <a:lnSpc>
                              <a:spcPct val="100000"/>
                            </a:lnSpc>
                            <a:spcAft>
                              <a:spcPts val="800"/>
                            </a:spcAft>
                            <a:buNone/>
                          </a:pPr>
                          <a:r>
                            <a:rPr lang="en-US" sz="1800" kern="100" dirty="0">
                              <a:solidFill>
                                <a:schemeClr val="accent1"/>
                              </a:solidFill>
                              <a:effectLst/>
                            </a:rPr>
                            <a:t>Semi Minor Axis Length</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1"/>
                              </a:solidFill>
                              <a:effectLst/>
                            </a:rPr>
                            <a:t> 0.909</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1"/>
                              </a:solidFill>
                              <a:effectLst/>
                            </a:rPr>
                            <a:t> 0.8055</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1"/>
                              </a:solidFill>
                              <a:effectLst/>
                            </a:rPr>
                            <a:t> 0.6318</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1"/>
                              </a:solidFill>
                              <a:effectLst/>
                            </a:rPr>
                            <a:t> 0.4336</a:t>
                          </a:r>
                          <a:endParaRPr lang="en-US" sz="18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274320">
                    <a:tc>
                      <a:txBody>
                        <a:bodyPr/>
                        <a:lstStyle/>
                        <a:p>
                          <a:pPr marL="0" marR="0" algn="ctr">
                            <a:lnSpc>
                              <a:spcPct val="100000"/>
                            </a:lnSpc>
                            <a:spcAft>
                              <a:spcPts val="800"/>
                            </a:spcAft>
                            <a:buNone/>
                          </a:pPr>
                          <a:r>
                            <a:rPr lang="en-US" sz="1800" kern="100" dirty="0">
                              <a:solidFill>
                                <a:schemeClr val="tx1"/>
                              </a:solidFill>
                              <a:effectLst/>
                            </a:rPr>
                            <a:t>Axis Ratio</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0.772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0.5535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0.3773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0.2035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274320">
                    <a:tc>
                      <a:txBody>
                        <a:bodyPr/>
                        <a:lstStyle/>
                        <a:p>
                          <a:pPr marL="0" marR="0" algn="ctr">
                            <a:lnSpc>
                              <a:spcPct val="100000"/>
                            </a:lnSpc>
                            <a:spcAft>
                              <a:spcPts val="800"/>
                            </a:spcAft>
                            <a:buNone/>
                          </a:pPr>
                          <a:r>
                            <a:rPr lang="en-US" sz="1800" kern="100" dirty="0">
                              <a:solidFill>
                                <a:schemeClr val="tx1"/>
                              </a:solidFill>
                              <a:effectLst/>
                            </a:rPr>
                            <a:t>Ellipse Angle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0.795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0.3841</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0.1824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274320">
                    <a:tc>
                      <a:txBody>
                        <a:bodyPr/>
                        <a:lstStyle/>
                        <a:p>
                          <a:pPr marL="0" marR="0" algn="ctr">
                            <a:lnSpc>
                              <a:spcPct val="100000"/>
                            </a:lnSpc>
                            <a:spcAft>
                              <a:spcPts val="800"/>
                            </a:spcAft>
                            <a:buNone/>
                          </a:pPr>
                          <a:r>
                            <a:rPr lang="en-US" sz="1800" kern="100">
                              <a:solidFill>
                                <a:schemeClr val="tx1"/>
                              </a:solidFill>
                              <a:effectLst/>
                            </a:rPr>
                            <a:t>Intensity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0.846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0.5621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0.4768</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274320">
                    <a:tc>
                      <a:txBody>
                        <a:bodyPr/>
                        <a:lstStyle/>
                        <a:p>
                          <a:pPr marL="0" marR="0" algn="ctr">
                            <a:lnSpc>
                              <a:spcPct val="100000"/>
                            </a:lnSpc>
                            <a:spcAft>
                              <a:spcPts val="800"/>
                            </a:spcAft>
                            <a:buNone/>
                          </a:pPr>
                          <a:r>
                            <a:rPr lang="en-US" sz="1800" kern="100" dirty="0">
                              <a:solidFill>
                                <a:schemeClr val="tx1"/>
                              </a:solidFill>
                              <a:effectLst/>
                            </a:rPr>
                            <a:t>Average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0.077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0.1059</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0.0002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274320">
                    <a:tc>
                      <a:txBody>
                        <a:bodyPr/>
                        <a:lstStyle/>
                        <a:p>
                          <a:pPr marL="0" marR="0" algn="ctr">
                            <a:lnSpc>
                              <a:spcPct val="100000"/>
                            </a:lnSpc>
                            <a:spcAft>
                              <a:spcPts val="800"/>
                            </a:spcAft>
                            <a:buNone/>
                          </a:pPr>
                          <a:r>
                            <a:rPr lang="en-US" sz="1800" kern="100" dirty="0">
                              <a:solidFill>
                                <a:schemeClr val="tx1"/>
                              </a:solidFill>
                              <a:effectLst/>
                            </a:rPr>
                            <a:t>Velocity 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0.042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0.0111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0.0076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274320">
                    <a:tc>
                      <a:txBody>
                        <a:bodyPr/>
                        <a:lstStyle/>
                        <a:p>
                          <a:pPr marL="0" marR="0" algn="ctr">
                            <a:lnSpc>
                              <a:spcPct val="100000"/>
                            </a:lnSpc>
                            <a:spcAft>
                              <a:spcPts val="800"/>
                            </a:spcAft>
                            <a:buNone/>
                          </a:pPr>
                          <a:r>
                            <a:rPr lang="en-US" sz="1800" kern="100">
                              <a:solidFill>
                                <a:schemeClr val="tx1"/>
                              </a:solidFill>
                              <a:effectLst/>
                            </a:rPr>
                            <a:t>Velocity 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0.076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0.0053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274320">
                    <a:tc>
                      <a:txBody>
                        <a:bodyPr/>
                        <a:lstStyle/>
                        <a:p>
                          <a:pPr marL="0" marR="0" algn="ctr">
                            <a:lnSpc>
                              <a:spcPct val="100000"/>
                            </a:lnSpc>
                            <a:spcAft>
                              <a:spcPts val="800"/>
                            </a:spcAft>
                            <a:buNone/>
                          </a:pPr>
                          <a:r>
                            <a:rPr lang="en-US" sz="1800" kern="100" dirty="0">
                              <a:solidFill>
                                <a:schemeClr val="tx1"/>
                              </a:solidFill>
                              <a:effectLst/>
                            </a:rPr>
                            <a:t>Velocity Magnitude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0.265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0.2084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0.1884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0.1389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274320">
                    <a:tc>
                      <a:txBody>
                        <a:bodyPr/>
                        <a:lstStyle/>
                        <a:p>
                          <a:pPr marL="0" marR="0" algn="ctr">
                            <a:lnSpc>
                              <a:spcPct val="100000"/>
                            </a:lnSpc>
                            <a:spcAft>
                              <a:spcPts val="800"/>
                            </a:spcAft>
                            <a:buNone/>
                          </a:pPr>
                          <a:r>
                            <a:rPr lang="en-US" sz="1800" kern="100" dirty="0">
                              <a:solidFill>
                                <a:schemeClr val="tx1"/>
                              </a:solidFill>
                              <a:effectLst/>
                            </a:rPr>
                            <a:t>Angular Velocity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0.040</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0.0017</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Fallback>
      </mc:AlternateContent>
      <p:sp>
        <p:nvSpPr>
          <p:cNvPr id="9" name="Content Placeholder 2">
            <a:extLst>
              <a:ext uri="{FF2B5EF4-FFF2-40B4-BE49-F238E27FC236}">
                <a16:creationId xmlns:a16="http://schemas.microsoft.com/office/drawing/2014/main" id="{20BE3DCF-3D4B-D1B4-1EF8-350856BD7EAB}"/>
              </a:ext>
            </a:extLst>
          </p:cNvPr>
          <p:cNvSpPr>
            <a:spLocks noGrp="1"/>
          </p:cNvSpPr>
          <p:nvPr>
            <p:ph idx="1"/>
          </p:nvPr>
        </p:nvSpPr>
        <p:spPr>
          <a:xfrm>
            <a:off x="838199" y="1657296"/>
            <a:ext cx="10849377" cy="1004394"/>
          </a:xfrm>
        </p:spPr>
        <p:txBody>
          <a:bodyPr>
            <a:normAutofit fontScale="92500" lnSpcReduction="20000"/>
          </a:bodyPr>
          <a:lstStyle/>
          <a:p>
            <a:r>
              <a:rPr lang="en-US" dirty="0"/>
              <a:t>Area and axis lengths trailed COM close at horizon of 5 minutes</a:t>
            </a:r>
          </a:p>
          <a:p>
            <a:pPr lvl="1"/>
            <a:r>
              <a:rPr lang="en-US" sz="2400" dirty="0"/>
              <a:t>Gap widened as horizon increased</a:t>
            </a:r>
          </a:p>
          <a:p>
            <a:pPr lvl="1"/>
            <a:r>
              <a:rPr lang="en-US" sz="2400" dirty="0"/>
              <a:t>Gap between semi-major and semi-minor axes also widened with larger horizon</a:t>
            </a:r>
            <a:endParaRPr lang="en-US" sz="1200" kern="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2128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E5536-CFDD-7422-F02A-0BBB4F248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92AC5-7E9C-7473-7A25-5723BFE2E23B}"/>
              </a:ext>
            </a:extLst>
          </p:cNvPr>
          <p:cNvSpPr>
            <a:spLocks noGrp="1"/>
          </p:cNvSpPr>
          <p:nvPr>
            <p:ph type="title"/>
          </p:nvPr>
        </p:nvSpPr>
        <p:spPr/>
        <p:txBody>
          <a:bodyPr/>
          <a:lstStyle/>
          <a:p>
            <a:r>
              <a:rPr lang="en-US" dirty="0"/>
              <a:t>Results – Model Accuracy</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8672A7AA-D95A-793D-7182-09FA7EA8331F}"/>
                  </a:ext>
                </a:extLst>
              </p:cNvPr>
              <p:cNvGraphicFramePr>
                <a:graphicFrameLocks noGrp="1"/>
              </p:cNvGraphicFramePr>
              <p:nvPr>
                <p:extLst>
                  <p:ext uri="{D42A27DB-BD31-4B8C-83A1-F6EECF244321}">
                    <p14:modId xmlns:p14="http://schemas.microsoft.com/office/powerpoint/2010/main" val="1627789525"/>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186055">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pPr marL="0" marR="0" algn="ctr">
                            <a:lnSpc>
                              <a:spcPct val="100000"/>
                            </a:lnSpc>
                            <a:spcAft>
                              <a:spcPts val="800"/>
                            </a:spcAft>
                            <a:buNone/>
                          </a:pPr>
                          <a:r>
                            <a:rPr lang="en-US" sz="1800" kern="100" dirty="0">
                              <a:effectLst/>
                            </a:rPr>
                            <a:t>5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dirty="0">
                              <a:effectLst/>
                            </a:rPr>
                            <a:t>30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60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120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418038"/>
                      </a:ext>
                    </a:extLst>
                  </a:tr>
                  <a:tr h="180975">
                    <a:tc>
                      <a:txBody>
                        <a:bodyPr/>
                        <a:lstStyle/>
                        <a:p>
                          <a:pPr marL="0" marR="0" algn="ctr">
                            <a:lnSpc>
                              <a:spcPct val="100000"/>
                            </a:lnSpc>
                            <a:spcAft>
                              <a:spcPts val="800"/>
                            </a:spcAft>
                            <a:buNone/>
                          </a:pPr>
                          <a:r>
                            <a:rPr lang="en-US" sz="1800" kern="100" dirty="0">
                              <a:solidFill>
                                <a:schemeClr val="tx1"/>
                              </a:solidFill>
                              <a:effectLst/>
                            </a:rPr>
                            <a:t>COMX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0.939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0.8974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0.7861</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0.5564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180975">
                    <a:tc>
                      <a:txBody>
                        <a:bodyPr/>
                        <a:lstStyle/>
                        <a:p>
                          <a:pPr marL="0" marR="0" algn="ctr">
                            <a:lnSpc>
                              <a:spcPct val="100000"/>
                            </a:lnSpc>
                            <a:spcAft>
                              <a:spcPts val="800"/>
                            </a:spcAft>
                            <a:buNone/>
                          </a:pPr>
                          <a:r>
                            <a:rPr lang="en-US" sz="1800" kern="100" dirty="0">
                              <a:solidFill>
                                <a:schemeClr val="tx1"/>
                              </a:solidFill>
                              <a:effectLst/>
                            </a:rPr>
                            <a:t>COMY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0.8986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0.7972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0.5373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180975">
                    <a:tc>
                      <a:txBody>
                        <a:bodyPr/>
                        <a:lstStyle/>
                        <a:p>
                          <a:pPr marL="0" marR="0" algn="ctr">
                            <a:lnSpc>
                              <a:spcPct val="100000"/>
                            </a:lnSpc>
                            <a:spcAft>
                              <a:spcPts val="800"/>
                            </a:spcAft>
                            <a:buNone/>
                          </a:pPr>
                          <a:r>
                            <a:rPr lang="en-US" sz="1800" kern="100" dirty="0">
                              <a:solidFill>
                                <a:schemeClr val="accent4"/>
                              </a:solidFill>
                              <a:effectLst/>
                            </a:rPr>
                            <a:t>Area</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4"/>
                              </a:solidFill>
                              <a:effectLst/>
                            </a:rPr>
                            <a:t> 0.921</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0.8185</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0.6326</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0.4237</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180975">
                    <a:tc>
                      <a:txBody>
                        <a:bodyPr/>
                        <a:lstStyle/>
                        <a:p>
                          <a:pPr marL="0" marR="0" algn="ctr">
                            <a:lnSpc>
                              <a:spcPct val="100000"/>
                            </a:lnSpc>
                            <a:spcAft>
                              <a:spcPts val="800"/>
                            </a:spcAft>
                            <a:buNone/>
                          </a:pPr>
                          <a:r>
                            <a:rPr lang="en-US" sz="1800" kern="100" dirty="0">
                              <a:solidFill>
                                <a:schemeClr val="tx1"/>
                              </a:solidFill>
                              <a:effectLst/>
                            </a:rPr>
                            <a:t>Semi Major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0.891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0.7082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0.4828</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0.2594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186055">
                    <a:tc>
                      <a:txBody>
                        <a:bodyPr/>
                        <a:lstStyle/>
                        <a:p>
                          <a:pPr marL="0" marR="0" algn="ctr">
                            <a:lnSpc>
                              <a:spcPct val="100000"/>
                            </a:lnSpc>
                            <a:spcAft>
                              <a:spcPts val="800"/>
                            </a:spcAft>
                            <a:buNone/>
                          </a:pPr>
                          <a:r>
                            <a:rPr lang="en-US" sz="1800" kern="100" dirty="0">
                              <a:solidFill>
                                <a:schemeClr val="accent4"/>
                              </a:solidFill>
                              <a:effectLst/>
                            </a:rPr>
                            <a:t>Semi Minor Axis Length</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4"/>
                              </a:solidFill>
                              <a:effectLst/>
                            </a:rPr>
                            <a:t> 0.909</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0.8055</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0.6318</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0.4336</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186055">
                    <a:tc>
                      <a:txBody>
                        <a:bodyPr/>
                        <a:lstStyle/>
                        <a:p>
                          <a:pPr marL="0" marR="0" algn="ctr">
                            <a:lnSpc>
                              <a:spcPct val="100000"/>
                            </a:lnSpc>
                            <a:spcAft>
                              <a:spcPts val="800"/>
                            </a:spcAft>
                            <a:buNone/>
                          </a:pPr>
                          <a:r>
                            <a:rPr lang="en-US" sz="1800" kern="100" dirty="0">
                              <a:solidFill>
                                <a:schemeClr val="accent2"/>
                              </a:solidFill>
                              <a:effectLst/>
                            </a:rPr>
                            <a:t>Axis Ratio</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2"/>
                              </a:solidFill>
                              <a:effectLst/>
                            </a:rPr>
                            <a:t>0.772</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0.5535</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0.3773</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0.2035</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186055">
                    <a:tc>
                      <a:txBody>
                        <a:bodyPr/>
                        <a:lstStyle/>
                        <a:p>
                          <a:pPr marL="0" marR="0" algn="ctr">
                            <a:lnSpc>
                              <a:spcPct val="100000"/>
                            </a:lnSpc>
                            <a:spcAft>
                              <a:spcPts val="800"/>
                            </a:spcAft>
                            <a:buNone/>
                          </a:pPr>
                          <a:r>
                            <a:rPr lang="en-US" sz="1800" kern="100" dirty="0">
                              <a:solidFill>
                                <a:schemeClr val="accent2"/>
                              </a:solidFill>
                              <a:effectLst/>
                            </a:rPr>
                            <a:t>Ellipse Angle</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2"/>
                              </a:solidFill>
                              <a:effectLst/>
                            </a:rPr>
                            <a:t> 0.795</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0.5708</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0.3841</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0.1824</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186055">
                    <a:tc>
                      <a:txBody>
                        <a:bodyPr/>
                        <a:lstStyle/>
                        <a:p>
                          <a:pPr marL="0" marR="0" algn="ctr">
                            <a:lnSpc>
                              <a:spcPct val="100000"/>
                            </a:lnSpc>
                            <a:spcAft>
                              <a:spcPts val="800"/>
                            </a:spcAft>
                            <a:buNone/>
                          </a:pPr>
                          <a:r>
                            <a:rPr lang="en-US" sz="1800" kern="100" dirty="0">
                              <a:solidFill>
                                <a:schemeClr val="tx1"/>
                              </a:solidFill>
                              <a:effectLst/>
                            </a:rPr>
                            <a:t>Intensity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0.846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0.5621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0.4768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186055">
                    <a:tc>
                      <a:txBody>
                        <a:bodyPr/>
                        <a:lstStyle/>
                        <a:p>
                          <a:pPr marL="0" marR="0" algn="ctr">
                            <a:lnSpc>
                              <a:spcPct val="100000"/>
                            </a:lnSpc>
                            <a:spcAft>
                              <a:spcPts val="800"/>
                            </a:spcAft>
                            <a:buNone/>
                          </a:pPr>
                          <a:r>
                            <a:rPr lang="en-US" sz="1800" kern="100" dirty="0">
                              <a:solidFill>
                                <a:schemeClr val="tx1"/>
                              </a:solidFill>
                              <a:effectLst/>
                            </a:rPr>
                            <a:t>Average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0.077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0.1059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0.0002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186055">
                    <a:tc>
                      <a:txBody>
                        <a:bodyPr/>
                        <a:lstStyle/>
                        <a:p>
                          <a:pPr marL="0" marR="0" algn="ctr">
                            <a:lnSpc>
                              <a:spcPct val="100000"/>
                            </a:lnSpc>
                            <a:spcAft>
                              <a:spcPts val="800"/>
                            </a:spcAft>
                            <a:buNone/>
                          </a:pPr>
                          <a:r>
                            <a:rPr lang="en-US" sz="1800" kern="100" dirty="0">
                              <a:solidFill>
                                <a:schemeClr val="tx1"/>
                              </a:solidFill>
                              <a:effectLst/>
                            </a:rPr>
                            <a:t>Velocity 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0.042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0.0111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0.0076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186055">
                    <a:tc>
                      <a:txBody>
                        <a:bodyPr/>
                        <a:lstStyle/>
                        <a:p>
                          <a:pPr marL="0" marR="0" algn="ctr">
                            <a:lnSpc>
                              <a:spcPct val="100000"/>
                            </a:lnSpc>
                            <a:spcAft>
                              <a:spcPts val="800"/>
                            </a:spcAft>
                            <a:buNone/>
                          </a:pPr>
                          <a:r>
                            <a:rPr lang="en-US" sz="1800" kern="100">
                              <a:solidFill>
                                <a:schemeClr val="tx1"/>
                              </a:solidFill>
                              <a:effectLst/>
                            </a:rPr>
                            <a:t>Velocity 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0.076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0.0053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186055">
                    <a:tc>
                      <a:txBody>
                        <a:bodyPr/>
                        <a:lstStyle/>
                        <a:p>
                          <a:pPr marL="0" marR="0" algn="ctr">
                            <a:lnSpc>
                              <a:spcPct val="100000"/>
                            </a:lnSpc>
                            <a:spcAft>
                              <a:spcPts val="800"/>
                            </a:spcAft>
                            <a:buNone/>
                          </a:pPr>
                          <a:r>
                            <a:rPr lang="en-US" sz="1800" kern="100" dirty="0">
                              <a:solidFill>
                                <a:schemeClr val="tx1"/>
                              </a:solidFill>
                              <a:effectLst/>
                            </a:rPr>
                            <a:t>Velocity Magnitude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0.265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0.2084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0.1884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0.1389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186055">
                    <a:tc>
                      <a:txBody>
                        <a:bodyPr/>
                        <a:lstStyle/>
                        <a:p>
                          <a:pPr marL="0" marR="0" algn="ctr">
                            <a:lnSpc>
                              <a:spcPct val="100000"/>
                            </a:lnSpc>
                            <a:spcAft>
                              <a:spcPts val="800"/>
                            </a:spcAft>
                            <a:buNone/>
                          </a:pPr>
                          <a:r>
                            <a:rPr lang="en-US" sz="1800" kern="100" dirty="0">
                              <a:solidFill>
                                <a:schemeClr val="tx1"/>
                              </a:solidFill>
                              <a:effectLst/>
                            </a:rPr>
                            <a:t>Angular Velocity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0.040</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0.0017</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Choice>
        <mc:Fallback>
          <p:graphicFrame>
            <p:nvGraphicFramePr>
              <p:cNvPr id="6" name="Table 5">
                <a:extLst>
                  <a:ext uri="{FF2B5EF4-FFF2-40B4-BE49-F238E27FC236}">
                    <a16:creationId xmlns:a16="http://schemas.microsoft.com/office/drawing/2014/main" id="{8672A7AA-D95A-793D-7182-09FA7EA8331F}"/>
                  </a:ext>
                </a:extLst>
              </p:cNvPr>
              <p:cNvGraphicFramePr>
                <a:graphicFrameLocks noGrp="1"/>
              </p:cNvGraphicFramePr>
              <p:nvPr>
                <p:extLst>
                  <p:ext uri="{D42A27DB-BD31-4B8C-83A1-F6EECF244321}">
                    <p14:modId xmlns:p14="http://schemas.microsoft.com/office/powerpoint/2010/main" val="1627789525"/>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554800">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endParaRPr lang="en-US"/>
                        </a:p>
                      </a:txBody>
                      <a:tcPr marL="68580" marR="68580" marT="0" marB="0">
                        <a:blipFill>
                          <a:blip r:embed="rId3"/>
                          <a:stretch>
                            <a:fillRect l="-190299" t="-12088" r="-299627" b="-670330"/>
                          </a:stretch>
                        </a:blipFill>
                      </a:tcPr>
                    </a:tc>
                    <a:tc>
                      <a:txBody>
                        <a:bodyPr/>
                        <a:lstStyle/>
                        <a:p>
                          <a:endParaRPr lang="en-US"/>
                        </a:p>
                      </a:txBody>
                      <a:tcPr marL="68580" marR="68580" marT="0" marB="0">
                        <a:blipFill>
                          <a:blip r:embed="rId3"/>
                          <a:stretch>
                            <a:fillRect l="-291386" t="-12088" r="-200749" b="-670330"/>
                          </a:stretch>
                        </a:blipFill>
                      </a:tcPr>
                    </a:tc>
                    <a:tc>
                      <a:txBody>
                        <a:bodyPr/>
                        <a:lstStyle/>
                        <a:p>
                          <a:endParaRPr lang="en-US"/>
                        </a:p>
                      </a:txBody>
                      <a:tcPr marL="68580" marR="68580" marT="0" marB="0">
                        <a:blipFill>
                          <a:blip r:embed="rId3"/>
                          <a:stretch>
                            <a:fillRect l="-389925" t="-12088" r="-100000" b="-670330"/>
                          </a:stretch>
                        </a:blipFill>
                      </a:tcPr>
                    </a:tc>
                    <a:tc>
                      <a:txBody>
                        <a:bodyPr/>
                        <a:lstStyle/>
                        <a:p>
                          <a:endParaRPr lang="en-US"/>
                        </a:p>
                      </a:txBody>
                      <a:tcPr marL="68580" marR="68580" marT="0" marB="0">
                        <a:blipFill>
                          <a:blip r:embed="rId3"/>
                          <a:stretch>
                            <a:fillRect l="-491760" t="-12088" r="-375" b="-670330"/>
                          </a:stretch>
                        </a:blipFill>
                      </a:tcPr>
                    </a:tc>
                    <a:extLst>
                      <a:ext uri="{0D108BD9-81ED-4DB2-BD59-A6C34878D82A}">
                        <a16:rowId xmlns:a16="http://schemas.microsoft.com/office/drawing/2014/main" val="1278418038"/>
                      </a:ext>
                    </a:extLst>
                  </a:tr>
                  <a:tr h="274320">
                    <a:tc>
                      <a:txBody>
                        <a:bodyPr/>
                        <a:lstStyle/>
                        <a:p>
                          <a:pPr marL="0" marR="0" algn="ctr">
                            <a:lnSpc>
                              <a:spcPct val="100000"/>
                            </a:lnSpc>
                            <a:spcAft>
                              <a:spcPts val="800"/>
                            </a:spcAft>
                            <a:buNone/>
                          </a:pPr>
                          <a:r>
                            <a:rPr lang="en-US" sz="1800" kern="100" dirty="0">
                              <a:solidFill>
                                <a:schemeClr val="tx1"/>
                              </a:solidFill>
                              <a:effectLst/>
                            </a:rPr>
                            <a:t>COMX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0.939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0.8974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0.7861</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0.5564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274320">
                    <a:tc>
                      <a:txBody>
                        <a:bodyPr/>
                        <a:lstStyle/>
                        <a:p>
                          <a:pPr marL="0" marR="0" algn="ctr">
                            <a:lnSpc>
                              <a:spcPct val="100000"/>
                            </a:lnSpc>
                            <a:spcAft>
                              <a:spcPts val="800"/>
                            </a:spcAft>
                            <a:buNone/>
                          </a:pPr>
                          <a:r>
                            <a:rPr lang="en-US" sz="1800" kern="100" dirty="0">
                              <a:solidFill>
                                <a:schemeClr val="tx1"/>
                              </a:solidFill>
                              <a:effectLst/>
                            </a:rPr>
                            <a:t>COMY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0.8986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0.7972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0.5373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274320">
                    <a:tc>
                      <a:txBody>
                        <a:bodyPr/>
                        <a:lstStyle/>
                        <a:p>
                          <a:pPr marL="0" marR="0" algn="ctr">
                            <a:lnSpc>
                              <a:spcPct val="100000"/>
                            </a:lnSpc>
                            <a:spcAft>
                              <a:spcPts val="800"/>
                            </a:spcAft>
                            <a:buNone/>
                          </a:pPr>
                          <a:r>
                            <a:rPr lang="en-US" sz="1800" kern="100" dirty="0">
                              <a:solidFill>
                                <a:schemeClr val="accent4"/>
                              </a:solidFill>
                              <a:effectLst/>
                            </a:rPr>
                            <a:t>Area</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4"/>
                              </a:solidFill>
                              <a:effectLst/>
                            </a:rPr>
                            <a:t> 0.921</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0.8185</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0.6326</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0.4237</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274320">
                    <a:tc>
                      <a:txBody>
                        <a:bodyPr/>
                        <a:lstStyle/>
                        <a:p>
                          <a:pPr marL="0" marR="0" algn="ctr">
                            <a:lnSpc>
                              <a:spcPct val="100000"/>
                            </a:lnSpc>
                            <a:spcAft>
                              <a:spcPts val="800"/>
                            </a:spcAft>
                            <a:buNone/>
                          </a:pPr>
                          <a:r>
                            <a:rPr lang="en-US" sz="1800" kern="100" dirty="0">
                              <a:solidFill>
                                <a:schemeClr val="tx1"/>
                              </a:solidFill>
                              <a:effectLst/>
                            </a:rPr>
                            <a:t>Semi Major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0.891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0.7082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0.4828</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0.2594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274320">
                    <a:tc>
                      <a:txBody>
                        <a:bodyPr/>
                        <a:lstStyle/>
                        <a:p>
                          <a:pPr marL="0" marR="0" algn="ctr">
                            <a:lnSpc>
                              <a:spcPct val="100000"/>
                            </a:lnSpc>
                            <a:spcAft>
                              <a:spcPts val="800"/>
                            </a:spcAft>
                            <a:buNone/>
                          </a:pPr>
                          <a:r>
                            <a:rPr lang="en-US" sz="1800" kern="100" dirty="0">
                              <a:solidFill>
                                <a:schemeClr val="accent4"/>
                              </a:solidFill>
                              <a:effectLst/>
                            </a:rPr>
                            <a:t>Semi Minor Axis Length</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4"/>
                              </a:solidFill>
                              <a:effectLst/>
                            </a:rPr>
                            <a:t> 0.909</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0.8055</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0.6318</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4"/>
                              </a:solidFill>
                              <a:effectLst/>
                            </a:rPr>
                            <a:t> 0.4336</a:t>
                          </a:r>
                          <a:endParaRPr lang="en-US" sz="1800" kern="100" dirty="0">
                            <a:solidFill>
                              <a:schemeClr val="accent4"/>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274320">
                    <a:tc>
                      <a:txBody>
                        <a:bodyPr/>
                        <a:lstStyle/>
                        <a:p>
                          <a:pPr marL="0" marR="0" algn="ctr">
                            <a:lnSpc>
                              <a:spcPct val="100000"/>
                            </a:lnSpc>
                            <a:spcAft>
                              <a:spcPts val="800"/>
                            </a:spcAft>
                            <a:buNone/>
                          </a:pPr>
                          <a:r>
                            <a:rPr lang="en-US" sz="1800" kern="100" dirty="0">
                              <a:solidFill>
                                <a:schemeClr val="accent2"/>
                              </a:solidFill>
                              <a:effectLst/>
                            </a:rPr>
                            <a:t>Axis Ratio</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2"/>
                              </a:solidFill>
                              <a:effectLst/>
                            </a:rPr>
                            <a:t>0.772</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0.5535</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0.3773</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0.2035</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274320">
                    <a:tc>
                      <a:txBody>
                        <a:bodyPr/>
                        <a:lstStyle/>
                        <a:p>
                          <a:pPr marL="0" marR="0" algn="ctr">
                            <a:lnSpc>
                              <a:spcPct val="100000"/>
                            </a:lnSpc>
                            <a:spcAft>
                              <a:spcPts val="800"/>
                            </a:spcAft>
                            <a:buNone/>
                          </a:pPr>
                          <a:r>
                            <a:rPr lang="en-US" sz="1800" kern="100" dirty="0">
                              <a:solidFill>
                                <a:schemeClr val="accent2"/>
                              </a:solidFill>
                              <a:effectLst/>
                            </a:rPr>
                            <a:t>Ellipse Angle</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accent2"/>
                              </a:solidFill>
                              <a:effectLst/>
                            </a:rPr>
                            <a:t> 0.795</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0.5708</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0.3841</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accent2"/>
                              </a:solidFill>
                              <a:effectLst/>
                            </a:rPr>
                            <a:t> 0.1824</a:t>
                          </a:r>
                          <a:endParaRPr lang="en-US" sz="1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274320">
                    <a:tc>
                      <a:txBody>
                        <a:bodyPr/>
                        <a:lstStyle/>
                        <a:p>
                          <a:pPr marL="0" marR="0" algn="ctr">
                            <a:lnSpc>
                              <a:spcPct val="100000"/>
                            </a:lnSpc>
                            <a:spcAft>
                              <a:spcPts val="800"/>
                            </a:spcAft>
                            <a:buNone/>
                          </a:pPr>
                          <a:r>
                            <a:rPr lang="en-US" sz="1800" kern="100" dirty="0">
                              <a:solidFill>
                                <a:schemeClr val="tx1"/>
                              </a:solidFill>
                              <a:effectLst/>
                            </a:rPr>
                            <a:t>Intensity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0.846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0.5621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0.4768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274320">
                    <a:tc>
                      <a:txBody>
                        <a:bodyPr/>
                        <a:lstStyle/>
                        <a:p>
                          <a:pPr marL="0" marR="0" algn="ctr">
                            <a:lnSpc>
                              <a:spcPct val="100000"/>
                            </a:lnSpc>
                            <a:spcAft>
                              <a:spcPts val="800"/>
                            </a:spcAft>
                            <a:buNone/>
                          </a:pPr>
                          <a:r>
                            <a:rPr lang="en-US" sz="1800" kern="100" dirty="0">
                              <a:solidFill>
                                <a:schemeClr val="tx1"/>
                              </a:solidFill>
                              <a:effectLst/>
                            </a:rPr>
                            <a:t>Average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0.077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0.1059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0.0002</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274320">
                    <a:tc>
                      <a:txBody>
                        <a:bodyPr/>
                        <a:lstStyle/>
                        <a:p>
                          <a:pPr marL="0" marR="0" algn="ctr">
                            <a:lnSpc>
                              <a:spcPct val="100000"/>
                            </a:lnSpc>
                            <a:spcAft>
                              <a:spcPts val="800"/>
                            </a:spcAft>
                            <a:buNone/>
                          </a:pPr>
                          <a:r>
                            <a:rPr lang="en-US" sz="1800" kern="100" dirty="0">
                              <a:solidFill>
                                <a:schemeClr val="tx1"/>
                              </a:solidFill>
                              <a:effectLst/>
                            </a:rPr>
                            <a:t>Velocity 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0.042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0.0111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0.0076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274320">
                    <a:tc>
                      <a:txBody>
                        <a:bodyPr/>
                        <a:lstStyle/>
                        <a:p>
                          <a:pPr marL="0" marR="0" algn="ctr">
                            <a:lnSpc>
                              <a:spcPct val="100000"/>
                            </a:lnSpc>
                            <a:spcAft>
                              <a:spcPts val="800"/>
                            </a:spcAft>
                            <a:buNone/>
                          </a:pPr>
                          <a:r>
                            <a:rPr lang="en-US" sz="1800" kern="100">
                              <a:solidFill>
                                <a:schemeClr val="tx1"/>
                              </a:solidFill>
                              <a:effectLst/>
                            </a:rPr>
                            <a:t>Velocity Y</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0.076</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0.0103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0.0053</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274320">
                    <a:tc>
                      <a:txBody>
                        <a:bodyPr/>
                        <a:lstStyle/>
                        <a:p>
                          <a:pPr marL="0" marR="0" algn="ctr">
                            <a:lnSpc>
                              <a:spcPct val="100000"/>
                            </a:lnSpc>
                            <a:spcAft>
                              <a:spcPts val="800"/>
                            </a:spcAft>
                            <a:buNone/>
                          </a:pPr>
                          <a:r>
                            <a:rPr lang="en-US" sz="1800" kern="100" dirty="0">
                              <a:solidFill>
                                <a:schemeClr val="tx1"/>
                              </a:solidFill>
                              <a:effectLst/>
                            </a:rPr>
                            <a:t>Velocity Magnitude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0.265</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0.2084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0.1884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0.1389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274320">
                    <a:tc>
                      <a:txBody>
                        <a:bodyPr/>
                        <a:lstStyle/>
                        <a:p>
                          <a:pPr marL="0" marR="0" algn="ctr">
                            <a:lnSpc>
                              <a:spcPct val="100000"/>
                            </a:lnSpc>
                            <a:spcAft>
                              <a:spcPts val="800"/>
                            </a:spcAft>
                            <a:buNone/>
                          </a:pPr>
                          <a:r>
                            <a:rPr lang="en-US" sz="1800" kern="100" dirty="0">
                              <a:solidFill>
                                <a:schemeClr val="tx1"/>
                              </a:solidFill>
                              <a:effectLst/>
                            </a:rPr>
                            <a:t>Angular Velocity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chemeClr val="tx1"/>
                              </a:solidFill>
                              <a:effectLst/>
                            </a:rPr>
                            <a:t> 0.040</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0.0017</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-0.0006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Fallback>
      </mc:AlternateContent>
      <p:sp>
        <p:nvSpPr>
          <p:cNvPr id="9" name="Content Placeholder 2">
            <a:extLst>
              <a:ext uri="{FF2B5EF4-FFF2-40B4-BE49-F238E27FC236}">
                <a16:creationId xmlns:a16="http://schemas.microsoft.com/office/drawing/2014/main" id="{CE55A039-0E20-81F5-E35D-3B72D53F1357}"/>
              </a:ext>
            </a:extLst>
          </p:cNvPr>
          <p:cNvSpPr>
            <a:spLocks noGrp="1"/>
          </p:cNvSpPr>
          <p:nvPr>
            <p:ph idx="1"/>
          </p:nvPr>
        </p:nvSpPr>
        <p:spPr>
          <a:xfrm>
            <a:off x="838199" y="1657296"/>
            <a:ext cx="10849377" cy="1004394"/>
          </a:xfrm>
        </p:spPr>
        <p:txBody>
          <a:bodyPr>
            <a:normAutofit fontScale="77500" lnSpcReduction="20000"/>
          </a:bodyPr>
          <a:lstStyle/>
          <a:p>
            <a:r>
              <a:rPr lang="en-US" dirty="0"/>
              <a:t>Area and semi-minor axis length mirrored performances</a:t>
            </a:r>
          </a:p>
          <a:p>
            <a:r>
              <a:rPr lang="en-US" dirty="0"/>
              <a:t>Axis ratio and ellipse angle also mirrored performances</a:t>
            </a:r>
          </a:p>
          <a:p>
            <a:pPr lvl="1"/>
            <a:r>
              <a:rPr lang="en-US" dirty="0"/>
              <a:t>Large gap separating them from axis length R</a:t>
            </a:r>
            <a:r>
              <a:rPr lang="en-US" baseline="30000" dirty="0"/>
              <a:t>2</a:t>
            </a:r>
            <a:r>
              <a:rPr lang="en-US" dirty="0"/>
              <a:t> values</a:t>
            </a:r>
          </a:p>
        </p:txBody>
      </p:sp>
    </p:spTree>
    <p:extLst>
      <p:ext uri="{BB962C8B-B14F-4D97-AF65-F5344CB8AC3E}">
        <p14:creationId xmlns:p14="http://schemas.microsoft.com/office/powerpoint/2010/main" val="1199874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EBAA2-9327-CC92-6B69-D3B2A4225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FCF91-9CBF-B0A6-EFCB-22F3668C6A46}"/>
              </a:ext>
            </a:extLst>
          </p:cNvPr>
          <p:cNvSpPr>
            <a:spLocks noGrp="1"/>
          </p:cNvSpPr>
          <p:nvPr>
            <p:ph type="title"/>
          </p:nvPr>
        </p:nvSpPr>
        <p:spPr/>
        <p:txBody>
          <a:bodyPr/>
          <a:lstStyle/>
          <a:p>
            <a:r>
              <a:rPr lang="en-US" dirty="0"/>
              <a:t>Results – Model Accuracy</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5FA9AAC8-D2BA-8A48-DBF4-805445716508}"/>
                  </a:ext>
                </a:extLst>
              </p:cNvPr>
              <p:cNvGraphicFramePr>
                <a:graphicFrameLocks noGrp="1"/>
              </p:cNvGraphicFramePr>
              <p:nvPr>
                <p:extLst>
                  <p:ext uri="{D42A27DB-BD31-4B8C-83A1-F6EECF244321}">
                    <p14:modId xmlns:p14="http://schemas.microsoft.com/office/powerpoint/2010/main" val="1882527074"/>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186055">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pPr marL="0" marR="0" algn="ctr">
                            <a:lnSpc>
                              <a:spcPct val="100000"/>
                            </a:lnSpc>
                            <a:spcAft>
                              <a:spcPts val="800"/>
                            </a:spcAft>
                            <a:buNone/>
                          </a:pPr>
                          <a:r>
                            <a:rPr lang="en-US" sz="1800" kern="100" dirty="0">
                              <a:effectLst/>
                            </a:rPr>
                            <a:t>5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dirty="0">
                              <a:effectLst/>
                            </a:rPr>
                            <a:t>30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60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120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418038"/>
                      </a:ext>
                    </a:extLst>
                  </a:tr>
                  <a:tr h="180975">
                    <a:tc>
                      <a:txBody>
                        <a:bodyPr/>
                        <a:lstStyle/>
                        <a:p>
                          <a:pPr marL="0" marR="0" algn="ctr">
                            <a:lnSpc>
                              <a:spcPct val="100000"/>
                            </a:lnSpc>
                            <a:spcAft>
                              <a:spcPts val="800"/>
                            </a:spcAft>
                            <a:buNone/>
                          </a:pPr>
                          <a:r>
                            <a:rPr lang="en-US" sz="1800" kern="100" dirty="0">
                              <a:solidFill>
                                <a:schemeClr val="tx1"/>
                              </a:solidFill>
                              <a:effectLst/>
                            </a:rPr>
                            <a:t>COMX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0.939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0.8974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0.7861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0.5564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180975">
                    <a:tc>
                      <a:txBody>
                        <a:bodyPr/>
                        <a:lstStyle/>
                        <a:p>
                          <a:pPr marL="0" marR="0" algn="ctr">
                            <a:lnSpc>
                              <a:spcPct val="100000"/>
                            </a:lnSpc>
                            <a:spcAft>
                              <a:spcPts val="800"/>
                            </a:spcAft>
                            <a:buNone/>
                          </a:pPr>
                          <a:r>
                            <a:rPr lang="en-US" sz="1800" kern="100" dirty="0">
                              <a:solidFill>
                                <a:schemeClr val="tx1"/>
                              </a:solidFill>
                              <a:effectLst/>
                            </a:rPr>
                            <a:t>COMY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0.8986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0.7972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0.5373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180975">
                    <a:tc>
                      <a:txBody>
                        <a:bodyPr/>
                        <a:lstStyle/>
                        <a:p>
                          <a:pPr marL="0" marR="0" algn="ctr">
                            <a:lnSpc>
                              <a:spcPct val="100000"/>
                            </a:lnSpc>
                            <a:spcAft>
                              <a:spcPts val="800"/>
                            </a:spcAft>
                            <a:buNone/>
                          </a:pPr>
                          <a:r>
                            <a:rPr lang="en-US" sz="1800" kern="100" dirty="0">
                              <a:solidFill>
                                <a:schemeClr val="tx1"/>
                              </a:solidFill>
                              <a:effectLst/>
                            </a:rPr>
                            <a:t>Area</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0.8185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0.6326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0.4237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180975">
                    <a:tc>
                      <a:txBody>
                        <a:bodyPr/>
                        <a:lstStyle/>
                        <a:p>
                          <a:pPr marL="0" marR="0" algn="ctr">
                            <a:lnSpc>
                              <a:spcPct val="100000"/>
                            </a:lnSpc>
                            <a:spcAft>
                              <a:spcPts val="800"/>
                            </a:spcAft>
                            <a:buNone/>
                          </a:pPr>
                          <a:r>
                            <a:rPr lang="en-US" sz="1800" kern="100" dirty="0">
                              <a:solidFill>
                                <a:schemeClr val="tx1"/>
                              </a:solidFill>
                              <a:effectLst/>
                            </a:rPr>
                            <a:t>Semi Major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0.891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0.7082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0.4828</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0.2594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186055">
                    <a:tc>
                      <a:txBody>
                        <a:bodyPr/>
                        <a:lstStyle/>
                        <a:p>
                          <a:pPr marL="0" marR="0" algn="ctr">
                            <a:lnSpc>
                              <a:spcPct val="100000"/>
                            </a:lnSpc>
                            <a:spcAft>
                              <a:spcPts val="800"/>
                            </a:spcAft>
                            <a:buNone/>
                          </a:pPr>
                          <a:r>
                            <a:rPr lang="en-US" sz="1800" kern="100" dirty="0">
                              <a:solidFill>
                                <a:schemeClr val="tx1"/>
                              </a:solidFill>
                              <a:effectLst/>
                            </a:rPr>
                            <a:t>Semi Minor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0.8055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0.6318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0.4336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186055">
                    <a:tc>
                      <a:txBody>
                        <a:bodyPr/>
                        <a:lstStyle/>
                        <a:p>
                          <a:pPr marL="0" marR="0" algn="ctr">
                            <a:lnSpc>
                              <a:spcPct val="100000"/>
                            </a:lnSpc>
                            <a:spcAft>
                              <a:spcPts val="800"/>
                            </a:spcAft>
                            <a:buNone/>
                          </a:pPr>
                          <a:r>
                            <a:rPr lang="en-US" sz="1800" kern="100" dirty="0">
                              <a:solidFill>
                                <a:schemeClr val="tx1"/>
                              </a:solidFill>
                              <a:effectLst/>
                            </a:rPr>
                            <a:t>Axis Ratio</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0.772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0.5535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0.3773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0.2035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186055">
                    <a:tc>
                      <a:txBody>
                        <a:bodyPr/>
                        <a:lstStyle/>
                        <a:p>
                          <a:pPr marL="0" marR="0" algn="ctr">
                            <a:lnSpc>
                              <a:spcPct val="100000"/>
                            </a:lnSpc>
                            <a:spcAft>
                              <a:spcPts val="800"/>
                            </a:spcAft>
                            <a:buNone/>
                          </a:pPr>
                          <a:r>
                            <a:rPr lang="en-US" sz="1800" kern="100" dirty="0">
                              <a:solidFill>
                                <a:schemeClr val="tx1"/>
                              </a:solidFill>
                              <a:effectLst/>
                            </a:rPr>
                            <a:t>Ellipse Angle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0.795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0.3841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0.1824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186055">
                    <a:tc>
                      <a:txBody>
                        <a:bodyPr/>
                        <a:lstStyle/>
                        <a:p>
                          <a:pPr marL="0" marR="0" algn="ctr">
                            <a:lnSpc>
                              <a:spcPct val="100000"/>
                            </a:lnSpc>
                            <a:spcAft>
                              <a:spcPts val="800"/>
                            </a:spcAft>
                            <a:buNone/>
                          </a:pPr>
                          <a:r>
                            <a:rPr lang="en-US" sz="1800" kern="100" dirty="0">
                              <a:solidFill>
                                <a:schemeClr val="tx1"/>
                              </a:solidFill>
                              <a:effectLst/>
                            </a:rPr>
                            <a:t>Intensity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0.846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0.5621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0.4768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186055">
                    <a:tc>
                      <a:txBody>
                        <a:bodyPr/>
                        <a:lstStyle/>
                        <a:p>
                          <a:pPr marL="0" marR="0" algn="ctr">
                            <a:lnSpc>
                              <a:spcPct val="100000"/>
                            </a:lnSpc>
                            <a:spcAft>
                              <a:spcPts val="800"/>
                            </a:spcAft>
                            <a:buNone/>
                          </a:pPr>
                          <a:r>
                            <a:rPr lang="en-US" sz="1800" kern="100" dirty="0">
                              <a:solidFill>
                                <a:srgbClr val="C00000"/>
                              </a:solidFill>
                              <a:effectLst/>
                            </a:rPr>
                            <a:t>Average</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rgbClr val="C00000"/>
                              </a:solidFill>
                              <a:effectLst/>
                            </a:rPr>
                            <a:t> 0.077</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0.1059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0.0109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0.0002</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186055">
                    <a:tc>
                      <a:txBody>
                        <a:bodyPr/>
                        <a:lstStyle/>
                        <a:p>
                          <a:pPr marL="0" marR="0" algn="ctr">
                            <a:lnSpc>
                              <a:spcPct val="100000"/>
                            </a:lnSpc>
                            <a:spcAft>
                              <a:spcPts val="800"/>
                            </a:spcAft>
                            <a:buNone/>
                          </a:pPr>
                          <a:r>
                            <a:rPr lang="en-US" sz="1800" kern="100" dirty="0">
                              <a:solidFill>
                                <a:srgbClr val="C00000"/>
                              </a:solidFill>
                              <a:effectLst/>
                            </a:rPr>
                            <a:t>Velocity X</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rgbClr val="C00000"/>
                              </a:solidFill>
                              <a:effectLst/>
                            </a:rPr>
                            <a:t> 0.042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0.0111</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0.0076</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0.0015</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186055">
                    <a:tc>
                      <a:txBody>
                        <a:bodyPr/>
                        <a:lstStyle/>
                        <a:p>
                          <a:pPr marL="0" marR="0" algn="ctr">
                            <a:lnSpc>
                              <a:spcPct val="100000"/>
                            </a:lnSpc>
                            <a:spcAft>
                              <a:spcPts val="800"/>
                            </a:spcAft>
                            <a:buNone/>
                          </a:pPr>
                          <a:r>
                            <a:rPr lang="en-US" sz="1800" kern="100">
                              <a:solidFill>
                                <a:srgbClr val="C00000"/>
                              </a:solidFill>
                              <a:effectLst/>
                            </a:rPr>
                            <a:t>Velocity Y</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0.076</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0.0172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0.0103</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0.0053</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186055">
                    <a:tc>
                      <a:txBody>
                        <a:bodyPr/>
                        <a:lstStyle/>
                        <a:p>
                          <a:pPr marL="0" marR="0" algn="ctr">
                            <a:lnSpc>
                              <a:spcPct val="100000"/>
                            </a:lnSpc>
                            <a:spcAft>
                              <a:spcPts val="800"/>
                            </a:spcAft>
                            <a:buNone/>
                          </a:pPr>
                          <a:r>
                            <a:rPr lang="en-US" sz="1800" kern="100" dirty="0">
                              <a:solidFill>
                                <a:srgbClr val="C00000"/>
                              </a:solidFill>
                              <a:effectLst/>
                            </a:rPr>
                            <a:t>Velocity Magnitude</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0.265</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0.2084</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0.1884</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0.1389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186055">
                    <a:tc>
                      <a:txBody>
                        <a:bodyPr/>
                        <a:lstStyle/>
                        <a:p>
                          <a:pPr marL="0" marR="0" algn="ctr">
                            <a:lnSpc>
                              <a:spcPct val="100000"/>
                            </a:lnSpc>
                            <a:spcAft>
                              <a:spcPts val="800"/>
                            </a:spcAft>
                            <a:buNone/>
                          </a:pPr>
                          <a:r>
                            <a:rPr lang="en-US" sz="1800" kern="100" dirty="0">
                              <a:solidFill>
                                <a:srgbClr val="C00000"/>
                              </a:solidFill>
                              <a:effectLst/>
                            </a:rPr>
                            <a:t>Angular Velocity</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0.040</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0.0017</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-0.0002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-0.0006</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Choice>
        <mc:Fallback>
          <p:graphicFrame>
            <p:nvGraphicFramePr>
              <p:cNvPr id="6" name="Table 5">
                <a:extLst>
                  <a:ext uri="{FF2B5EF4-FFF2-40B4-BE49-F238E27FC236}">
                    <a16:creationId xmlns:a16="http://schemas.microsoft.com/office/drawing/2014/main" id="{5FA9AAC8-D2BA-8A48-DBF4-805445716508}"/>
                  </a:ext>
                </a:extLst>
              </p:cNvPr>
              <p:cNvGraphicFramePr>
                <a:graphicFrameLocks noGrp="1"/>
              </p:cNvGraphicFramePr>
              <p:nvPr>
                <p:extLst>
                  <p:ext uri="{D42A27DB-BD31-4B8C-83A1-F6EECF244321}">
                    <p14:modId xmlns:p14="http://schemas.microsoft.com/office/powerpoint/2010/main" val="1882527074"/>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554800">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endParaRPr lang="en-US"/>
                        </a:p>
                      </a:txBody>
                      <a:tcPr marL="68580" marR="68580" marT="0" marB="0">
                        <a:blipFill>
                          <a:blip r:embed="rId3"/>
                          <a:stretch>
                            <a:fillRect l="-190299" t="-12088" r="-299627" b="-670330"/>
                          </a:stretch>
                        </a:blipFill>
                      </a:tcPr>
                    </a:tc>
                    <a:tc>
                      <a:txBody>
                        <a:bodyPr/>
                        <a:lstStyle/>
                        <a:p>
                          <a:endParaRPr lang="en-US"/>
                        </a:p>
                      </a:txBody>
                      <a:tcPr marL="68580" marR="68580" marT="0" marB="0">
                        <a:blipFill>
                          <a:blip r:embed="rId3"/>
                          <a:stretch>
                            <a:fillRect l="-291386" t="-12088" r="-200749" b="-670330"/>
                          </a:stretch>
                        </a:blipFill>
                      </a:tcPr>
                    </a:tc>
                    <a:tc>
                      <a:txBody>
                        <a:bodyPr/>
                        <a:lstStyle/>
                        <a:p>
                          <a:endParaRPr lang="en-US"/>
                        </a:p>
                      </a:txBody>
                      <a:tcPr marL="68580" marR="68580" marT="0" marB="0">
                        <a:blipFill>
                          <a:blip r:embed="rId3"/>
                          <a:stretch>
                            <a:fillRect l="-389925" t="-12088" r="-100000" b="-670330"/>
                          </a:stretch>
                        </a:blipFill>
                      </a:tcPr>
                    </a:tc>
                    <a:tc>
                      <a:txBody>
                        <a:bodyPr/>
                        <a:lstStyle/>
                        <a:p>
                          <a:endParaRPr lang="en-US"/>
                        </a:p>
                      </a:txBody>
                      <a:tcPr marL="68580" marR="68580" marT="0" marB="0">
                        <a:blipFill>
                          <a:blip r:embed="rId3"/>
                          <a:stretch>
                            <a:fillRect l="-491760" t="-12088" r="-375" b="-670330"/>
                          </a:stretch>
                        </a:blipFill>
                      </a:tcPr>
                    </a:tc>
                    <a:extLst>
                      <a:ext uri="{0D108BD9-81ED-4DB2-BD59-A6C34878D82A}">
                        <a16:rowId xmlns:a16="http://schemas.microsoft.com/office/drawing/2014/main" val="1278418038"/>
                      </a:ext>
                    </a:extLst>
                  </a:tr>
                  <a:tr h="274320">
                    <a:tc>
                      <a:txBody>
                        <a:bodyPr/>
                        <a:lstStyle/>
                        <a:p>
                          <a:pPr marL="0" marR="0" algn="ctr">
                            <a:lnSpc>
                              <a:spcPct val="100000"/>
                            </a:lnSpc>
                            <a:spcAft>
                              <a:spcPts val="800"/>
                            </a:spcAft>
                            <a:buNone/>
                          </a:pPr>
                          <a:r>
                            <a:rPr lang="en-US" sz="1800" kern="100" dirty="0">
                              <a:solidFill>
                                <a:schemeClr val="tx1"/>
                              </a:solidFill>
                              <a:effectLst/>
                            </a:rPr>
                            <a:t>COMX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0.939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0.8974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0.7861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0.5564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274320">
                    <a:tc>
                      <a:txBody>
                        <a:bodyPr/>
                        <a:lstStyle/>
                        <a:p>
                          <a:pPr marL="0" marR="0" algn="ctr">
                            <a:lnSpc>
                              <a:spcPct val="100000"/>
                            </a:lnSpc>
                            <a:spcAft>
                              <a:spcPts val="800"/>
                            </a:spcAft>
                            <a:buNone/>
                          </a:pPr>
                          <a:r>
                            <a:rPr lang="en-US" sz="1800" kern="100" dirty="0">
                              <a:solidFill>
                                <a:schemeClr val="tx1"/>
                              </a:solidFill>
                              <a:effectLst/>
                            </a:rPr>
                            <a:t>COMY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0.8986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0.7972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0.5373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274320">
                    <a:tc>
                      <a:txBody>
                        <a:bodyPr/>
                        <a:lstStyle/>
                        <a:p>
                          <a:pPr marL="0" marR="0" algn="ctr">
                            <a:lnSpc>
                              <a:spcPct val="100000"/>
                            </a:lnSpc>
                            <a:spcAft>
                              <a:spcPts val="800"/>
                            </a:spcAft>
                            <a:buNone/>
                          </a:pPr>
                          <a:r>
                            <a:rPr lang="en-US" sz="1800" kern="100" dirty="0">
                              <a:solidFill>
                                <a:schemeClr val="tx1"/>
                              </a:solidFill>
                              <a:effectLst/>
                            </a:rPr>
                            <a:t>Area</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0.8185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0.6326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0.4237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274320">
                    <a:tc>
                      <a:txBody>
                        <a:bodyPr/>
                        <a:lstStyle/>
                        <a:p>
                          <a:pPr marL="0" marR="0" algn="ctr">
                            <a:lnSpc>
                              <a:spcPct val="100000"/>
                            </a:lnSpc>
                            <a:spcAft>
                              <a:spcPts val="800"/>
                            </a:spcAft>
                            <a:buNone/>
                          </a:pPr>
                          <a:r>
                            <a:rPr lang="en-US" sz="1800" kern="100" dirty="0">
                              <a:solidFill>
                                <a:schemeClr val="tx1"/>
                              </a:solidFill>
                              <a:effectLst/>
                            </a:rPr>
                            <a:t>Semi Major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0.891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0.7082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0.4828</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0.2594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274320">
                    <a:tc>
                      <a:txBody>
                        <a:bodyPr/>
                        <a:lstStyle/>
                        <a:p>
                          <a:pPr marL="0" marR="0" algn="ctr">
                            <a:lnSpc>
                              <a:spcPct val="100000"/>
                            </a:lnSpc>
                            <a:spcAft>
                              <a:spcPts val="800"/>
                            </a:spcAft>
                            <a:buNone/>
                          </a:pPr>
                          <a:r>
                            <a:rPr lang="en-US" sz="1800" kern="100" dirty="0">
                              <a:solidFill>
                                <a:schemeClr val="tx1"/>
                              </a:solidFill>
                              <a:effectLst/>
                            </a:rPr>
                            <a:t>Semi Minor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0.8055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0.6318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0.4336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274320">
                    <a:tc>
                      <a:txBody>
                        <a:bodyPr/>
                        <a:lstStyle/>
                        <a:p>
                          <a:pPr marL="0" marR="0" algn="ctr">
                            <a:lnSpc>
                              <a:spcPct val="100000"/>
                            </a:lnSpc>
                            <a:spcAft>
                              <a:spcPts val="800"/>
                            </a:spcAft>
                            <a:buNone/>
                          </a:pPr>
                          <a:r>
                            <a:rPr lang="en-US" sz="1800" kern="100" dirty="0">
                              <a:solidFill>
                                <a:schemeClr val="tx1"/>
                              </a:solidFill>
                              <a:effectLst/>
                            </a:rPr>
                            <a:t>Axis Ratio</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0.772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0.5535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0.3773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0.2035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274320">
                    <a:tc>
                      <a:txBody>
                        <a:bodyPr/>
                        <a:lstStyle/>
                        <a:p>
                          <a:pPr marL="0" marR="0" algn="ctr">
                            <a:lnSpc>
                              <a:spcPct val="100000"/>
                            </a:lnSpc>
                            <a:spcAft>
                              <a:spcPts val="800"/>
                            </a:spcAft>
                            <a:buNone/>
                          </a:pPr>
                          <a:r>
                            <a:rPr lang="en-US" sz="1800" kern="100" dirty="0">
                              <a:solidFill>
                                <a:schemeClr val="tx1"/>
                              </a:solidFill>
                              <a:effectLst/>
                            </a:rPr>
                            <a:t>Ellipse Angle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0.795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0.3841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0.1824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274320">
                    <a:tc>
                      <a:txBody>
                        <a:bodyPr/>
                        <a:lstStyle/>
                        <a:p>
                          <a:pPr marL="0" marR="0" algn="ctr">
                            <a:lnSpc>
                              <a:spcPct val="100000"/>
                            </a:lnSpc>
                            <a:spcAft>
                              <a:spcPts val="800"/>
                            </a:spcAft>
                            <a:buNone/>
                          </a:pPr>
                          <a:r>
                            <a:rPr lang="en-US" sz="1800" kern="100" dirty="0">
                              <a:solidFill>
                                <a:schemeClr val="tx1"/>
                              </a:solidFill>
                              <a:effectLst/>
                            </a:rPr>
                            <a:t>Intensity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0.846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0.5621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0.4768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274320">
                    <a:tc>
                      <a:txBody>
                        <a:bodyPr/>
                        <a:lstStyle/>
                        <a:p>
                          <a:pPr marL="0" marR="0" algn="ctr">
                            <a:lnSpc>
                              <a:spcPct val="100000"/>
                            </a:lnSpc>
                            <a:spcAft>
                              <a:spcPts val="800"/>
                            </a:spcAft>
                            <a:buNone/>
                          </a:pPr>
                          <a:r>
                            <a:rPr lang="en-US" sz="1800" kern="100" dirty="0">
                              <a:solidFill>
                                <a:srgbClr val="C00000"/>
                              </a:solidFill>
                              <a:effectLst/>
                            </a:rPr>
                            <a:t>Average</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rgbClr val="C00000"/>
                              </a:solidFill>
                              <a:effectLst/>
                            </a:rPr>
                            <a:t> 0.077</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0.1059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0.0109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0.0002</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274320">
                    <a:tc>
                      <a:txBody>
                        <a:bodyPr/>
                        <a:lstStyle/>
                        <a:p>
                          <a:pPr marL="0" marR="0" algn="ctr">
                            <a:lnSpc>
                              <a:spcPct val="100000"/>
                            </a:lnSpc>
                            <a:spcAft>
                              <a:spcPts val="800"/>
                            </a:spcAft>
                            <a:buNone/>
                          </a:pPr>
                          <a:r>
                            <a:rPr lang="en-US" sz="1800" kern="100" dirty="0">
                              <a:solidFill>
                                <a:srgbClr val="C00000"/>
                              </a:solidFill>
                              <a:effectLst/>
                            </a:rPr>
                            <a:t>Velocity X</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rgbClr val="C00000"/>
                              </a:solidFill>
                              <a:effectLst/>
                            </a:rPr>
                            <a:t> 0.042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0.0111</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0.0076</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0.0015</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274320">
                    <a:tc>
                      <a:txBody>
                        <a:bodyPr/>
                        <a:lstStyle/>
                        <a:p>
                          <a:pPr marL="0" marR="0" algn="ctr">
                            <a:lnSpc>
                              <a:spcPct val="100000"/>
                            </a:lnSpc>
                            <a:spcAft>
                              <a:spcPts val="800"/>
                            </a:spcAft>
                            <a:buNone/>
                          </a:pPr>
                          <a:r>
                            <a:rPr lang="en-US" sz="1800" kern="100">
                              <a:solidFill>
                                <a:srgbClr val="C00000"/>
                              </a:solidFill>
                              <a:effectLst/>
                            </a:rPr>
                            <a:t>Velocity Y</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0.076</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0.0172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0.0103</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0.0053</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274320">
                    <a:tc>
                      <a:txBody>
                        <a:bodyPr/>
                        <a:lstStyle/>
                        <a:p>
                          <a:pPr marL="0" marR="0" algn="ctr">
                            <a:lnSpc>
                              <a:spcPct val="100000"/>
                            </a:lnSpc>
                            <a:spcAft>
                              <a:spcPts val="800"/>
                            </a:spcAft>
                            <a:buNone/>
                          </a:pPr>
                          <a:r>
                            <a:rPr lang="en-US" sz="1800" kern="100" dirty="0">
                              <a:solidFill>
                                <a:srgbClr val="C00000"/>
                              </a:solidFill>
                              <a:effectLst/>
                            </a:rPr>
                            <a:t>Velocity Magnitude</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0.265</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0.2084</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0.1884</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0.1389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274320">
                    <a:tc>
                      <a:txBody>
                        <a:bodyPr/>
                        <a:lstStyle/>
                        <a:p>
                          <a:pPr marL="0" marR="0" algn="ctr">
                            <a:lnSpc>
                              <a:spcPct val="100000"/>
                            </a:lnSpc>
                            <a:spcAft>
                              <a:spcPts val="800"/>
                            </a:spcAft>
                            <a:buNone/>
                          </a:pPr>
                          <a:r>
                            <a:rPr lang="en-US" sz="1800" kern="100" dirty="0">
                              <a:solidFill>
                                <a:srgbClr val="C00000"/>
                              </a:solidFill>
                              <a:effectLst/>
                            </a:rPr>
                            <a:t>Angular Velocity</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0.040</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0.0017</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-0.0002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-0.0006</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Fallback>
      </mc:AlternateContent>
      <p:sp>
        <p:nvSpPr>
          <p:cNvPr id="9" name="Content Placeholder 2">
            <a:extLst>
              <a:ext uri="{FF2B5EF4-FFF2-40B4-BE49-F238E27FC236}">
                <a16:creationId xmlns:a16="http://schemas.microsoft.com/office/drawing/2014/main" id="{9E35B1BC-3BC9-0433-1A50-ECB70FC885DB}"/>
              </a:ext>
            </a:extLst>
          </p:cNvPr>
          <p:cNvSpPr>
            <a:spLocks noGrp="1"/>
          </p:cNvSpPr>
          <p:nvPr>
            <p:ph idx="1"/>
          </p:nvPr>
        </p:nvSpPr>
        <p:spPr>
          <a:xfrm>
            <a:off x="838199" y="1657296"/>
            <a:ext cx="10849377" cy="1004394"/>
          </a:xfrm>
        </p:spPr>
        <p:txBody>
          <a:bodyPr>
            <a:normAutofit/>
          </a:bodyPr>
          <a:lstStyle/>
          <a:p>
            <a:r>
              <a:rPr lang="en-US" dirty="0"/>
              <a:t>The remaining features had a drastic drop in results</a:t>
            </a:r>
          </a:p>
        </p:txBody>
      </p:sp>
    </p:spTree>
    <p:extLst>
      <p:ext uri="{BB962C8B-B14F-4D97-AF65-F5344CB8AC3E}">
        <p14:creationId xmlns:p14="http://schemas.microsoft.com/office/powerpoint/2010/main" val="782749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F9CB7-6918-15A0-745E-0838C9FD56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A4C81-890D-AFB5-8A18-017AD2A1C061}"/>
              </a:ext>
            </a:extLst>
          </p:cNvPr>
          <p:cNvSpPr>
            <a:spLocks noGrp="1"/>
          </p:cNvSpPr>
          <p:nvPr>
            <p:ph type="title"/>
          </p:nvPr>
        </p:nvSpPr>
        <p:spPr/>
        <p:txBody>
          <a:bodyPr/>
          <a:lstStyle/>
          <a:p>
            <a:r>
              <a:rPr lang="en-US" dirty="0"/>
              <a:t>Results – Model Accuracy</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23A395B7-1FC7-268B-F71D-3383F39B4C1B}"/>
                  </a:ext>
                </a:extLst>
              </p:cNvPr>
              <p:cNvGraphicFramePr>
                <a:graphicFrameLocks noGrp="1"/>
              </p:cNvGraphicFramePr>
              <p:nvPr>
                <p:extLst>
                  <p:ext uri="{D42A27DB-BD31-4B8C-83A1-F6EECF244321}">
                    <p14:modId xmlns:p14="http://schemas.microsoft.com/office/powerpoint/2010/main" val="2575445083"/>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186055">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pPr marL="0" marR="0" algn="ctr">
                            <a:lnSpc>
                              <a:spcPct val="100000"/>
                            </a:lnSpc>
                            <a:spcAft>
                              <a:spcPts val="800"/>
                            </a:spcAft>
                            <a:buNone/>
                          </a:pPr>
                          <a:r>
                            <a:rPr lang="en-US" sz="1800" kern="100" dirty="0">
                              <a:effectLst/>
                            </a:rPr>
                            <a:t>5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dirty="0">
                              <a:effectLst/>
                            </a:rPr>
                            <a:t>30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60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800" kern="100">
                              <a:effectLst/>
                            </a:rPr>
                            <a:t>120 minute horizon </a:t>
                          </a:r>
                          <a14:m>
                            <m:oMath xmlns:m="http://schemas.openxmlformats.org/officeDocument/2006/math">
                              <m:sSup>
                                <m:sSupPr>
                                  <m:ctrlPr>
                                    <a:rPr lang="en-US" sz="1800" kern="100">
                                      <a:effectLst/>
                                    </a:rPr>
                                  </m:ctrlPr>
                                </m:sSupPr>
                                <m:e>
                                  <m:r>
                                    <a:rPr lang="en-US" sz="1800" kern="100">
                                      <a:effectLst/>
                                    </a:rPr>
                                    <m:t>𝑹</m:t>
                                  </m:r>
                                </m:e>
                                <m:sup>
                                  <m:r>
                                    <a:rPr lang="en-US" sz="1800" kern="100">
                                      <a:effectLst/>
                                    </a:rPr>
                                    <m:t>𝟐</m:t>
                                  </m:r>
                                </m:sup>
                              </m:sSup>
                            </m:oMath>
                          </a14:m>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418038"/>
                      </a:ext>
                    </a:extLst>
                  </a:tr>
                  <a:tr h="180975">
                    <a:tc>
                      <a:txBody>
                        <a:bodyPr/>
                        <a:lstStyle/>
                        <a:p>
                          <a:pPr marL="0" marR="0" algn="ctr">
                            <a:lnSpc>
                              <a:spcPct val="100000"/>
                            </a:lnSpc>
                            <a:spcAft>
                              <a:spcPts val="800"/>
                            </a:spcAft>
                            <a:buNone/>
                          </a:pPr>
                          <a:r>
                            <a:rPr lang="en-US" sz="1800" kern="100" dirty="0">
                              <a:solidFill>
                                <a:schemeClr val="tx1"/>
                              </a:solidFill>
                              <a:effectLst/>
                            </a:rPr>
                            <a:t>COMX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0.939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0.8974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0.7861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0.5564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180975">
                    <a:tc>
                      <a:txBody>
                        <a:bodyPr/>
                        <a:lstStyle/>
                        <a:p>
                          <a:pPr marL="0" marR="0" algn="ctr">
                            <a:lnSpc>
                              <a:spcPct val="100000"/>
                            </a:lnSpc>
                            <a:spcAft>
                              <a:spcPts val="800"/>
                            </a:spcAft>
                            <a:buNone/>
                          </a:pPr>
                          <a:r>
                            <a:rPr lang="en-US" sz="1800" kern="100" dirty="0">
                              <a:solidFill>
                                <a:schemeClr val="tx1"/>
                              </a:solidFill>
                              <a:effectLst/>
                            </a:rPr>
                            <a:t>COMY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0.8986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0.7972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0.5373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180975">
                    <a:tc>
                      <a:txBody>
                        <a:bodyPr/>
                        <a:lstStyle/>
                        <a:p>
                          <a:pPr marL="0" marR="0" algn="ctr">
                            <a:lnSpc>
                              <a:spcPct val="100000"/>
                            </a:lnSpc>
                            <a:spcAft>
                              <a:spcPts val="800"/>
                            </a:spcAft>
                            <a:buNone/>
                          </a:pPr>
                          <a:r>
                            <a:rPr lang="en-US" sz="1800" kern="100" dirty="0">
                              <a:solidFill>
                                <a:schemeClr val="tx1"/>
                              </a:solidFill>
                              <a:effectLst/>
                            </a:rPr>
                            <a:t>Area</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0.8185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0.6326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0.4237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180975">
                    <a:tc>
                      <a:txBody>
                        <a:bodyPr/>
                        <a:lstStyle/>
                        <a:p>
                          <a:pPr marL="0" marR="0" algn="ctr">
                            <a:lnSpc>
                              <a:spcPct val="100000"/>
                            </a:lnSpc>
                            <a:spcAft>
                              <a:spcPts val="800"/>
                            </a:spcAft>
                            <a:buNone/>
                          </a:pPr>
                          <a:r>
                            <a:rPr lang="en-US" sz="1800" kern="100" dirty="0">
                              <a:solidFill>
                                <a:schemeClr val="tx1"/>
                              </a:solidFill>
                              <a:effectLst/>
                            </a:rPr>
                            <a:t>Semi Major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0.891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0.7082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0.4828</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0.2594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186055">
                    <a:tc>
                      <a:txBody>
                        <a:bodyPr/>
                        <a:lstStyle/>
                        <a:p>
                          <a:pPr marL="0" marR="0" algn="ctr">
                            <a:lnSpc>
                              <a:spcPct val="100000"/>
                            </a:lnSpc>
                            <a:spcAft>
                              <a:spcPts val="800"/>
                            </a:spcAft>
                            <a:buNone/>
                          </a:pPr>
                          <a:r>
                            <a:rPr lang="en-US" sz="1800" kern="100" dirty="0">
                              <a:solidFill>
                                <a:schemeClr val="tx1"/>
                              </a:solidFill>
                              <a:effectLst/>
                            </a:rPr>
                            <a:t>Semi Minor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0.8055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0.6318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0.4336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186055">
                    <a:tc>
                      <a:txBody>
                        <a:bodyPr/>
                        <a:lstStyle/>
                        <a:p>
                          <a:pPr marL="0" marR="0" algn="ctr">
                            <a:lnSpc>
                              <a:spcPct val="100000"/>
                            </a:lnSpc>
                            <a:spcAft>
                              <a:spcPts val="800"/>
                            </a:spcAft>
                            <a:buNone/>
                          </a:pPr>
                          <a:r>
                            <a:rPr lang="en-US" sz="1800" kern="100" dirty="0">
                              <a:solidFill>
                                <a:schemeClr val="tx1"/>
                              </a:solidFill>
                              <a:effectLst/>
                            </a:rPr>
                            <a:t>Axis Ratio</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0.772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0.5535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0.3773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0.2035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186055">
                    <a:tc>
                      <a:txBody>
                        <a:bodyPr/>
                        <a:lstStyle/>
                        <a:p>
                          <a:pPr marL="0" marR="0" algn="ctr">
                            <a:lnSpc>
                              <a:spcPct val="100000"/>
                            </a:lnSpc>
                            <a:spcAft>
                              <a:spcPts val="800"/>
                            </a:spcAft>
                            <a:buNone/>
                          </a:pPr>
                          <a:r>
                            <a:rPr lang="en-US" sz="1800" kern="100" dirty="0">
                              <a:solidFill>
                                <a:schemeClr val="tx1"/>
                              </a:solidFill>
                              <a:effectLst/>
                            </a:rPr>
                            <a:t>Ellipse Angle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0.795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0.3841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0.1824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186055">
                    <a:tc>
                      <a:txBody>
                        <a:bodyPr/>
                        <a:lstStyle/>
                        <a:p>
                          <a:pPr marL="0" marR="0" algn="ctr">
                            <a:lnSpc>
                              <a:spcPct val="100000"/>
                            </a:lnSpc>
                            <a:spcAft>
                              <a:spcPts val="800"/>
                            </a:spcAft>
                            <a:buNone/>
                          </a:pPr>
                          <a:r>
                            <a:rPr lang="en-US" sz="1800" kern="100" dirty="0">
                              <a:solidFill>
                                <a:schemeClr val="tx1"/>
                              </a:solidFill>
                              <a:effectLst/>
                            </a:rPr>
                            <a:t>Intensity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0.846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0.5621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0.4768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186055">
                    <a:tc>
                      <a:txBody>
                        <a:bodyPr/>
                        <a:lstStyle/>
                        <a:p>
                          <a:pPr marL="0" marR="0" algn="ctr">
                            <a:lnSpc>
                              <a:spcPct val="100000"/>
                            </a:lnSpc>
                            <a:spcAft>
                              <a:spcPts val="800"/>
                            </a:spcAft>
                            <a:buNone/>
                          </a:pPr>
                          <a:r>
                            <a:rPr lang="en-US" sz="1800" kern="100" dirty="0">
                              <a:solidFill>
                                <a:srgbClr val="C00000"/>
                              </a:solidFill>
                              <a:effectLst/>
                            </a:rPr>
                            <a:t>Average</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rgbClr val="C00000"/>
                              </a:solidFill>
                              <a:effectLst/>
                            </a:rPr>
                            <a:t> 0.077</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0.1059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0.0109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0.0002</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186055">
                    <a:tc>
                      <a:txBody>
                        <a:bodyPr/>
                        <a:lstStyle/>
                        <a:p>
                          <a:pPr marL="0" marR="0" algn="ctr">
                            <a:lnSpc>
                              <a:spcPct val="100000"/>
                            </a:lnSpc>
                            <a:spcAft>
                              <a:spcPts val="800"/>
                            </a:spcAft>
                            <a:buNone/>
                          </a:pPr>
                          <a:r>
                            <a:rPr lang="en-US" sz="1800" kern="100" dirty="0">
                              <a:solidFill>
                                <a:srgbClr val="C00000"/>
                              </a:solidFill>
                              <a:effectLst/>
                            </a:rPr>
                            <a:t>Velocity X</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rgbClr val="C00000"/>
                              </a:solidFill>
                              <a:effectLst/>
                            </a:rPr>
                            <a:t> 0.042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0.0111</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0.0076</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0.0015</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186055">
                    <a:tc>
                      <a:txBody>
                        <a:bodyPr/>
                        <a:lstStyle/>
                        <a:p>
                          <a:pPr marL="0" marR="0" algn="ctr">
                            <a:lnSpc>
                              <a:spcPct val="100000"/>
                            </a:lnSpc>
                            <a:spcAft>
                              <a:spcPts val="800"/>
                            </a:spcAft>
                            <a:buNone/>
                          </a:pPr>
                          <a:r>
                            <a:rPr lang="en-US" sz="1800" kern="100">
                              <a:solidFill>
                                <a:srgbClr val="C00000"/>
                              </a:solidFill>
                              <a:effectLst/>
                            </a:rPr>
                            <a:t>Velocity Y</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0.076</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0.0172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0.0103</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0.0053</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186055">
                    <a:tc>
                      <a:txBody>
                        <a:bodyPr/>
                        <a:lstStyle/>
                        <a:p>
                          <a:pPr marL="0" marR="0" algn="ctr">
                            <a:lnSpc>
                              <a:spcPct val="100000"/>
                            </a:lnSpc>
                            <a:spcAft>
                              <a:spcPts val="800"/>
                            </a:spcAft>
                            <a:buNone/>
                          </a:pPr>
                          <a:r>
                            <a:rPr lang="en-US" sz="1800" kern="100" dirty="0">
                              <a:solidFill>
                                <a:srgbClr val="C00000"/>
                              </a:solidFill>
                              <a:effectLst/>
                            </a:rPr>
                            <a:t>Velocity Magnitude</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0.265</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0.2084</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0.1884</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0.1389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186055">
                    <a:tc>
                      <a:txBody>
                        <a:bodyPr/>
                        <a:lstStyle/>
                        <a:p>
                          <a:pPr marL="0" marR="0" algn="ctr">
                            <a:lnSpc>
                              <a:spcPct val="100000"/>
                            </a:lnSpc>
                            <a:spcAft>
                              <a:spcPts val="800"/>
                            </a:spcAft>
                            <a:buNone/>
                          </a:pPr>
                          <a:r>
                            <a:rPr lang="en-US" sz="1800" kern="100" dirty="0">
                              <a:solidFill>
                                <a:srgbClr val="C00000"/>
                              </a:solidFill>
                              <a:effectLst/>
                            </a:rPr>
                            <a:t>Angular Velocity</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0.040</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0.0017</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-0.0002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-0.0006</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Choice>
        <mc:Fallback>
          <p:graphicFrame>
            <p:nvGraphicFramePr>
              <p:cNvPr id="6" name="Table 5">
                <a:extLst>
                  <a:ext uri="{FF2B5EF4-FFF2-40B4-BE49-F238E27FC236}">
                    <a16:creationId xmlns:a16="http://schemas.microsoft.com/office/drawing/2014/main" id="{23A395B7-1FC7-268B-F71D-3383F39B4C1B}"/>
                  </a:ext>
                </a:extLst>
              </p:cNvPr>
              <p:cNvGraphicFramePr>
                <a:graphicFrameLocks noGrp="1"/>
              </p:cNvGraphicFramePr>
              <p:nvPr>
                <p:extLst>
                  <p:ext uri="{D42A27DB-BD31-4B8C-83A1-F6EECF244321}">
                    <p14:modId xmlns:p14="http://schemas.microsoft.com/office/powerpoint/2010/main" val="2575445083"/>
                  </p:ext>
                </p:extLst>
              </p:nvPr>
            </p:nvGraphicFramePr>
            <p:xfrm>
              <a:off x="1285741" y="2661690"/>
              <a:ext cx="9620518" cy="4120960"/>
            </p:xfrm>
            <a:graphic>
              <a:graphicData uri="http://schemas.openxmlformats.org/drawingml/2006/table">
                <a:tbl>
                  <a:tblPr firstRow="1" firstCol="1" bandRow="1">
                    <a:tableStyleId>{9D7B26C5-4107-4FEC-AEDC-1716B250A1EF}</a:tableStyleId>
                  </a:tblPr>
                  <a:tblGrid>
                    <a:gridCol w="3105590">
                      <a:extLst>
                        <a:ext uri="{9D8B030D-6E8A-4147-A177-3AD203B41FA5}">
                          <a16:colId xmlns:a16="http://schemas.microsoft.com/office/drawing/2014/main" val="1987718313"/>
                        </a:ext>
                      </a:extLst>
                    </a:gridCol>
                    <a:gridCol w="1628732">
                      <a:extLst>
                        <a:ext uri="{9D8B030D-6E8A-4147-A177-3AD203B41FA5}">
                          <a16:colId xmlns:a16="http://schemas.microsoft.com/office/drawing/2014/main" val="3640264517"/>
                        </a:ext>
                      </a:extLst>
                    </a:gridCol>
                    <a:gridCol w="1628732">
                      <a:extLst>
                        <a:ext uri="{9D8B030D-6E8A-4147-A177-3AD203B41FA5}">
                          <a16:colId xmlns:a16="http://schemas.microsoft.com/office/drawing/2014/main" val="2939888904"/>
                        </a:ext>
                      </a:extLst>
                    </a:gridCol>
                    <a:gridCol w="1628732">
                      <a:extLst>
                        <a:ext uri="{9D8B030D-6E8A-4147-A177-3AD203B41FA5}">
                          <a16:colId xmlns:a16="http://schemas.microsoft.com/office/drawing/2014/main" val="4087043005"/>
                        </a:ext>
                      </a:extLst>
                    </a:gridCol>
                    <a:gridCol w="1628732">
                      <a:extLst>
                        <a:ext uri="{9D8B030D-6E8A-4147-A177-3AD203B41FA5}">
                          <a16:colId xmlns:a16="http://schemas.microsoft.com/office/drawing/2014/main" val="3760370886"/>
                        </a:ext>
                      </a:extLst>
                    </a:gridCol>
                  </a:tblGrid>
                  <a:tr h="554800">
                    <a:tc>
                      <a:txBody>
                        <a:bodyPr/>
                        <a:lstStyle/>
                        <a:p>
                          <a:pPr>
                            <a:lnSpc>
                              <a:spcPct val="100000"/>
                            </a:lnSpc>
                          </a:pPr>
                          <a:endParaRPr lang="en-US" sz="2000" kern="100" dirty="0">
                            <a:effectLst/>
                            <a:latin typeface="Aptos" panose="020B0004020202020204" pitchFamily="34" charset="0"/>
                          </a:endParaRPr>
                        </a:p>
                      </a:txBody>
                      <a:tcPr marL="68580" marR="68580" marT="0" marB="0"/>
                    </a:tc>
                    <a:tc>
                      <a:txBody>
                        <a:bodyPr/>
                        <a:lstStyle/>
                        <a:p>
                          <a:endParaRPr lang="en-US"/>
                        </a:p>
                      </a:txBody>
                      <a:tcPr marL="68580" marR="68580" marT="0" marB="0">
                        <a:blipFill>
                          <a:blip r:embed="rId3"/>
                          <a:stretch>
                            <a:fillRect l="-190299" t="-12088" r="-299627" b="-670330"/>
                          </a:stretch>
                        </a:blipFill>
                      </a:tcPr>
                    </a:tc>
                    <a:tc>
                      <a:txBody>
                        <a:bodyPr/>
                        <a:lstStyle/>
                        <a:p>
                          <a:endParaRPr lang="en-US"/>
                        </a:p>
                      </a:txBody>
                      <a:tcPr marL="68580" marR="68580" marT="0" marB="0">
                        <a:blipFill>
                          <a:blip r:embed="rId3"/>
                          <a:stretch>
                            <a:fillRect l="-291386" t="-12088" r="-200749" b="-670330"/>
                          </a:stretch>
                        </a:blipFill>
                      </a:tcPr>
                    </a:tc>
                    <a:tc>
                      <a:txBody>
                        <a:bodyPr/>
                        <a:lstStyle/>
                        <a:p>
                          <a:endParaRPr lang="en-US"/>
                        </a:p>
                      </a:txBody>
                      <a:tcPr marL="68580" marR="68580" marT="0" marB="0">
                        <a:blipFill>
                          <a:blip r:embed="rId3"/>
                          <a:stretch>
                            <a:fillRect l="-389925" t="-12088" r="-100000" b="-670330"/>
                          </a:stretch>
                        </a:blipFill>
                      </a:tcPr>
                    </a:tc>
                    <a:tc>
                      <a:txBody>
                        <a:bodyPr/>
                        <a:lstStyle/>
                        <a:p>
                          <a:endParaRPr lang="en-US"/>
                        </a:p>
                      </a:txBody>
                      <a:tcPr marL="68580" marR="68580" marT="0" marB="0">
                        <a:blipFill>
                          <a:blip r:embed="rId3"/>
                          <a:stretch>
                            <a:fillRect l="-491760" t="-12088" r="-375" b="-670330"/>
                          </a:stretch>
                        </a:blipFill>
                      </a:tcPr>
                    </a:tc>
                    <a:extLst>
                      <a:ext uri="{0D108BD9-81ED-4DB2-BD59-A6C34878D82A}">
                        <a16:rowId xmlns:a16="http://schemas.microsoft.com/office/drawing/2014/main" val="1278418038"/>
                      </a:ext>
                    </a:extLst>
                  </a:tr>
                  <a:tr h="274320">
                    <a:tc>
                      <a:txBody>
                        <a:bodyPr/>
                        <a:lstStyle/>
                        <a:p>
                          <a:pPr marL="0" marR="0" algn="ctr">
                            <a:lnSpc>
                              <a:spcPct val="100000"/>
                            </a:lnSpc>
                            <a:spcAft>
                              <a:spcPts val="800"/>
                            </a:spcAft>
                            <a:buNone/>
                          </a:pPr>
                          <a:r>
                            <a:rPr lang="en-US" sz="1800" kern="100" dirty="0">
                              <a:solidFill>
                                <a:schemeClr val="tx1"/>
                              </a:solidFill>
                              <a:effectLst/>
                            </a:rPr>
                            <a:t>COMX</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0.939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0.8974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0.7861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 0.5564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032538"/>
                      </a:ext>
                    </a:extLst>
                  </a:tr>
                  <a:tr h="274320">
                    <a:tc>
                      <a:txBody>
                        <a:bodyPr/>
                        <a:lstStyle/>
                        <a:p>
                          <a:pPr marL="0" marR="0" algn="ctr">
                            <a:lnSpc>
                              <a:spcPct val="100000"/>
                            </a:lnSpc>
                            <a:spcAft>
                              <a:spcPts val="800"/>
                            </a:spcAft>
                            <a:buNone/>
                          </a:pPr>
                          <a:r>
                            <a:rPr lang="en-US" sz="1800" kern="100" dirty="0">
                              <a:solidFill>
                                <a:schemeClr val="tx1"/>
                              </a:solidFill>
                              <a:effectLst/>
                            </a:rPr>
                            <a:t>COMY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0.8986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0.7972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0.5373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89964"/>
                      </a:ext>
                    </a:extLst>
                  </a:tr>
                  <a:tr h="274320">
                    <a:tc>
                      <a:txBody>
                        <a:bodyPr/>
                        <a:lstStyle/>
                        <a:p>
                          <a:pPr marL="0" marR="0" algn="ctr">
                            <a:lnSpc>
                              <a:spcPct val="100000"/>
                            </a:lnSpc>
                            <a:spcAft>
                              <a:spcPts val="800"/>
                            </a:spcAft>
                            <a:buNone/>
                          </a:pPr>
                          <a:r>
                            <a:rPr lang="en-US" sz="1800" kern="100" dirty="0">
                              <a:solidFill>
                                <a:schemeClr val="tx1"/>
                              </a:solidFill>
                              <a:effectLst/>
                            </a:rPr>
                            <a:t>Area</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0.8185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0.6326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0.4237</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012444"/>
                      </a:ext>
                    </a:extLst>
                  </a:tr>
                  <a:tr h="274320">
                    <a:tc>
                      <a:txBody>
                        <a:bodyPr/>
                        <a:lstStyle/>
                        <a:p>
                          <a:pPr marL="0" marR="0" algn="ctr">
                            <a:lnSpc>
                              <a:spcPct val="100000"/>
                            </a:lnSpc>
                            <a:spcAft>
                              <a:spcPts val="800"/>
                            </a:spcAft>
                            <a:buNone/>
                          </a:pPr>
                          <a:r>
                            <a:rPr lang="en-US" sz="1800" kern="100" dirty="0">
                              <a:solidFill>
                                <a:schemeClr val="tx1"/>
                              </a:solidFill>
                              <a:effectLst/>
                            </a:rPr>
                            <a:t>Semi Major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0.891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0.7082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0.4828</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chemeClr val="tx1"/>
                              </a:solidFill>
                              <a:effectLst/>
                            </a:rPr>
                            <a:t>0.2594</a:t>
                          </a:r>
                          <a:endParaRPr lang="en-US"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123135"/>
                      </a:ext>
                    </a:extLst>
                  </a:tr>
                  <a:tr h="274320">
                    <a:tc>
                      <a:txBody>
                        <a:bodyPr/>
                        <a:lstStyle/>
                        <a:p>
                          <a:pPr marL="0" marR="0" algn="ctr">
                            <a:lnSpc>
                              <a:spcPct val="100000"/>
                            </a:lnSpc>
                            <a:spcAft>
                              <a:spcPts val="800"/>
                            </a:spcAft>
                            <a:buNone/>
                          </a:pPr>
                          <a:r>
                            <a:rPr lang="en-US" sz="1800" kern="100" dirty="0">
                              <a:solidFill>
                                <a:schemeClr val="tx1"/>
                              </a:solidFill>
                              <a:effectLst/>
                            </a:rPr>
                            <a:t>Semi Minor Axis Length</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0.909</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0.8055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0.6318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0.4336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451801"/>
                      </a:ext>
                    </a:extLst>
                  </a:tr>
                  <a:tr h="274320">
                    <a:tc>
                      <a:txBody>
                        <a:bodyPr/>
                        <a:lstStyle/>
                        <a:p>
                          <a:pPr marL="0" marR="0" algn="ctr">
                            <a:lnSpc>
                              <a:spcPct val="100000"/>
                            </a:lnSpc>
                            <a:spcAft>
                              <a:spcPts val="800"/>
                            </a:spcAft>
                            <a:buNone/>
                          </a:pPr>
                          <a:r>
                            <a:rPr lang="en-US" sz="1800" kern="100" dirty="0">
                              <a:solidFill>
                                <a:schemeClr val="tx1"/>
                              </a:solidFill>
                              <a:effectLst/>
                            </a:rPr>
                            <a:t>Axis Ratio</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0.772</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0.5535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0.3773</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0.2035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167795"/>
                      </a:ext>
                    </a:extLst>
                  </a:tr>
                  <a:tr h="274320">
                    <a:tc>
                      <a:txBody>
                        <a:bodyPr/>
                        <a:lstStyle/>
                        <a:p>
                          <a:pPr marL="0" marR="0" algn="ctr">
                            <a:lnSpc>
                              <a:spcPct val="100000"/>
                            </a:lnSpc>
                            <a:spcAft>
                              <a:spcPts val="800"/>
                            </a:spcAft>
                            <a:buNone/>
                          </a:pPr>
                          <a:r>
                            <a:rPr lang="en-US" sz="1800" kern="100" dirty="0">
                              <a:solidFill>
                                <a:schemeClr val="tx1"/>
                              </a:solidFill>
                              <a:effectLst/>
                            </a:rPr>
                            <a:t>Ellipse Angle</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0.795</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0.3841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0.1824</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032418"/>
                      </a:ext>
                    </a:extLst>
                  </a:tr>
                  <a:tr h="274320">
                    <a:tc>
                      <a:txBody>
                        <a:bodyPr/>
                        <a:lstStyle/>
                        <a:p>
                          <a:pPr marL="0" marR="0" algn="ctr">
                            <a:lnSpc>
                              <a:spcPct val="100000"/>
                            </a:lnSpc>
                            <a:spcAft>
                              <a:spcPts val="800"/>
                            </a:spcAft>
                            <a:buNone/>
                          </a:pPr>
                          <a:r>
                            <a:rPr lang="en-US" sz="1800" kern="100" dirty="0">
                              <a:solidFill>
                                <a:schemeClr val="tx1"/>
                              </a:solidFill>
                              <a:effectLst/>
                            </a:rPr>
                            <a:t>Intensity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chemeClr val="tx1"/>
                              </a:solidFill>
                              <a:effectLst/>
                            </a:rPr>
                            <a:t> 0.846</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0.708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0.5621</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chemeClr val="tx1"/>
                              </a:solidFill>
                              <a:effectLst/>
                            </a:rPr>
                            <a:t> 0.4768</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303947"/>
                      </a:ext>
                    </a:extLst>
                  </a:tr>
                  <a:tr h="274320">
                    <a:tc>
                      <a:txBody>
                        <a:bodyPr/>
                        <a:lstStyle/>
                        <a:p>
                          <a:pPr marL="0" marR="0" algn="ctr">
                            <a:lnSpc>
                              <a:spcPct val="100000"/>
                            </a:lnSpc>
                            <a:spcAft>
                              <a:spcPts val="800"/>
                            </a:spcAft>
                            <a:buNone/>
                          </a:pPr>
                          <a:r>
                            <a:rPr lang="en-US" sz="1800" kern="100" dirty="0">
                              <a:solidFill>
                                <a:srgbClr val="C00000"/>
                              </a:solidFill>
                              <a:effectLst/>
                            </a:rPr>
                            <a:t>Average</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rgbClr val="C00000"/>
                              </a:solidFill>
                              <a:effectLst/>
                            </a:rPr>
                            <a:t> 0.077</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0.1059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0.0109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0.0002</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726793"/>
                      </a:ext>
                    </a:extLst>
                  </a:tr>
                  <a:tr h="274320">
                    <a:tc>
                      <a:txBody>
                        <a:bodyPr/>
                        <a:lstStyle/>
                        <a:p>
                          <a:pPr marL="0" marR="0" algn="ctr">
                            <a:lnSpc>
                              <a:spcPct val="100000"/>
                            </a:lnSpc>
                            <a:spcAft>
                              <a:spcPts val="800"/>
                            </a:spcAft>
                            <a:buNone/>
                          </a:pPr>
                          <a:r>
                            <a:rPr lang="en-US" sz="1800" kern="100" dirty="0">
                              <a:solidFill>
                                <a:srgbClr val="C00000"/>
                              </a:solidFill>
                              <a:effectLst/>
                            </a:rPr>
                            <a:t>Velocity X</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dirty="0">
                              <a:solidFill>
                                <a:srgbClr val="C00000"/>
                              </a:solidFill>
                              <a:effectLst/>
                            </a:rPr>
                            <a:t> 0.042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0.0111</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0.0076</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0.0015</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450079"/>
                      </a:ext>
                    </a:extLst>
                  </a:tr>
                  <a:tr h="274320">
                    <a:tc>
                      <a:txBody>
                        <a:bodyPr/>
                        <a:lstStyle/>
                        <a:p>
                          <a:pPr marL="0" marR="0" algn="ctr">
                            <a:lnSpc>
                              <a:spcPct val="100000"/>
                            </a:lnSpc>
                            <a:spcAft>
                              <a:spcPts val="800"/>
                            </a:spcAft>
                            <a:buNone/>
                          </a:pPr>
                          <a:r>
                            <a:rPr lang="en-US" sz="1800" kern="100">
                              <a:solidFill>
                                <a:srgbClr val="C00000"/>
                              </a:solidFill>
                              <a:effectLst/>
                            </a:rPr>
                            <a:t>Velocity Y</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0.076</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0.0172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0.0103</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0.0053</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60251"/>
                      </a:ext>
                    </a:extLst>
                  </a:tr>
                  <a:tr h="274320">
                    <a:tc>
                      <a:txBody>
                        <a:bodyPr/>
                        <a:lstStyle/>
                        <a:p>
                          <a:pPr marL="0" marR="0" algn="ctr">
                            <a:lnSpc>
                              <a:spcPct val="100000"/>
                            </a:lnSpc>
                            <a:spcAft>
                              <a:spcPts val="800"/>
                            </a:spcAft>
                            <a:buNone/>
                          </a:pPr>
                          <a:r>
                            <a:rPr lang="en-US" sz="1800" kern="100" dirty="0">
                              <a:solidFill>
                                <a:srgbClr val="C00000"/>
                              </a:solidFill>
                              <a:effectLst/>
                            </a:rPr>
                            <a:t>Velocity Magnitude</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0.265</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0.2084</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0.1884</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0.1389</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227430"/>
                      </a:ext>
                    </a:extLst>
                  </a:tr>
                  <a:tr h="274320">
                    <a:tc>
                      <a:txBody>
                        <a:bodyPr/>
                        <a:lstStyle/>
                        <a:p>
                          <a:pPr marL="0" marR="0" algn="ctr">
                            <a:lnSpc>
                              <a:spcPct val="100000"/>
                            </a:lnSpc>
                            <a:spcAft>
                              <a:spcPts val="800"/>
                            </a:spcAft>
                            <a:buNone/>
                          </a:pPr>
                          <a:r>
                            <a:rPr lang="en-US" sz="1800" kern="100" dirty="0">
                              <a:solidFill>
                                <a:srgbClr val="C00000"/>
                              </a:solidFill>
                              <a:effectLst/>
                            </a:rPr>
                            <a:t>Angular Velocity</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0000"/>
                            </a:lnSpc>
                            <a:spcAft>
                              <a:spcPts val="800"/>
                            </a:spcAft>
                            <a:buNone/>
                          </a:pPr>
                          <a:r>
                            <a:rPr lang="en-US" sz="1600" kern="100">
                              <a:solidFill>
                                <a:srgbClr val="C00000"/>
                              </a:solidFill>
                              <a:effectLst/>
                            </a:rPr>
                            <a:t> 0.040</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solidFill>
                                <a:srgbClr val="C00000"/>
                              </a:solidFill>
                              <a:effectLst/>
                            </a:rPr>
                            <a:t> 0.0017</a:t>
                          </a:r>
                          <a:endParaRPr lang="en-US" sz="1800" kern="10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-0.0002</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solidFill>
                                <a:srgbClr val="C00000"/>
                              </a:solidFill>
                              <a:effectLst/>
                            </a:rPr>
                            <a:t> -0.0006</a:t>
                          </a:r>
                          <a:endParaRPr lang="en-US" sz="1800"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287641"/>
                      </a:ext>
                    </a:extLst>
                  </a:tr>
                </a:tbl>
              </a:graphicData>
            </a:graphic>
          </p:graphicFrame>
        </mc:Fallback>
      </mc:AlternateContent>
      <p:sp>
        <p:nvSpPr>
          <p:cNvPr id="9" name="Content Placeholder 2">
            <a:extLst>
              <a:ext uri="{FF2B5EF4-FFF2-40B4-BE49-F238E27FC236}">
                <a16:creationId xmlns:a16="http://schemas.microsoft.com/office/drawing/2014/main" id="{6A3DD040-E3C7-EC1C-EE58-CEE9166ED74F}"/>
              </a:ext>
            </a:extLst>
          </p:cNvPr>
          <p:cNvSpPr>
            <a:spLocks noGrp="1"/>
          </p:cNvSpPr>
          <p:nvPr>
            <p:ph idx="1"/>
          </p:nvPr>
        </p:nvSpPr>
        <p:spPr>
          <a:xfrm>
            <a:off x="838199" y="1657296"/>
            <a:ext cx="11113395" cy="1004394"/>
          </a:xfrm>
        </p:spPr>
        <p:txBody>
          <a:bodyPr>
            <a:normAutofit/>
          </a:bodyPr>
          <a:lstStyle/>
          <a:p>
            <a:r>
              <a:rPr lang="en-US" dirty="0"/>
              <a:t>Velocity magnitude had slightly higher performance</a:t>
            </a:r>
          </a:p>
          <a:p>
            <a:r>
              <a:rPr lang="en-US" dirty="0"/>
              <a:t>Near-zero R</a:t>
            </a:r>
            <a:r>
              <a:rPr lang="en-US" baseline="30000" dirty="0"/>
              <a:t>2</a:t>
            </a:r>
            <a:r>
              <a:rPr lang="en-US" dirty="0"/>
              <a:t> values is slightly better than predicting arithmetic mean</a:t>
            </a:r>
          </a:p>
        </p:txBody>
      </p:sp>
    </p:spTree>
    <p:extLst>
      <p:ext uri="{BB962C8B-B14F-4D97-AF65-F5344CB8AC3E}">
        <p14:creationId xmlns:p14="http://schemas.microsoft.com/office/powerpoint/2010/main" val="835713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0DAD1-914B-6739-6B43-737A4862DA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6A42AD-ABFA-0D28-48BD-5C497A49FF11}"/>
              </a:ext>
            </a:extLst>
          </p:cNvPr>
          <p:cNvSpPr>
            <a:spLocks noGrp="1"/>
          </p:cNvSpPr>
          <p:nvPr>
            <p:ph type="title"/>
          </p:nvPr>
        </p:nvSpPr>
        <p:spPr/>
        <p:txBody>
          <a:bodyPr/>
          <a:lstStyle/>
          <a:p>
            <a:r>
              <a:rPr lang="en-US" dirty="0"/>
              <a:t>Results – Model Accuracy</a:t>
            </a:r>
          </a:p>
        </p:txBody>
      </p:sp>
      <p:sp>
        <p:nvSpPr>
          <p:cNvPr id="9" name="Content Placeholder 2">
            <a:extLst>
              <a:ext uri="{FF2B5EF4-FFF2-40B4-BE49-F238E27FC236}">
                <a16:creationId xmlns:a16="http://schemas.microsoft.com/office/drawing/2014/main" id="{3968903E-B80B-8146-E420-2958FC49FC07}"/>
              </a:ext>
            </a:extLst>
          </p:cNvPr>
          <p:cNvSpPr>
            <a:spLocks noGrp="1"/>
          </p:cNvSpPr>
          <p:nvPr>
            <p:ph idx="1"/>
          </p:nvPr>
        </p:nvSpPr>
        <p:spPr>
          <a:xfrm>
            <a:off x="838199" y="1657296"/>
            <a:ext cx="11203547" cy="1004394"/>
          </a:xfrm>
        </p:spPr>
        <p:txBody>
          <a:bodyPr>
            <a:normAutofit/>
          </a:bodyPr>
          <a:lstStyle/>
          <a:p>
            <a:r>
              <a:rPr lang="en-US" dirty="0"/>
              <a:t>Poor performance in final 5 features is due to the nature of the features</a:t>
            </a:r>
          </a:p>
        </p:txBody>
      </p:sp>
      <p:pic>
        <p:nvPicPr>
          <p:cNvPr id="3" name="Picture 2" descr="A graph with a line&#10;&#10;AI-generated content may be incorrect.">
            <a:extLst>
              <a:ext uri="{FF2B5EF4-FFF2-40B4-BE49-F238E27FC236}">
                <a16:creationId xmlns:a16="http://schemas.microsoft.com/office/drawing/2014/main" id="{669087B6-00C1-4B2D-D848-BB0BE41613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1745" y="2169018"/>
            <a:ext cx="2870835" cy="2276475"/>
          </a:xfrm>
          <a:prstGeom prst="rect">
            <a:avLst/>
          </a:prstGeom>
          <a:noFill/>
          <a:ln>
            <a:noFill/>
          </a:ln>
        </p:spPr>
      </p:pic>
      <p:pic>
        <p:nvPicPr>
          <p:cNvPr id="4" name="Picture 3" descr="A graph with blue lines&#10;&#10;AI-generated content may be incorrect.">
            <a:extLst>
              <a:ext uri="{FF2B5EF4-FFF2-40B4-BE49-F238E27FC236}">
                <a16:creationId xmlns:a16="http://schemas.microsoft.com/office/drawing/2014/main" id="{8EF86AD2-BFC1-59E9-DBF3-2C000AB221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8091" y="4445493"/>
            <a:ext cx="2834640" cy="2276475"/>
          </a:xfrm>
          <a:prstGeom prst="rect">
            <a:avLst/>
          </a:prstGeom>
          <a:noFill/>
          <a:ln>
            <a:noFill/>
          </a:ln>
        </p:spPr>
      </p:pic>
      <p:pic>
        <p:nvPicPr>
          <p:cNvPr id="5" name="Picture 4" descr="A graph with blue lines&#10;&#10;AI-generated content may be incorrect.">
            <a:extLst>
              <a:ext uri="{FF2B5EF4-FFF2-40B4-BE49-F238E27FC236}">
                <a16:creationId xmlns:a16="http://schemas.microsoft.com/office/drawing/2014/main" id="{2FEBD4A6-6F72-63E2-5D14-7C2AF8987EB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1745" y="4445493"/>
            <a:ext cx="2825115" cy="2276475"/>
          </a:xfrm>
          <a:prstGeom prst="rect">
            <a:avLst/>
          </a:prstGeom>
          <a:noFill/>
          <a:ln>
            <a:noFill/>
          </a:ln>
        </p:spPr>
      </p:pic>
      <p:pic>
        <p:nvPicPr>
          <p:cNvPr id="7" name="Picture 6" descr="A graph with a line graph&#10;&#10;AI-generated content may be incorrect.">
            <a:extLst>
              <a:ext uri="{FF2B5EF4-FFF2-40B4-BE49-F238E27FC236}">
                <a16:creationId xmlns:a16="http://schemas.microsoft.com/office/drawing/2014/main" id="{259AE1FF-7F19-4D03-7C94-7A820231846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24070" y="2159493"/>
            <a:ext cx="2943860" cy="2286000"/>
          </a:xfrm>
          <a:prstGeom prst="rect">
            <a:avLst/>
          </a:prstGeom>
          <a:noFill/>
          <a:ln>
            <a:noFill/>
          </a:ln>
        </p:spPr>
      </p:pic>
      <p:pic>
        <p:nvPicPr>
          <p:cNvPr id="8" name="Picture 7" descr="A graph with blue lines&#10;&#10;AI-generated content may be incorrect.">
            <a:extLst>
              <a:ext uri="{FF2B5EF4-FFF2-40B4-BE49-F238E27FC236}">
                <a16:creationId xmlns:a16="http://schemas.microsoft.com/office/drawing/2014/main" id="{89DBE12D-56AB-7403-BF15-718B3F93398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364657" y="4445493"/>
            <a:ext cx="2880360" cy="2276475"/>
          </a:xfrm>
          <a:prstGeom prst="rect">
            <a:avLst/>
          </a:prstGeom>
          <a:noFill/>
          <a:ln>
            <a:noFill/>
          </a:ln>
        </p:spPr>
      </p:pic>
      <p:pic>
        <p:nvPicPr>
          <p:cNvPr id="10" name="Picture 9" descr="A graph with a line going up&#10;&#10;AI-generated content may be incorrect.">
            <a:extLst>
              <a:ext uri="{FF2B5EF4-FFF2-40B4-BE49-F238E27FC236}">
                <a16:creationId xmlns:a16="http://schemas.microsoft.com/office/drawing/2014/main" id="{26E09688-9550-9F13-0EEE-5DB3BC03CB6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369420" y="2159492"/>
            <a:ext cx="2870835" cy="2276475"/>
          </a:xfrm>
          <a:prstGeom prst="rect">
            <a:avLst/>
          </a:prstGeom>
          <a:noFill/>
          <a:ln>
            <a:noFill/>
          </a:ln>
        </p:spPr>
      </p:pic>
    </p:spTree>
    <p:extLst>
      <p:ext uri="{BB962C8B-B14F-4D97-AF65-F5344CB8AC3E}">
        <p14:creationId xmlns:p14="http://schemas.microsoft.com/office/powerpoint/2010/main" val="1257098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8E13D-7937-9B8B-9DDE-AE241618B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D133CE-FF17-3489-4238-6CBA57207446}"/>
              </a:ext>
            </a:extLst>
          </p:cNvPr>
          <p:cNvSpPr>
            <a:spLocks noGrp="1"/>
          </p:cNvSpPr>
          <p:nvPr>
            <p:ph type="title"/>
          </p:nvPr>
        </p:nvSpPr>
        <p:spPr/>
        <p:txBody>
          <a:bodyPr/>
          <a:lstStyle/>
          <a:p>
            <a:r>
              <a:rPr lang="en-US" dirty="0"/>
              <a:t>Results – Clustered Model Accuracy</a:t>
            </a:r>
          </a:p>
        </p:txBody>
      </p:sp>
      <p:sp>
        <p:nvSpPr>
          <p:cNvPr id="9" name="Content Placeholder 2">
            <a:extLst>
              <a:ext uri="{FF2B5EF4-FFF2-40B4-BE49-F238E27FC236}">
                <a16:creationId xmlns:a16="http://schemas.microsoft.com/office/drawing/2014/main" id="{09A2ACF6-0467-78FC-D18B-681797707932}"/>
              </a:ext>
            </a:extLst>
          </p:cNvPr>
          <p:cNvSpPr>
            <a:spLocks noGrp="1"/>
          </p:cNvSpPr>
          <p:nvPr>
            <p:ph idx="1"/>
          </p:nvPr>
        </p:nvSpPr>
        <p:spPr>
          <a:xfrm>
            <a:off x="838199" y="1657295"/>
            <a:ext cx="11203547" cy="2876067"/>
          </a:xfrm>
        </p:spPr>
        <p:txBody>
          <a:bodyPr>
            <a:normAutofit/>
          </a:bodyPr>
          <a:lstStyle/>
          <a:p>
            <a:r>
              <a:rPr lang="en-US" dirty="0"/>
              <a:t>Clustering had negligible impact on results</a:t>
            </a:r>
          </a:p>
          <a:p>
            <a:r>
              <a:rPr lang="en-US" dirty="0"/>
              <a:t>Clusters </a:t>
            </a:r>
            <a:r>
              <a:rPr lang="en-US" kern="0" dirty="0">
                <a:effectLst/>
                <a:ea typeface="Times New Roman" panose="02020603050405020304" pitchFamily="18" charset="0"/>
                <a:cs typeface="Times New Roman" panose="02020603050405020304" pitchFamily="18" charset="0"/>
              </a:rPr>
              <a:t>were still extremely large </a:t>
            </a:r>
          </a:p>
          <a:p>
            <a:pPr lvl="1"/>
            <a:r>
              <a:rPr lang="en-US" kern="0" dirty="0">
                <a:ea typeface="Times New Roman" panose="02020603050405020304" pitchFamily="18" charset="0"/>
                <a:cs typeface="Times New Roman" panose="02020603050405020304" pitchFamily="18" charset="0"/>
              </a:rPr>
              <a:t>M</a:t>
            </a:r>
            <a:r>
              <a:rPr lang="en-US" kern="0" dirty="0">
                <a:effectLst/>
                <a:ea typeface="Times New Roman" panose="02020603050405020304" pitchFamily="18" charset="0"/>
                <a:cs typeface="Times New Roman" panose="02020603050405020304" pitchFamily="18" charset="0"/>
              </a:rPr>
              <a:t>ay still have contained unique storm groupings characteristic</a:t>
            </a:r>
          </a:p>
          <a:p>
            <a:r>
              <a:rPr lang="en-US" kern="0" dirty="0">
                <a:cs typeface="Times New Roman" panose="02020603050405020304" pitchFamily="18" charset="0"/>
              </a:rPr>
              <a:t>Clustering before normalization may have skewed clusters</a:t>
            </a:r>
            <a:endParaRPr lang="en-US" dirty="0"/>
          </a:p>
          <a:p>
            <a:pPr lvl="1"/>
            <a:endParaRPr lang="en-US" dirty="0"/>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B2207133-7A11-06B7-92CF-7288A3B4BF59}"/>
                  </a:ext>
                </a:extLst>
              </p:cNvPr>
              <p:cNvGraphicFramePr>
                <a:graphicFrameLocks noGrp="1"/>
              </p:cNvGraphicFramePr>
              <p:nvPr>
                <p:extLst>
                  <p:ext uri="{D42A27DB-BD31-4B8C-83A1-F6EECF244321}">
                    <p14:modId xmlns:p14="http://schemas.microsoft.com/office/powerpoint/2010/main" val="3778123953"/>
                  </p:ext>
                </p:extLst>
              </p:nvPr>
            </p:nvGraphicFramePr>
            <p:xfrm>
              <a:off x="2489043" y="5089853"/>
              <a:ext cx="7213913" cy="1249680"/>
            </p:xfrm>
            <a:graphic>
              <a:graphicData uri="http://schemas.openxmlformats.org/drawingml/2006/table">
                <a:tbl>
                  <a:tblPr firstRow="1" firstCol="1" bandRow="1">
                    <a:tableStyleId>{9D7B26C5-4107-4FEC-AEDC-1716B250A1EF}</a:tableStyleId>
                  </a:tblPr>
                  <a:tblGrid>
                    <a:gridCol w="2243428">
                      <a:extLst>
                        <a:ext uri="{9D8B030D-6E8A-4147-A177-3AD203B41FA5}">
                          <a16:colId xmlns:a16="http://schemas.microsoft.com/office/drawing/2014/main" val="3720284066"/>
                        </a:ext>
                      </a:extLst>
                    </a:gridCol>
                    <a:gridCol w="1566167">
                      <a:extLst>
                        <a:ext uri="{9D8B030D-6E8A-4147-A177-3AD203B41FA5}">
                          <a16:colId xmlns:a16="http://schemas.microsoft.com/office/drawing/2014/main" val="694237695"/>
                        </a:ext>
                      </a:extLst>
                    </a:gridCol>
                    <a:gridCol w="1702159">
                      <a:extLst>
                        <a:ext uri="{9D8B030D-6E8A-4147-A177-3AD203B41FA5}">
                          <a16:colId xmlns:a16="http://schemas.microsoft.com/office/drawing/2014/main" val="3845582800"/>
                        </a:ext>
                      </a:extLst>
                    </a:gridCol>
                    <a:gridCol w="1702159">
                      <a:extLst>
                        <a:ext uri="{9D8B030D-6E8A-4147-A177-3AD203B41FA5}">
                          <a16:colId xmlns:a16="http://schemas.microsoft.com/office/drawing/2014/main" val="2272647270"/>
                        </a:ext>
                      </a:extLst>
                    </a:gridCol>
                  </a:tblGrid>
                  <a:tr h="186055">
                    <a:tc>
                      <a:txBody>
                        <a:bodyPr/>
                        <a:lstStyle/>
                        <a:p>
                          <a:pPr>
                            <a:lnSpc>
                              <a:spcPct val="100000"/>
                            </a:lnSpc>
                          </a:pPr>
                          <a:endParaRPr lang="en-US" sz="1800" kern="100" dirty="0">
                            <a:effectLst/>
                            <a:latin typeface="Aptos" panose="020B0004020202020204" pitchFamily="34" charset="0"/>
                          </a:endParaRPr>
                        </a:p>
                      </a:txBody>
                      <a:tcPr marL="68580" marR="68580" marT="0" marB="0"/>
                    </a:tc>
                    <a:tc>
                      <a:txBody>
                        <a:bodyPr/>
                        <a:lstStyle/>
                        <a:p>
                          <a:pPr marL="0" marR="0" algn="ctr">
                            <a:lnSpc>
                              <a:spcPct val="100000"/>
                            </a:lnSpc>
                            <a:spcAft>
                              <a:spcPts val="800"/>
                            </a:spcAft>
                            <a:buNone/>
                          </a:pPr>
                          <a:r>
                            <a:rPr lang="en-US" sz="1600" kern="100">
                              <a:effectLst/>
                            </a:rPr>
                            <a:t>Cluster 1 </a:t>
                          </a:r>
                          <a14:m>
                            <m:oMath xmlns:m="http://schemas.openxmlformats.org/officeDocument/2006/math">
                              <m:sSup>
                                <m:sSupPr>
                                  <m:ctrlPr>
                                    <a:rPr lang="en-US" sz="1600" kern="100">
                                      <a:effectLst/>
                                    </a:rPr>
                                  </m:ctrlPr>
                                </m:sSupPr>
                                <m:e>
                                  <m:r>
                                    <a:rPr lang="en-US" sz="1600" kern="100">
                                      <a:effectLst/>
                                    </a:rPr>
                                    <m:t>𝑹</m:t>
                                  </m:r>
                                </m:e>
                                <m:sup>
                                  <m:r>
                                    <a:rPr lang="en-US" sz="1600" kern="100">
                                      <a:effectLst/>
                                    </a:rPr>
                                    <m:t>𝟐</m:t>
                                  </m:r>
                                </m:sup>
                              </m:sSup>
                            </m:oMath>
                          </a14:m>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Cluster 2 </a:t>
                          </a:r>
                          <a14:m>
                            <m:oMath xmlns:m="http://schemas.openxmlformats.org/officeDocument/2006/math">
                              <m:sSup>
                                <m:sSupPr>
                                  <m:ctrlPr>
                                    <a:rPr lang="en-US" sz="1600" kern="100">
                                      <a:effectLst/>
                                    </a:rPr>
                                  </m:ctrlPr>
                                </m:sSupPr>
                                <m:e>
                                  <m:r>
                                    <a:rPr lang="en-US" sz="1600" kern="100">
                                      <a:effectLst/>
                                    </a:rPr>
                                    <m:t>𝑹</m:t>
                                  </m:r>
                                </m:e>
                                <m:sup>
                                  <m:r>
                                    <a:rPr lang="en-US" sz="1600" kern="100">
                                      <a:effectLst/>
                                    </a:rPr>
                                    <m:t>𝟐</m:t>
                                  </m:r>
                                </m:sup>
                              </m:sSup>
                            </m:oMath>
                          </a14:m>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err="1">
                              <a:effectLst/>
                            </a:rPr>
                            <a:t>Unclustered</a:t>
                          </a:r>
                          <a:r>
                            <a:rPr lang="en-US" sz="1600" kern="100" dirty="0">
                              <a:effectLst/>
                            </a:rPr>
                            <a:t> </a:t>
                          </a:r>
                          <a14:m>
                            <m:oMath xmlns:m="http://schemas.openxmlformats.org/officeDocument/2006/math">
                              <m:sSup>
                                <m:sSupPr>
                                  <m:ctrlPr>
                                    <a:rPr lang="en-US" sz="1600" kern="100">
                                      <a:effectLst/>
                                    </a:rPr>
                                  </m:ctrlPr>
                                </m:sSupPr>
                                <m:e>
                                  <m:r>
                                    <a:rPr lang="en-US" sz="1600" kern="100">
                                      <a:effectLst/>
                                    </a:rPr>
                                    <m:t>𝑹</m:t>
                                  </m:r>
                                </m:e>
                                <m:sup>
                                  <m:r>
                                    <a:rPr lang="en-US" sz="1600" kern="100">
                                      <a:effectLst/>
                                    </a:rPr>
                                    <m:t>𝟐</m:t>
                                  </m:r>
                                </m:sup>
                              </m:sSup>
                            </m:oMath>
                          </a14:m>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650415"/>
                      </a:ext>
                    </a:extLst>
                  </a:tr>
                  <a:tr h="180975">
                    <a:tc>
                      <a:txBody>
                        <a:bodyPr/>
                        <a:lstStyle/>
                        <a:p>
                          <a:pPr marL="0" marR="0" algn="ctr">
                            <a:lnSpc>
                              <a:spcPct val="100000"/>
                            </a:lnSpc>
                            <a:spcAft>
                              <a:spcPts val="800"/>
                            </a:spcAft>
                            <a:buNone/>
                          </a:pPr>
                          <a:r>
                            <a:rPr lang="en-US" sz="1600" kern="100" dirty="0">
                              <a:effectLst/>
                            </a:rPr>
                            <a:t>5 minute horizon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0.881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0.874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0.873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0010753"/>
                      </a:ext>
                    </a:extLst>
                  </a:tr>
                  <a:tr h="180975">
                    <a:tc>
                      <a:txBody>
                        <a:bodyPr/>
                        <a:lstStyle/>
                        <a:p>
                          <a:pPr marL="0" marR="0" algn="ctr">
                            <a:lnSpc>
                              <a:spcPct val="100000"/>
                            </a:lnSpc>
                            <a:spcAft>
                              <a:spcPts val="800"/>
                            </a:spcAft>
                            <a:buNone/>
                          </a:pPr>
                          <a:r>
                            <a:rPr lang="en-US" sz="1600" kern="100">
                              <a:effectLst/>
                            </a:rPr>
                            <a:t>30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0.713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0.736</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0.737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6760718"/>
                      </a:ext>
                    </a:extLst>
                  </a:tr>
                  <a:tr h="180975">
                    <a:tc>
                      <a:txBody>
                        <a:bodyPr/>
                        <a:lstStyle/>
                        <a:p>
                          <a:pPr marL="0" marR="0" algn="ctr">
                            <a:lnSpc>
                              <a:spcPct val="100000"/>
                            </a:lnSpc>
                            <a:spcAft>
                              <a:spcPts val="800"/>
                            </a:spcAft>
                            <a:buNone/>
                          </a:pPr>
                          <a:r>
                            <a:rPr lang="en-US" sz="1600" kern="100">
                              <a:effectLst/>
                            </a:rPr>
                            <a:t>60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0.564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0.565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0.587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7652268"/>
                      </a:ext>
                    </a:extLst>
                  </a:tr>
                  <a:tr h="186055">
                    <a:tc>
                      <a:txBody>
                        <a:bodyPr/>
                        <a:lstStyle/>
                        <a:p>
                          <a:pPr marL="0" marR="0" algn="ctr">
                            <a:lnSpc>
                              <a:spcPct val="100000"/>
                            </a:lnSpc>
                            <a:spcAft>
                              <a:spcPts val="800"/>
                            </a:spcAft>
                            <a:buNone/>
                          </a:pPr>
                          <a:r>
                            <a:rPr lang="en-US" sz="1600" kern="100">
                              <a:effectLst/>
                            </a:rPr>
                            <a:t>120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0.365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0.358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0.385</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78377"/>
                      </a:ext>
                    </a:extLst>
                  </a:tr>
                </a:tbl>
              </a:graphicData>
            </a:graphic>
          </p:graphicFrame>
        </mc:Choice>
        <mc:Fallback>
          <p:graphicFrame>
            <p:nvGraphicFramePr>
              <p:cNvPr id="6" name="Table 5">
                <a:extLst>
                  <a:ext uri="{FF2B5EF4-FFF2-40B4-BE49-F238E27FC236}">
                    <a16:creationId xmlns:a16="http://schemas.microsoft.com/office/drawing/2014/main" id="{B2207133-7A11-06B7-92CF-7288A3B4BF59}"/>
                  </a:ext>
                </a:extLst>
              </p:cNvPr>
              <p:cNvGraphicFramePr>
                <a:graphicFrameLocks noGrp="1"/>
              </p:cNvGraphicFramePr>
              <p:nvPr>
                <p:extLst>
                  <p:ext uri="{D42A27DB-BD31-4B8C-83A1-F6EECF244321}">
                    <p14:modId xmlns:p14="http://schemas.microsoft.com/office/powerpoint/2010/main" val="3778123953"/>
                  </p:ext>
                </p:extLst>
              </p:nvPr>
            </p:nvGraphicFramePr>
            <p:xfrm>
              <a:off x="2489043" y="5089853"/>
              <a:ext cx="7213913" cy="1249680"/>
            </p:xfrm>
            <a:graphic>
              <a:graphicData uri="http://schemas.openxmlformats.org/drawingml/2006/table">
                <a:tbl>
                  <a:tblPr firstRow="1" firstCol="1" bandRow="1">
                    <a:tableStyleId>{9D7B26C5-4107-4FEC-AEDC-1716B250A1EF}</a:tableStyleId>
                  </a:tblPr>
                  <a:tblGrid>
                    <a:gridCol w="2243428">
                      <a:extLst>
                        <a:ext uri="{9D8B030D-6E8A-4147-A177-3AD203B41FA5}">
                          <a16:colId xmlns:a16="http://schemas.microsoft.com/office/drawing/2014/main" val="3720284066"/>
                        </a:ext>
                      </a:extLst>
                    </a:gridCol>
                    <a:gridCol w="1566167">
                      <a:extLst>
                        <a:ext uri="{9D8B030D-6E8A-4147-A177-3AD203B41FA5}">
                          <a16:colId xmlns:a16="http://schemas.microsoft.com/office/drawing/2014/main" val="694237695"/>
                        </a:ext>
                      </a:extLst>
                    </a:gridCol>
                    <a:gridCol w="1702159">
                      <a:extLst>
                        <a:ext uri="{9D8B030D-6E8A-4147-A177-3AD203B41FA5}">
                          <a16:colId xmlns:a16="http://schemas.microsoft.com/office/drawing/2014/main" val="3845582800"/>
                        </a:ext>
                      </a:extLst>
                    </a:gridCol>
                    <a:gridCol w="1702159">
                      <a:extLst>
                        <a:ext uri="{9D8B030D-6E8A-4147-A177-3AD203B41FA5}">
                          <a16:colId xmlns:a16="http://schemas.microsoft.com/office/drawing/2014/main" val="2272647270"/>
                        </a:ext>
                      </a:extLst>
                    </a:gridCol>
                  </a:tblGrid>
                  <a:tr h="274320">
                    <a:tc>
                      <a:txBody>
                        <a:bodyPr/>
                        <a:lstStyle/>
                        <a:p>
                          <a:pPr>
                            <a:lnSpc>
                              <a:spcPct val="100000"/>
                            </a:lnSpc>
                          </a:pPr>
                          <a:endParaRPr lang="en-US" sz="1800" kern="100" dirty="0">
                            <a:effectLst/>
                            <a:latin typeface="Aptos" panose="020B0004020202020204" pitchFamily="34" charset="0"/>
                          </a:endParaRPr>
                        </a:p>
                      </a:txBody>
                      <a:tcPr marL="68580" marR="68580" marT="0" marB="0"/>
                    </a:tc>
                    <a:tc>
                      <a:txBody>
                        <a:bodyPr/>
                        <a:lstStyle/>
                        <a:p>
                          <a:endParaRPr lang="en-US"/>
                        </a:p>
                      </a:txBody>
                      <a:tcPr marL="68580" marR="68580" marT="0" marB="0">
                        <a:blipFill>
                          <a:blip r:embed="rId3"/>
                          <a:stretch>
                            <a:fillRect l="-143191" t="-20000" r="-217899" b="-402222"/>
                          </a:stretch>
                        </a:blipFill>
                      </a:tcPr>
                    </a:tc>
                    <a:tc>
                      <a:txBody>
                        <a:bodyPr/>
                        <a:lstStyle/>
                        <a:p>
                          <a:endParaRPr lang="en-US"/>
                        </a:p>
                      </a:txBody>
                      <a:tcPr marL="68580" marR="68580" marT="0" marB="0">
                        <a:blipFill>
                          <a:blip r:embed="rId3"/>
                          <a:stretch>
                            <a:fillRect l="-223214" t="-20000" r="-100000" b="-402222"/>
                          </a:stretch>
                        </a:blipFill>
                      </a:tcPr>
                    </a:tc>
                    <a:tc>
                      <a:txBody>
                        <a:bodyPr/>
                        <a:lstStyle/>
                        <a:p>
                          <a:endParaRPr lang="en-US"/>
                        </a:p>
                      </a:txBody>
                      <a:tcPr marL="68580" marR="68580" marT="0" marB="0">
                        <a:blipFill>
                          <a:blip r:embed="rId3"/>
                          <a:stretch>
                            <a:fillRect l="-324373" t="-20000" r="-358" b="-402222"/>
                          </a:stretch>
                        </a:blipFill>
                      </a:tcPr>
                    </a:tc>
                    <a:extLst>
                      <a:ext uri="{0D108BD9-81ED-4DB2-BD59-A6C34878D82A}">
                        <a16:rowId xmlns:a16="http://schemas.microsoft.com/office/drawing/2014/main" val="1123650415"/>
                      </a:ext>
                    </a:extLst>
                  </a:tr>
                  <a:tr h="243840">
                    <a:tc>
                      <a:txBody>
                        <a:bodyPr/>
                        <a:lstStyle/>
                        <a:p>
                          <a:pPr marL="0" marR="0" algn="ctr">
                            <a:lnSpc>
                              <a:spcPct val="100000"/>
                            </a:lnSpc>
                            <a:spcAft>
                              <a:spcPts val="800"/>
                            </a:spcAft>
                            <a:buNone/>
                          </a:pPr>
                          <a:r>
                            <a:rPr lang="en-US" sz="1600" kern="100" dirty="0">
                              <a:effectLst/>
                            </a:rPr>
                            <a:t>5 minute horizon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0.881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0.874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0.873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0010753"/>
                      </a:ext>
                    </a:extLst>
                  </a:tr>
                  <a:tr h="243840">
                    <a:tc>
                      <a:txBody>
                        <a:bodyPr/>
                        <a:lstStyle/>
                        <a:p>
                          <a:pPr marL="0" marR="0" algn="ctr">
                            <a:lnSpc>
                              <a:spcPct val="100000"/>
                            </a:lnSpc>
                            <a:spcAft>
                              <a:spcPts val="800"/>
                            </a:spcAft>
                            <a:buNone/>
                          </a:pPr>
                          <a:r>
                            <a:rPr lang="en-US" sz="1600" kern="100">
                              <a:effectLst/>
                            </a:rPr>
                            <a:t>30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0.713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0.736</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0.737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6760718"/>
                      </a:ext>
                    </a:extLst>
                  </a:tr>
                  <a:tr h="243840">
                    <a:tc>
                      <a:txBody>
                        <a:bodyPr/>
                        <a:lstStyle/>
                        <a:p>
                          <a:pPr marL="0" marR="0" algn="ctr">
                            <a:lnSpc>
                              <a:spcPct val="100000"/>
                            </a:lnSpc>
                            <a:spcAft>
                              <a:spcPts val="800"/>
                            </a:spcAft>
                            <a:buNone/>
                          </a:pPr>
                          <a:r>
                            <a:rPr lang="en-US" sz="1600" kern="100">
                              <a:effectLst/>
                            </a:rPr>
                            <a:t>60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0.564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0.565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0.587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7652268"/>
                      </a:ext>
                    </a:extLst>
                  </a:tr>
                  <a:tr h="243840">
                    <a:tc>
                      <a:txBody>
                        <a:bodyPr/>
                        <a:lstStyle/>
                        <a:p>
                          <a:pPr marL="0" marR="0" algn="ctr">
                            <a:lnSpc>
                              <a:spcPct val="100000"/>
                            </a:lnSpc>
                            <a:spcAft>
                              <a:spcPts val="800"/>
                            </a:spcAft>
                            <a:buNone/>
                          </a:pPr>
                          <a:r>
                            <a:rPr lang="en-US" sz="1600" kern="100">
                              <a:effectLst/>
                            </a:rPr>
                            <a:t>120 minute horizon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0.365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a:effectLst/>
                            </a:rPr>
                            <a:t>0.358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0000"/>
                            </a:lnSpc>
                            <a:spcAft>
                              <a:spcPts val="800"/>
                            </a:spcAft>
                            <a:buNone/>
                          </a:pPr>
                          <a:r>
                            <a:rPr lang="en-US" sz="1600" kern="100" dirty="0">
                              <a:effectLst/>
                            </a:rPr>
                            <a:t>0.385</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78377"/>
                      </a:ext>
                    </a:extLst>
                  </a:tr>
                </a:tbl>
              </a:graphicData>
            </a:graphic>
          </p:graphicFrame>
        </mc:Fallback>
      </mc:AlternateContent>
    </p:spTree>
    <p:extLst>
      <p:ext uri="{BB962C8B-B14F-4D97-AF65-F5344CB8AC3E}">
        <p14:creationId xmlns:p14="http://schemas.microsoft.com/office/powerpoint/2010/main" val="30349585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02798-B550-BF93-A557-CB21BB47AA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89521-78FC-EFF9-2267-684D3E0C16C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2A7CCF9-93A2-684B-25D9-A88ABD1F99D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9281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11183-2F5E-1E02-BB41-228CFFF562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075CF-CAA8-22FA-4C3F-99B0FB11EDF0}"/>
              </a:ext>
            </a:extLst>
          </p:cNvPr>
          <p:cNvSpPr>
            <a:spLocks noGrp="1"/>
          </p:cNvSpPr>
          <p:nvPr>
            <p:ph type="title"/>
          </p:nvPr>
        </p:nvSpPr>
        <p:spPr/>
        <p:txBody>
          <a:bodyPr/>
          <a:lstStyle/>
          <a:p>
            <a:r>
              <a:rPr lang="en-US" dirty="0"/>
              <a:t>Conclusion</a:t>
            </a:r>
          </a:p>
        </p:txBody>
      </p:sp>
      <p:sp>
        <p:nvSpPr>
          <p:cNvPr id="9" name="Content Placeholder 2">
            <a:extLst>
              <a:ext uri="{FF2B5EF4-FFF2-40B4-BE49-F238E27FC236}">
                <a16:creationId xmlns:a16="http://schemas.microsoft.com/office/drawing/2014/main" id="{D0D3E60A-FAA1-FA66-4D4C-A003B1EF34D4}"/>
              </a:ext>
            </a:extLst>
          </p:cNvPr>
          <p:cNvSpPr>
            <a:spLocks noGrp="1"/>
          </p:cNvSpPr>
          <p:nvPr>
            <p:ph idx="1"/>
          </p:nvPr>
        </p:nvSpPr>
        <p:spPr>
          <a:xfrm>
            <a:off x="838199" y="1657295"/>
            <a:ext cx="11203547" cy="4221911"/>
          </a:xfrm>
        </p:spPr>
        <p:txBody>
          <a:bodyPr>
            <a:normAutofit/>
          </a:bodyPr>
          <a:lstStyle/>
          <a:p>
            <a:r>
              <a:rPr lang="en-US" kern="0" dirty="0">
                <a:ea typeface="Aptos" panose="020B0004020202020204" pitchFamily="34" charset="0"/>
                <a:cs typeface="Times New Roman" panose="02020603050405020304" pitchFamily="18" charset="0"/>
              </a:rPr>
              <a:t>Predictive </a:t>
            </a:r>
            <a:r>
              <a:rPr lang="en-US" kern="0" dirty="0">
                <a:effectLst/>
                <a:ea typeface="Aptos" panose="020B0004020202020204" pitchFamily="34" charset="0"/>
                <a:cs typeface="Times New Roman" panose="02020603050405020304" pitchFamily="18" charset="0"/>
              </a:rPr>
              <a:t>accuracy of ellipse shape, size, and location performed well on small predictive horizons </a:t>
            </a:r>
          </a:p>
          <a:p>
            <a:r>
              <a:rPr lang="en-US" kern="0" dirty="0">
                <a:ea typeface="Aptos" panose="020B0004020202020204" pitchFamily="34" charset="0"/>
                <a:cs typeface="Times New Roman" panose="02020603050405020304" pitchFamily="18" charset="0"/>
              </a:rPr>
              <a:t>M</a:t>
            </a:r>
            <a:r>
              <a:rPr lang="en-US" kern="0" dirty="0">
                <a:effectLst/>
                <a:ea typeface="Aptos" panose="020B0004020202020204" pitchFamily="34" charset="0"/>
                <a:cs typeface="Times New Roman" panose="02020603050405020304" pitchFamily="18" charset="0"/>
              </a:rPr>
              <a:t>odel struggled predicting 2</a:t>
            </a:r>
            <a:r>
              <a:rPr lang="en-US" kern="0" baseline="30000" dirty="0">
                <a:effectLst/>
                <a:ea typeface="Aptos" panose="020B0004020202020204" pitchFamily="34" charset="0"/>
                <a:cs typeface="Times New Roman" panose="02020603050405020304" pitchFamily="18" charset="0"/>
              </a:rPr>
              <a:t>nd</a:t>
            </a:r>
            <a:r>
              <a:rPr lang="en-US" kern="0" dirty="0">
                <a:effectLst/>
                <a:ea typeface="Aptos" panose="020B0004020202020204" pitchFamily="34" charset="0"/>
                <a:cs typeface="Times New Roman" panose="02020603050405020304" pitchFamily="18" charset="0"/>
              </a:rPr>
              <a:t> order features representing apparent storm movement</a:t>
            </a:r>
          </a:p>
          <a:p>
            <a:r>
              <a:rPr lang="en-US" dirty="0"/>
              <a:t>Results show promise for incorporation into an ensemble model</a:t>
            </a:r>
          </a:p>
        </p:txBody>
      </p:sp>
    </p:spTree>
    <p:extLst>
      <p:ext uri="{BB962C8B-B14F-4D97-AF65-F5344CB8AC3E}">
        <p14:creationId xmlns:p14="http://schemas.microsoft.com/office/powerpoint/2010/main" val="2910373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40A80-D725-FC33-3750-2964FDF03B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121CE-01DB-AFD3-42AD-C7E21DAF2778}"/>
              </a:ext>
            </a:extLst>
          </p:cNvPr>
          <p:cNvSpPr>
            <a:spLocks noGrp="1"/>
          </p:cNvSpPr>
          <p:nvPr>
            <p:ph type="title"/>
          </p:nvPr>
        </p:nvSpPr>
        <p:spPr/>
        <p:txBody>
          <a:bodyPr/>
          <a:lstStyle/>
          <a:p>
            <a:r>
              <a:rPr lang="en-US" dirty="0"/>
              <a:t>Suggestions for Future Work</a:t>
            </a:r>
          </a:p>
        </p:txBody>
      </p:sp>
      <p:sp>
        <p:nvSpPr>
          <p:cNvPr id="9" name="Content Placeholder 2">
            <a:extLst>
              <a:ext uri="{FF2B5EF4-FFF2-40B4-BE49-F238E27FC236}">
                <a16:creationId xmlns:a16="http://schemas.microsoft.com/office/drawing/2014/main" id="{5F3AFCCD-BEBF-F55B-1E0A-705EE4D6A25E}"/>
              </a:ext>
            </a:extLst>
          </p:cNvPr>
          <p:cNvSpPr>
            <a:spLocks noGrp="1"/>
          </p:cNvSpPr>
          <p:nvPr>
            <p:ph idx="1"/>
          </p:nvPr>
        </p:nvSpPr>
        <p:spPr>
          <a:xfrm>
            <a:off x="838199" y="1657295"/>
            <a:ext cx="11203547" cy="4221911"/>
          </a:xfrm>
        </p:spPr>
        <p:txBody>
          <a:bodyPr>
            <a:normAutofit/>
          </a:bodyPr>
          <a:lstStyle/>
          <a:p>
            <a:r>
              <a:rPr lang="en-US" kern="0" dirty="0">
                <a:ea typeface="Aptos" panose="020B0004020202020204" pitchFamily="34" charset="0"/>
                <a:cs typeface="Times New Roman" panose="02020603050405020304" pitchFamily="18" charset="0"/>
              </a:rPr>
              <a:t>Incorporate geographic location and topography</a:t>
            </a:r>
          </a:p>
          <a:p>
            <a:r>
              <a:rPr lang="en-US" kern="0" dirty="0">
                <a:ea typeface="Aptos" panose="020B0004020202020204" pitchFamily="34" charset="0"/>
                <a:cs typeface="Times New Roman" panose="02020603050405020304" pitchFamily="18" charset="0"/>
              </a:rPr>
              <a:t>Account for seasonality</a:t>
            </a:r>
          </a:p>
          <a:p>
            <a:pPr lvl="1"/>
            <a:r>
              <a:rPr lang="en-US" kern="0" dirty="0">
                <a:ea typeface="Aptos" panose="020B0004020202020204" pitchFamily="34" charset="0"/>
                <a:cs typeface="Times New Roman" panose="02020603050405020304" pitchFamily="18" charset="0"/>
              </a:rPr>
              <a:t>Yearly seasons (spring, summer, fall, winter)</a:t>
            </a:r>
          </a:p>
          <a:p>
            <a:pPr lvl="1"/>
            <a:r>
              <a:rPr lang="en-US" kern="0" dirty="0">
                <a:ea typeface="Aptos" panose="020B0004020202020204" pitchFamily="34" charset="0"/>
                <a:cs typeface="Times New Roman" panose="02020603050405020304" pitchFamily="18" charset="0"/>
              </a:rPr>
              <a:t>Multi-year patterns (</a:t>
            </a:r>
            <a:r>
              <a:rPr lang="en-US" sz="2400" kern="0" dirty="0">
                <a:effectLst/>
                <a:latin typeface="Aptos" panose="020B0004020202020204" pitchFamily="34" charset="0"/>
                <a:ea typeface="Aptos" panose="020B0004020202020204" pitchFamily="34" charset="0"/>
                <a:cs typeface="Times New Roman" panose="02020603050405020304" pitchFamily="18" charset="0"/>
              </a:rPr>
              <a:t>El Niño and La Niña years)</a:t>
            </a:r>
            <a:endParaRPr lang="en-US" kern="0" dirty="0">
              <a:ea typeface="Aptos" panose="020B0004020202020204" pitchFamily="34" charset="0"/>
              <a:cs typeface="Times New Roman" panose="02020603050405020304" pitchFamily="18" charset="0"/>
            </a:endParaRPr>
          </a:p>
          <a:p>
            <a:r>
              <a:rPr lang="en-US" dirty="0"/>
              <a:t>Incorporate commonly measured weather metrics</a:t>
            </a:r>
          </a:p>
          <a:p>
            <a:pPr lvl="1"/>
            <a:r>
              <a:rPr lang="en-US" dirty="0"/>
              <a:t>Temperature, pressure, humidity, </a:t>
            </a:r>
            <a:r>
              <a:rPr lang="en-US" dirty="0" err="1"/>
              <a:t>etc</a:t>
            </a:r>
            <a:r>
              <a:rPr lang="en-US" dirty="0"/>
              <a:t>…</a:t>
            </a:r>
          </a:p>
          <a:p>
            <a:endParaRPr lang="en-US" dirty="0"/>
          </a:p>
        </p:txBody>
      </p:sp>
    </p:spTree>
    <p:extLst>
      <p:ext uri="{BB962C8B-B14F-4D97-AF65-F5344CB8AC3E}">
        <p14:creationId xmlns:p14="http://schemas.microsoft.com/office/powerpoint/2010/main" val="290197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FF88-5ED8-0CF9-FCDC-FB69ED172DA3}"/>
              </a:ext>
            </a:extLst>
          </p:cNvPr>
          <p:cNvSpPr>
            <a:spLocks noGrp="1"/>
          </p:cNvSpPr>
          <p:nvPr>
            <p:ph type="title"/>
          </p:nvPr>
        </p:nvSpPr>
        <p:spPr/>
        <p:txBody>
          <a:bodyPr/>
          <a:lstStyle/>
          <a:p>
            <a:r>
              <a:rPr lang="en-US" dirty="0"/>
              <a:t>Numerical Weather Prediction (NWP)</a:t>
            </a:r>
          </a:p>
        </p:txBody>
      </p:sp>
      <p:sp>
        <p:nvSpPr>
          <p:cNvPr id="4" name="Content Placeholder 2">
            <a:extLst>
              <a:ext uri="{FF2B5EF4-FFF2-40B4-BE49-F238E27FC236}">
                <a16:creationId xmlns:a16="http://schemas.microsoft.com/office/drawing/2014/main" id="{73C70CF2-817F-42BF-E345-9D2DE16E33F9}"/>
              </a:ext>
            </a:extLst>
          </p:cNvPr>
          <p:cNvSpPr>
            <a:spLocks noGrp="1"/>
          </p:cNvSpPr>
          <p:nvPr>
            <p:ph idx="1"/>
          </p:nvPr>
        </p:nvSpPr>
        <p:spPr>
          <a:xfrm>
            <a:off x="838200" y="1825625"/>
            <a:ext cx="9915659" cy="2218341"/>
          </a:xfrm>
        </p:spPr>
        <p:txBody>
          <a:bodyPr/>
          <a:lstStyle/>
          <a:p>
            <a:r>
              <a:rPr lang="en-US" dirty="0"/>
              <a:t>Rooted in a physics-based model of atmospheric conditions</a:t>
            </a:r>
          </a:p>
          <a:p>
            <a:r>
              <a:rPr lang="en-US" dirty="0"/>
              <a:t>Extremely complex and slow</a:t>
            </a:r>
          </a:p>
          <a:p>
            <a:r>
              <a:rPr lang="en-US" dirty="0"/>
              <a:t>Dominant over long periods of time and space</a:t>
            </a:r>
          </a:p>
          <a:p>
            <a:pPr lvl="1"/>
            <a:r>
              <a:rPr lang="en-US" dirty="0"/>
              <a:t>Struggles on smaller scales</a:t>
            </a:r>
          </a:p>
        </p:txBody>
      </p:sp>
      <p:pic>
        <p:nvPicPr>
          <p:cNvPr id="37890" name="Picture 2">
            <a:extLst>
              <a:ext uri="{FF2B5EF4-FFF2-40B4-BE49-F238E27FC236}">
                <a16:creationId xmlns:a16="http://schemas.microsoft.com/office/drawing/2014/main" id="{5B3F503A-8E11-518F-DEA7-3A82EF2F8B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47" b="7158"/>
          <a:stretch/>
        </p:blipFill>
        <p:spPr bwMode="auto">
          <a:xfrm>
            <a:off x="944450" y="3741313"/>
            <a:ext cx="3238500" cy="2801155"/>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prog chart">
            <a:extLst>
              <a:ext uri="{FF2B5EF4-FFF2-40B4-BE49-F238E27FC236}">
                <a16:creationId xmlns:a16="http://schemas.microsoft.com/office/drawing/2014/main" id="{F40AD4BA-4EE7-CA77-A8D0-974896151E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920" b="7042"/>
          <a:stretch/>
        </p:blipFill>
        <p:spPr bwMode="auto">
          <a:xfrm>
            <a:off x="6336405" y="3741313"/>
            <a:ext cx="3555642" cy="29880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FD4CC46-DE57-943F-3BF0-14AC00B46AC2}"/>
              </a:ext>
            </a:extLst>
          </p:cNvPr>
          <p:cNvSpPr txBox="1"/>
          <p:nvPr/>
        </p:nvSpPr>
        <p:spPr>
          <a:xfrm>
            <a:off x="4372377" y="5698901"/>
            <a:ext cx="1835240" cy="646331"/>
          </a:xfrm>
          <a:prstGeom prst="rect">
            <a:avLst/>
          </a:prstGeom>
          <a:noFill/>
        </p:spPr>
        <p:txBody>
          <a:bodyPr wrap="square" rtlCol="0">
            <a:spAutoFit/>
          </a:bodyPr>
          <a:lstStyle/>
          <a:p>
            <a:r>
              <a:rPr lang="en-US" sz="1200" dirty="0"/>
              <a:t>Images courtesy of NSF National Center for Atmospheric Research</a:t>
            </a:r>
            <a:endParaRPr lang="en-US" dirty="0"/>
          </a:p>
        </p:txBody>
      </p:sp>
    </p:spTree>
    <p:extLst>
      <p:ext uri="{BB962C8B-B14F-4D97-AF65-F5344CB8AC3E}">
        <p14:creationId xmlns:p14="http://schemas.microsoft.com/office/powerpoint/2010/main" val="14576723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E38BA-0948-2635-E430-BFD99CF234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359D8-B4EC-ECF1-4203-756B5F68DD4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E7CA5108-2F25-6DFB-9609-9160342A077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92947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C955-C371-EE7A-BE98-B4A1E9AA355C}"/>
              </a:ext>
            </a:extLst>
          </p:cNvPr>
          <p:cNvSpPr>
            <a:spLocks noGrp="1"/>
          </p:cNvSpPr>
          <p:nvPr>
            <p:ph type="title"/>
          </p:nvPr>
        </p:nvSpPr>
        <p:spPr/>
        <p:txBody>
          <a:bodyPr/>
          <a:lstStyle/>
          <a:p>
            <a:r>
              <a:rPr lang="en-US" dirty="0"/>
              <a:t>Cluster Metrics</a:t>
            </a:r>
          </a:p>
        </p:txBody>
      </p:sp>
      <p:graphicFrame>
        <p:nvGraphicFramePr>
          <p:cNvPr id="6" name="Table 5">
            <a:extLst>
              <a:ext uri="{FF2B5EF4-FFF2-40B4-BE49-F238E27FC236}">
                <a16:creationId xmlns:a16="http://schemas.microsoft.com/office/drawing/2014/main" id="{B0AC217E-7E37-E689-224E-0FE7FD7B5682}"/>
              </a:ext>
            </a:extLst>
          </p:cNvPr>
          <p:cNvGraphicFramePr>
            <a:graphicFrameLocks noGrp="1"/>
          </p:cNvGraphicFramePr>
          <p:nvPr>
            <p:extLst>
              <p:ext uri="{D42A27DB-BD31-4B8C-83A1-F6EECF244321}">
                <p14:modId xmlns:p14="http://schemas.microsoft.com/office/powerpoint/2010/main" val="240859808"/>
              </p:ext>
            </p:extLst>
          </p:nvPr>
        </p:nvGraphicFramePr>
        <p:xfrm>
          <a:off x="1026810" y="2388196"/>
          <a:ext cx="3048003" cy="1809750"/>
        </p:xfrm>
        <a:graphic>
          <a:graphicData uri="http://schemas.openxmlformats.org/drawingml/2006/table">
            <a:tbl>
              <a:tblPr firstRow="1" firstCol="1" bandRow="1">
                <a:tableStyleId>{9D7B26C5-4107-4FEC-AEDC-1716B250A1EF}</a:tableStyleId>
              </a:tblPr>
              <a:tblGrid>
                <a:gridCol w="1565461">
                  <a:extLst>
                    <a:ext uri="{9D8B030D-6E8A-4147-A177-3AD203B41FA5}">
                      <a16:colId xmlns:a16="http://schemas.microsoft.com/office/drawing/2014/main" val="1128205267"/>
                    </a:ext>
                  </a:extLst>
                </a:gridCol>
                <a:gridCol w="729119">
                  <a:extLst>
                    <a:ext uri="{9D8B030D-6E8A-4147-A177-3AD203B41FA5}">
                      <a16:colId xmlns:a16="http://schemas.microsoft.com/office/drawing/2014/main" val="2769968759"/>
                    </a:ext>
                  </a:extLst>
                </a:gridCol>
                <a:gridCol w="753423">
                  <a:extLst>
                    <a:ext uri="{9D8B030D-6E8A-4147-A177-3AD203B41FA5}">
                      <a16:colId xmlns:a16="http://schemas.microsoft.com/office/drawing/2014/main" val="1239713431"/>
                    </a:ext>
                  </a:extLst>
                </a:gridCol>
              </a:tblGrid>
              <a:tr h="180975">
                <a:tc>
                  <a:txBody>
                    <a:bodyPr/>
                    <a:lstStyle/>
                    <a:p>
                      <a:pPr marL="0" marR="0">
                        <a:lnSpc>
                          <a:spcPct val="107000"/>
                        </a:lnSpc>
                        <a:spcAft>
                          <a:spcPts val="800"/>
                        </a:spcAft>
                        <a:buNone/>
                      </a:pPr>
                      <a:r>
                        <a:rPr lang="en-US" sz="1100" kern="100">
                          <a:effectLst/>
                        </a:rPr>
                        <a:t>Cluster</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68622520"/>
                  </a:ext>
                </a:extLst>
              </a:tr>
              <a:tr h="180975">
                <a:tc>
                  <a:txBody>
                    <a:bodyPr/>
                    <a:lstStyle/>
                    <a:p>
                      <a:pPr marL="0" marR="0">
                        <a:lnSpc>
                          <a:spcPct val="107000"/>
                        </a:lnSpc>
                        <a:spcAft>
                          <a:spcPts val="800"/>
                        </a:spcAft>
                        <a:buNone/>
                      </a:pPr>
                      <a:r>
                        <a:rPr lang="en-US" sz="1100" kern="100">
                          <a:effectLst/>
                        </a:rPr>
                        <a:t>Count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6092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10554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70080342"/>
                  </a:ext>
                </a:extLst>
              </a:tr>
              <a:tr h="180975">
                <a:tc>
                  <a:txBody>
                    <a:bodyPr/>
                    <a:lstStyle/>
                    <a:p>
                      <a:pPr marL="0" marR="0">
                        <a:lnSpc>
                          <a:spcPct val="107000"/>
                        </a:lnSpc>
                        <a:spcAft>
                          <a:spcPts val="800"/>
                        </a:spcAft>
                        <a:buNone/>
                      </a:pPr>
                      <a:r>
                        <a:rPr lang="en-US" sz="1100" kern="100">
                          <a:effectLst/>
                        </a:rPr>
                        <a:t>SemiMajorAxisLength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70.4898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105.2745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58665102"/>
                  </a:ext>
                </a:extLst>
              </a:tr>
              <a:tr h="180975">
                <a:tc>
                  <a:txBody>
                    <a:bodyPr/>
                    <a:lstStyle/>
                    <a:p>
                      <a:pPr marL="0" marR="0">
                        <a:lnSpc>
                          <a:spcPct val="107000"/>
                        </a:lnSpc>
                        <a:spcAft>
                          <a:spcPts val="800"/>
                        </a:spcAft>
                        <a:buNone/>
                      </a:pPr>
                      <a:r>
                        <a:rPr lang="en-US" sz="1100" kern="100">
                          <a:effectLst/>
                        </a:rPr>
                        <a:t>SemiMinorAxisLength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29.19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dirty="0">
                          <a:effectLst/>
                        </a:rPr>
                        <a:t>58.28</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40630538"/>
                  </a:ext>
                </a:extLst>
              </a:tr>
              <a:tr h="180975">
                <a:tc>
                  <a:txBody>
                    <a:bodyPr/>
                    <a:lstStyle/>
                    <a:p>
                      <a:pPr marL="0" marR="0">
                        <a:lnSpc>
                          <a:spcPct val="107000"/>
                        </a:lnSpc>
                        <a:spcAft>
                          <a:spcPts val="800"/>
                        </a:spcAft>
                        <a:buNone/>
                      </a:pPr>
                      <a:r>
                        <a:rPr lang="en-US" sz="1100" kern="100">
                          <a:effectLst/>
                        </a:rPr>
                        <a:t>Area</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6997.67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19447.44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9309373"/>
                  </a:ext>
                </a:extLst>
              </a:tr>
              <a:tr h="180975">
                <a:tc>
                  <a:txBody>
                    <a:bodyPr/>
                    <a:lstStyle/>
                    <a:p>
                      <a:pPr marL="0" marR="0">
                        <a:lnSpc>
                          <a:spcPct val="107000"/>
                        </a:lnSpc>
                        <a:spcAft>
                          <a:spcPts val="800"/>
                        </a:spcAft>
                        <a:buNone/>
                      </a:pPr>
                      <a:r>
                        <a:rPr lang="en-US" sz="1100" kern="100">
                          <a:effectLst/>
                        </a:rPr>
                        <a:t>AxisRatio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4.675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2.056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1154228"/>
                  </a:ext>
                </a:extLst>
              </a:tr>
              <a:tr h="180975">
                <a:tc>
                  <a:txBody>
                    <a:bodyPr/>
                    <a:lstStyle/>
                    <a:p>
                      <a:pPr marL="0" marR="0">
                        <a:lnSpc>
                          <a:spcPct val="107000"/>
                        </a:lnSpc>
                        <a:spcAft>
                          <a:spcPts val="800"/>
                        </a:spcAft>
                        <a:buNone/>
                      </a:pPr>
                      <a:r>
                        <a:rPr lang="en-US" sz="1100" kern="100">
                          <a:effectLst/>
                        </a:rPr>
                        <a:t>Average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105.71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102.79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38392228"/>
                  </a:ext>
                </a:extLst>
              </a:tr>
              <a:tr h="180975">
                <a:tc>
                  <a:txBody>
                    <a:bodyPr/>
                    <a:lstStyle/>
                    <a:p>
                      <a:pPr marL="0" marR="0">
                        <a:lnSpc>
                          <a:spcPct val="107000"/>
                        </a:lnSpc>
                        <a:spcAft>
                          <a:spcPts val="800"/>
                        </a:spcAft>
                        <a:buNone/>
                      </a:pPr>
                      <a:r>
                        <a:rPr lang="en-US" sz="1100" kern="100">
                          <a:effectLst/>
                        </a:rPr>
                        <a:t>Intensity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2977.97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216.65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73237511"/>
                  </a:ext>
                </a:extLst>
              </a:tr>
              <a:tr h="180975">
                <a:tc>
                  <a:txBody>
                    <a:bodyPr/>
                    <a:lstStyle/>
                    <a:p>
                      <a:pPr marL="0" marR="0">
                        <a:lnSpc>
                          <a:spcPct val="107000"/>
                        </a:lnSpc>
                        <a:spcAft>
                          <a:spcPts val="800"/>
                        </a:spcAft>
                        <a:buNone/>
                      </a:pPr>
                      <a:r>
                        <a:rPr lang="en-US" sz="1100" kern="100">
                          <a:effectLst/>
                        </a:rPr>
                        <a:t>Velocity Magnitude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9.531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5.003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05128369"/>
                  </a:ext>
                </a:extLst>
              </a:tr>
              <a:tr h="180975">
                <a:tc>
                  <a:txBody>
                    <a:bodyPr/>
                    <a:lstStyle/>
                    <a:p>
                      <a:pPr marL="0" marR="0">
                        <a:lnSpc>
                          <a:spcPct val="107000"/>
                        </a:lnSpc>
                        <a:spcAft>
                          <a:spcPts val="800"/>
                        </a:spcAft>
                        <a:buNone/>
                      </a:pPr>
                      <a:r>
                        <a:rPr lang="en-US" sz="1100" kern="100">
                          <a:effectLst/>
                        </a:rPr>
                        <a:t>AngularVelocity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-15.14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dirty="0">
                          <a:effectLst/>
                        </a:rPr>
                        <a:t>7.34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87606927"/>
                  </a:ext>
                </a:extLst>
              </a:tr>
            </a:tbl>
          </a:graphicData>
        </a:graphic>
      </p:graphicFrame>
      <p:graphicFrame>
        <p:nvGraphicFramePr>
          <p:cNvPr id="7" name="Table 6">
            <a:extLst>
              <a:ext uri="{FF2B5EF4-FFF2-40B4-BE49-F238E27FC236}">
                <a16:creationId xmlns:a16="http://schemas.microsoft.com/office/drawing/2014/main" id="{36890799-1635-1E9C-0F1A-7DFE75E64227}"/>
              </a:ext>
            </a:extLst>
          </p:cNvPr>
          <p:cNvGraphicFramePr>
            <a:graphicFrameLocks noGrp="1"/>
          </p:cNvGraphicFramePr>
          <p:nvPr>
            <p:extLst>
              <p:ext uri="{D42A27DB-BD31-4B8C-83A1-F6EECF244321}">
                <p14:modId xmlns:p14="http://schemas.microsoft.com/office/powerpoint/2010/main" val="1424588509"/>
              </p:ext>
            </p:extLst>
          </p:nvPr>
        </p:nvGraphicFramePr>
        <p:xfrm>
          <a:off x="4571998" y="2406677"/>
          <a:ext cx="3048003" cy="1809750"/>
        </p:xfrm>
        <a:graphic>
          <a:graphicData uri="http://schemas.openxmlformats.org/drawingml/2006/table">
            <a:tbl>
              <a:tblPr firstRow="1" firstCol="1" bandRow="1">
                <a:tableStyleId>{9D7B26C5-4107-4FEC-AEDC-1716B250A1EF}</a:tableStyleId>
              </a:tblPr>
              <a:tblGrid>
                <a:gridCol w="1565461">
                  <a:extLst>
                    <a:ext uri="{9D8B030D-6E8A-4147-A177-3AD203B41FA5}">
                      <a16:colId xmlns:a16="http://schemas.microsoft.com/office/drawing/2014/main" val="3084890672"/>
                    </a:ext>
                  </a:extLst>
                </a:gridCol>
                <a:gridCol w="729119">
                  <a:extLst>
                    <a:ext uri="{9D8B030D-6E8A-4147-A177-3AD203B41FA5}">
                      <a16:colId xmlns:a16="http://schemas.microsoft.com/office/drawing/2014/main" val="3552483928"/>
                    </a:ext>
                  </a:extLst>
                </a:gridCol>
                <a:gridCol w="753423">
                  <a:extLst>
                    <a:ext uri="{9D8B030D-6E8A-4147-A177-3AD203B41FA5}">
                      <a16:colId xmlns:a16="http://schemas.microsoft.com/office/drawing/2014/main" val="1731903976"/>
                    </a:ext>
                  </a:extLst>
                </a:gridCol>
              </a:tblGrid>
              <a:tr h="180975">
                <a:tc>
                  <a:txBody>
                    <a:bodyPr/>
                    <a:lstStyle/>
                    <a:p>
                      <a:pPr marL="0" marR="0" algn="r">
                        <a:lnSpc>
                          <a:spcPct val="107000"/>
                        </a:lnSpc>
                        <a:spcAft>
                          <a:spcPts val="800"/>
                        </a:spcAft>
                        <a:buNone/>
                      </a:pPr>
                      <a:r>
                        <a:rPr lang="en-US" sz="1100" kern="100">
                          <a:effectLst/>
                        </a:rPr>
                        <a:t>Cluster</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7500535"/>
                  </a:ext>
                </a:extLst>
              </a:tr>
              <a:tr h="180975">
                <a:tc>
                  <a:txBody>
                    <a:bodyPr/>
                    <a:lstStyle/>
                    <a:p>
                      <a:pPr marL="0" marR="0" algn="r">
                        <a:lnSpc>
                          <a:spcPct val="107000"/>
                        </a:lnSpc>
                        <a:spcAft>
                          <a:spcPts val="800"/>
                        </a:spcAft>
                        <a:buNone/>
                      </a:pPr>
                      <a:r>
                        <a:rPr lang="en-US" sz="1100" kern="100">
                          <a:effectLst/>
                        </a:rPr>
                        <a:t>Count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9665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7560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66896780"/>
                  </a:ext>
                </a:extLst>
              </a:tr>
              <a:tr h="180975">
                <a:tc>
                  <a:txBody>
                    <a:bodyPr/>
                    <a:lstStyle/>
                    <a:p>
                      <a:pPr marL="0" marR="0" algn="r">
                        <a:lnSpc>
                          <a:spcPct val="107000"/>
                        </a:lnSpc>
                        <a:spcAft>
                          <a:spcPts val="800"/>
                        </a:spcAft>
                        <a:buNone/>
                      </a:pPr>
                      <a:r>
                        <a:rPr lang="en-US" sz="1100" kern="100">
                          <a:effectLst/>
                        </a:rPr>
                        <a:t>SemiMajorAxisLength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81.0071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dirty="0">
                          <a:effectLst/>
                        </a:rPr>
                        <a:t>112.0879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39627269"/>
                  </a:ext>
                </a:extLst>
              </a:tr>
              <a:tr h="180975">
                <a:tc>
                  <a:txBody>
                    <a:bodyPr/>
                    <a:lstStyle/>
                    <a:p>
                      <a:pPr marL="0" marR="0" algn="r">
                        <a:lnSpc>
                          <a:spcPct val="107000"/>
                        </a:lnSpc>
                        <a:spcAft>
                          <a:spcPts val="800"/>
                        </a:spcAft>
                        <a:buNone/>
                      </a:pPr>
                      <a:r>
                        <a:rPr lang="en-US" sz="1100" kern="100">
                          <a:effectLst/>
                        </a:rPr>
                        <a:t>SemiMinorAxisLength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36.76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67.71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09884688"/>
                  </a:ext>
                </a:extLst>
              </a:tr>
              <a:tr h="180975">
                <a:tc>
                  <a:txBody>
                    <a:bodyPr/>
                    <a:lstStyle/>
                    <a:p>
                      <a:pPr marL="0" marR="0" algn="r">
                        <a:lnSpc>
                          <a:spcPct val="107000"/>
                        </a:lnSpc>
                        <a:spcAft>
                          <a:spcPts val="800"/>
                        </a:spcAft>
                        <a:buNone/>
                      </a:pPr>
                      <a:r>
                        <a:rPr lang="en-US" sz="1100" kern="100">
                          <a:effectLst/>
                        </a:rPr>
                        <a:t>Area</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9883.56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23725.04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1829743"/>
                  </a:ext>
                </a:extLst>
              </a:tr>
              <a:tr h="180975">
                <a:tc>
                  <a:txBody>
                    <a:bodyPr/>
                    <a:lstStyle/>
                    <a:p>
                      <a:pPr marL="0" marR="0" algn="r">
                        <a:lnSpc>
                          <a:spcPct val="107000"/>
                        </a:lnSpc>
                        <a:spcAft>
                          <a:spcPts val="800"/>
                        </a:spcAft>
                        <a:buNone/>
                      </a:pPr>
                      <a:r>
                        <a:rPr lang="en-US" sz="1100" kern="100">
                          <a:effectLst/>
                        </a:rPr>
                        <a:t>AxisRatio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3.6097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1.7767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6120653"/>
                  </a:ext>
                </a:extLst>
              </a:tr>
              <a:tr h="180975">
                <a:tc>
                  <a:txBody>
                    <a:bodyPr/>
                    <a:lstStyle/>
                    <a:p>
                      <a:pPr marL="0" marR="0" algn="r">
                        <a:lnSpc>
                          <a:spcPct val="107000"/>
                        </a:lnSpc>
                        <a:spcAft>
                          <a:spcPts val="800"/>
                        </a:spcAft>
                        <a:buNone/>
                      </a:pPr>
                      <a:r>
                        <a:rPr lang="en-US" sz="1100" kern="100">
                          <a:effectLst/>
                        </a:rPr>
                        <a:t>Average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92.5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93.53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47940825"/>
                  </a:ext>
                </a:extLst>
              </a:tr>
              <a:tr h="180975">
                <a:tc>
                  <a:txBody>
                    <a:bodyPr/>
                    <a:lstStyle/>
                    <a:p>
                      <a:pPr marL="0" marR="0" algn="r">
                        <a:lnSpc>
                          <a:spcPct val="107000"/>
                        </a:lnSpc>
                        <a:spcAft>
                          <a:spcPts val="800"/>
                        </a:spcAft>
                        <a:buNone/>
                      </a:pPr>
                      <a:r>
                        <a:rPr lang="en-US" sz="1100" kern="100">
                          <a:effectLst/>
                        </a:rPr>
                        <a:t>Intensity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1356.8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171.8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12522558"/>
                  </a:ext>
                </a:extLst>
              </a:tr>
              <a:tr h="180975">
                <a:tc>
                  <a:txBody>
                    <a:bodyPr/>
                    <a:lstStyle/>
                    <a:p>
                      <a:pPr marL="0" marR="0" algn="r">
                        <a:lnSpc>
                          <a:spcPct val="107000"/>
                        </a:lnSpc>
                        <a:spcAft>
                          <a:spcPts val="800"/>
                        </a:spcAft>
                        <a:buNone/>
                      </a:pPr>
                      <a:r>
                        <a:rPr lang="en-US" sz="1100" kern="100">
                          <a:effectLst/>
                        </a:rPr>
                        <a:t>Velocity Magnitude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-0.11632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0.09258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33865642"/>
                  </a:ext>
                </a:extLst>
              </a:tr>
              <a:tr h="180975">
                <a:tc>
                  <a:txBody>
                    <a:bodyPr/>
                    <a:lstStyle/>
                    <a:p>
                      <a:pPr marL="0" marR="0" algn="r">
                        <a:lnSpc>
                          <a:spcPct val="107000"/>
                        </a:lnSpc>
                        <a:spcAft>
                          <a:spcPts val="800"/>
                        </a:spcAft>
                        <a:buNone/>
                      </a:pPr>
                      <a:r>
                        <a:rPr lang="en-US" sz="1100" kern="100">
                          <a:effectLst/>
                        </a:rPr>
                        <a:t>AngularVelocity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0.72983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dirty="0">
                          <a:effectLst/>
                        </a:rPr>
                        <a:t>0.43187</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2316997"/>
                  </a:ext>
                </a:extLst>
              </a:tr>
            </a:tbl>
          </a:graphicData>
        </a:graphic>
      </p:graphicFrame>
      <p:graphicFrame>
        <p:nvGraphicFramePr>
          <p:cNvPr id="8" name="Table 7">
            <a:extLst>
              <a:ext uri="{FF2B5EF4-FFF2-40B4-BE49-F238E27FC236}">
                <a16:creationId xmlns:a16="http://schemas.microsoft.com/office/drawing/2014/main" id="{D0F17825-1077-FCD3-EA6F-DD605AF9690B}"/>
              </a:ext>
            </a:extLst>
          </p:cNvPr>
          <p:cNvGraphicFramePr>
            <a:graphicFrameLocks noGrp="1"/>
          </p:cNvGraphicFramePr>
          <p:nvPr>
            <p:extLst>
              <p:ext uri="{D42A27DB-BD31-4B8C-83A1-F6EECF244321}">
                <p14:modId xmlns:p14="http://schemas.microsoft.com/office/powerpoint/2010/main" val="3294115134"/>
              </p:ext>
            </p:extLst>
          </p:nvPr>
        </p:nvGraphicFramePr>
        <p:xfrm>
          <a:off x="8117186" y="2388196"/>
          <a:ext cx="3407907" cy="1809750"/>
        </p:xfrm>
        <a:graphic>
          <a:graphicData uri="http://schemas.openxmlformats.org/drawingml/2006/table">
            <a:tbl>
              <a:tblPr firstRow="1" firstCol="1" bandRow="1">
                <a:tableStyleId>{9D7B26C5-4107-4FEC-AEDC-1716B250A1EF}</a:tableStyleId>
              </a:tblPr>
              <a:tblGrid>
                <a:gridCol w="1750309">
                  <a:extLst>
                    <a:ext uri="{9D8B030D-6E8A-4147-A177-3AD203B41FA5}">
                      <a16:colId xmlns:a16="http://schemas.microsoft.com/office/drawing/2014/main" val="182877393"/>
                    </a:ext>
                  </a:extLst>
                </a:gridCol>
                <a:gridCol w="815212">
                  <a:extLst>
                    <a:ext uri="{9D8B030D-6E8A-4147-A177-3AD203B41FA5}">
                      <a16:colId xmlns:a16="http://schemas.microsoft.com/office/drawing/2014/main" val="2780984748"/>
                    </a:ext>
                  </a:extLst>
                </a:gridCol>
                <a:gridCol w="842386">
                  <a:extLst>
                    <a:ext uri="{9D8B030D-6E8A-4147-A177-3AD203B41FA5}">
                      <a16:colId xmlns:a16="http://schemas.microsoft.com/office/drawing/2014/main" val="2236463438"/>
                    </a:ext>
                  </a:extLst>
                </a:gridCol>
              </a:tblGrid>
              <a:tr h="180975">
                <a:tc>
                  <a:txBody>
                    <a:bodyPr/>
                    <a:lstStyle/>
                    <a:p>
                      <a:pPr marL="0" marR="0">
                        <a:lnSpc>
                          <a:spcPct val="107000"/>
                        </a:lnSpc>
                        <a:spcAft>
                          <a:spcPts val="800"/>
                        </a:spcAft>
                        <a:buNone/>
                      </a:pPr>
                      <a:r>
                        <a:rPr lang="en-US" sz="1100" kern="100">
                          <a:effectLst/>
                        </a:rPr>
                        <a:t>Cluster</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12796822"/>
                  </a:ext>
                </a:extLst>
              </a:tr>
              <a:tr h="180975">
                <a:tc>
                  <a:txBody>
                    <a:bodyPr/>
                    <a:lstStyle/>
                    <a:p>
                      <a:pPr marL="0" marR="0">
                        <a:lnSpc>
                          <a:spcPct val="107000"/>
                        </a:lnSpc>
                        <a:spcAft>
                          <a:spcPts val="800"/>
                        </a:spcAft>
                        <a:buNone/>
                      </a:pPr>
                      <a:r>
                        <a:rPr lang="en-US" sz="1100" kern="100">
                          <a:effectLst/>
                        </a:rPr>
                        <a:t>Count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10446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3766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36345279"/>
                  </a:ext>
                </a:extLst>
              </a:tr>
              <a:tr h="180975">
                <a:tc>
                  <a:txBody>
                    <a:bodyPr/>
                    <a:lstStyle/>
                    <a:p>
                      <a:pPr marL="0" marR="0">
                        <a:lnSpc>
                          <a:spcPct val="107000"/>
                        </a:lnSpc>
                        <a:spcAft>
                          <a:spcPts val="800"/>
                        </a:spcAft>
                        <a:buNone/>
                      </a:pPr>
                      <a:r>
                        <a:rPr lang="en-US" sz="1100" kern="100">
                          <a:effectLst/>
                        </a:rPr>
                        <a:t>SemiMajorAxisLength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77.4576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111.289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6390170"/>
                  </a:ext>
                </a:extLst>
              </a:tr>
              <a:tr h="180975">
                <a:tc>
                  <a:txBody>
                    <a:bodyPr/>
                    <a:lstStyle/>
                    <a:p>
                      <a:pPr marL="0" marR="0">
                        <a:lnSpc>
                          <a:spcPct val="107000"/>
                        </a:lnSpc>
                        <a:spcAft>
                          <a:spcPts val="800"/>
                        </a:spcAft>
                        <a:buNone/>
                      </a:pPr>
                      <a:r>
                        <a:rPr lang="en-US" sz="1100" kern="100">
                          <a:effectLst/>
                        </a:rPr>
                        <a:t>SemiMinorAxisLength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31.16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64.48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65766569"/>
                  </a:ext>
                </a:extLst>
              </a:tr>
              <a:tr h="180975">
                <a:tc>
                  <a:txBody>
                    <a:bodyPr/>
                    <a:lstStyle/>
                    <a:p>
                      <a:pPr marL="0" marR="0">
                        <a:lnSpc>
                          <a:spcPct val="107000"/>
                        </a:lnSpc>
                        <a:spcAft>
                          <a:spcPts val="800"/>
                        </a:spcAft>
                        <a:buNone/>
                      </a:pPr>
                      <a:r>
                        <a:rPr lang="en-US" sz="1100" kern="100">
                          <a:effectLst/>
                        </a:rPr>
                        <a:t>Area</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8176.03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dirty="0">
                          <a:effectLst/>
                        </a:rPr>
                        <a:t>22468.99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6375764"/>
                  </a:ext>
                </a:extLst>
              </a:tr>
              <a:tr h="180975">
                <a:tc>
                  <a:txBody>
                    <a:bodyPr/>
                    <a:lstStyle/>
                    <a:p>
                      <a:pPr marL="0" marR="0">
                        <a:lnSpc>
                          <a:spcPct val="107000"/>
                        </a:lnSpc>
                        <a:spcAft>
                          <a:spcPts val="800"/>
                        </a:spcAft>
                        <a:buNone/>
                      </a:pPr>
                      <a:r>
                        <a:rPr lang="en-US" sz="1100" kern="100">
                          <a:effectLst/>
                        </a:rPr>
                        <a:t>AxisRatio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4.069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1.834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69837377"/>
                  </a:ext>
                </a:extLst>
              </a:tr>
              <a:tr h="180975">
                <a:tc>
                  <a:txBody>
                    <a:bodyPr/>
                    <a:lstStyle/>
                    <a:p>
                      <a:pPr marL="0" marR="0">
                        <a:lnSpc>
                          <a:spcPct val="107000"/>
                        </a:lnSpc>
                        <a:spcAft>
                          <a:spcPts val="800"/>
                        </a:spcAft>
                        <a:buNone/>
                      </a:pPr>
                      <a:r>
                        <a:rPr lang="en-US" sz="1100" kern="100">
                          <a:effectLst/>
                        </a:rPr>
                        <a:t>Average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141.91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143.21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07806421"/>
                  </a:ext>
                </a:extLst>
              </a:tr>
              <a:tr h="180975">
                <a:tc>
                  <a:txBody>
                    <a:bodyPr/>
                    <a:lstStyle/>
                    <a:p>
                      <a:pPr marL="0" marR="0">
                        <a:lnSpc>
                          <a:spcPct val="107000"/>
                        </a:lnSpc>
                        <a:spcAft>
                          <a:spcPts val="800"/>
                        </a:spcAft>
                        <a:buNone/>
                      </a:pPr>
                      <a:r>
                        <a:rPr lang="en-US" sz="1100" kern="100">
                          <a:effectLst/>
                        </a:rPr>
                        <a:t>Intensity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5963.3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211.1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98527631"/>
                  </a:ext>
                </a:extLst>
              </a:tr>
              <a:tr h="180975">
                <a:tc>
                  <a:txBody>
                    <a:bodyPr/>
                    <a:lstStyle/>
                    <a:p>
                      <a:pPr marL="0" marR="0">
                        <a:lnSpc>
                          <a:spcPct val="107000"/>
                        </a:lnSpc>
                        <a:spcAft>
                          <a:spcPts val="800"/>
                        </a:spcAft>
                        <a:buNone/>
                      </a:pPr>
                      <a:r>
                        <a:rPr lang="en-US" sz="1100" kern="100">
                          <a:effectLst/>
                        </a:rPr>
                        <a:t>Velocity Magnitude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-0.0248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-0.465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39005824"/>
                  </a:ext>
                </a:extLst>
              </a:tr>
              <a:tr h="180975">
                <a:tc>
                  <a:txBody>
                    <a:bodyPr/>
                    <a:lstStyle/>
                    <a:p>
                      <a:pPr marL="0" marR="0">
                        <a:lnSpc>
                          <a:spcPct val="107000"/>
                        </a:lnSpc>
                        <a:spcAft>
                          <a:spcPts val="800"/>
                        </a:spcAft>
                        <a:buNone/>
                      </a:pPr>
                      <a:r>
                        <a:rPr lang="en-US" sz="1100" kern="100">
                          <a:effectLst/>
                        </a:rPr>
                        <a:t>AngularVelocity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a:effectLst/>
                        </a:rPr>
                        <a:t>1.10463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buNone/>
                      </a:pPr>
                      <a:r>
                        <a:rPr lang="en-US" sz="1100" kern="100" dirty="0">
                          <a:effectLst/>
                        </a:rPr>
                        <a:t>0.35326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45709908"/>
                  </a:ext>
                </a:extLst>
              </a:tr>
            </a:tbl>
          </a:graphicData>
        </a:graphic>
      </p:graphicFrame>
      <p:sp>
        <p:nvSpPr>
          <p:cNvPr id="10" name="TextBox 9">
            <a:extLst>
              <a:ext uri="{FF2B5EF4-FFF2-40B4-BE49-F238E27FC236}">
                <a16:creationId xmlns:a16="http://schemas.microsoft.com/office/drawing/2014/main" id="{81655BD8-22BD-BABF-F4EA-1C3213F6C501}"/>
              </a:ext>
            </a:extLst>
          </p:cNvPr>
          <p:cNvSpPr txBox="1"/>
          <p:nvPr/>
        </p:nvSpPr>
        <p:spPr>
          <a:xfrm>
            <a:off x="1026809" y="1938270"/>
            <a:ext cx="3048003" cy="369332"/>
          </a:xfrm>
          <a:prstGeom prst="rect">
            <a:avLst/>
          </a:prstGeom>
          <a:noFill/>
        </p:spPr>
        <p:txBody>
          <a:bodyPr wrap="square" rtlCol="0">
            <a:spAutoFit/>
          </a:bodyPr>
          <a:lstStyle/>
          <a:p>
            <a:pPr algn="ctr"/>
            <a:r>
              <a:rPr lang="en-US" dirty="0"/>
              <a:t>Masking Threshold of 65</a:t>
            </a:r>
          </a:p>
        </p:txBody>
      </p:sp>
      <p:sp>
        <p:nvSpPr>
          <p:cNvPr id="12" name="TextBox 11">
            <a:extLst>
              <a:ext uri="{FF2B5EF4-FFF2-40B4-BE49-F238E27FC236}">
                <a16:creationId xmlns:a16="http://schemas.microsoft.com/office/drawing/2014/main" id="{187F3C9C-74EB-11A1-6506-EFD4C14332D4}"/>
              </a:ext>
            </a:extLst>
          </p:cNvPr>
          <p:cNvSpPr txBox="1"/>
          <p:nvPr/>
        </p:nvSpPr>
        <p:spPr>
          <a:xfrm>
            <a:off x="4571999" y="1938270"/>
            <a:ext cx="3048002" cy="369332"/>
          </a:xfrm>
          <a:prstGeom prst="rect">
            <a:avLst/>
          </a:prstGeom>
          <a:noFill/>
        </p:spPr>
        <p:txBody>
          <a:bodyPr wrap="square" rtlCol="0">
            <a:spAutoFit/>
          </a:bodyPr>
          <a:lstStyle/>
          <a:p>
            <a:pPr algn="ctr"/>
            <a:r>
              <a:rPr lang="en-US" dirty="0"/>
              <a:t>Masking Threshold of 50</a:t>
            </a:r>
          </a:p>
        </p:txBody>
      </p:sp>
      <p:sp>
        <p:nvSpPr>
          <p:cNvPr id="13" name="TextBox 12">
            <a:extLst>
              <a:ext uri="{FF2B5EF4-FFF2-40B4-BE49-F238E27FC236}">
                <a16:creationId xmlns:a16="http://schemas.microsoft.com/office/drawing/2014/main" id="{FFF0716B-4532-30F6-4462-F1FE17D0AF82}"/>
              </a:ext>
            </a:extLst>
          </p:cNvPr>
          <p:cNvSpPr txBox="1"/>
          <p:nvPr/>
        </p:nvSpPr>
        <p:spPr>
          <a:xfrm>
            <a:off x="8117186" y="1938270"/>
            <a:ext cx="3407907" cy="369332"/>
          </a:xfrm>
          <a:prstGeom prst="rect">
            <a:avLst/>
          </a:prstGeom>
          <a:noFill/>
        </p:spPr>
        <p:txBody>
          <a:bodyPr wrap="square" rtlCol="0">
            <a:spAutoFit/>
          </a:bodyPr>
          <a:lstStyle/>
          <a:p>
            <a:pPr algn="ctr"/>
            <a:r>
              <a:rPr lang="en-US" dirty="0"/>
              <a:t>Masking Threshold of 114</a:t>
            </a:r>
          </a:p>
        </p:txBody>
      </p:sp>
    </p:spTree>
    <p:extLst>
      <p:ext uri="{BB962C8B-B14F-4D97-AF65-F5344CB8AC3E}">
        <p14:creationId xmlns:p14="http://schemas.microsoft.com/office/powerpoint/2010/main" val="2601262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D47C-1B1A-6E7C-A472-E9EB6488C06E}"/>
              </a:ext>
            </a:extLst>
          </p:cNvPr>
          <p:cNvSpPr>
            <a:spLocks noGrp="1"/>
          </p:cNvSpPr>
          <p:nvPr>
            <p:ph type="title"/>
          </p:nvPr>
        </p:nvSpPr>
        <p:spPr>
          <a:xfrm>
            <a:off x="838200" y="365125"/>
            <a:ext cx="10469451" cy="1325563"/>
          </a:xfrm>
        </p:spPr>
        <p:txBody>
          <a:bodyPr/>
          <a:lstStyle/>
          <a:p>
            <a:r>
              <a:rPr lang="en-US" dirty="0"/>
              <a:t>Hyperparameter Optimization NOLH Design Spaces</a:t>
            </a:r>
          </a:p>
        </p:txBody>
      </p:sp>
      <p:graphicFrame>
        <p:nvGraphicFramePr>
          <p:cNvPr id="4" name="Table 3">
            <a:extLst>
              <a:ext uri="{FF2B5EF4-FFF2-40B4-BE49-F238E27FC236}">
                <a16:creationId xmlns:a16="http://schemas.microsoft.com/office/drawing/2014/main" id="{1AECBBBE-B3BD-2874-6720-DCCFCD11B46E}"/>
              </a:ext>
            </a:extLst>
          </p:cNvPr>
          <p:cNvGraphicFramePr>
            <a:graphicFrameLocks noGrp="1"/>
          </p:cNvGraphicFramePr>
          <p:nvPr>
            <p:extLst>
              <p:ext uri="{D42A27DB-BD31-4B8C-83A1-F6EECF244321}">
                <p14:modId xmlns:p14="http://schemas.microsoft.com/office/powerpoint/2010/main" val="2193494831"/>
              </p:ext>
            </p:extLst>
          </p:nvPr>
        </p:nvGraphicFramePr>
        <p:xfrm>
          <a:off x="2361127" y="2909316"/>
          <a:ext cx="7469745" cy="661608"/>
        </p:xfrm>
        <a:graphic>
          <a:graphicData uri="http://schemas.openxmlformats.org/drawingml/2006/table">
            <a:tbl>
              <a:tblPr firstRow="1" firstCol="1" bandRow="1">
                <a:tableStyleId>{9D7B26C5-4107-4FEC-AEDC-1716B250A1EF}</a:tableStyleId>
              </a:tblPr>
              <a:tblGrid>
                <a:gridCol w="715018">
                  <a:extLst>
                    <a:ext uri="{9D8B030D-6E8A-4147-A177-3AD203B41FA5}">
                      <a16:colId xmlns:a16="http://schemas.microsoft.com/office/drawing/2014/main" val="1646570638"/>
                    </a:ext>
                  </a:extLst>
                </a:gridCol>
                <a:gridCol w="1725631">
                  <a:extLst>
                    <a:ext uri="{9D8B030D-6E8A-4147-A177-3AD203B41FA5}">
                      <a16:colId xmlns:a16="http://schemas.microsoft.com/office/drawing/2014/main" val="1091259920"/>
                    </a:ext>
                  </a:extLst>
                </a:gridCol>
                <a:gridCol w="2804150">
                  <a:extLst>
                    <a:ext uri="{9D8B030D-6E8A-4147-A177-3AD203B41FA5}">
                      <a16:colId xmlns:a16="http://schemas.microsoft.com/office/drawing/2014/main" val="3648937096"/>
                    </a:ext>
                  </a:extLst>
                </a:gridCol>
                <a:gridCol w="2224946">
                  <a:extLst>
                    <a:ext uri="{9D8B030D-6E8A-4147-A177-3AD203B41FA5}">
                      <a16:colId xmlns:a16="http://schemas.microsoft.com/office/drawing/2014/main" val="1300956762"/>
                    </a:ext>
                  </a:extLst>
                </a:gridCol>
              </a:tblGrid>
              <a:tr h="0">
                <a:tc>
                  <a:txBody>
                    <a:bodyPr/>
                    <a:lstStyle/>
                    <a:p>
                      <a:pPr marL="0" marR="0">
                        <a:lnSpc>
                          <a:spcPct val="107000"/>
                        </a:lnSpc>
                        <a:spcAft>
                          <a:spcPts val="800"/>
                        </a:spcAft>
                        <a:buNone/>
                      </a:pPr>
                      <a:r>
                        <a:rPr lang="en-US" sz="1400" kern="100" dirty="0">
                          <a:effectLst/>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Masking Threshold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Number of Standard Deviations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Input Sequence Length</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5656145"/>
                  </a:ext>
                </a:extLst>
              </a:tr>
              <a:tr h="0">
                <a:tc>
                  <a:txBody>
                    <a:bodyPr/>
                    <a:lstStyle/>
                    <a:p>
                      <a:pPr marL="0" marR="0">
                        <a:lnSpc>
                          <a:spcPct val="107000"/>
                        </a:lnSpc>
                        <a:spcAft>
                          <a:spcPts val="800"/>
                        </a:spcAft>
                        <a:buNone/>
                      </a:pPr>
                      <a:r>
                        <a:rPr lang="en-US" sz="1400" kern="100" dirty="0">
                          <a:effectLst/>
                        </a:rPr>
                        <a:t>Min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50</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1</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1</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3861537"/>
                  </a:ext>
                </a:extLst>
              </a:tr>
              <a:tr h="0">
                <a:tc>
                  <a:txBody>
                    <a:bodyPr/>
                    <a:lstStyle/>
                    <a:p>
                      <a:pPr marL="0" marR="0">
                        <a:lnSpc>
                          <a:spcPct val="107000"/>
                        </a:lnSpc>
                        <a:spcAft>
                          <a:spcPts val="800"/>
                        </a:spcAft>
                        <a:buNone/>
                      </a:pPr>
                      <a:r>
                        <a:rPr lang="en-US" sz="1400" kern="100">
                          <a:effectLst/>
                        </a:rPr>
                        <a:t>Max</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150</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3</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24</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2391277"/>
                  </a:ext>
                </a:extLst>
              </a:tr>
            </a:tbl>
          </a:graphicData>
        </a:graphic>
      </p:graphicFrame>
      <p:graphicFrame>
        <p:nvGraphicFramePr>
          <p:cNvPr id="5" name="Table 4">
            <a:extLst>
              <a:ext uri="{FF2B5EF4-FFF2-40B4-BE49-F238E27FC236}">
                <a16:creationId xmlns:a16="http://schemas.microsoft.com/office/drawing/2014/main" id="{E6CDCE1E-0731-59E2-5B18-061778033E6E}"/>
              </a:ext>
            </a:extLst>
          </p:cNvPr>
          <p:cNvGraphicFramePr>
            <a:graphicFrameLocks noGrp="1"/>
          </p:cNvGraphicFramePr>
          <p:nvPr>
            <p:extLst>
              <p:ext uri="{D42A27DB-BD31-4B8C-83A1-F6EECF244321}">
                <p14:modId xmlns:p14="http://schemas.microsoft.com/office/powerpoint/2010/main" val="2178731173"/>
              </p:ext>
            </p:extLst>
          </p:nvPr>
        </p:nvGraphicFramePr>
        <p:xfrm>
          <a:off x="2361126" y="4298300"/>
          <a:ext cx="7469745" cy="661608"/>
        </p:xfrm>
        <a:graphic>
          <a:graphicData uri="http://schemas.openxmlformats.org/drawingml/2006/table">
            <a:tbl>
              <a:tblPr firstRow="1" firstCol="1" bandRow="1">
                <a:tableStyleId>{9D7B26C5-4107-4FEC-AEDC-1716B250A1EF}</a:tableStyleId>
              </a:tblPr>
              <a:tblGrid>
                <a:gridCol w="715018">
                  <a:extLst>
                    <a:ext uri="{9D8B030D-6E8A-4147-A177-3AD203B41FA5}">
                      <a16:colId xmlns:a16="http://schemas.microsoft.com/office/drawing/2014/main" val="2505923752"/>
                    </a:ext>
                  </a:extLst>
                </a:gridCol>
                <a:gridCol w="1725631">
                  <a:extLst>
                    <a:ext uri="{9D8B030D-6E8A-4147-A177-3AD203B41FA5}">
                      <a16:colId xmlns:a16="http://schemas.microsoft.com/office/drawing/2014/main" val="3072423210"/>
                    </a:ext>
                  </a:extLst>
                </a:gridCol>
                <a:gridCol w="2804150">
                  <a:extLst>
                    <a:ext uri="{9D8B030D-6E8A-4147-A177-3AD203B41FA5}">
                      <a16:colId xmlns:a16="http://schemas.microsoft.com/office/drawing/2014/main" val="518453676"/>
                    </a:ext>
                  </a:extLst>
                </a:gridCol>
                <a:gridCol w="2224946">
                  <a:extLst>
                    <a:ext uri="{9D8B030D-6E8A-4147-A177-3AD203B41FA5}">
                      <a16:colId xmlns:a16="http://schemas.microsoft.com/office/drawing/2014/main" val="3453353990"/>
                    </a:ext>
                  </a:extLst>
                </a:gridCol>
              </a:tblGrid>
              <a:tr h="0">
                <a:tc>
                  <a:txBody>
                    <a:bodyPr/>
                    <a:lstStyle/>
                    <a:p>
                      <a:pPr marL="0" marR="0">
                        <a:lnSpc>
                          <a:spcPct val="107000"/>
                        </a:lnSpc>
                        <a:spcAft>
                          <a:spcPts val="800"/>
                        </a:spcAft>
                        <a:buNone/>
                      </a:pPr>
                      <a:r>
                        <a:rPr lang="en-US" sz="1400" kern="100" dirty="0">
                          <a:effectLst/>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Masking Threshold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Number of Standard Deviations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Input Sequence Length</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7875457"/>
                  </a:ext>
                </a:extLst>
              </a:tr>
              <a:tr h="0">
                <a:tc>
                  <a:txBody>
                    <a:bodyPr/>
                    <a:lstStyle/>
                    <a:p>
                      <a:pPr marL="0" marR="0">
                        <a:lnSpc>
                          <a:spcPct val="107000"/>
                        </a:lnSpc>
                        <a:spcAft>
                          <a:spcPts val="800"/>
                        </a:spcAft>
                        <a:buNone/>
                      </a:pPr>
                      <a:r>
                        <a:rPr lang="en-US" sz="1400" kern="100">
                          <a:effectLst/>
                        </a:rPr>
                        <a:t>Min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10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0.1</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1</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6576491"/>
                  </a:ext>
                </a:extLst>
              </a:tr>
              <a:tr h="0">
                <a:tc>
                  <a:txBody>
                    <a:bodyPr/>
                    <a:lstStyle/>
                    <a:p>
                      <a:pPr marL="0" marR="0">
                        <a:lnSpc>
                          <a:spcPct val="107000"/>
                        </a:lnSpc>
                        <a:spcAft>
                          <a:spcPts val="800"/>
                        </a:spcAft>
                        <a:buNone/>
                      </a:pPr>
                      <a:r>
                        <a:rPr lang="en-US" sz="1400" kern="100">
                          <a:effectLst/>
                        </a:rPr>
                        <a:t>Max</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120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1.5</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15</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2103141"/>
                  </a:ext>
                </a:extLst>
              </a:tr>
            </a:tbl>
          </a:graphicData>
        </a:graphic>
      </p:graphicFrame>
      <p:graphicFrame>
        <p:nvGraphicFramePr>
          <p:cNvPr id="6" name="Table 5">
            <a:extLst>
              <a:ext uri="{FF2B5EF4-FFF2-40B4-BE49-F238E27FC236}">
                <a16:creationId xmlns:a16="http://schemas.microsoft.com/office/drawing/2014/main" id="{AF62542A-B456-5B57-C919-B67A36DBC05B}"/>
              </a:ext>
            </a:extLst>
          </p:cNvPr>
          <p:cNvGraphicFramePr>
            <a:graphicFrameLocks noGrp="1"/>
          </p:cNvGraphicFramePr>
          <p:nvPr>
            <p:extLst>
              <p:ext uri="{D42A27DB-BD31-4B8C-83A1-F6EECF244321}">
                <p14:modId xmlns:p14="http://schemas.microsoft.com/office/powerpoint/2010/main" val="2461349599"/>
              </p:ext>
            </p:extLst>
          </p:nvPr>
        </p:nvGraphicFramePr>
        <p:xfrm>
          <a:off x="2361127" y="5687284"/>
          <a:ext cx="7469747" cy="661608"/>
        </p:xfrm>
        <a:graphic>
          <a:graphicData uri="http://schemas.openxmlformats.org/drawingml/2006/table">
            <a:tbl>
              <a:tblPr firstRow="1" firstCol="1" bandRow="1">
                <a:tableStyleId>{9D7B26C5-4107-4FEC-AEDC-1716B250A1EF}</a:tableStyleId>
              </a:tblPr>
              <a:tblGrid>
                <a:gridCol w="715019">
                  <a:extLst>
                    <a:ext uri="{9D8B030D-6E8A-4147-A177-3AD203B41FA5}">
                      <a16:colId xmlns:a16="http://schemas.microsoft.com/office/drawing/2014/main" val="3744661107"/>
                    </a:ext>
                  </a:extLst>
                </a:gridCol>
                <a:gridCol w="1725631">
                  <a:extLst>
                    <a:ext uri="{9D8B030D-6E8A-4147-A177-3AD203B41FA5}">
                      <a16:colId xmlns:a16="http://schemas.microsoft.com/office/drawing/2014/main" val="722017794"/>
                    </a:ext>
                  </a:extLst>
                </a:gridCol>
                <a:gridCol w="2804151">
                  <a:extLst>
                    <a:ext uri="{9D8B030D-6E8A-4147-A177-3AD203B41FA5}">
                      <a16:colId xmlns:a16="http://schemas.microsoft.com/office/drawing/2014/main" val="3991683338"/>
                    </a:ext>
                  </a:extLst>
                </a:gridCol>
                <a:gridCol w="2224946">
                  <a:extLst>
                    <a:ext uri="{9D8B030D-6E8A-4147-A177-3AD203B41FA5}">
                      <a16:colId xmlns:a16="http://schemas.microsoft.com/office/drawing/2014/main" val="1593720454"/>
                    </a:ext>
                  </a:extLst>
                </a:gridCol>
              </a:tblGrid>
              <a:tr h="0">
                <a:tc>
                  <a:txBody>
                    <a:bodyPr/>
                    <a:lstStyle/>
                    <a:p>
                      <a:pPr marL="0" marR="0">
                        <a:lnSpc>
                          <a:spcPct val="107000"/>
                        </a:lnSpc>
                        <a:spcAft>
                          <a:spcPts val="800"/>
                        </a:spcAft>
                        <a:buNone/>
                      </a:pPr>
                      <a:r>
                        <a:rPr lang="en-US" sz="1400" kern="100" dirty="0">
                          <a:effectLst/>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Masking Threshold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Number of Standard Deviations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Input Sequence Length</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9737252"/>
                  </a:ext>
                </a:extLst>
              </a:tr>
              <a:tr h="0">
                <a:tc>
                  <a:txBody>
                    <a:bodyPr/>
                    <a:lstStyle/>
                    <a:p>
                      <a:pPr marL="0" marR="0">
                        <a:lnSpc>
                          <a:spcPct val="107000"/>
                        </a:lnSpc>
                        <a:spcAft>
                          <a:spcPts val="800"/>
                        </a:spcAft>
                        <a:buNone/>
                      </a:pPr>
                      <a:r>
                        <a:rPr lang="en-US" sz="1400" kern="100">
                          <a:effectLst/>
                        </a:rPr>
                        <a:t>Min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30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0.5</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a:effectLst/>
                        </a:rPr>
                        <a:t>3</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5037972"/>
                  </a:ext>
                </a:extLst>
              </a:tr>
              <a:tr h="0">
                <a:tc>
                  <a:txBody>
                    <a:bodyPr/>
                    <a:lstStyle/>
                    <a:p>
                      <a:pPr marL="0" marR="0">
                        <a:lnSpc>
                          <a:spcPct val="107000"/>
                        </a:lnSpc>
                        <a:spcAft>
                          <a:spcPts val="800"/>
                        </a:spcAft>
                        <a:buNone/>
                      </a:pPr>
                      <a:r>
                        <a:rPr lang="en-US" sz="1400" kern="100">
                          <a:effectLst/>
                        </a:rPr>
                        <a:t>Max</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120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1.5</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400" kern="100" dirty="0">
                          <a:effectLst/>
                        </a:rPr>
                        <a:t>15</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0984860"/>
                  </a:ext>
                </a:extLst>
              </a:tr>
            </a:tbl>
          </a:graphicData>
        </a:graphic>
      </p:graphicFrame>
      <p:sp>
        <p:nvSpPr>
          <p:cNvPr id="8" name="TextBox 7">
            <a:extLst>
              <a:ext uri="{FF2B5EF4-FFF2-40B4-BE49-F238E27FC236}">
                <a16:creationId xmlns:a16="http://schemas.microsoft.com/office/drawing/2014/main" id="{465C66B4-D3EC-FD61-DDC4-44B504E0B116}"/>
              </a:ext>
            </a:extLst>
          </p:cNvPr>
          <p:cNvSpPr txBox="1"/>
          <p:nvPr/>
        </p:nvSpPr>
        <p:spPr>
          <a:xfrm>
            <a:off x="3127375" y="2539984"/>
            <a:ext cx="5937250" cy="369332"/>
          </a:xfrm>
          <a:prstGeom prst="rect">
            <a:avLst/>
          </a:prstGeom>
          <a:noFill/>
        </p:spPr>
        <p:txBody>
          <a:bodyPr wrap="square" rtlCol="0">
            <a:spAutoFit/>
          </a:bodyPr>
          <a:lstStyle/>
          <a:p>
            <a:pPr algn="ctr"/>
            <a:r>
              <a:rPr lang="en-US" b="1" dirty="0"/>
              <a:t>NOLH Design Space 1</a:t>
            </a:r>
          </a:p>
        </p:txBody>
      </p:sp>
      <p:sp>
        <p:nvSpPr>
          <p:cNvPr id="9" name="TextBox 8">
            <a:extLst>
              <a:ext uri="{FF2B5EF4-FFF2-40B4-BE49-F238E27FC236}">
                <a16:creationId xmlns:a16="http://schemas.microsoft.com/office/drawing/2014/main" id="{74302264-7786-452D-7F6F-1086C50D7F1E}"/>
              </a:ext>
            </a:extLst>
          </p:cNvPr>
          <p:cNvSpPr txBox="1"/>
          <p:nvPr/>
        </p:nvSpPr>
        <p:spPr>
          <a:xfrm>
            <a:off x="3127375" y="3928968"/>
            <a:ext cx="5937250" cy="369332"/>
          </a:xfrm>
          <a:prstGeom prst="rect">
            <a:avLst/>
          </a:prstGeom>
          <a:noFill/>
        </p:spPr>
        <p:txBody>
          <a:bodyPr wrap="square" rtlCol="0">
            <a:spAutoFit/>
          </a:bodyPr>
          <a:lstStyle/>
          <a:p>
            <a:pPr algn="ctr"/>
            <a:r>
              <a:rPr lang="en-US" b="1" dirty="0"/>
              <a:t>NOLH Design Space 2</a:t>
            </a:r>
          </a:p>
        </p:txBody>
      </p:sp>
      <p:sp>
        <p:nvSpPr>
          <p:cNvPr id="10" name="TextBox 9">
            <a:extLst>
              <a:ext uri="{FF2B5EF4-FFF2-40B4-BE49-F238E27FC236}">
                <a16:creationId xmlns:a16="http://schemas.microsoft.com/office/drawing/2014/main" id="{7F6FC99E-9BAD-A788-50D0-0617770B41EB}"/>
              </a:ext>
            </a:extLst>
          </p:cNvPr>
          <p:cNvSpPr txBox="1"/>
          <p:nvPr/>
        </p:nvSpPr>
        <p:spPr>
          <a:xfrm>
            <a:off x="3127375" y="5317952"/>
            <a:ext cx="5937250" cy="369332"/>
          </a:xfrm>
          <a:prstGeom prst="rect">
            <a:avLst/>
          </a:prstGeom>
          <a:noFill/>
        </p:spPr>
        <p:txBody>
          <a:bodyPr wrap="square" rtlCol="0">
            <a:spAutoFit/>
          </a:bodyPr>
          <a:lstStyle/>
          <a:p>
            <a:pPr algn="ctr"/>
            <a:r>
              <a:rPr lang="en-US" b="1" dirty="0"/>
              <a:t>NOLH Design Space 3</a:t>
            </a:r>
          </a:p>
        </p:txBody>
      </p:sp>
    </p:spTree>
    <p:extLst>
      <p:ext uri="{BB962C8B-B14F-4D97-AF65-F5344CB8AC3E}">
        <p14:creationId xmlns:p14="http://schemas.microsoft.com/office/powerpoint/2010/main" val="35232458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AD65-8112-C324-BF03-884024BD76E2}"/>
              </a:ext>
            </a:extLst>
          </p:cNvPr>
          <p:cNvSpPr>
            <a:spLocks noGrp="1"/>
          </p:cNvSpPr>
          <p:nvPr>
            <p:ph type="title"/>
          </p:nvPr>
        </p:nvSpPr>
        <p:spPr/>
        <p:txBody>
          <a:bodyPr/>
          <a:lstStyle/>
          <a:p>
            <a:r>
              <a:rPr lang="en-US" dirty="0"/>
              <a:t>LSTM Cell Functions</a:t>
            </a:r>
          </a:p>
        </p:txBody>
      </p:sp>
      <p:pic>
        <p:nvPicPr>
          <p:cNvPr id="36870" name="Picture 6">
            <a:extLst>
              <a:ext uri="{FF2B5EF4-FFF2-40B4-BE49-F238E27FC236}">
                <a16:creationId xmlns:a16="http://schemas.microsoft.com/office/drawing/2014/main" id="{8A2C1E5A-4DF3-78C8-5E4D-EFA005563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53" y="1509579"/>
            <a:ext cx="6772275"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48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EC73-9EE3-9BFC-A3AD-2DA0806782C1}"/>
              </a:ext>
            </a:extLst>
          </p:cNvPr>
          <p:cNvSpPr>
            <a:spLocks noGrp="1"/>
          </p:cNvSpPr>
          <p:nvPr>
            <p:ph type="title"/>
          </p:nvPr>
        </p:nvSpPr>
        <p:spPr>
          <a:xfrm>
            <a:off x="787750" y="87651"/>
            <a:ext cx="10515600" cy="1325563"/>
          </a:xfrm>
        </p:spPr>
        <p:txBody>
          <a:bodyPr/>
          <a:lstStyle/>
          <a:p>
            <a:r>
              <a:rPr lang="en-US" dirty="0"/>
              <a:t>Common Evaluation Metrics</a:t>
            </a:r>
          </a:p>
        </p:txBody>
      </p:sp>
      <p:sp>
        <p:nvSpPr>
          <p:cNvPr id="3" name="Content Placeholder 2">
            <a:extLst>
              <a:ext uri="{FF2B5EF4-FFF2-40B4-BE49-F238E27FC236}">
                <a16:creationId xmlns:a16="http://schemas.microsoft.com/office/drawing/2014/main" id="{1E2363AE-A2E2-798A-8592-3330E23BDB2A}"/>
              </a:ext>
            </a:extLst>
          </p:cNvPr>
          <p:cNvSpPr>
            <a:spLocks noGrp="1"/>
          </p:cNvSpPr>
          <p:nvPr>
            <p:ph idx="1"/>
          </p:nvPr>
        </p:nvSpPr>
        <p:spPr>
          <a:xfrm>
            <a:off x="838200" y="1259498"/>
            <a:ext cx="10515600" cy="5816066"/>
          </a:xfrm>
        </p:spPr>
        <p:txBody>
          <a:bodyPr>
            <a:normAutofit/>
          </a:bodyPr>
          <a:lstStyle/>
          <a:p>
            <a:r>
              <a:rPr lang="en-US" dirty="0"/>
              <a:t>Pearson’s Correlation</a:t>
            </a:r>
          </a:p>
          <a:p>
            <a:pPr marL="0" indent="0">
              <a:buNone/>
            </a:pPr>
            <a:endParaRPr lang="en-US" dirty="0"/>
          </a:p>
          <a:p>
            <a:r>
              <a:rPr lang="en-US" dirty="0"/>
              <a:t>MAE/MSE/CRPS (Continuous rank probability score)</a:t>
            </a:r>
          </a:p>
          <a:p>
            <a:pPr marL="0" indent="0">
              <a:buNone/>
            </a:pPr>
            <a:endParaRPr lang="en-US" dirty="0"/>
          </a:p>
          <a:p>
            <a:r>
              <a:rPr lang="en-US" dirty="0"/>
              <a:t>Brier Score/Brier Skill Score (BS/BSS)</a:t>
            </a:r>
          </a:p>
          <a:p>
            <a:endParaRPr lang="en-US" dirty="0"/>
          </a:p>
          <a:p>
            <a:r>
              <a:rPr lang="en-US" dirty="0"/>
              <a:t>Fraction Skill Score</a:t>
            </a:r>
          </a:p>
          <a:p>
            <a:pPr lvl="1"/>
            <a:r>
              <a:rPr lang="en-US" dirty="0"/>
              <a:t>Based off BS, but for successively larger cell lengths</a:t>
            </a:r>
          </a:p>
          <a:p>
            <a:r>
              <a:rPr lang="en-US" dirty="0"/>
              <a:t>ROC curve (based on thresholds)</a:t>
            </a:r>
          </a:p>
          <a:p>
            <a:r>
              <a:rPr lang="en-US" dirty="0"/>
              <a:t>F1 Score</a:t>
            </a:r>
          </a:p>
          <a:p>
            <a:r>
              <a:rPr lang="en-US" dirty="0"/>
              <a:t>Critical Success Index</a:t>
            </a:r>
          </a:p>
        </p:txBody>
      </p:sp>
      <p:pic>
        <p:nvPicPr>
          <p:cNvPr id="5" name="Picture 4">
            <a:extLst>
              <a:ext uri="{FF2B5EF4-FFF2-40B4-BE49-F238E27FC236}">
                <a16:creationId xmlns:a16="http://schemas.microsoft.com/office/drawing/2014/main" id="{78B896BA-CB0A-379A-290E-473289682A25}"/>
              </a:ext>
            </a:extLst>
          </p:cNvPr>
          <p:cNvPicPr>
            <a:picLocks noChangeAspect="1"/>
          </p:cNvPicPr>
          <p:nvPr/>
        </p:nvPicPr>
        <p:blipFill>
          <a:blip r:embed="rId3"/>
          <a:stretch>
            <a:fillRect/>
          </a:stretch>
        </p:blipFill>
        <p:spPr>
          <a:xfrm>
            <a:off x="4681743" y="1299427"/>
            <a:ext cx="3055030" cy="737929"/>
          </a:xfrm>
          <a:prstGeom prst="rect">
            <a:avLst/>
          </a:prstGeom>
        </p:spPr>
      </p:pic>
      <p:pic>
        <p:nvPicPr>
          <p:cNvPr id="7" name="Picture 6">
            <a:extLst>
              <a:ext uri="{FF2B5EF4-FFF2-40B4-BE49-F238E27FC236}">
                <a16:creationId xmlns:a16="http://schemas.microsoft.com/office/drawing/2014/main" id="{8BD0B4D5-B5E3-62E5-5DCC-D273A378F39A}"/>
              </a:ext>
            </a:extLst>
          </p:cNvPr>
          <p:cNvPicPr>
            <a:picLocks noChangeAspect="1"/>
          </p:cNvPicPr>
          <p:nvPr/>
        </p:nvPicPr>
        <p:blipFill rotWithShape="1">
          <a:blip r:embed="rId4"/>
          <a:srcRect l="-985" t="-158" r="985" b="50770"/>
          <a:stretch/>
        </p:blipFill>
        <p:spPr>
          <a:xfrm>
            <a:off x="2070889" y="3726558"/>
            <a:ext cx="1909308" cy="595283"/>
          </a:xfrm>
          <a:prstGeom prst="rect">
            <a:avLst/>
          </a:prstGeom>
        </p:spPr>
      </p:pic>
      <p:pic>
        <p:nvPicPr>
          <p:cNvPr id="9" name="Picture 8">
            <a:extLst>
              <a:ext uri="{FF2B5EF4-FFF2-40B4-BE49-F238E27FC236}">
                <a16:creationId xmlns:a16="http://schemas.microsoft.com/office/drawing/2014/main" id="{BBB5E3CF-DFD8-332C-B31A-D1DE128674B7}"/>
              </a:ext>
            </a:extLst>
          </p:cNvPr>
          <p:cNvPicPr>
            <a:picLocks noChangeAspect="1"/>
          </p:cNvPicPr>
          <p:nvPr/>
        </p:nvPicPr>
        <p:blipFill>
          <a:blip r:embed="rId5"/>
          <a:stretch>
            <a:fillRect/>
          </a:stretch>
        </p:blipFill>
        <p:spPr>
          <a:xfrm>
            <a:off x="2161987" y="2661500"/>
            <a:ext cx="3106699" cy="732294"/>
          </a:xfrm>
          <a:prstGeom prst="rect">
            <a:avLst/>
          </a:prstGeom>
        </p:spPr>
      </p:pic>
      <p:pic>
        <p:nvPicPr>
          <p:cNvPr id="10" name="Picture 9">
            <a:extLst>
              <a:ext uri="{FF2B5EF4-FFF2-40B4-BE49-F238E27FC236}">
                <a16:creationId xmlns:a16="http://schemas.microsoft.com/office/drawing/2014/main" id="{B3362850-254A-911A-8E87-81C96721E75A}"/>
              </a:ext>
            </a:extLst>
          </p:cNvPr>
          <p:cNvPicPr>
            <a:picLocks noChangeAspect="1"/>
          </p:cNvPicPr>
          <p:nvPr/>
        </p:nvPicPr>
        <p:blipFill rotWithShape="1">
          <a:blip r:embed="rId4"/>
          <a:srcRect t="58360"/>
          <a:stretch/>
        </p:blipFill>
        <p:spPr>
          <a:xfrm>
            <a:off x="3890929" y="3793323"/>
            <a:ext cx="2078692" cy="546413"/>
          </a:xfrm>
          <a:prstGeom prst="rect">
            <a:avLst/>
          </a:prstGeom>
        </p:spPr>
      </p:pic>
    </p:spTree>
    <p:extLst>
      <p:ext uri="{BB962C8B-B14F-4D97-AF65-F5344CB8AC3E}">
        <p14:creationId xmlns:p14="http://schemas.microsoft.com/office/powerpoint/2010/main" val="10619412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77F4-3D55-CB3C-D818-9599B85FD023}"/>
              </a:ext>
            </a:extLst>
          </p:cNvPr>
          <p:cNvSpPr>
            <a:spLocks noGrp="1"/>
          </p:cNvSpPr>
          <p:nvPr>
            <p:ph type="title"/>
          </p:nvPr>
        </p:nvSpPr>
        <p:spPr/>
        <p:txBody>
          <a:bodyPr/>
          <a:lstStyle/>
          <a:p>
            <a:r>
              <a:rPr lang="en-US" dirty="0"/>
              <a:t>Angular Velocity Over Time</a:t>
            </a:r>
          </a:p>
        </p:txBody>
      </p:sp>
      <p:sp>
        <p:nvSpPr>
          <p:cNvPr id="3" name="Content Placeholder 2">
            <a:extLst>
              <a:ext uri="{FF2B5EF4-FFF2-40B4-BE49-F238E27FC236}">
                <a16:creationId xmlns:a16="http://schemas.microsoft.com/office/drawing/2014/main" id="{3D723427-3671-691D-A03B-3033233FE1FA}"/>
              </a:ext>
            </a:extLst>
          </p:cNvPr>
          <p:cNvSpPr>
            <a:spLocks noGrp="1"/>
          </p:cNvSpPr>
          <p:nvPr>
            <p:ph idx="1"/>
          </p:nvPr>
        </p:nvSpPr>
        <p:spPr/>
        <p:txBody>
          <a:bodyPr/>
          <a:lstStyle/>
          <a:p>
            <a:endParaRPr lang="en-US"/>
          </a:p>
        </p:txBody>
      </p:sp>
      <p:pic>
        <p:nvPicPr>
          <p:cNvPr id="4" name="Picture 3" descr="A graph with a line graph&#10;&#10;AI-generated content may be incorrect.">
            <a:extLst>
              <a:ext uri="{FF2B5EF4-FFF2-40B4-BE49-F238E27FC236}">
                <a16:creationId xmlns:a16="http://schemas.microsoft.com/office/drawing/2014/main" id="{AB09614D-2F14-B646-E26E-6C481F04B6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6851" y="1825625"/>
            <a:ext cx="5818643" cy="4518360"/>
          </a:xfrm>
          <a:prstGeom prst="rect">
            <a:avLst/>
          </a:prstGeom>
          <a:noFill/>
          <a:ln>
            <a:noFill/>
          </a:ln>
        </p:spPr>
      </p:pic>
    </p:spTree>
    <p:extLst>
      <p:ext uri="{BB962C8B-B14F-4D97-AF65-F5344CB8AC3E}">
        <p14:creationId xmlns:p14="http://schemas.microsoft.com/office/powerpoint/2010/main" val="1576835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1426-4211-3192-22DE-1D59430B4E73}"/>
              </a:ext>
            </a:extLst>
          </p:cNvPr>
          <p:cNvSpPr>
            <a:spLocks noGrp="1"/>
          </p:cNvSpPr>
          <p:nvPr>
            <p:ph type="title"/>
          </p:nvPr>
        </p:nvSpPr>
        <p:spPr/>
        <p:txBody>
          <a:bodyPr/>
          <a:lstStyle/>
          <a:p>
            <a:r>
              <a:rPr lang="en-US" dirty="0"/>
              <a:t>Software Used</a:t>
            </a:r>
          </a:p>
        </p:txBody>
      </p:sp>
      <p:pic>
        <p:nvPicPr>
          <p:cNvPr id="39938" name="Picture 2" descr="torch · PyPI">
            <a:extLst>
              <a:ext uri="{FF2B5EF4-FFF2-40B4-BE49-F238E27FC236}">
                <a16:creationId xmlns:a16="http://schemas.microsoft.com/office/drawing/2014/main" id="{51809A7B-6524-4223-5C25-E8C94641C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869" y="1825625"/>
            <a:ext cx="4791075" cy="952500"/>
          </a:xfrm>
          <a:prstGeom prst="rect">
            <a:avLst/>
          </a:prstGeom>
          <a:noFill/>
          <a:extLst>
            <a:ext uri="{909E8E84-426E-40DD-AFC4-6F175D3DCCD1}">
              <a14:hiddenFill xmlns:a14="http://schemas.microsoft.com/office/drawing/2010/main">
                <a:solidFill>
                  <a:srgbClr val="FFFFFF"/>
                </a:solidFill>
              </a14:hiddenFill>
            </a:ext>
          </a:extLst>
        </p:spPr>
      </p:pic>
      <p:pic>
        <p:nvPicPr>
          <p:cNvPr id="39940" name="Picture 4" descr="numpy is better than lists or arrays ...">
            <a:extLst>
              <a:ext uri="{FF2B5EF4-FFF2-40B4-BE49-F238E27FC236}">
                <a16:creationId xmlns:a16="http://schemas.microsoft.com/office/drawing/2014/main" id="{55F29D98-7D54-3138-FE6B-B359920D6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025" y="1825625"/>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39942" name="Picture 6" descr="TensorFlow - Wikipedia">
            <a:extLst>
              <a:ext uri="{FF2B5EF4-FFF2-40B4-BE49-F238E27FC236}">
                <a16:creationId xmlns:a16="http://schemas.microsoft.com/office/drawing/2014/main" id="{99A185E6-7A94-74C7-2716-A56C4262A4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460" y="3508375"/>
            <a:ext cx="267652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39944" name="Picture 8" descr="pandas (software) - Wikipedia">
            <a:extLst>
              <a:ext uri="{FF2B5EF4-FFF2-40B4-BE49-F238E27FC236}">
                <a16:creationId xmlns:a16="http://schemas.microsoft.com/office/drawing/2014/main" id="{F8F85952-3C81-6890-B7C9-14A8E5684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7131" y="3679826"/>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39948" name="Picture 12">
            <a:extLst>
              <a:ext uri="{FF2B5EF4-FFF2-40B4-BE49-F238E27FC236}">
                <a16:creationId xmlns:a16="http://schemas.microsoft.com/office/drawing/2014/main" id="{203C93CE-359D-4401-188B-E5C9ED00F6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6722" y="4719370"/>
            <a:ext cx="1502935" cy="1650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26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46853-74A6-14EA-8B48-332032CF85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BC3159-7693-814E-F91C-8EC3F807FE62}"/>
              </a:ext>
            </a:extLst>
          </p:cNvPr>
          <p:cNvSpPr>
            <a:spLocks noGrp="1"/>
          </p:cNvSpPr>
          <p:nvPr>
            <p:ph type="title"/>
          </p:nvPr>
        </p:nvSpPr>
        <p:spPr/>
        <p:txBody>
          <a:bodyPr/>
          <a:lstStyle/>
          <a:p>
            <a:r>
              <a:rPr lang="en-US" dirty="0"/>
              <a:t>Motion Field Estimation (Optical Flow)</a:t>
            </a:r>
          </a:p>
        </p:txBody>
      </p:sp>
      <p:sp>
        <p:nvSpPr>
          <p:cNvPr id="3" name="Content Placeholder 2">
            <a:extLst>
              <a:ext uri="{FF2B5EF4-FFF2-40B4-BE49-F238E27FC236}">
                <a16:creationId xmlns:a16="http://schemas.microsoft.com/office/drawing/2014/main" id="{20F9DFB6-D6BE-17CA-5335-75AFA79DA210}"/>
              </a:ext>
            </a:extLst>
          </p:cNvPr>
          <p:cNvSpPr>
            <a:spLocks noGrp="1"/>
          </p:cNvSpPr>
          <p:nvPr>
            <p:ph idx="1"/>
          </p:nvPr>
        </p:nvSpPr>
        <p:spPr>
          <a:xfrm>
            <a:off x="838200" y="1825625"/>
            <a:ext cx="9645203" cy="2894482"/>
          </a:xfrm>
        </p:spPr>
        <p:txBody>
          <a:bodyPr>
            <a:normAutofit/>
          </a:bodyPr>
          <a:lstStyle/>
          <a:p>
            <a:r>
              <a:rPr lang="en-US" dirty="0"/>
              <a:t>Numerical method sometimes bucketed into NWP</a:t>
            </a:r>
          </a:p>
          <a:p>
            <a:r>
              <a:rPr lang="en-US" dirty="0"/>
              <a:t>Tracks apparent motion in a sequence of images</a:t>
            </a:r>
          </a:p>
        </p:txBody>
      </p:sp>
    </p:spTree>
    <p:extLst>
      <p:ext uri="{BB962C8B-B14F-4D97-AF65-F5344CB8AC3E}">
        <p14:creationId xmlns:p14="http://schemas.microsoft.com/office/powerpoint/2010/main" val="144664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462B-EA5E-A284-D646-18BB49F79144}"/>
              </a:ext>
            </a:extLst>
          </p:cNvPr>
          <p:cNvSpPr>
            <a:spLocks noGrp="1"/>
          </p:cNvSpPr>
          <p:nvPr>
            <p:ph type="title"/>
          </p:nvPr>
        </p:nvSpPr>
        <p:spPr/>
        <p:txBody>
          <a:bodyPr/>
          <a:lstStyle/>
          <a:p>
            <a:r>
              <a:rPr lang="en-US" dirty="0"/>
              <a:t>Motion Field Estimation (Optical Flow)</a:t>
            </a:r>
          </a:p>
        </p:txBody>
      </p:sp>
      <p:sp>
        <p:nvSpPr>
          <p:cNvPr id="3" name="Content Placeholder 2">
            <a:extLst>
              <a:ext uri="{FF2B5EF4-FFF2-40B4-BE49-F238E27FC236}">
                <a16:creationId xmlns:a16="http://schemas.microsoft.com/office/drawing/2014/main" id="{8AA051F2-C064-3E0C-88BE-F10F06521333}"/>
              </a:ext>
            </a:extLst>
          </p:cNvPr>
          <p:cNvSpPr>
            <a:spLocks noGrp="1"/>
          </p:cNvSpPr>
          <p:nvPr>
            <p:ph idx="1"/>
          </p:nvPr>
        </p:nvSpPr>
        <p:spPr>
          <a:xfrm>
            <a:off x="838200" y="1825625"/>
            <a:ext cx="5993219" cy="1461135"/>
          </a:xfrm>
        </p:spPr>
        <p:txBody>
          <a:bodyPr>
            <a:normAutofit/>
          </a:bodyPr>
          <a:lstStyle/>
          <a:p>
            <a:pPr marL="514350" indent="-514350">
              <a:buFont typeface="+mj-lt"/>
              <a:buAutoNum type="arabicPeriod"/>
            </a:pPr>
            <a:r>
              <a:rPr lang="en-US" dirty="0"/>
              <a:t>Space is discretized</a:t>
            </a:r>
          </a:p>
        </p:txBody>
      </p:sp>
      <p:pic>
        <p:nvPicPr>
          <p:cNvPr id="4" name="Picture 3" descr="A grid of clouds and a blue sky&#10;&#10;AI-generated content may be incorrect.">
            <a:extLst>
              <a:ext uri="{FF2B5EF4-FFF2-40B4-BE49-F238E27FC236}">
                <a16:creationId xmlns:a16="http://schemas.microsoft.com/office/drawing/2014/main" id="{28FCAD02-D8B3-C6A5-B435-38B01D25E2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96404" y="1690688"/>
            <a:ext cx="2708563" cy="2664550"/>
          </a:xfrm>
          <a:prstGeom prst="rect">
            <a:avLst/>
          </a:prstGeom>
          <a:noFill/>
          <a:ln>
            <a:noFill/>
          </a:ln>
        </p:spPr>
      </p:pic>
    </p:spTree>
    <p:extLst>
      <p:ext uri="{BB962C8B-B14F-4D97-AF65-F5344CB8AC3E}">
        <p14:creationId xmlns:p14="http://schemas.microsoft.com/office/powerpoint/2010/main" val="1753731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37174</TotalTime>
  <Words>5180</Words>
  <Application>Microsoft Office PowerPoint</Application>
  <PresentationFormat>Widescreen</PresentationFormat>
  <Paragraphs>1305</Paragraphs>
  <Slides>76</Slides>
  <Notes>55</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Aptos</vt:lpstr>
      <vt:lpstr>Aptos Display</vt:lpstr>
      <vt:lpstr>Arial</vt:lpstr>
      <vt:lpstr>Cambria Math</vt:lpstr>
      <vt:lpstr>Helvetica</vt:lpstr>
      <vt:lpstr>Roboto</vt:lpstr>
      <vt:lpstr>Times New Roman</vt:lpstr>
      <vt:lpstr>Office Theme</vt:lpstr>
      <vt:lpstr>Precipitation Nowcasting Using an AI-Enabled Probabilistic Geometric Method </vt:lpstr>
      <vt:lpstr>Agenda</vt:lpstr>
      <vt:lpstr>Introduction and Background</vt:lpstr>
      <vt:lpstr>Purpose</vt:lpstr>
      <vt:lpstr>Definition of Nowcasting</vt:lpstr>
      <vt:lpstr>Current Approaches</vt:lpstr>
      <vt:lpstr>Numerical Weather Prediction (NWP)</vt:lpstr>
      <vt:lpstr>Motion Field Estimation (Optical Flow)</vt:lpstr>
      <vt:lpstr>Motion Field Estimation (Optical Flow)</vt:lpstr>
      <vt:lpstr>Motion Field Estimation (Optical Flow)</vt:lpstr>
      <vt:lpstr>Motion Field Estimation (Optical Flow)</vt:lpstr>
      <vt:lpstr>Motion Field Estimation (Optical Flow)</vt:lpstr>
      <vt:lpstr>Deep Learning</vt:lpstr>
      <vt:lpstr>Deep Learning</vt:lpstr>
      <vt:lpstr>Ensemble Models</vt:lpstr>
      <vt:lpstr>Nowcasting Challenges and Considerations</vt:lpstr>
      <vt:lpstr>Methodology Overview</vt:lpstr>
      <vt:lpstr>Methodology – The SEVIR Dataset</vt:lpstr>
      <vt:lpstr>Methodology – The SEVIR Dataset</vt:lpstr>
      <vt:lpstr>Methodology – The SEVIR Dataset</vt:lpstr>
      <vt:lpstr>Methodology – Feature Extraction</vt:lpstr>
      <vt:lpstr>Feature Extraction – Radar Masking</vt:lpstr>
      <vt:lpstr>Feature Extraction – Radar Masking</vt:lpstr>
      <vt:lpstr>Feature Extraction – Fitting Ellipses</vt:lpstr>
      <vt:lpstr>Feature Extraction – Ellipse Fitting</vt:lpstr>
      <vt:lpstr>Feature Extraction – Ellipse Fitting</vt:lpstr>
      <vt:lpstr>Feature Extraction – Other 1st Order Features</vt:lpstr>
      <vt:lpstr>Feature Extraction – 1st Order Features</vt:lpstr>
      <vt:lpstr>Feature Extraction – Deriving 2nd Order Features</vt:lpstr>
      <vt:lpstr>Feature Extraction: Features</vt:lpstr>
      <vt:lpstr>Feature Extraction: Issues Encountered</vt:lpstr>
      <vt:lpstr>Feature Extraction: Issues Encountered</vt:lpstr>
      <vt:lpstr>Methodology – Data Clustering</vt:lpstr>
      <vt:lpstr>Data Processing: Attempted Clustering</vt:lpstr>
      <vt:lpstr>Methodology – Data Processing</vt:lpstr>
      <vt:lpstr>Data Processing – Splitting the Data</vt:lpstr>
      <vt:lpstr>Data Processing – Normalizing the Data</vt:lpstr>
      <vt:lpstr>Data Processing: Creating Inputs and Targets</vt:lpstr>
      <vt:lpstr>Data Processing: Creating Inputs and Targets</vt:lpstr>
      <vt:lpstr>Methodology – LSTM Modeling</vt:lpstr>
      <vt:lpstr>LSTM Modeling - LSTM Background</vt:lpstr>
      <vt:lpstr>LSTM Modeling - LSTM Architecture</vt:lpstr>
      <vt:lpstr>LSTM Modeling - LSTM Training and Evaluation</vt:lpstr>
      <vt:lpstr>Methodology – Hyperparameter Optimization</vt:lpstr>
      <vt:lpstr>Hyperparameter Optimization</vt:lpstr>
      <vt:lpstr>Parameter Tuning</vt:lpstr>
      <vt:lpstr>Parameter Tuning</vt:lpstr>
      <vt:lpstr>Hyperparameter Optimization - NOLHs</vt:lpstr>
      <vt:lpstr>Hyperparameter Optimization – Sampling</vt:lpstr>
      <vt:lpstr>Hyperparameter Optimization – Sampling</vt:lpstr>
      <vt:lpstr>Hyperparameter Optimization</vt:lpstr>
      <vt:lpstr>Results and Analysis</vt:lpstr>
      <vt:lpstr>Results – Hyperparameter Optimization</vt:lpstr>
      <vt:lpstr>Results – Hyperparameter Optimization</vt:lpstr>
      <vt:lpstr>Results – Hyperparameter Optimization</vt:lpstr>
      <vt:lpstr>Results – Hyperparameter Optimization</vt:lpstr>
      <vt:lpstr>Results – Hyperparameter Optimization</vt:lpstr>
      <vt:lpstr>Results – Model Accuracy</vt:lpstr>
      <vt:lpstr>Results – Model Accuracy</vt:lpstr>
      <vt:lpstr>Results – Model Accuracy</vt:lpstr>
      <vt:lpstr>Results – Model Accuracy</vt:lpstr>
      <vt:lpstr>Results – Model Accuracy</vt:lpstr>
      <vt:lpstr>Results – Model Accuracy</vt:lpstr>
      <vt:lpstr>Results – Model Accuracy</vt:lpstr>
      <vt:lpstr>Results – Model Accuracy</vt:lpstr>
      <vt:lpstr>Results – Clustered Model Accuracy</vt:lpstr>
      <vt:lpstr>Conclusion</vt:lpstr>
      <vt:lpstr>Conclusion</vt:lpstr>
      <vt:lpstr>Suggestions for Future Work</vt:lpstr>
      <vt:lpstr>Questions</vt:lpstr>
      <vt:lpstr>Cluster Metrics</vt:lpstr>
      <vt:lpstr>Hyperparameter Optimization NOLH Design Spaces</vt:lpstr>
      <vt:lpstr>LSTM Cell Functions</vt:lpstr>
      <vt:lpstr>Common Evaluation Metrics</vt:lpstr>
      <vt:lpstr>Angular Velocity Over Time</vt:lpstr>
      <vt:lpstr>Software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Brown</dc:creator>
  <cp:lastModifiedBy>Jared Brown</cp:lastModifiedBy>
  <cp:revision>3</cp:revision>
  <dcterms:created xsi:type="dcterms:W3CDTF">2024-09-14T18:35:45Z</dcterms:created>
  <dcterms:modified xsi:type="dcterms:W3CDTF">2025-04-30T16:15:56Z</dcterms:modified>
</cp:coreProperties>
</file>