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2" r:id="rId3"/>
    <p:sldId id="259" r:id="rId4"/>
    <p:sldId id="260" r:id="rId5"/>
    <p:sldId id="261" r:id="rId6"/>
    <p:sldId id="266" r:id="rId7"/>
    <p:sldId id="263" r:id="rId8"/>
    <p:sldId id="264" r:id="rId9"/>
    <p:sldId id="270" r:id="rId10"/>
    <p:sldId id="271" r:id="rId11"/>
    <p:sldId id="265" r:id="rId12"/>
    <p:sldId id="272" r:id="rId13"/>
    <p:sldId id="267" r:id="rId14"/>
    <p:sldId id="268" r:id="rId15"/>
    <p:sldId id="276" r:id="rId16"/>
    <p:sldId id="277" r:id="rId17"/>
    <p:sldId id="278" r:id="rId18"/>
    <p:sldId id="279" r:id="rId19"/>
    <p:sldId id="275" r:id="rId20"/>
    <p:sldId id="269" r:id="rId21"/>
    <p:sldId id="280" r:id="rId22"/>
    <p:sldId id="281" r:id="rId23"/>
    <p:sldId id="282" r:id="rId24"/>
    <p:sldId id="258" r:id="rId25"/>
  </p:sldIdLst>
  <p:sldSz cx="9144000" cy="6858000" type="screen4x3"/>
  <p:notesSz cx="6997700" cy="9271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3607" autoAdjust="0"/>
  </p:normalViewPr>
  <p:slideViewPr>
    <p:cSldViewPr snapToGrid="0" snapToObjects="1">
      <p:cViewPr varScale="1">
        <p:scale>
          <a:sx n="78" d="100"/>
          <a:sy n="78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12/11/16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12/11/16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12/11/16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12/11/16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12/11/16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12/11/16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12/11/16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12/11/16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12/11/16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12/11/16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12/11/16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ualgo.net/b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131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146778"/>
            <a:ext cx="7605059" cy="2952706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Structures</a:t>
            </a:r>
          </a:p>
          <a:p>
            <a:endParaRPr lang="en-US" sz="3600" dirty="0" smtClean="0"/>
          </a:p>
          <a:p>
            <a:r>
              <a:rPr lang="en-US" sz="3600" dirty="0" smtClean="0"/>
              <a:t>AVL Trees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  <p:grpSp>
        <p:nvGrpSpPr>
          <p:cNvPr id="25" name="Group 402"/>
          <p:cNvGrpSpPr>
            <a:grpSpLocks/>
          </p:cNvGrpSpPr>
          <p:nvPr/>
        </p:nvGrpSpPr>
        <p:grpSpPr bwMode="auto">
          <a:xfrm>
            <a:off x="5560134" y="4150255"/>
            <a:ext cx="2667000" cy="1873250"/>
            <a:chOff x="3072" y="2084"/>
            <a:chExt cx="1680" cy="1180"/>
          </a:xfrm>
        </p:grpSpPr>
        <p:sp>
          <p:nvSpPr>
            <p:cNvPr id="26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27" name="AutoShape 384"/>
            <p:cNvCxnSpPr>
              <a:cxnSpLocks noChangeShapeType="1"/>
              <a:stCxn id="32" idx="0"/>
              <a:endCxn id="26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385"/>
            <p:cNvCxnSpPr>
              <a:cxnSpLocks noChangeShapeType="1"/>
              <a:stCxn id="29" idx="7"/>
              <a:endCxn id="26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30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31" name="AutoShape 388"/>
            <p:cNvCxnSpPr>
              <a:cxnSpLocks noChangeShapeType="1"/>
              <a:stCxn id="30" idx="0"/>
              <a:endCxn id="29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33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35" name="AutoShape 392"/>
            <p:cNvCxnSpPr>
              <a:cxnSpLocks noChangeShapeType="1"/>
              <a:stCxn id="34" idx="0"/>
              <a:endCxn id="32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93"/>
            <p:cNvCxnSpPr>
              <a:cxnSpLocks noChangeShapeType="1"/>
              <a:stCxn id="33" idx="0"/>
              <a:endCxn id="32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38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9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0" name="AutoShape 397"/>
            <p:cNvCxnSpPr>
              <a:cxnSpLocks noChangeShapeType="1"/>
              <a:stCxn id="39" idx="0"/>
              <a:endCxn id="37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98"/>
            <p:cNvCxnSpPr>
              <a:cxnSpLocks noChangeShapeType="1"/>
              <a:stCxn id="38" idx="0"/>
              <a:endCxn id="37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99"/>
            <p:cNvCxnSpPr>
              <a:cxnSpLocks noChangeShapeType="1"/>
              <a:stCxn id="37" idx="0"/>
              <a:endCxn id="29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44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Insert and Rotation in 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Insert operation may cause balance factor to become </a:t>
            </a:r>
            <a:r>
              <a:rPr lang="en-US" altLang="en-US" dirty="0" smtClean="0"/>
              <a:t>an absolute value of 2 </a:t>
            </a:r>
            <a:r>
              <a:rPr lang="en-US" altLang="en-US" dirty="0"/>
              <a:t>for some node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Only </a:t>
            </a:r>
            <a:r>
              <a:rPr lang="en-US" altLang="en-US" dirty="0">
                <a:solidFill>
                  <a:schemeClr val="tx1"/>
                </a:solidFill>
              </a:rPr>
              <a:t>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 after the Insert, </a:t>
            </a:r>
            <a:r>
              <a:rPr lang="en-US" altLang="en-US" dirty="0">
                <a:solidFill>
                  <a:srgbClr val="0000FF"/>
                </a:solidFill>
              </a:rPr>
              <a:t>go back up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a new balance factor</a:t>
            </a:r>
            <a:r>
              <a:rPr lang="en-US" altLang="en-US" dirty="0"/>
              <a:t> (the </a:t>
            </a:r>
            <a:r>
              <a:rPr lang="en-US" altLang="en-US" dirty="0" smtClean="0"/>
              <a:t>difference abs(</a:t>
            </a:r>
            <a:r>
              <a:rPr lang="en-US" altLang="en-US" dirty="0" err="1" smtClean="0"/>
              <a:t>h</a:t>
            </a:r>
            <a:r>
              <a:rPr lang="en-US" altLang="en-US" baseline="-25000" dirty="0" err="1" smtClean="0"/>
              <a:t>left</a:t>
            </a:r>
            <a:r>
              <a:rPr lang="en-US" altLang="en-US" dirty="0" err="1"/>
              <a:t>-h</a:t>
            </a:r>
            <a:r>
              <a:rPr lang="en-US" altLang="en-US" baseline="-25000" dirty="0" err="1"/>
              <a:t>right</a:t>
            </a:r>
            <a:r>
              <a:rPr lang="en-US" altLang="en-US" smtClean="0"/>
              <a:t>)) </a:t>
            </a:r>
            <a:r>
              <a:rPr lang="en-US" altLang="en-US" dirty="0"/>
              <a:t>is </a:t>
            </a:r>
            <a:r>
              <a:rPr lang="en-US" altLang="en-US" dirty="0" smtClean="0"/>
              <a:t>2, </a:t>
            </a:r>
            <a:r>
              <a:rPr lang="en-US" altLang="en-US" dirty="0"/>
              <a:t>adjust tree by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rgbClr val="0000FF"/>
                </a:solidFill>
              </a:rPr>
              <a:t>rotation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around the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22110" y="1014237"/>
            <a:ext cx="8142111" cy="17511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dirty="0" smtClean="0"/>
              <a:t>Inserting a new key-value same as in a binary search tree</a:t>
            </a:r>
          </a:p>
          <a:p>
            <a:pPr lvl="1">
              <a:lnSpc>
                <a:spcPct val="80000"/>
              </a:lnSpc>
              <a:buClrTx/>
              <a:buFont typeface="Wingdings" charset="2"/>
              <a:buChar char="§"/>
            </a:pPr>
            <a:r>
              <a:rPr lang="en-US" dirty="0" smtClean="0"/>
              <a:t>Always done by expanding an external node.</a:t>
            </a:r>
          </a:p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dirty="0" smtClean="0"/>
              <a:t>Example: insert key 54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04272" y="2714975"/>
            <a:ext cx="2743200" cy="3429000"/>
            <a:chOff x="3696" y="1200"/>
            <a:chExt cx="1728" cy="2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44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2" name="AutoShape 21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2"/>
            <p:cNvCxnSpPr>
              <a:cxnSpLocks noChangeShapeType="1"/>
              <a:stCxn id="7" idx="4"/>
              <a:endCxn id="14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4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5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/>
            <p:cNvCxnSpPr>
              <a:cxnSpLocks noChangeShapeType="1"/>
              <a:stCxn id="8" idx="4"/>
              <a:endCxn id="11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7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8"/>
            <p:cNvCxnSpPr>
              <a:cxnSpLocks noChangeShapeType="1"/>
              <a:stCxn id="9" idx="4"/>
              <a:endCxn id="15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9"/>
            <p:cNvCxnSpPr>
              <a:cxnSpLocks noChangeShapeType="1"/>
              <a:stCxn id="9" idx="4"/>
              <a:endCxn id="16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0"/>
            <p:cNvCxnSpPr>
              <a:cxnSpLocks noChangeShapeType="1"/>
              <a:stCxn id="12" idx="4"/>
              <a:endCxn id="17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1"/>
            <p:cNvCxnSpPr>
              <a:cxnSpLocks noChangeShapeType="1"/>
              <a:stCxn id="12" idx="4"/>
              <a:endCxn id="18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2"/>
            <p:cNvCxnSpPr>
              <a:cxnSpLocks noChangeShapeType="1"/>
              <a:stCxn id="13" idx="4"/>
              <a:endCxn id="38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3"/>
            <p:cNvCxnSpPr>
              <a:cxnSpLocks noChangeShapeType="1"/>
              <a:stCxn id="13" idx="4"/>
              <a:endCxn id="19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4"/>
            <p:cNvCxnSpPr>
              <a:cxnSpLocks noChangeShapeType="1"/>
              <a:stCxn id="10" idx="4"/>
              <a:endCxn id="13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5"/>
            <p:cNvCxnSpPr>
              <a:cxnSpLocks noChangeShapeType="1"/>
              <a:stCxn id="11" idx="4"/>
              <a:endCxn id="20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6"/>
            <p:cNvCxnSpPr>
              <a:cxnSpLocks noChangeShapeType="1"/>
              <a:stCxn id="11" idx="4"/>
              <a:endCxn id="21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" name="AutoShape 40"/>
            <p:cNvCxnSpPr>
              <a:cxnSpLocks noChangeShapeType="1"/>
              <a:stCxn id="38" idx="4"/>
              <a:endCxn id="39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1"/>
            <p:cNvCxnSpPr>
              <a:cxnSpLocks noChangeShapeType="1"/>
              <a:stCxn id="38" idx="4"/>
              <a:endCxn id="40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5439485" y="5807777"/>
            <a:ext cx="312738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6844247" y="5174542"/>
            <a:ext cx="4619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415321" y="3492498"/>
            <a:ext cx="452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055036" y="3281536"/>
            <a:ext cx="442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5738288" y="5662433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5647272" y="3857975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>
            <a:off x="6728183" y="3433936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H="1" flipV="1">
            <a:off x="6615647" y="5023200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922875" y="2714975"/>
            <a:ext cx="2743200" cy="2755900"/>
            <a:chOff x="3840" y="1882"/>
            <a:chExt cx="1728" cy="1736"/>
          </a:xfrm>
        </p:grpSpPr>
        <p:sp>
          <p:nvSpPr>
            <p:cNvPr id="52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44</a:t>
              </a:r>
            </a:p>
          </p:txBody>
        </p:sp>
        <p:sp>
          <p:nvSpPr>
            <p:cNvPr id="53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54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55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56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57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58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59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60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9" name="AutoShape 106"/>
            <p:cNvCxnSpPr>
              <a:cxnSpLocks noChangeShapeType="1"/>
              <a:stCxn id="52" idx="4"/>
              <a:endCxn id="53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07"/>
            <p:cNvCxnSpPr>
              <a:cxnSpLocks noChangeShapeType="1"/>
              <a:stCxn id="53" idx="4"/>
              <a:endCxn id="60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108"/>
            <p:cNvCxnSpPr>
              <a:cxnSpLocks noChangeShapeType="1"/>
              <a:stCxn id="53" idx="4"/>
              <a:endCxn id="55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109"/>
            <p:cNvCxnSpPr>
              <a:cxnSpLocks noChangeShapeType="1"/>
              <a:stCxn id="52" idx="4"/>
              <a:endCxn id="54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10"/>
            <p:cNvCxnSpPr>
              <a:cxnSpLocks noChangeShapeType="1"/>
              <a:stCxn id="54" idx="4"/>
              <a:endCxn id="56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111"/>
            <p:cNvCxnSpPr>
              <a:cxnSpLocks noChangeShapeType="1"/>
              <a:stCxn id="54" idx="4"/>
              <a:endCxn id="57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12"/>
            <p:cNvCxnSpPr>
              <a:cxnSpLocks noChangeShapeType="1"/>
              <a:stCxn id="56" idx="4"/>
              <a:endCxn id="58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13"/>
            <p:cNvCxnSpPr>
              <a:cxnSpLocks noChangeShapeType="1"/>
              <a:stCxn id="55" idx="4"/>
              <a:endCxn id="61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14"/>
            <p:cNvCxnSpPr>
              <a:cxnSpLocks noChangeShapeType="1"/>
              <a:stCxn id="55" idx="4"/>
              <a:endCxn id="62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115"/>
            <p:cNvCxnSpPr>
              <a:cxnSpLocks noChangeShapeType="1"/>
              <a:stCxn id="58" idx="4"/>
              <a:endCxn id="63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116"/>
            <p:cNvCxnSpPr>
              <a:cxnSpLocks noChangeShapeType="1"/>
              <a:stCxn id="58" idx="4"/>
              <a:endCxn id="64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17"/>
            <p:cNvCxnSpPr>
              <a:cxnSpLocks noChangeShapeType="1"/>
              <a:stCxn id="59" idx="4"/>
              <a:endCxn id="65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118"/>
            <p:cNvCxnSpPr>
              <a:cxnSpLocks noChangeShapeType="1"/>
              <a:stCxn id="59" idx="4"/>
              <a:endCxn id="66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119"/>
            <p:cNvCxnSpPr>
              <a:cxnSpLocks noChangeShapeType="1"/>
              <a:stCxn id="56" idx="4"/>
              <a:endCxn id="59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120"/>
            <p:cNvCxnSpPr>
              <a:cxnSpLocks noChangeShapeType="1"/>
              <a:stCxn id="57" idx="4"/>
              <a:endCxn id="67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121"/>
            <p:cNvCxnSpPr>
              <a:cxnSpLocks noChangeShapeType="1"/>
              <a:stCxn id="57" idx="4"/>
              <a:endCxn id="68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" name="Text Box 122"/>
          <p:cNvSpPr txBox="1">
            <a:spLocks noChangeArrowheads="1"/>
          </p:cNvSpPr>
          <p:nvPr/>
        </p:nvSpPr>
        <p:spPr bwMode="auto">
          <a:xfrm>
            <a:off x="1456275" y="6220175"/>
            <a:ext cx="154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+mn-lt"/>
              </a:rPr>
              <a:t>before insertion</a:t>
            </a:r>
          </a:p>
        </p:txBody>
      </p:sp>
      <p:sp>
        <p:nvSpPr>
          <p:cNvPr id="86" name="Text Box 123"/>
          <p:cNvSpPr txBox="1">
            <a:spLocks noChangeArrowheads="1"/>
          </p:cNvSpPr>
          <p:nvPr/>
        </p:nvSpPr>
        <p:spPr bwMode="auto">
          <a:xfrm>
            <a:off x="5053547" y="6220175"/>
            <a:ext cx="1392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+mn-lt"/>
              </a:rPr>
              <a:t>after insertion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63534" y="5136088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383278" y="4465743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6412447" y="4465953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818017" y="3745931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7000000" y="3759831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7405513" y="3588154"/>
            <a:ext cx="1408458" cy="73866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Balance factor: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| (3 – 1) | = 2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No longer AVL!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02102" y="4514064"/>
            <a:ext cx="1320970" cy="523220"/>
          </a:xfrm>
          <a:prstGeom prst="rect">
            <a:avLst/>
          </a:prstGeom>
          <a:noFill/>
          <a:ln>
            <a:solidFill>
              <a:srgbClr val="00009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Balance factor: </a:t>
            </a:r>
          </a:p>
          <a:p>
            <a:r>
              <a:rPr lang="en-US" sz="1400" dirty="0" smtClean="0">
                <a:solidFill>
                  <a:srgbClr val="000090"/>
                </a:solidFill>
              </a:rPr>
              <a:t>| (1 – 2) | = 1</a:t>
            </a:r>
            <a:endParaRPr lang="en-US" sz="1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2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Restructuring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16824" y="6310279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04286" y="2331152"/>
            <a:ext cx="2743200" cy="3429000"/>
            <a:chOff x="3696" y="1200"/>
            <a:chExt cx="1728" cy="216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44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" name="AutoShape 21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6" idx="4"/>
              <a:endCxn id="13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4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5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6"/>
            <p:cNvCxnSpPr>
              <a:cxnSpLocks noChangeShapeType="1"/>
              <a:stCxn id="7" idx="4"/>
              <a:endCxn id="10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7"/>
            <p:cNvCxnSpPr>
              <a:cxnSpLocks noChangeShapeType="1"/>
              <a:stCxn id="9" idx="4"/>
              <a:endCxn id="11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8"/>
            <p:cNvCxnSpPr>
              <a:cxnSpLocks noChangeShapeType="1"/>
              <a:stCxn id="8" idx="4"/>
              <a:endCxn id="14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9"/>
            <p:cNvCxnSpPr>
              <a:cxnSpLocks noChangeShapeType="1"/>
              <a:stCxn id="8" idx="4"/>
              <a:endCxn id="15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0"/>
            <p:cNvCxnSpPr>
              <a:cxnSpLocks noChangeShapeType="1"/>
              <a:stCxn id="11" idx="4"/>
              <a:endCxn id="16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1"/>
            <p:cNvCxnSpPr>
              <a:cxnSpLocks noChangeShapeType="1"/>
              <a:stCxn id="11" idx="4"/>
              <a:endCxn id="17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2"/>
            <p:cNvCxnSpPr>
              <a:cxnSpLocks noChangeShapeType="1"/>
              <a:stCxn id="12" idx="4"/>
              <a:endCxn id="37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3"/>
            <p:cNvCxnSpPr>
              <a:cxnSpLocks noChangeShapeType="1"/>
              <a:stCxn id="12" idx="4"/>
              <a:endCxn id="18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4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5"/>
            <p:cNvCxnSpPr>
              <a:cxnSpLocks noChangeShapeType="1"/>
              <a:stCxn id="10" idx="4"/>
              <a:endCxn id="19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6"/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0" name="AutoShape 40"/>
            <p:cNvCxnSpPr>
              <a:cxnSpLocks noChangeShapeType="1"/>
              <a:stCxn id="37" idx="4"/>
              <a:endCxn id="38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"/>
            <p:cNvCxnSpPr>
              <a:cxnSpLocks noChangeShapeType="1"/>
              <a:stCxn id="37" idx="4"/>
              <a:endCxn id="39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2701894" y="5438264"/>
            <a:ext cx="1705465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8000"/>
                </a:solidFill>
                <a:latin typeface="+mn-lt"/>
              </a:rPr>
              <a:t>newly inserted node</a:t>
            </a:r>
            <a:endParaRPr lang="en-US" sz="1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444261" y="4790719"/>
            <a:ext cx="116685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8000"/>
                </a:solidFill>
                <a:latin typeface="+mn-lt"/>
              </a:rPr>
              <a:t>x (child of y)</a:t>
            </a:r>
            <a:endParaRPr lang="en-US" sz="1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747226" y="3108675"/>
            <a:ext cx="11621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8000"/>
                </a:solidFill>
                <a:latin typeface="+mn-lt"/>
              </a:rPr>
              <a:t>y (child of z)</a:t>
            </a:r>
            <a:endParaRPr lang="en-US" sz="1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5655050" y="2855380"/>
            <a:ext cx="2068570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8000"/>
                </a:solidFill>
                <a:latin typeface="+mn-lt"/>
              </a:rPr>
              <a:t>z 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(first imbalanced node)</a:t>
            </a:r>
            <a:endParaRPr lang="en-US" sz="1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4338302" y="5278610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247286" y="3474152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5328197" y="3050113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 flipV="1">
            <a:off x="5215661" y="4639377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63548" y="4752265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83292" y="4081920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012461" y="4082130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18031" y="3362108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600014" y="3376008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54542" y="1832001"/>
            <a:ext cx="274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Focus on </a:t>
            </a:r>
            <a:r>
              <a:rPr lang="en-US" altLang="en-US" dirty="0">
                <a:solidFill>
                  <a:srgbClr val="0000FF"/>
                </a:solidFill>
              </a:rPr>
              <a:t>only three </a:t>
            </a:r>
            <a:r>
              <a:rPr lang="en-US" altLang="en-US" dirty="0" smtClean="0">
                <a:solidFill>
                  <a:srgbClr val="0000FF"/>
                </a:solidFill>
              </a:rPr>
              <a:t>nodes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11997" y="5966354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combinations: Y and X can be left/right child of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4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Trinode</a:t>
            </a:r>
            <a:r>
              <a:rPr lang="en-US" dirty="0" smtClean="0"/>
              <a:t> Restructuring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777" y="1028890"/>
            <a:ext cx="821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Input:</a:t>
            </a:r>
            <a:r>
              <a:rPr lang="en-US" dirty="0" smtClean="0"/>
              <a:t>  A node x of a binary search tree T that has a parent y and a grandparent z</a:t>
            </a:r>
          </a:p>
          <a:p>
            <a:r>
              <a:rPr lang="en-US" b="1" i="1" dirty="0" smtClean="0"/>
              <a:t>Output:  </a:t>
            </a:r>
            <a:r>
              <a:rPr lang="en-US" dirty="0" smtClean="0"/>
              <a:t>Tree T after a </a:t>
            </a:r>
            <a:r>
              <a:rPr lang="en-US" dirty="0" err="1" smtClean="0"/>
              <a:t>trinode</a:t>
            </a:r>
            <a:r>
              <a:rPr lang="en-US" dirty="0" smtClean="0"/>
              <a:t> restructuring (a single or double rotation) involving nodes, x, y, and z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let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 be </a:t>
            </a:r>
            <a:r>
              <a:rPr lang="en-US" dirty="0" smtClean="0"/>
              <a:t>a left-to-right (</a:t>
            </a:r>
            <a:r>
              <a:rPr lang="en-US" dirty="0" err="1" smtClean="0"/>
              <a:t>inorder</a:t>
            </a:r>
            <a:r>
              <a:rPr lang="en-US" dirty="0" smtClean="0"/>
              <a:t>) listing </a:t>
            </a:r>
            <a:r>
              <a:rPr lang="en-US" dirty="0"/>
              <a:t>of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 smtClean="0"/>
              <a:t>z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perform the rotations needed to make </a:t>
            </a:r>
            <a:r>
              <a:rPr lang="en-US" i="1" dirty="0"/>
              <a:t>b</a:t>
            </a:r>
            <a:r>
              <a:rPr lang="en-US" dirty="0"/>
              <a:t> the topmost node of the </a:t>
            </a:r>
            <a:r>
              <a:rPr lang="en-US" dirty="0" smtClean="0"/>
              <a:t>three</a:t>
            </a:r>
            <a:endParaRPr lang="en-US" dirty="0"/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1264884" y="2794179"/>
            <a:ext cx="2058987" cy="2701925"/>
            <a:chOff x="148" y="1802"/>
            <a:chExt cx="1297" cy="1702"/>
          </a:xfrm>
          <a:solidFill>
            <a:srgbClr val="CFDCF0"/>
          </a:solidFill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679" y="2294"/>
              <a:ext cx="371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b=y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451" y="1910"/>
              <a:ext cx="353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a=z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920" y="2678"/>
              <a:ext cx="361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c=x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148" y="2294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0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43" name="AutoShape 9"/>
            <p:cNvSpPr>
              <a:spLocks noChangeArrowheads="1"/>
            </p:cNvSpPr>
            <p:nvPr/>
          </p:nvSpPr>
          <p:spPr bwMode="auto">
            <a:xfrm>
              <a:off x="438" y="272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1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44" name="AutoShape 10"/>
            <p:cNvSpPr>
              <a:spLocks noChangeArrowheads="1"/>
            </p:cNvSpPr>
            <p:nvPr/>
          </p:nvSpPr>
          <p:spPr bwMode="auto">
            <a:xfrm>
              <a:off x="726" y="303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2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45" name="AutoShape 11"/>
            <p:cNvSpPr>
              <a:spLocks noChangeArrowheads="1"/>
            </p:cNvSpPr>
            <p:nvPr/>
          </p:nvSpPr>
          <p:spPr bwMode="auto">
            <a:xfrm>
              <a:off x="1115" y="303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3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46" name="AutoShape 12"/>
            <p:cNvCxnSpPr>
              <a:cxnSpLocks noChangeShapeType="1"/>
              <a:stCxn id="41" idx="4"/>
              <a:endCxn id="45" idx="0"/>
            </p:cNvCxnSpPr>
            <p:nvPr/>
          </p:nvCxnSpPr>
          <p:spPr bwMode="auto">
            <a:xfrm>
              <a:off x="1101" y="2932"/>
              <a:ext cx="179" cy="106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47" name="AutoShape 13"/>
            <p:cNvCxnSpPr>
              <a:cxnSpLocks noChangeShapeType="1"/>
              <a:stCxn id="41" idx="4"/>
              <a:endCxn id="44" idx="0"/>
            </p:cNvCxnSpPr>
            <p:nvPr/>
          </p:nvCxnSpPr>
          <p:spPr bwMode="auto">
            <a:xfrm flipH="1">
              <a:off x="891" y="2932"/>
              <a:ext cx="210" cy="106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48" name="AutoShape 14"/>
            <p:cNvCxnSpPr>
              <a:cxnSpLocks noChangeShapeType="1"/>
              <a:stCxn id="39" idx="4"/>
              <a:endCxn id="41" idx="0"/>
            </p:cNvCxnSpPr>
            <p:nvPr/>
          </p:nvCxnSpPr>
          <p:spPr bwMode="auto">
            <a:xfrm>
              <a:off x="865" y="2548"/>
              <a:ext cx="236" cy="130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49" name="AutoShape 15"/>
            <p:cNvCxnSpPr>
              <a:cxnSpLocks noChangeShapeType="1"/>
              <a:stCxn id="39" idx="4"/>
              <a:endCxn id="43" idx="0"/>
            </p:cNvCxnSpPr>
            <p:nvPr/>
          </p:nvCxnSpPr>
          <p:spPr bwMode="auto">
            <a:xfrm flipH="1">
              <a:off x="603" y="2548"/>
              <a:ext cx="262" cy="17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50" name="AutoShape 16"/>
            <p:cNvCxnSpPr>
              <a:cxnSpLocks noChangeShapeType="1"/>
              <a:stCxn id="40" idx="4"/>
              <a:endCxn id="39" idx="0"/>
            </p:cNvCxnSpPr>
            <p:nvPr/>
          </p:nvCxnSpPr>
          <p:spPr bwMode="auto">
            <a:xfrm>
              <a:off x="628" y="2164"/>
              <a:ext cx="237" cy="130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51" name="AutoShape 17"/>
            <p:cNvCxnSpPr>
              <a:cxnSpLocks noChangeShapeType="1"/>
              <a:stCxn id="40" idx="4"/>
              <a:endCxn id="42" idx="0"/>
            </p:cNvCxnSpPr>
            <p:nvPr/>
          </p:nvCxnSpPr>
          <p:spPr bwMode="auto">
            <a:xfrm flipH="1">
              <a:off x="313" y="2164"/>
              <a:ext cx="315" cy="130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52" name="AutoShape 18"/>
            <p:cNvCxnSpPr>
              <a:cxnSpLocks noChangeShapeType="1"/>
              <a:stCxn id="40" idx="0"/>
            </p:cNvCxnSpPr>
            <p:nvPr/>
          </p:nvCxnSpPr>
          <p:spPr bwMode="auto">
            <a:xfrm flipH="1" flipV="1">
              <a:off x="484" y="1802"/>
              <a:ext cx="144" cy="10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5428544" y="3345041"/>
            <a:ext cx="2501900" cy="2133600"/>
            <a:chOff x="1540" y="2640"/>
            <a:chExt cx="1576" cy="1344"/>
          </a:xfrm>
          <a:solidFill>
            <a:srgbClr val="CFDCF0"/>
          </a:solidFill>
        </p:grpSpPr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2135" y="2748"/>
              <a:ext cx="371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b=y</a:t>
              </a: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1723" y="3148"/>
              <a:ext cx="353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a=z</a:t>
              </a:r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2579" y="3154"/>
              <a:ext cx="361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c=x</a:t>
              </a:r>
            </a:p>
          </p:txBody>
        </p:sp>
        <p:sp>
          <p:nvSpPr>
            <p:cNvPr id="57" name="AutoShape 23"/>
            <p:cNvSpPr>
              <a:spLocks noChangeArrowheads="1"/>
            </p:cNvSpPr>
            <p:nvPr/>
          </p:nvSpPr>
          <p:spPr bwMode="auto">
            <a:xfrm>
              <a:off x="1540" y="351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0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1919" y="351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1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59" name="AutoShape 25"/>
            <p:cNvSpPr>
              <a:spLocks noChangeArrowheads="1"/>
            </p:cNvSpPr>
            <p:nvPr/>
          </p:nvSpPr>
          <p:spPr bwMode="auto">
            <a:xfrm>
              <a:off x="2397" y="3514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2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60" name="AutoShape 26"/>
            <p:cNvSpPr>
              <a:spLocks noChangeArrowheads="1"/>
            </p:cNvSpPr>
            <p:nvPr/>
          </p:nvSpPr>
          <p:spPr bwMode="auto">
            <a:xfrm>
              <a:off x="2786" y="3514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3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61" name="AutoShape 27"/>
            <p:cNvCxnSpPr>
              <a:cxnSpLocks noChangeShapeType="1"/>
              <a:stCxn id="56" idx="4"/>
              <a:endCxn id="60" idx="0"/>
            </p:cNvCxnSpPr>
            <p:nvPr/>
          </p:nvCxnSpPr>
          <p:spPr bwMode="auto">
            <a:xfrm>
              <a:off x="2760" y="3408"/>
              <a:ext cx="191" cy="106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62" name="AutoShape 28"/>
            <p:cNvCxnSpPr>
              <a:cxnSpLocks noChangeShapeType="1"/>
              <a:stCxn id="56" idx="4"/>
              <a:endCxn id="59" idx="0"/>
            </p:cNvCxnSpPr>
            <p:nvPr/>
          </p:nvCxnSpPr>
          <p:spPr bwMode="auto">
            <a:xfrm flipH="1">
              <a:off x="2562" y="3408"/>
              <a:ext cx="198" cy="106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63" name="AutoShape 29"/>
            <p:cNvCxnSpPr>
              <a:cxnSpLocks noChangeShapeType="1"/>
              <a:stCxn id="54" idx="4"/>
              <a:endCxn id="56" idx="0"/>
            </p:cNvCxnSpPr>
            <p:nvPr/>
          </p:nvCxnSpPr>
          <p:spPr bwMode="auto">
            <a:xfrm>
              <a:off x="2321" y="3002"/>
              <a:ext cx="439" cy="152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64" name="AutoShape 30"/>
            <p:cNvCxnSpPr>
              <a:cxnSpLocks noChangeShapeType="1"/>
              <a:stCxn id="55" idx="4"/>
              <a:endCxn id="58" idx="0"/>
            </p:cNvCxnSpPr>
            <p:nvPr/>
          </p:nvCxnSpPr>
          <p:spPr bwMode="auto">
            <a:xfrm>
              <a:off x="1900" y="3402"/>
              <a:ext cx="184" cy="114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65" name="AutoShape 31"/>
            <p:cNvCxnSpPr>
              <a:cxnSpLocks noChangeShapeType="1"/>
              <a:stCxn id="55" idx="0"/>
              <a:endCxn id="54" idx="4"/>
            </p:cNvCxnSpPr>
            <p:nvPr/>
          </p:nvCxnSpPr>
          <p:spPr bwMode="auto">
            <a:xfrm flipV="1">
              <a:off x="1900" y="3002"/>
              <a:ext cx="421" cy="146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66" name="AutoShape 3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 flipH="1">
              <a:off x="1705" y="3402"/>
              <a:ext cx="195" cy="116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67" name="AutoShape 33"/>
            <p:cNvCxnSpPr>
              <a:cxnSpLocks noChangeShapeType="1"/>
              <a:stCxn id="54" idx="0"/>
            </p:cNvCxnSpPr>
            <p:nvPr/>
          </p:nvCxnSpPr>
          <p:spPr bwMode="auto">
            <a:xfrm flipH="1" flipV="1">
              <a:off x="2181" y="2640"/>
              <a:ext cx="140" cy="10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</p:grp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3301294" y="3623382"/>
            <a:ext cx="2232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+mn-lt"/>
              </a:rPr>
              <a:t>case 1: 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single</a:t>
            </a:r>
            <a:r>
              <a:rPr lang="en-US" sz="1600" dirty="0">
                <a:latin typeface="+mn-lt"/>
              </a:rPr>
              <a:t> rotation</a:t>
            </a:r>
          </a:p>
          <a:p>
            <a:pPr algn="l" eaLnBrk="1" hangingPunct="1"/>
            <a:r>
              <a:rPr lang="en-US" sz="1600" dirty="0">
                <a:latin typeface="+mn-lt"/>
              </a:rPr>
              <a:t>(a left rotation about </a:t>
            </a:r>
            <a:r>
              <a:rPr lang="en-US" sz="1600" i="1" dirty="0">
                <a:latin typeface="+mn-lt"/>
              </a:rPr>
              <a:t>a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03" name="Text Box 68"/>
          <p:cNvSpPr txBox="1">
            <a:spLocks noChangeArrowheads="1"/>
          </p:cNvSpPr>
          <p:nvPr/>
        </p:nvSpPr>
        <p:spPr bwMode="auto">
          <a:xfrm>
            <a:off x="332914" y="5932690"/>
            <a:ext cx="5200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dirty="0" smtClean="0">
                <a:latin typeface="Times New Roman" panose="02020603050405020304" pitchFamily="18" charset="0"/>
              </a:rPr>
              <a:t>(rotating a left slanting tree is similar – see next slide)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4" name="Right Arrow 103"/>
          <p:cNvSpPr/>
          <p:nvPr/>
        </p:nvSpPr>
        <p:spPr>
          <a:xfrm>
            <a:off x="3674532" y="4372330"/>
            <a:ext cx="1205088" cy="16827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Restructuring – as Single Rotations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05844"/>
            <a:ext cx="64008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6222" y="56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081" y="3627336"/>
            <a:ext cx="1444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inorder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(node):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node == NULL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</a:p>
          <a:p>
            <a:r>
              <a:rPr lang="en-US" sz="105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inorder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(node-&gt;left)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visit(node)</a:t>
            </a:r>
          </a:p>
          <a:p>
            <a:r>
              <a:rPr lang="en-US" sz="105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inorder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(node-&gt;right)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28162" y="4219610"/>
            <a:ext cx="6413548" cy="2097206"/>
            <a:chOff x="1128162" y="4219610"/>
            <a:chExt cx="6413548" cy="20972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162" y="4219610"/>
              <a:ext cx="6413548" cy="209720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662" y="5588937"/>
              <a:ext cx="200025" cy="2190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3849" y="5808012"/>
              <a:ext cx="190500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88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Restructuring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5800" y="1693332"/>
            <a:ext cx="77724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L</a:t>
            </a:r>
            <a:r>
              <a:rPr lang="en-US" altLang="en-US" sz="2000" dirty="0" smtClean="0"/>
              <a:t>et (</a:t>
            </a:r>
            <a:r>
              <a:rPr lang="en-US" altLang="en-US" sz="2000" i="1" dirty="0" err="1" smtClean="0"/>
              <a:t>a</a:t>
            </a:r>
            <a:r>
              <a:rPr lang="en-US" altLang="en-US" sz="2000" dirty="0" err="1" smtClean="0"/>
              <a:t>,</a:t>
            </a:r>
            <a:r>
              <a:rPr lang="en-US" altLang="en-US" sz="2000" i="1" dirty="0" err="1" smtClean="0"/>
              <a:t>b</a:t>
            </a:r>
            <a:r>
              <a:rPr lang="en-US" altLang="en-US" sz="2000" dirty="0" err="1" smtClean="0"/>
              <a:t>,</a:t>
            </a:r>
            <a:r>
              <a:rPr lang="en-US" altLang="en-US" sz="2000" i="1" dirty="0" err="1" smtClean="0"/>
              <a:t>c</a:t>
            </a:r>
            <a:r>
              <a:rPr lang="en-US" altLang="en-US" sz="2000" dirty="0" smtClean="0"/>
              <a:t>) be an </a:t>
            </a:r>
            <a:r>
              <a:rPr lang="en-US" altLang="en-US" sz="2000" dirty="0" err="1" smtClean="0"/>
              <a:t>inorder</a:t>
            </a:r>
            <a:r>
              <a:rPr lang="en-US" altLang="en-US" sz="2000" dirty="0" smtClean="0"/>
              <a:t> listing of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z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P</a:t>
            </a:r>
            <a:r>
              <a:rPr lang="en-US" altLang="en-US" sz="2000" dirty="0" smtClean="0"/>
              <a:t>erform the rotations needed to make </a:t>
            </a:r>
            <a:r>
              <a:rPr lang="en-US" altLang="en-US" sz="2000" i="1" dirty="0" smtClean="0"/>
              <a:t>b</a:t>
            </a:r>
            <a:r>
              <a:rPr lang="en-US" altLang="en-US" sz="2000" dirty="0" smtClean="0"/>
              <a:t> the topmost node of the three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609725" y="3196694"/>
            <a:ext cx="2047875" cy="2701925"/>
            <a:chOff x="3124" y="1584"/>
            <a:chExt cx="1290" cy="170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797" y="2080"/>
              <a:ext cx="361" cy="254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c=y</a:t>
              </a:r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3548" y="2496"/>
              <a:ext cx="371" cy="254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b=x</a:t>
              </a:r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3440" y="1692"/>
              <a:ext cx="353" cy="254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10" name="AutoShape 38"/>
            <p:cNvSpPr>
              <a:spLocks noChangeArrowheads="1"/>
            </p:cNvSpPr>
            <p:nvPr/>
          </p:nvSpPr>
          <p:spPr bwMode="auto">
            <a:xfrm>
              <a:off x="3124" y="207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39"/>
            <p:cNvSpPr>
              <a:spLocks noChangeArrowheads="1"/>
            </p:cNvSpPr>
            <p:nvPr/>
          </p:nvSpPr>
          <p:spPr bwMode="auto">
            <a:xfrm>
              <a:off x="3362" y="281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2" name="AutoShape 40"/>
            <p:cNvSpPr>
              <a:spLocks noChangeArrowheads="1"/>
            </p:cNvSpPr>
            <p:nvPr/>
          </p:nvSpPr>
          <p:spPr bwMode="auto">
            <a:xfrm>
              <a:off x="3796" y="282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3" name="AutoShape 41"/>
            <p:cNvSpPr>
              <a:spLocks noChangeArrowheads="1"/>
            </p:cNvSpPr>
            <p:nvPr/>
          </p:nvSpPr>
          <p:spPr bwMode="auto">
            <a:xfrm>
              <a:off x="4084" y="251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AutoShape 42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>
              <a:off x="3978" y="2334"/>
              <a:ext cx="271" cy="176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15" name="AutoShape 43"/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>
              <a:off x="3734" y="2750"/>
              <a:ext cx="227" cy="70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16" name="AutoShape 44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3734" y="2334"/>
              <a:ext cx="244" cy="162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17" name="AutoShape 45"/>
            <p:cNvCxnSpPr>
              <a:cxnSpLocks noChangeShapeType="1"/>
              <a:stCxn id="8" idx="4"/>
              <a:endCxn id="11" idx="0"/>
            </p:cNvCxnSpPr>
            <p:nvPr/>
          </p:nvCxnSpPr>
          <p:spPr bwMode="auto">
            <a:xfrm flipH="1">
              <a:off x="3527" y="2750"/>
              <a:ext cx="207" cy="60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18" name="AutoShape 46"/>
            <p:cNvCxnSpPr>
              <a:cxnSpLocks noChangeShapeType="1"/>
              <a:stCxn id="9" idx="4"/>
              <a:endCxn id="7" idx="0"/>
            </p:cNvCxnSpPr>
            <p:nvPr/>
          </p:nvCxnSpPr>
          <p:spPr bwMode="auto">
            <a:xfrm>
              <a:off x="3617" y="1946"/>
              <a:ext cx="361" cy="134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19" name="AutoShape 47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 flipH="1">
              <a:off x="3289" y="1946"/>
              <a:ext cx="328" cy="130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20" name="AutoShape 48"/>
            <p:cNvCxnSpPr>
              <a:cxnSpLocks noChangeShapeType="1"/>
              <a:stCxn id="9" idx="0"/>
            </p:cNvCxnSpPr>
            <p:nvPr/>
          </p:nvCxnSpPr>
          <p:spPr bwMode="auto">
            <a:xfrm flipH="1" flipV="1">
              <a:off x="3473" y="1584"/>
              <a:ext cx="144" cy="108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</p:grpSp>
      <p:grpSp>
        <p:nvGrpSpPr>
          <p:cNvPr id="21" name="Group 49"/>
          <p:cNvGrpSpPr>
            <a:grpSpLocks/>
          </p:cNvGrpSpPr>
          <p:nvPr/>
        </p:nvGrpSpPr>
        <p:grpSpPr bwMode="auto">
          <a:xfrm>
            <a:off x="5226748" y="3478715"/>
            <a:ext cx="2355850" cy="2117725"/>
            <a:chOff x="4226" y="2652"/>
            <a:chExt cx="1484" cy="1334"/>
          </a:xfrm>
          <a:solidFill>
            <a:srgbClr val="CFDCF0"/>
          </a:solidFill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772" y="2758"/>
              <a:ext cx="371" cy="254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b=x</a:t>
              </a:r>
            </a:p>
          </p:txBody>
        </p:sp>
        <p:sp>
          <p:nvSpPr>
            <p:cNvPr id="23" name="Oval 51"/>
            <p:cNvSpPr>
              <a:spLocks noChangeArrowheads="1"/>
            </p:cNvSpPr>
            <p:nvPr/>
          </p:nvSpPr>
          <p:spPr bwMode="auto">
            <a:xfrm>
              <a:off x="5183" y="3154"/>
              <a:ext cx="361" cy="254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c=y</a:t>
              </a:r>
            </a:p>
          </p:txBody>
        </p:sp>
        <p:sp>
          <p:nvSpPr>
            <p:cNvPr id="24" name="Oval 52"/>
            <p:cNvSpPr>
              <a:spLocks noChangeArrowheads="1"/>
            </p:cNvSpPr>
            <p:nvPr/>
          </p:nvSpPr>
          <p:spPr bwMode="auto">
            <a:xfrm>
              <a:off x="4394" y="3154"/>
              <a:ext cx="353" cy="254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auto">
            <a:xfrm>
              <a:off x="4226" y="351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6" name="AutoShape 54"/>
            <p:cNvSpPr>
              <a:spLocks noChangeArrowheads="1"/>
            </p:cNvSpPr>
            <p:nvPr/>
          </p:nvSpPr>
          <p:spPr bwMode="auto">
            <a:xfrm>
              <a:off x="4610" y="352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7" name="AutoShape 55"/>
            <p:cNvSpPr>
              <a:spLocks noChangeArrowheads="1"/>
            </p:cNvSpPr>
            <p:nvPr/>
          </p:nvSpPr>
          <p:spPr bwMode="auto">
            <a:xfrm>
              <a:off x="4996" y="351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8" name="AutoShape 56"/>
            <p:cNvSpPr>
              <a:spLocks noChangeArrowheads="1"/>
            </p:cNvSpPr>
            <p:nvPr/>
          </p:nvSpPr>
          <p:spPr bwMode="auto">
            <a:xfrm>
              <a:off x="5380" y="351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29" name="AutoShape 57"/>
            <p:cNvCxnSpPr>
              <a:cxnSpLocks noChangeShapeType="1"/>
              <a:stCxn id="23" idx="4"/>
              <a:endCxn id="28" idx="0"/>
            </p:cNvCxnSpPr>
            <p:nvPr/>
          </p:nvCxnSpPr>
          <p:spPr bwMode="auto">
            <a:xfrm>
              <a:off x="5364" y="3408"/>
              <a:ext cx="181" cy="108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30" name="AutoShape 58"/>
            <p:cNvCxnSpPr>
              <a:cxnSpLocks noChangeShapeType="1"/>
              <a:stCxn id="23" idx="4"/>
              <a:endCxn id="27" idx="0"/>
            </p:cNvCxnSpPr>
            <p:nvPr/>
          </p:nvCxnSpPr>
          <p:spPr bwMode="auto">
            <a:xfrm flipH="1">
              <a:off x="5161" y="3408"/>
              <a:ext cx="203" cy="110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31" name="AutoShape 59"/>
            <p:cNvCxnSpPr>
              <a:cxnSpLocks noChangeShapeType="1"/>
              <a:stCxn id="22" idx="4"/>
              <a:endCxn id="24" idx="0"/>
            </p:cNvCxnSpPr>
            <p:nvPr/>
          </p:nvCxnSpPr>
          <p:spPr bwMode="auto">
            <a:xfrm flipH="1">
              <a:off x="4571" y="3012"/>
              <a:ext cx="387" cy="142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32" name="AutoShape 60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>
              <a:off x="4571" y="3408"/>
              <a:ext cx="204" cy="112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33" name="AutoShape 61"/>
            <p:cNvCxnSpPr>
              <a:cxnSpLocks noChangeShapeType="1"/>
              <a:stCxn id="22" idx="4"/>
              <a:endCxn id="23" idx="0"/>
            </p:cNvCxnSpPr>
            <p:nvPr/>
          </p:nvCxnSpPr>
          <p:spPr bwMode="auto">
            <a:xfrm>
              <a:off x="4958" y="3012"/>
              <a:ext cx="406" cy="142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34" name="AutoShape 62"/>
            <p:cNvCxnSpPr>
              <a:cxnSpLocks noChangeShapeType="1"/>
              <a:stCxn id="24" idx="4"/>
              <a:endCxn id="25" idx="0"/>
            </p:cNvCxnSpPr>
            <p:nvPr/>
          </p:nvCxnSpPr>
          <p:spPr bwMode="auto">
            <a:xfrm flipH="1">
              <a:off x="4391" y="3408"/>
              <a:ext cx="180" cy="110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  <p:cxnSp>
          <p:nvCxnSpPr>
            <p:cNvPr id="35" name="AutoShape 63"/>
            <p:cNvCxnSpPr>
              <a:cxnSpLocks noChangeShapeType="1"/>
              <a:stCxn id="22" idx="0"/>
            </p:cNvCxnSpPr>
            <p:nvPr/>
          </p:nvCxnSpPr>
          <p:spPr bwMode="auto">
            <a:xfrm flipH="1" flipV="1">
              <a:off x="4821" y="2652"/>
              <a:ext cx="137" cy="106"/>
            </a:xfrm>
            <a:prstGeom prst="straightConnector1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</p:cxnSp>
      </p:grp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3370767" y="3036391"/>
            <a:ext cx="23763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dirty="0">
                <a:latin typeface="+mn-lt"/>
              </a:rPr>
              <a:t>C</a:t>
            </a:r>
            <a:r>
              <a:rPr lang="en-US" altLang="en-US" sz="1400" dirty="0" smtClean="0">
                <a:latin typeface="+mn-lt"/>
              </a:rPr>
              <a:t>ase </a:t>
            </a:r>
            <a:r>
              <a:rPr lang="en-US" altLang="en-US" sz="1400" dirty="0">
                <a:latin typeface="+mn-lt"/>
              </a:rPr>
              <a:t>2</a:t>
            </a:r>
            <a:r>
              <a:rPr lang="en-US" altLang="en-US" sz="1400" dirty="0" smtClean="0">
                <a:latin typeface="+mn-lt"/>
              </a:rPr>
              <a:t>: </a:t>
            </a:r>
            <a:r>
              <a:rPr lang="en-US" altLang="en-US" sz="1400" dirty="0" smtClean="0">
                <a:solidFill>
                  <a:srgbClr val="0000FF"/>
                </a:solidFill>
                <a:latin typeface="+mn-lt"/>
              </a:rPr>
              <a:t>double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1400" dirty="0" smtClean="0">
                <a:latin typeface="+mn-lt"/>
              </a:rPr>
              <a:t>rotation</a:t>
            </a:r>
            <a:endParaRPr lang="en-US" altLang="en-US" sz="1400" dirty="0">
              <a:latin typeface="+mn-lt"/>
            </a:endParaRPr>
          </a:p>
          <a:p>
            <a:pPr algn="l" eaLnBrk="1" hangingPunct="1"/>
            <a:r>
              <a:rPr lang="en-US" altLang="en-US" sz="1400" dirty="0">
                <a:latin typeface="+mn-lt"/>
              </a:rPr>
              <a:t>(a </a:t>
            </a:r>
            <a:r>
              <a:rPr lang="en-US" altLang="en-US" sz="1400" dirty="0" smtClean="0">
                <a:latin typeface="+mn-lt"/>
              </a:rPr>
              <a:t>right rotation </a:t>
            </a:r>
            <a:r>
              <a:rPr lang="en-US" altLang="en-US" sz="1400" dirty="0">
                <a:latin typeface="+mn-lt"/>
              </a:rPr>
              <a:t>about </a:t>
            </a:r>
            <a:r>
              <a:rPr lang="en-US" altLang="en-US" sz="1400" i="1" dirty="0" smtClean="0">
                <a:latin typeface="+mn-lt"/>
              </a:rPr>
              <a:t>c, </a:t>
            </a:r>
            <a:r>
              <a:rPr lang="en-US" altLang="en-US" sz="1400" dirty="0" smtClean="0">
                <a:latin typeface="+mn-lt"/>
              </a:rPr>
              <a:t>then a left rotation about </a:t>
            </a:r>
            <a:r>
              <a:rPr lang="en-US" altLang="en-US" sz="1400" i="1" dirty="0" smtClean="0">
                <a:latin typeface="+mn-lt"/>
              </a:rPr>
              <a:t>a</a:t>
            </a:r>
            <a:r>
              <a:rPr lang="en-US" altLang="en-US" sz="1400" dirty="0" smtClean="0">
                <a:latin typeface="+mn-lt"/>
              </a:rPr>
              <a:t>)</a:t>
            </a:r>
            <a:endParaRPr lang="en-US" altLang="en-US" sz="1400" dirty="0">
              <a:latin typeface="+mn-lt"/>
            </a:endParaRP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527597" y="6010803"/>
            <a:ext cx="3948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dirty="0" smtClean="0">
                <a:latin typeface="Times New Roman" panose="02020603050405020304" pitchFamily="18" charset="0"/>
              </a:rPr>
              <a:t>(left skewed tree is similar – next slide)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873450" y="3828694"/>
            <a:ext cx="1205088" cy="16827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Restructuring – as </a:t>
            </a:r>
            <a:r>
              <a:rPr lang="en-US" dirty="0" smtClean="0"/>
              <a:t>Double Rotations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4664" y="4149840"/>
            <a:ext cx="647700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84" y="1891354"/>
            <a:ext cx="644403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8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38444" y="6336860"/>
            <a:ext cx="451554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1" y="239887"/>
            <a:ext cx="8607777" cy="63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2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Restructuring </a:t>
            </a:r>
            <a:r>
              <a:rPr lang="en-US" alt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2"/>
            <a:ext cx="8589374" cy="393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restructure (</a:t>
            </a:r>
            <a:r>
              <a:rPr lang="en-US" i="1" dirty="0" err="1">
                <a:solidFill>
                  <a:srgbClr val="0000FF"/>
                </a:solidFill>
              </a:rPr>
              <a:t>x,y,z</a:t>
            </a:r>
            <a:r>
              <a:rPr lang="en-US" dirty="0"/>
              <a:t>) { 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z</a:t>
            </a:r>
            <a:r>
              <a:rPr lang="en-US" dirty="0">
                <a:solidFill>
                  <a:srgbClr val="00B050"/>
                </a:solidFill>
              </a:rPr>
              <a:t> is parent of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00B050"/>
                </a:solidFill>
              </a:rPr>
              <a:t> is parent of </a:t>
            </a:r>
            <a:r>
              <a:rPr lang="en-US" i="1" dirty="0" smtClean="0">
                <a:solidFill>
                  <a:srgbClr val="00B050"/>
                </a:solidFill>
              </a:rPr>
              <a:t>x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/ </a:t>
            </a:r>
            <a:r>
              <a:rPr lang="en-US" dirty="0" smtClean="0">
                <a:solidFill>
                  <a:srgbClr val="00B050"/>
                </a:solidFill>
              </a:rPr>
              <a:t>Don’t need </a:t>
            </a:r>
            <a:r>
              <a:rPr lang="en-US" dirty="0">
                <a:solidFill>
                  <a:srgbClr val="00B050"/>
                </a:solidFill>
              </a:rPr>
              <a:t>4 separate left/right child </a:t>
            </a:r>
            <a:r>
              <a:rPr lang="en-US" dirty="0" smtClean="0">
                <a:solidFill>
                  <a:srgbClr val="00B050"/>
                </a:solidFill>
              </a:rPr>
              <a:t>cases</a:t>
            </a:r>
            <a:r>
              <a:rPr lang="en-US" i="1" dirty="0" smtClean="0">
                <a:solidFill>
                  <a:srgbClr val="00B050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 smtClean="0"/>
              <a:t>   Let 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a,b,c</a:t>
            </a:r>
            <a:r>
              <a:rPr lang="en-US" dirty="0"/>
              <a:t>) be </a:t>
            </a:r>
            <a:r>
              <a:rPr lang="en-US" dirty="0" err="1"/>
              <a:t>inorder</a:t>
            </a:r>
            <a:r>
              <a:rPr lang="en-US" dirty="0"/>
              <a:t> listing of the nodes </a:t>
            </a:r>
            <a:r>
              <a:rPr lang="en-US" i="1" dirty="0" err="1" smtClean="0">
                <a:solidFill>
                  <a:srgbClr val="0000FF"/>
                </a:solidFill>
              </a:rPr>
              <a:t>x,y,z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Let </a:t>
            </a:r>
            <a:r>
              <a:rPr lang="en-US" dirty="0">
                <a:solidFill>
                  <a:srgbClr val="0000FF"/>
                </a:solidFill>
              </a:rPr>
              <a:t>T0,T1,T2,T3</a:t>
            </a:r>
            <a:r>
              <a:rPr lang="en-US" dirty="0"/>
              <a:t> be the </a:t>
            </a:r>
            <a:r>
              <a:rPr lang="en-US" dirty="0" err="1"/>
              <a:t>subtrees</a:t>
            </a:r>
            <a:r>
              <a:rPr lang="en-US" dirty="0"/>
              <a:t> below </a:t>
            </a:r>
            <a:r>
              <a:rPr lang="en-US" dirty="0" err="1">
                <a:solidFill>
                  <a:srgbClr val="0000FF"/>
                </a:solidFill>
              </a:rPr>
              <a:t>x,y,z</a:t>
            </a:r>
            <a:r>
              <a:rPr lang="en-US" dirty="0"/>
              <a:t> from left to right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// The rotation: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/>
              <a:t>  Replace </a:t>
            </a:r>
            <a:r>
              <a:rPr lang="en-US" dirty="0" err="1"/>
              <a:t>subtree</a:t>
            </a:r>
            <a:r>
              <a:rPr lang="en-US" dirty="0"/>
              <a:t> at </a:t>
            </a:r>
            <a:r>
              <a:rPr lang="en-US" i="1" dirty="0">
                <a:solidFill>
                  <a:srgbClr val="0000FF"/>
                </a:solidFill>
              </a:rPr>
              <a:t>z</a:t>
            </a:r>
            <a:r>
              <a:rPr lang="en-US" dirty="0"/>
              <a:t> with </a:t>
            </a:r>
            <a:r>
              <a:rPr lang="en-US" dirty="0" err="1"/>
              <a:t>subtree</a:t>
            </a:r>
            <a:r>
              <a:rPr lang="en-US" dirty="0"/>
              <a:t> at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/>
              <a:t>  Make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left child of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US" dirty="0"/>
              <a:t> make </a:t>
            </a:r>
            <a:r>
              <a:rPr lang="en-US" dirty="0">
                <a:solidFill>
                  <a:srgbClr val="0000FF"/>
                </a:solidFill>
              </a:rPr>
              <a:t>T0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T1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/>
              <a:t>  Make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right child of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i="1" dirty="0"/>
              <a:t>;</a:t>
            </a:r>
            <a:r>
              <a:rPr lang="en-US" dirty="0"/>
              <a:t> make </a:t>
            </a:r>
            <a:r>
              <a:rPr lang="en-US" dirty="0">
                <a:solidFill>
                  <a:srgbClr val="0000FF"/>
                </a:solidFill>
              </a:rPr>
              <a:t>T2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T3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5899" y="598152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0090"/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rgbClr val="000090"/>
                </a:solidFill>
                <a:hlinkClick r:id="rId2"/>
              </a:rPr>
              <a:t>visualgo.net/bst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555" y="5981526"/>
            <a:ext cx="252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visualization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330221" y="6067778"/>
            <a:ext cx="550334" cy="19841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2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</a:t>
            </a:r>
            <a:r>
              <a:rPr lang="en-US" altLang="en-US" dirty="0" smtClean="0"/>
              <a:t>Restructuring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16824" y="6310279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33638" y="2415818"/>
            <a:ext cx="2743200" cy="3429000"/>
            <a:chOff x="3696" y="1200"/>
            <a:chExt cx="1728" cy="216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44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" name="AutoShape 21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6" idx="4"/>
              <a:endCxn id="13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4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5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6"/>
            <p:cNvCxnSpPr>
              <a:cxnSpLocks noChangeShapeType="1"/>
              <a:stCxn id="7" idx="4"/>
              <a:endCxn id="10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7"/>
            <p:cNvCxnSpPr>
              <a:cxnSpLocks noChangeShapeType="1"/>
              <a:stCxn id="9" idx="4"/>
              <a:endCxn id="11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8"/>
            <p:cNvCxnSpPr>
              <a:cxnSpLocks noChangeShapeType="1"/>
              <a:stCxn id="8" idx="4"/>
              <a:endCxn id="14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9"/>
            <p:cNvCxnSpPr>
              <a:cxnSpLocks noChangeShapeType="1"/>
              <a:stCxn id="8" idx="4"/>
              <a:endCxn id="15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0"/>
            <p:cNvCxnSpPr>
              <a:cxnSpLocks noChangeShapeType="1"/>
              <a:stCxn id="11" idx="4"/>
              <a:endCxn id="16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1"/>
            <p:cNvCxnSpPr>
              <a:cxnSpLocks noChangeShapeType="1"/>
              <a:stCxn id="11" idx="4"/>
              <a:endCxn id="17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2"/>
            <p:cNvCxnSpPr>
              <a:cxnSpLocks noChangeShapeType="1"/>
              <a:stCxn id="12" idx="4"/>
              <a:endCxn id="37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3"/>
            <p:cNvCxnSpPr>
              <a:cxnSpLocks noChangeShapeType="1"/>
              <a:stCxn id="12" idx="4"/>
              <a:endCxn id="18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4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5"/>
            <p:cNvCxnSpPr>
              <a:cxnSpLocks noChangeShapeType="1"/>
              <a:stCxn id="10" idx="4"/>
              <a:endCxn id="19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6"/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0" name="AutoShape 40"/>
            <p:cNvCxnSpPr>
              <a:cxnSpLocks noChangeShapeType="1"/>
              <a:stCxn id="37" idx="4"/>
              <a:endCxn id="38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"/>
            <p:cNvCxnSpPr>
              <a:cxnSpLocks noChangeShapeType="1"/>
              <a:stCxn id="37" idx="4"/>
              <a:endCxn id="39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31246" y="5522930"/>
            <a:ext cx="1705465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90"/>
                </a:solidFill>
                <a:latin typeface="+mn-lt"/>
              </a:rPr>
              <a:t>newly inserted node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073613" y="4875385"/>
            <a:ext cx="116685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90"/>
                </a:solidFill>
                <a:latin typeface="+mn-lt"/>
              </a:rPr>
              <a:t>x (child of y)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376578" y="3193341"/>
            <a:ext cx="11621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90"/>
                </a:solidFill>
                <a:latin typeface="+mn-lt"/>
              </a:rPr>
              <a:t>y (child of z)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227958" y="2657826"/>
            <a:ext cx="2068570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90"/>
                </a:solidFill>
                <a:latin typeface="+mn-lt"/>
              </a:rPr>
              <a:t>z (first imbalanced node)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1967654" y="5363276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876638" y="3558818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2957549" y="2965603"/>
            <a:ext cx="273227" cy="16917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 flipV="1">
            <a:off x="2845013" y="4724043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192900" y="4836931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2644" y="4166586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41813" y="4166796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047383" y="3446774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229366" y="3460674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54542" y="1832001"/>
            <a:ext cx="274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Focus on </a:t>
            </a:r>
            <a:r>
              <a:rPr lang="en-US" altLang="en-US" dirty="0">
                <a:solidFill>
                  <a:srgbClr val="0000FF"/>
                </a:solidFill>
              </a:rPr>
              <a:t>only three </a:t>
            </a:r>
            <a:r>
              <a:rPr lang="en-US" altLang="en-US" dirty="0" smtClean="0">
                <a:solidFill>
                  <a:srgbClr val="0000FF"/>
                </a:solidFill>
              </a:rPr>
              <a:t>nodes</a:t>
            </a:r>
            <a:endParaRPr lang="en-US" altLang="en-US" dirty="0">
              <a:solidFill>
                <a:srgbClr val="00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347290" y="2754541"/>
            <a:ext cx="3238129" cy="3462754"/>
            <a:chOff x="5347290" y="2754541"/>
            <a:chExt cx="3238129" cy="3462754"/>
          </a:xfrm>
        </p:grpSpPr>
        <p:grpSp>
          <p:nvGrpSpPr>
            <p:cNvPr id="59" name="Group 58"/>
            <p:cNvGrpSpPr/>
            <p:nvPr/>
          </p:nvGrpSpPr>
          <p:grpSpPr>
            <a:xfrm>
              <a:off x="5415553" y="2754541"/>
              <a:ext cx="3132941" cy="3462754"/>
              <a:chOff x="6172200" y="2711450"/>
              <a:chExt cx="3132941" cy="3462754"/>
            </a:xfrm>
            <a:solidFill>
              <a:srgbClr val="CFDCF0"/>
            </a:solidFill>
          </p:grpSpPr>
          <p:grpSp>
            <p:nvGrpSpPr>
              <p:cNvPr id="60" name="Group 59"/>
              <p:cNvGrpSpPr/>
              <p:nvPr/>
            </p:nvGrpSpPr>
            <p:grpSpPr>
              <a:xfrm>
                <a:off x="6172200" y="2711450"/>
                <a:ext cx="2702887" cy="3462754"/>
                <a:chOff x="5264150" y="2743200"/>
                <a:chExt cx="2702887" cy="3462754"/>
              </a:xfrm>
              <a:grpFill/>
            </p:grpSpPr>
            <p:sp>
              <p:nvSpPr>
                <p:cNvPr id="63" name="Oval 5"/>
                <p:cNvSpPr>
                  <a:spLocks noChangeArrowheads="1"/>
                </p:cNvSpPr>
                <p:nvPr/>
              </p:nvSpPr>
              <p:spPr bwMode="auto">
                <a:xfrm>
                  <a:off x="6064250" y="2743200"/>
                  <a:ext cx="447675" cy="403225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dirty="0">
                      <a:latin typeface="Times New Roman" panose="02020603050405020304" pitchFamily="18" charset="0"/>
                    </a:rPr>
                    <a:t>44</a:t>
                  </a:r>
                </a:p>
              </p:txBody>
            </p:sp>
            <p:sp>
              <p:nvSpPr>
                <p:cNvPr id="64" name="Oval 6"/>
                <p:cNvSpPr>
                  <a:spLocks noChangeArrowheads="1"/>
                </p:cNvSpPr>
                <p:nvPr/>
              </p:nvSpPr>
              <p:spPr bwMode="auto">
                <a:xfrm>
                  <a:off x="5264150" y="3352800"/>
                  <a:ext cx="447675" cy="403225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65" name="Oval 7"/>
                <p:cNvSpPr>
                  <a:spLocks noChangeArrowheads="1"/>
                </p:cNvSpPr>
                <p:nvPr/>
              </p:nvSpPr>
              <p:spPr bwMode="auto">
                <a:xfrm>
                  <a:off x="6921500" y="3338017"/>
                  <a:ext cx="512137" cy="432792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dirty="0" smtClean="0">
                      <a:latin typeface="Times New Roman" panose="02020603050405020304" pitchFamily="18" charset="0"/>
                    </a:rPr>
                    <a:t>62</a:t>
                  </a:r>
                  <a:endParaRPr lang="en-US" altLang="en-US" sz="1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Oval 8"/>
                <p:cNvSpPr>
                  <a:spLocks noChangeArrowheads="1"/>
                </p:cNvSpPr>
                <p:nvPr/>
              </p:nvSpPr>
              <p:spPr bwMode="auto">
                <a:xfrm>
                  <a:off x="5473700" y="4038600"/>
                  <a:ext cx="447675" cy="403225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>
                      <a:latin typeface="Times New Roman" panose="02020603050405020304" pitchFamily="18" charset="0"/>
                    </a:rPr>
                    <a:t>32</a:t>
                  </a:r>
                </a:p>
              </p:txBody>
            </p:sp>
            <p:sp>
              <p:nvSpPr>
                <p:cNvPr id="67" name="Oval 9"/>
                <p:cNvSpPr>
                  <a:spLocks noChangeArrowheads="1"/>
                </p:cNvSpPr>
                <p:nvPr/>
              </p:nvSpPr>
              <p:spPr bwMode="auto">
                <a:xfrm>
                  <a:off x="6445250" y="4038600"/>
                  <a:ext cx="447675" cy="403225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>
                      <a:latin typeface="Times New Roman" panose="02020603050405020304" pitchFamily="18" charset="0"/>
                    </a:rPr>
                    <a:t>50</a:t>
                  </a:r>
                </a:p>
              </p:txBody>
            </p:sp>
            <p:sp>
              <p:nvSpPr>
                <p:cNvPr id="68" name="Oval 10"/>
                <p:cNvSpPr>
                  <a:spLocks noChangeArrowheads="1"/>
                </p:cNvSpPr>
                <p:nvPr/>
              </p:nvSpPr>
              <p:spPr bwMode="auto">
                <a:xfrm>
                  <a:off x="7454900" y="4023817"/>
                  <a:ext cx="512137" cy="432792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dirty="0">
                      <a:latin typeface="Times New Roman" panose="02020603050405020304" pitchFamily="18" charset="0"/>
                    </a:rPr>
                    <a:t>7</a:t>
                  </a:r>
                  <a:r>
                    <a:rPr lang="en-US" altLang="en-US" sz="1400" dirty="0" smtClean="0">
                      <a:latin typeface="Times New Roman" panose="02020603050405020304" pitchFamily="18" charset="0"/>
                    </a:rPr>
                    <a:t>8</a:t>
                  </a:r>
                  <a:endParaRPr lang="en-US" altLang="en-US" sz="1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" name="Oval 11"/>
                <p:cNvSpPr>
                  <a:spLocks noChangeArrowheads="1"/>
                </p:cNvSpPr>
                <p:nvPr/>
              </p:nvSpPr>
              <p:spPr bwMode="auto">
                <a:xfrm>
                  <a:off x="6092825" y="4724400"/>
                  <a:ext cx="447675" cy="403225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>
                      <a:latin typeface="Times New Roman" panose="02020603050405020304" pitchFamily="18" charset="0"/>
                    </a:rPr>
                    <a:t>48</a:t>
                  </a:r>
                </a:p>
              </p:txBody>
            </p:sp>
            <p:sp>
              <p:nvSpPr>
                <p:cNvPr id="70" name="Oval 12"/>
                <p:cNvSpPr>
                  <a:spLocks noChangeArrowheads="1"/>
                </p:cNvSpPr>
                <p:nvPr/>
              </p:nvSpPr>
              <p:spPr bwMode="auto">
                <a:xfrm>
                  <a:off x="6845300" y="4709617"/>
                  <a:ext cx="512137" cy="432792"/>
                </a:xfrm>
                <a:prstGeom prst="ellipse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dirty="0" smtClean="0">
                      <a:latin typeface="Times New Roman" panose="02020603050405020304" pitchFamily="18" charset="0"/>
                    </a:rPr>
                    <a:t>54</a:t>
                  </a:r>
                  <a:endParaRPr lang="en-US" altLang="en-US" sz="1400" dirty="0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71" name="AutoShape 21"/>
                <p:cNvCxnSpPr>
                  <a:cxnSpLocks noChangeShapeType="1"/>
                  <a:stCxn id="63" idx="4"/>
                  <a:endCxn id="64" idx="0"/>
                </p:cNvCxnSpPr>
                <p:nvPr/>
              </p:nvCxnSpPr>
              <p:spPr bwMode="auto">
                <a:xfrm flipH="1">
                  <a:off x="5487988" y="3146425"/>
                  <a:ext cx="800100" cy="206375"/>
                </a:xfrm>
                <a:prstGeom prst="straightConnector1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xtLst/>
              </p:spPr>
            </p:cxnSp>
            <p:cxnSp>
              <p:nvCxnSpPr>
                <p:cNvPr id="72" name="AutoShape 23"/>
                <p:cNvCxnSpPr>
                  <a:cxnSpLocks noChangeShapeType="1"/>
                  <a:stCxn id="64" idx="4"/>
                  <a:endCxn id="66" idx="0"/>
                </p:cNvCxnSpPr>
                <p:nvPr/>
              </p:nvCxnSpPr>
              <p:spPr bwMode="auto">
                <a:xfrm>
                  <a:off x="5487988" y="3756025"/>
                  <a:ext cx="209550" cy="282575"/>
                </a:xfrm>
                <a:prstGeom prst="straightConnector1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xtLst/>
              </p:spPr>
            </p:cxnSp>
            <p:cxnSp>
              <p:nvCxnSpPr>
                <p:cNvPr id="73" name="AutoShape 24"/>
                <p:cNvCxnSpPr>
                  <a:cxnSpLocks noChangeShapeType="1"/>
                  <a:stCxn id="63" idx="4"/>
                  <a:endCxn id="65" idx="0"/>
                </p:cNvCxnSpPr>
                <p:nvPr/>
              </p:nvCxnSpPr>
              <p:spPr bwMode="auto">
                <a:xfrm>
                  <a:off x="6288088" y="3146425"/>
                  <a:ext cx="889481" cy="191592"/>
                </a:xfrm>
                <a:prstGeom prst="straightConnector1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xtLst/>
              </p:spPr>
            </p:cxnSp>
            <p:cxnSp>
              <p:nvCxnSpPr>
                <p:cNvPr id="74" name="AutoShape 25"/>
                <p:cNvCxnSpPr>
                  <a:cxnSpLocks noChangeShapeType="1"/>
                  <a:stCxn id="65" idx="4"/>
                  <a:endCxn id="67" idx="0"/>
                </p:cNvCxnSpPr>
                <p:nvPr/>
              </p:nvCxnSpPr>
              <p:spPr bwMode="auto">
                <a:xfrm flipH="1">
                  <a:off x="6669088" y="3770809"/>
                  <a:ext cx="508481" cy="267791"/>
                </a:xfrm>
                <a:prstGeom prst="straightConnector1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xtLst/>
              </p:spPr>
            </p:cxnSp>
            <p:cxnSp>
              <p:nvCxnSpPr>
                <p:cNvPr id="75" name="AutoShape 26"/>
                <p:cNvCxnSpPr>
                  <a:cxnSpLocks noChangeShapeType="1"/>
                  <a:stCxn id="65" idx="4"/>
                  <a:endCxn id="68" idx="0"/>
                </p:cNvCxnSpPr>
                <p:nvPr/>
              </p:nvCxnSpPr>
              <p:spPr bwMode="auto">
                <a:xfrm>
                  <a:off x="7177569" y="3770809"/>
                  <a:ext cx="533400" cy="253008"/>
                </a:xfrm>
                <a:prstGeom prst="straightConnector1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xtLst/>
              </p:spPr>
            </p:cxnSp>
            <p:cxnSp>
              <p:nvCxnSpPr>
                <p:cNvPr id="76" name="AutoShape 27"/>
                <p:cNvCxnSpPr>
                  <a:cxnSpLocks noChangeShapeType="1"/>
                  <a:stCxn id="67" idx="4"/>
                  <a:endCxn id="69" idx="0"/>
                </p:cNvCxnSpPr>
                <p:nvPr/>
              </p:nvCxnSpPr>
              <p:spPr bwMode="auto">
                <a:xfrm flipH="1">
                  <a:off x="6316663" y="4441825"/>
                  <a:ext cx="352425" cy="282575"/>
                </a:xfrm>
                <a:prstGeom prst="straightConnector1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xtLst/>
              </p:spPr>
            </p:cxnSp>
            <p:cxnSp>
              <p:nvCxnSpPr>
                <p:cNvPr id="77" name="AutoShape 34"/>
                <p:cNvCxnSpPr>
                  <a:cxnSpLocks noChangeShapeType="1"/>
                  <a:stCxn id="67" idx="4"/>
                  <a:endCxn id="70" idx="0"/>
                </p:cNvCxnSpPr>
                <p:nvPr/>
              </p:nvCxnSpPr>
              <p:spPr bwMode="auto">
                <a:xfrm>
                  <a:off x="6669088" y="4441825"/>
                  <a:ext cx="432281" cy="267792"/>
                </a:xfrm>
                <a:prstGeom prst="straightConnector1">
                  <a:avLst/>
                </a:prstGeom>
                <a:grpFill/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xtLst/>
              </p:spPr>
            </p:cxnSp>
            <p:sp>
              <p:nvSpPr>
                <p:cNvPr id="7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5730875" y="5867400"/>
                  <a:ext cx="2175596" cy="3385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1600" dirty="0">
                      <a:latin typeface="Times New Roman" panose="02020603050405020304" pitchFamily="18" charset="0"/>
                    </a:rPr>
                    <a:t>after 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</a:rPr>
                    <a:t>rotation (</a:t>
                  </a:r>
                  <a:r>
                    <a:rPr lang="en-US" altLang="en-US" sz="16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</a:rPr>
                    <a:t>balanced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</a:rPr>
                    <a:t>)</a:t>
                  </a:r>
                  <a:endParaRPr lang="en-US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Oval 10"/>
              <p:cNvSpPr>
                <a:spLocks noChangeArrowheads="1"/>
              </p:cNvSpPr>
              <p:nvPr/>
            </p:nvSpPr>
            <p:spPr bwMode="auto">
              <a:xfrm>
                <a:off x="8857466" y="4683029"/>
                <a:ext cx="447675" cy="403225"/>
              </a:xfrm>
              <a:prstGeom prst="ellipse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88</a:t>
                </a:r>
              </a:p>
            </p:txBody>
          </p:sp>
          <p:cxnSp>
            <p:nvCxnSpPr>
              <p:cNvPr id="62" name="AutoShape 26"/>
              <p:cNvCxnSpPr>
                <a:cxnSpLocks noChangeShapeType="1"/>
                <a:stCxn id="68" idx="5"/>
                <a:endCxn id="61" idx="0"/>
              </p:cNvCxnSpPr>
              <p:nvPr/>
            </p:nvCxnSpPr>
            <p:spPr bwMode="auto">
              <a:xfrm>
                <a:off x="8800086" y="4361478"/>
                <a:ext cx="281218" cy="321551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/>
            </p:spPr>
          </p:cxnSp>
        </p:grp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47290" y="3996258"/>
              <a:ext cx="152400" cy="152400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652090" y="4682058"/>
              <a:ext cx="152400" cy="152400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5956890" y="4682058"/>
              <a:ext cx="152400" cy="152400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2" name="AutoShape 22"/>
            <p:cNvCxnSpPr>
              <a:cxnSpLocks noChangeShapeType="1"/>
              <a:endCxn id="79" idx="0"/>
            </p:cNvCxnSpPr>
            <p:nvPr/>
          </p:nvCxnSpPr>
          <p:spPr bwMode="auto">
            <a:xfrm flipH="1">
              <a:off x="5423490" y="3777183"/>
              <a:ext cx="230188" cy="219075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28"/>
            <p:cNvCxnSpPr>
              <a:cxnSpLocks noChangeShapeType="1"/>
              <a:endCxn id="80" idx="0"/>
            </p:cNvCxnSpPr>
            <p:nvPr/>
          </p:nvCxnSpPr>
          <p:spPr bwMode="auto">
            <a:xfrm flipH="1">
              <a:off x="5728290" y="4462983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29"/>
            <p:cNvCxnSpPr>
              <a:cxnSpLocks noChangeShapeType="1"/>
              <a:endCxn id="81" idx="0"/>
            </p:cNvCxnSpPr>
            <p:nvPr/>
          </p:nvCxnSpPr>
          <p:spPr bwMode="auto">
            <a:xfrm>
              <a:off x="5863228" y="4462983"/>
              <a:ext cx="169863" cy="219075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oup 2"/>
            <p:cNvGrpSpPr/>
            <p:nvPr/>
          </p:nvGrpSpPr>
          <p:grpSpPr>
            <a:xfrm>
              <a:off x="6258179" y="5136499"/>
              <a:ext cx="457200" cy="371475"/>
              <a:chOff x="4354529" y="4952643"/>
              <a:chExt cx="457200" cy="371475"/>
            </a:xfrm>
          </p:grpSpPr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4354529" y="5171718"/>
                <a:ext cx="152400" cy="152400"/>
              </a:xfrm>
              <a:prstGeom prst="rect">
                <a:avLst/>
              </a:prstGeom>
              <a:solidFill>
                <a:srgbClr val="A6A6A6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4659329" y="5171718"/>
                <a:ext cx="152400" cy="152400"/>
              </a:xfrm>
              <a:prstGeom prst="rect">
                <a:avLst/>
              </a:prstGeom>
              <a:solidFill>
                <a:srgbClr val="A6A6A6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87" name="AutoShape 30"/>
              <p:cNvCxnSpPr>
                <a:cxnSpLocks noChangeShapeType="1"/>
                <a:endCxn id="85" idx="0"/>
              </p:cNvCxnSpPr>
              <p:nvPr/>
            </p:nvCxnSpPr>
            <p:spPr bwMode="auto">
              <a:xfrm flipH="1">
                <a:off x="4430729" y="4952643"/>
                <a:ext cx="144463" cy="219075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AutoShape 31"/>
              <p:cNvCxnSpPr>
                <a:cxnSpLocks noChangeShapeType="1"/>
                <a:endCxn id="86" idx="0"/>
              </p:cNvCxnSpPr>
              <p:nvPr/>
            </p:nvCxnSpPr>
            <p:spPr bwMode="auto">
              <a:xfrm>
                <a:off x="4575192" y="4952643"/>
                <a:ext cx="160338" cy="219075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9" name="Group 88"/>
            <p:cNvGrpSpPr/>
            <p:nvPr/>
          </p:nvGrpSpPr>
          <p:grpSpPr>
            <a:xfrm>
              <a:off x="7051640" y="5147395"/>
              <a:ext cx="457200" cy="371475"/>
              <a:chOff x="4354529" y="4952643"/>
              <a:chExt cx="457200" cy="371475"/>
            </a:xfrm>
          </p:grpSpPr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354529" y="5171718"/>
                <a:ext cx="152400" cy="152400"/>
              </a:xfrm>
              <a:prstGeom prst="rect">
                <a:avLst/>
              </a:prstGeom>
              <a:solidFill>
                <a:srgbClr val="A6A6A6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659329" y="5171718"/>
                <a:ext cx="152400" cy="152400"/>
              </a:xfrm>
              <a:prstGeom prst="rect">
                <a:avLst/>
              </a:prstGeom>
              <a:solidFill>
                <a:srgbClr val="A6A6A6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92" name="AutoShape 30"/>
              <p:cNvCxnSpPr>
                <a:cxnSpLocks noChangeShapeType="1"/>
                <a:endCxn id="90" idx="0"/>
              </p:cNvCxnSpPr>
              <p:nvPr/>
            </p:nvCxnSpPr>
            <p:spPr bwMode="auto">
              <a:xfrm flipH="1">
                <a:off x="4430729" y="4952643"/>
                <a:ext cx="144463" cy="219075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AutoShape 31"/>
              <p:cNvCxnSpPr>
                <a:cxnSpLocks noChangeShapeType="1"/>
                <a:endCxn id="91" idx="0"/>
              </p:cNvCxnSpPr>
              <p:nvPr/>
            </p:nvCxnSpPr>
            <p:spPr bwMode="auto">
              <a:xfrm>
                <a:off x="4575192" y="4952643"/>
                <a:ext cx="160338" cy="219075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8128219" y="5118314"/>
              <a:ext cx="457200" cy="371475"/>
              <a:chOff x="4354529" y="4952643"/>
              <a:chExt cx="457200" cy="371475"/>
            </a:xfrm>
          </p:grpSpPr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4354529" y="5171718"/>
                <a:ext cx="152400" cy="152400"/>
              </a:xfrm>
              <a:prstGeom prst="rect">
                <a:avLst/>
              </a:prstGeom>
              <a:solidFill>
                <a:srgbClr val="A6A6A6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659329" y="5171718"/>
                <a:ext cx="152400" cy="152400"/>
              </a:xfrm>
              <a:prstGeom prst="rect">
                <a:avLst/>
              </a:prstGeom>
              <a:solidFill>
                <a:srgbClr val="A6A6A6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97" name="AutoShape 30"/>
              <p:cNvCxnSpPr>
                <a:cxnSpLocks noChangeShapeType="1"/>
                <a:endCxn id="95" idx="0"/>
              </p:cNvCxnSpPr>
              <p:nvPr/>
            </p:nvCxnSpPr>
            <p:spPr bwMode="auto">
              <a:xfrm flipH="1">
                <a:off x="4430729" y="4952643"/>
                <a:ext cx="144463" cy="219075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AutoShape 31"/>
              <p:cNvCxnSpPr>
                <a:cxnSpLocks noChangeShapeType="1"/>
                <a:endCxn id="96" idx="0"/>
              </p:cNvCxnSpPr>
              <p:nvPr/>
            </p:nvCxnSpPr>
            <p:spPr bwMode="auto">
              <a:xfrm>
                <a:off x="4575192" y="4952643"/>
                <a:ext cx="160338" cy="219075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99" name="Curved Connector 98"/>
          <p:cNvCxnSpPr>
            <a:stCxn id="12" idx="0"/>
            <a:endCxn id="65" idx="0"/>
          </p:cNvCxnSpPr>
          <p:nvPr/>
        </p:nvCxnSpPr>
        <p:spPr>
          <a:xfrm rot="5400000" flipH="1" flipV="1">
            <a:off x="4451244" y="1519290"/>
            <a:ext cx="1047660" cy="4707796"/>
          </a:xfrm>
          <a:prstGeom prst="curvedConnector3">
            <a:avLst>
              <a:gd name="adj1" fmla="val 121820"/>
            </a:avLst>
          </a:prstGeom>
          <a:ln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903134" y="3250030"/>
            <a:ext cx="1205088" cy="403332"/>
            <a:chOff x="3903134" y="3250030"/>
            <a:chExt cx="1205088" cy="403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84026" y="3250030"/>
              <a:ext cx="686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rotate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3903134" y="3653362"/>
              <a:ext cx="12050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796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074332"/>
            <a:ext cx="7345362" cy="2723446"/>
          </a:xfrm>
        </p:spPr>
        <p:txBody>
          <a:bodyPr/>
          <a:lstStyle/>
          <a:p>
            <a:r>
              <a:rPr lang="en-US" dirty="0" smtClean="0"/>
              <a:t>Tree Depth and Height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BST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Example</a:t>
            </a:r>
          </a:p>
        </p:txBody>
      </p:sp>
      <p:pic>
        <p:nvPicPr>
          <p:cNvPr id="2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7425" y="1126068"/>
            <a:ext cx="4572000" cy="2530475"/>
          </a:xfrm>
          <a:prstGeom prst="rect">
            <a:avLst/>
          </a:prstGeom>
        </p:spPr>
      </p:pic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409225" y="295486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unbalanced...</a:t>
            </a:r>
          </a:p>
        </p:txBody>
      </p:sp>
      <p:sp>
        <p:nvSpPr>
          <p:cNvPr id="208" name="Text Box 6"/>
          <p:cNvSpPr txBox="1">
            <a:spLocks noChangeArrowheads="1"/>
          </p:cNvSpPr>
          <p:nvPr/>
        </p:nvSpPr>
        <p:spPr bwMode="auto">
          <a:xfrm>
            <a:off x="2161825" y="493606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...balanced</a:t>
            </a:r>
          </a:p>
        </p:txBody>
      </p:sp>
      <p:sp>
        <p:nvSpPr>
          <p:cNvPr id="210" name="Line 8"/>
          <p:cNvSpPr>
            <a:spLocks noChangeShapeType="1"/>
          </p:cNvSpPr>
          <p:nvPr/>
        </p:nvSpPr>
        <p:spPr bwMode="auto">
          <a:xfrm>
            <a:off x="5086000" y="5675843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9"/>
          <p:cNvSpPr>
            <a:spLocks/>
          </p:cNvSpPr>
          <p:nvPr/>
        </p:nvSpPr>
        <p:spPr bwMode="auto">
          <a:xfrm>
            <a:off x="5106638" y="5828243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22225 h 34"/>
              <a:gd name="T4" fmla="*/ 33337 w 35"/>
              <a:gd name="T5" fmla="*/ 53975 h 34"/>
              <a:gd name="T6" fmla="*/ 55562 w 35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0"/>
          <p:cNvSpPr>
            <a:spLocks/>
          </p:cNvSpPr>
          <p:nvPr/>
        </p:nvSpPr>
        <p:spPr bwMode="auto">
          <a:xfrm>
            <a:off x="5227288" y="5904443"/>
            <a:ext cx="87312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1"/>
          <p:cNvSpPr>
            <a:spLocks noChangeShapeType="1"/>
          </p:cNvSpPr>
          <p:nvPr/>
        </p:nvSpPr>
        <p:spPr bwMode="auto">
          <a:xfrm>
            <a:off x="5381275" y="5915556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2"/>
          <p:cNvSpPr>
            <a:spLocks noChangeShapeType="1"/>
          </p:cNvSpPr>
          <p:nvPr/>
        </p:nvSpPr>
        <p:spPr bwMode="auto">
          <a:xfrm>
            <a:off x="5544788" y="5915556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13"/>
          <p:cNvSpPr>
            <a:spLocks/>
          </p:cNvSpPr>
          <p:nvPr/>
        </p:nvSpPr>
        <p:spPr bwMode="auto">
          <a:xfrm>
            <a:off x="5697188" y="5904443"/>
            <a:ext cx="87312" cy="1588"/>
          </a:xfrm>
          <a:custGeom>
            <a:avLst/>
            <a:gdLst>
              <a:gd name="T0" fmla="*/ 0 w 55"/>
              <a:gd name="T1" fmla="*/ 0 h 1588"/>
              <a:gd name="T2" fmla="*/ 66675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4"/>
          <p:cNvSpPr>
            <a:spLocks/>
          </p:cNvSpPr>
          <p:nvPr/>
        </p:nvSpPr>
        <p:spPr bwMode="auto">
          <a:xfrm>
            <a:off x="5851175" y="5850468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2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5"/>
          <p:cNvSpPr>
            <a:spLocks noChangeShapeType="1"/>
          </p:cNvSpPr>
          <p:nvPr/>
        </p:nvSpPr>
        <p:spPr bwMode="auto">
          <a:xfrm flipV="1">
            <a:off x="5949600" y="5707593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16"/>
          <p:cNvSpPr>
            <a:spLocks/>
          </p:cNvSpPr>
          <p:nvPr/>
        </p:nvSpPr>
        <p:spPr bwMode="auto">
          <a:xfrm>
            <a:off x="5970238" y="5544081"/>
            <a:ext cx="11112" cy="87312"/>
          </a:xfrm>
          <a:custGeom>
            <a:avLst/>
            <a:gdLst>
              <a:gd name="T0" fmla="*/ 0 w 7"/>
              <a:gd name="T1" fmla="*/ 87312 h 55"/>
              <a:gd name="T2" fmla="*/ 11112 w 7"/>
              <a:gd name="T3" fmla="*/ 33337 h 55"/>
              <a:gd name="T4" fmla="*/ 0 w 7"/>
              <a:gd name="T5" fmla="*/ 0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17"/>
          <p:cNvSpPr>
            <a:spLocks/>
          </p:cNvSpPr>
          <p:nvPr/>
        </p:nvSpPr>
        <p:spPr bwMode="auto">
          <a:xfrm>
            <a:off x="5916263" y="5401206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18"/>
          <p:cNvSpPr>
            <a:spLocks noChangeShapeType="1"/>
          </p:cNvSpPr>
          <p:nvPr/>
        </p:nvSpPr>
        <p:spPr bwMode="auto">
          <a:xfrm flipH="1" flipV="1">
            <a:off x="5840063" y="5271031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9"/>
          <p:cNvSpPr>
            <a:spLocks noChangeShapeType="1"/>
          </p:cNvSpPr>
          <p:nvPr/>
        </p:nvSpPr>
        <p:spPr bwMode="auto">
          <a:xfrm flipH="1" flipV="1">
            <a:off x="5752750" y="5139268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20"/>
          <p:cNvSpPr>
            <a:spLocks noChangeShapeType="1"/>
          </p:cNvSpPr>
          <p:nvPr/>
        </p:nvSpPr>
        <p:spPr bwMode="auto">
          <a:xfrm flipH="1" flipV="1">
            <a:off x="5665438" y="5007506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21"/>
          <p:cNvSpPr>
            <a:spLocks/>
          </p:cNvSpPr>
          <p:nvPr/>
        </p:nvSpPr>
        <p:spPr bwMode="auto">
          <a:xfrm>
            <a:off x="5555900" y="4899556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53975 w 41"/>
              <a:gd name="T3" fmla="*/ 42862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Freeform 22"/>
          <p:cNvSpPr>
            <a:spLocks/>
          </p:cNvSpPr>
          <p:nvPr/>
        </p:nvSpPr>
        <p:spPr bwMode="auto">
          <a:xfrm>
            <a:off x="5413025" y="4877331"/>
            <a:ext cx="76200" cy="42862"/>
          </a:xfrm>
          <a:custGeom>
            <a:avLst/>
            <a:gdLst>
              <a:gd name="T0" fmla="*/ 76200 w 48"/>
              <a:gd name="T1" fmla="*/ 0 h 27"/>
              <a:gd name="T2" fmla="*/ 22225 w 48"/>
              <a:gd name="T3" fmla="*/ 22225 h 27"/>
              <a:gd name="T4" fmla="*/ 0 w 48"/>
              <a:gd name="T5" fmla="*/ 42862 h 27"/>
              <a:gd name="T6" fmla="*/ 0 60000 65536"/>
              <a:gd name="T7" fmla="*/ 0 60000 65536"/>
              <a:gd name="T8" fmla="*/ 0 60000 65536"/>
              <a:gd name="T9" fmla="*/ 0 w 48"/>
              <a:gd name="T10" fmla="*/ 0 h 27"/>
              <a:gd name="T11" fmla="*/ 48 w 4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23"/>
          <p:cNvSpPr>
            <a:spLocks noChangeShapeType="1"/>
          </p:cNvSpPr>
          <p:nvPr/>
        </p:nvSpPr>
        <p:spPr bwMode="auto">
          <a:xfrm flipH="1">
            <a:off x="5314600" y="4964643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24"/>
          <p:cNvSpPr>
            <a:spLocks/>
          </p:cNvSpPr>
          <p:nvPr/>
        </p:nvSpPr>
        <p:spPr bwMode="auto">
          <a:xfrm>
            <a:off x="5227288" y="5094818"/>
            <a:ext cx="55562" cy="77788"/>
          </a:xfrm>
          <a:custGeom>
            <a:avLst/>
            <a:gdLst>
              <a:gd name="T0" fmla="*/ 55562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25"/>
          <p:cNvSpPr>
            <a:spLocks noChangeShapeType="1"/>
          </p:cNvSpPr>
          <p:nvPr/>
        </p:nvSpPr>
        <p:spPr bwMode="auto">
          <a:xfrm flipH="1">
            <a:off x="5151088" y="5226581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26"/>
          <p:cNvSpPr>
            <a:spLocks/>
          </p:cNvSpPr>
          <p:nvPr/>
        </p:nvSpPr>
        <p:spPr bwMode="auto">
          <a:xfrm>
            <a:off x="5086000" y="5369456"/>
            <a:ext cx="31750" cy="76200"/>
          </a:xfrm>
          <a:custGeom>
            <a:avLst/>
            <a:gdLst>
              <a:gd name="T0" fmla="*/ 31750 w 20"/>
              <a:gd name="T1" fmla="*/ 0 h 48"/>
              <a:gd name="T2" fmla="*/ 0 w 20"/>
              <a:gd name="T3" fmla="*/ 65088 h 48"/>
              <a:gd name="T4" fmla="*/ 0 w 20"/>
              <a:gd name="T5" fmla="*/ 76200 h 48"/>
              <a:gd name="T6" fmla="*/ 0 60000 65536"/>
              <a:gd name="T7" fmla="*/ 0 60000 65536"/>
              <a:gd name="T8" fmla="*/ 0 60000 65536"/>
              <a:gd name="T9" fmla="*/ 0 w 20"/>
              <a:gd name="T10" fmla="*/ 0 h 48"/>
              <a:gd name="T11" fmla="*/ 20 w 2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27"/>
          <p:cNvSpPr>
            <a:spLocks noChangeShapeType="1"/>
          </p:cNvSpPr>
          <p:nvPr/>
        </p:nvSpPr>
        <p:spPr bwMode="auto">
          <a:xfrm>
            <a:off x="5086000" y="5521856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29"/>
          <p:cNvSpPr>
            <a:spLocks noChangeShapeType="1"/>
          </p:cNvSpPr>
          <p:nvPr/>
        </p:nvSpPr>
        <p:spPr bwMode="auto">
          <a:xfrm>
            <a:off x="6048025" y="5675843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30"/>
          <p:cNvSpPr>
            <a:spLocks/>
          </p:cNvSpPr>
          <p:nvPr/>
        </p:nvSpPr>
        <p:spPr bwMode="auto">
          <a:xfrm>
            <a:off x="6059138" y="5828243"/>
            <a:ext cx="53975" cy="53975"/>
          </a:xfrm>
          <a:custGeom>
            <a:avLst/>
            <a:gdLst>
              <a:gd name="T0" fmla="*/ 0 w 34"/>
              <a:gd name="T1" fmla="*/ 0 h 34"/>
              <a:gd name="T2" fmla="*/ 9525 w 34"/>
              <a:gd name="T3" fmla="*/ 22225 h 34"/>
              <a:gd name="T4" fmla="*/ 31750 w 34"/>
              <a:gd name="T5" fmla="*/ 53975 h 34"/>
              <a:gd name="T6" fmla="*/ 53975 w 34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34"/>
              <a:gd name="T14" fmla="*/ 34 w 34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31"/>
          <p:cNvSpPr>
            <a:spLocks/>
          </p:cNvSpPr>
          <p:nvPr/>
        </p:nvSpPr>
        <p:spPr bwMode="auto">
          <a:xfrm>
            <a:off x="6178200" y="5904443"/>
            <a:ext cx="87313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3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32"/>
          <p:cNvSpPr>
            <a:spLocks noChangeShapeType="1"/>
          </p:cNvSpPr>
          <p:nvPr/>
        </p:nvSpPr>
        <p:spPr bwMode="auto">
          <a:xfrm>
            <a:off x="6343300" y="5915556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33"/>
          <p:cNvSpPr>
            <a:spLocks noChangeShapeType="1"/>
          </p:cNvSpPr>
          <p:nvPr/>
        </p:nvSpPr>
        <p:spPr bwMode="auto">
          <a:xfrm>
            <a:off x="6495700" y="5915556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Freeform 34"/>
          <p:cNvSpPr>
            <a:spLocks/>
          </p:cNvSpPr>
          <p:nvPr/>
        </p:nvSpPr>
        <p:spPr bwMode="auto">
          <a:xfrm>
            <a:off x="6648100" y="5904443"/>
            <a:ext cx="88900" cy="1588"/>
          </a:xfrm>
          <a:custGeom>
            <a:avLst/>
            <a:gdLst>
              <a:gd name="T0" fmla="*/ 0 w 56"/>
              <a:gd name="T1" fmla="*/ 0 h 1588"/>
              <a:gd name="T2" fmla="*/ 66675 w 56"/>
              <a:gd name="T3" fmla="*/ 0 h 1588"/>
              <a:gd name="T4" fmla="*/ 88900 w 56"/>
              <a:gd name="T5" fmla="*/ 0 h 1588"/>
              <a:gd name="T6" fmla="*/ 0 60000 65536"/>
              <a:gd name="T7" fmla="*/ 0 60000 65536"/>
              <a:gd name="T8" fmla="*/ 0 60000 65536"/>
              <a:gd name="T9" fmla="*/ 0 w 56"/>
              <a:gd name="T10" fmla="*/ 0 h 1588"/>
              <a:gd name="T11" fmla="*/ 56 w 5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588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35"/>
          <p:cNvSpPr>
            <a:spLocks/>
          </p:cNvSpPr>
          <p:nvPr/>
        </p:nvSpPr>
        <p:spPr bwMode="auto">
          <a:xfrm>
            <a:off x="6802088" y="5850468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2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36"/>
          <p:cNvSpPr>
            <a:spLocks noChangeShapeType="1"/>
          </p:cNvSpPr>
          <p:nvPr/>
        </p:nvSpPr>
        <p:spPr bwMode="auto">
          <a:xfrm flipV="1">
            <a:off x="6900513" y="5707593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Freeform 37"/>
          <p:cNvSpPr>
            <a:spLocks/>
          </p:cNvSpPr>
          <p:nvPr/>
        </p:nvSpPr>
        <p:spPr bwMode="auto">
          <a:xfrm>
            <a:off x="6933850" y="5544081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3333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Freeform 38"/>
          <p:cNvSpPr>
            <a:spLocks/>
          </p:cNvSpPr>
          <p:nvPr/>
        </p:nvSpPr>
        <p:spPr bwMode="auto">
          <a:xfrm>
            <a:off x="6867175" y="5401206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39"/>
          <p:cNvSpPr>
            <a:spLocks noChangeShapeType="1"/>
          </p:cNvSpPr>
          <p:nvPr/>
        </p:nvSpPr>
        <p:spPr bwMode="auto">
          <a:xfrm flipH="1" flipV="1">
            <a:off x="6790975" y="5271031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40"/>
          <p:cNvSpPr>
            <a:spLocks noChangeShapeType="1"/>
          </p:cNvSpPr>
          <p:nvPr/>
        </p:nvSpPr>
        <p:spPr bwMode="auto">
          <a:xfrm flipH="1" flipV="1">
            <a:off x="6714775" y="5139268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41"/>
          <p:cNvSpPr>
            <a:spLocks noChangeShapeType="1"/>
          </p:cNvSpPr>
          <p:nvPr/>
        </p:nvSpPr>
        <p:spPr bwMode="auto">
          <a:xfrm flipH="1" flipV="1">
            <a:off x="6616350" y="5007506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42"/>
          <p:cNvSpPr>
            <a:spLocks/>
          </p:cNvSpPr>
          <p:nvPr/>
        </p:nvSpPr>
        <p:spPr bwMode="auto">
          <a:xfrm>
            <a:off x="6506813" y="4899556"/>
            <a:ext cx="65087" cy="53975"/>
          </a:xfrm>
          <a:custGeom>
            <a:avLst/>
            <a:gdLst>
              <a:gd name="T0" fmla="*/ 65087 w 41"/>
              <a:gd name="T1" fmla="*/ 53975 h 34"/>
              <a:gd name="T2" fmla="*/ 53975 w 41"/>
              <a:gd name="T3" fmla="*/ 42862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Freeform 43"/>
          <p:cNvSpPr>
            <a:spLocks/>
          </p:cNvSpPr>
          <p:nvPr/>
        </p:nvSpPr>
        <p:spPr bwMode="auto">
          <a:xfrm>
            <a:off x="6363938" y="4877331"/>
            <a:ext cx="77787" cy="42862"/>
          </a:xfrm>
          <a:custGeom>
            <a:avLst/>
            <a:gdLst>
              <a:gd name="T0" fmla="*/ 77787 w 49"/>
              <a:gd name="T1" fmla="*/ 0 h 27"/>
              <a:gd name="T2" fmla="*/ 33337 w 49"/>
              <a:gd name="T3" fmla="*/ 22225 h 27"/>
              <a:gd name="T4" fmla="*/ 0 w 49"/>
              <a:gd name="T5" fmla="*/ 42862 h 27"/>
              <a:gd name="T6" fmla="*/ 0 60000 65536"/>
              <a:gd name="T7" fmla="*/ 0 60000 65536"/>
              <a:gd name="T8" fmla="*/ 0 60000 65536"/>
              <a:gd name="T9" fmla="*/ 0 w 49"/>
              <a:gd name="T10" fmla="*/ 0 h 27"/>
              <a:gd name="T11" fmla="*/ 49 w 4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44"/>
          <p:cNvSpPr>
            <a:spLocks noChangeShapeType="1"/>
          </p:cNvSpPr>
          <p:nvPr/>
        </p:nvSpPr>
        <p:spPr bwMode="auto">
          <a:xfrm flipH="1">
            <a:off x="6265513" y="4964643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Freeform 45"/>
          <p:cNvSpPr>
            <a:spLocks/>
          </p:cNvSpPr>
          <p:nvPr/>
        </p:nvSpPr>
        <p:spPr bwMode="auto">
          <a:xfrm>
            <a:off x="6178200" y="5094818"/>
            <a:ext cx="55563" cy="77788"/>
          </a:xfrm>
          <a:custGeom>
            <a:avLst/>
            <a:gdLst>
              <a:gd name="T0" fmla="*/ 55563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46"/>
          <p:cNvSpPr>
            <a:spLocks noChangeShapeType="1"/>
          </p:cNvSpPr>
          <p:nvPr/>
        </p:nvSpPr>
        <p:spPr bwMode="auto">
          <a:xfrm flipH="1">
            <a:off x="6102000" y="5226581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Freeform 47"/>
          <p:cNvSpPr>
            <a:spLocks/>
          </p:cNvSpPr>
          <p:nvPr/>
        </p:nvSpPr>
        <p:spPr bwMode="auto">
          <a:xfrm>
            <a:off x="6048025" y="5369456"/>
            <a:ext cx="20638" cy="76200"/>
          </a:xfrm>
          <a:custGeom>
            <a:avLst/>
            <a:gdLst>
              <a:gd name="T0" fmla="*/ 20638 w 13"/>
              <a:gd name="T1" fmla="*/ 0 h 48"/>
              <a:gd name="T2" fmla="*/ 0 w 13"/>
              <a:gd name="T3" fmla="*/ 65088 h 48"/>
              <a:gd name="T4" fmla="*/ 0 w 13"/>
              <a:gd name="T5" fmla="*/ 76200 h 48"/>
              <a:gd name="T6" fmla="*/ 0 60000 65536"/>
              <a:gd name="T7" fmla="*/ 0 60000 65536"/>
              <a:gd name="T8" fmla="*/ 0 60000 65536"/>
              <a:gd name="T9" fmla="*/ 0 w 13"/>
              <a:gd name="T10" fmla="*/ 0 h 48"/>
              <a:gd name="T11" fmla="*/ 13 w 1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48"/>
          <p:cNvSpPr>
            <a:spLocks noChangeShapeType="1"/>
          </p:cNvSpPr>
          <p:nvPr/>
        </p:nvSpPr>
        <p:spPr bwMode="auto">
          <a:xfrm>
            <a:off x="6048025" y="5521856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49"/>
          <p:cNvSpPr>
            <a:spLocks/>
          </p:cNvSpPr>
          <p:nvPr/>
        </p:nvSpPr>
        <p:spPr bwMode="auto">
          <a:xfrm>
            <a:off x="7119588" y="5271031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76200 h 55"/>
              <a:gd name="T4" fmla="*/ 11112 w 7"/>
              <a:gd name="T5" fmla="*/ 87312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50"/>
          <p:cNvSpPr>
            <a:spLocks noChangeShapeType="1"/>
          </p:cNvSpPr>
          <p:nvPr/>
        </p:nvSpPr>
        <p:spPr bwMode="auto">
          <a:xfrm>
            <a:off x="7184675" y="5390093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Freeform 51"/>
          <p:cNvSpPr>
            <a:spLocks/>
          </p:cNvSpPr>
          <p:nvPr/>
        </p:nvSpPr>
        <p:spPr bwMode="auto">
          <a:xfrm>
            <a:off x="7337075" y="5401206"/>
            <a:ext cx="87313" cy="1587"/>
          </a:xfrm>
          <a:custGeom>
            <a:avLst/>
            <a:gdLst>
              <a:gd name="T0" fmla="*/ 0 w 55"/>
              <a:gd name="T1" fmla="*/ 0 h 1587"/>
              <a:gd name="T2" fmla="*/ 11113 w 55"/>
              <a:gd name="T3" fmla="*/ 0 h 1587"/>
              <a:gd name="T4" fmla="*/ 87313 w 55"/>
              <a:gd name="T5" fmla="*/ 0 h 1587"/>
              <a:gd name="T6" fmla="*/ 0 60000 65536"/>
              <a:gd name="T7" fmla="*/ 0 60000 65536"/>
              <a:gd name="T8" fmla="*/ 0 60000 65536"/>
              <a:gd name="T9" fmla="*/ 0 w 55"/>
              <a:gd name="T10" fmla="*/ 0 h 1587"/>
              <a:gd name="T11" fmla="*/ 55 w 55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7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Freeform 52"/>
          <p:cNvSpPr>
            <a:spLocks/>
          </p:cNvSpPr>
          <p:nvPr/>
        </p:nvSpPr>
        <p:spPr bwMode="auto">
          <a:xfrm>
            <a:off x="7491063" y="5380568"/>
            <a:ext cx="76200" cy="9525"/>
          </a:xfrm>
          <a:custGeom>
            <a:avLst/>
            <a:gdLst>
              <a:gd name="T0" fmla="*/ 0 w 48"/>
              <a:gd name="T1" fmla="*/ 9525 h 6"/>
              <a:gd name="T2" fmla="*/ 65088 w 48"/>
              <a:gd name="T3" fmla="*/ 9525 h 6"/>
              <a:gd name="T4" fmla="*/ 76200 w 48"/>
              <a:gd name="T5" fmla="*/ 0 h 6"/>
              <a:gd name="T6" fmla="*/ 0 60000 65536"/>
              <a:gd name="T7" fmla="*/ 0 60000 65536"/>
              <a:gd name="T8" fmla="*/ 0 60000 65536"/>
              <a:gd name="T9" fmla="*/ 0 w 48"/>
              <a:gd name="T10" fmla="*/ 0 h 6"/>
              <a:gd name="T11" fmla="*/ 48 w 4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53"/>
          <p:cNvSpPr>
            <a:spLocks/>
          </p:cNvSpPr>
          <p:nvPr/>
        </p:nvSpPr>
        <p:spPr bwMode="auto">
          <a:xfrm>
            <a:off x="7600600" y="5226581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6508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54"/>
          <p:cNvSpPr>
            <a:spLocks noChangeShapeType="1"/>
          </p:cNvSpPr>
          <p:nvPr/>
        </p:nvSpPr>
        <p:spPr bwMode="auto">
          <a:xfrm flipH="1" flipV="1">
            <a:off x="7545038" y="5085293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Freeform 55"/>
          <p:cNvSpPr>
            <a:spLocks/>
          </p:cNvSpPr>
          <p:nvPr/>
        </p:nvSpPr>
        <p:spPr bwMode="auto">
          <a:xfrm>
            <a:off x="7468838" y="4964643"/>
            <a:ext cx="44450" cy="65088"/>
          </a:xfrm>
          <a:custGeom>
            <a:avLst/>
            <a:gdLst>
              <a:gd name="T0" fmla="*/ 44450 w 28"/>
              <a:gd name="T1" fmla="*/ 65088 h 41"/>
              <a:gd name="T2" fmla="*/ 11113 w 28"/>
              <a:gd name="T3" fmla="*/ 22225 h 41"/>
              <a:gd name="T4" fmla="*/ 0 w 28"/>
              <a:gd name="T5" fmla="*/ 0 h 41"/>
              <a:gd name="T6" fmla="*/ 0 60000 65536"/>
              <a:gd name="T7" fmla="*/ 0 60000 65536"/>
              <a:gd name="T8" fmla="*/ 0 60000 65536"/>
              <a:gd name="T9" fmla="*/ 0 w 28"/>
              <a:gd name="T10" fmla="*/ 0 h 41"/>
              <a:gd name="T11" fmla="*/ 28 w 28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Freeform 56"/>
          <p:cNvSpPr>
            <a:spLocks/>
          </p:cNvSpPr>
          <p:nvPr/>
        </p:nvSpPr>
        <p:spPr bwMode="auto">
          <a:xfrm>
            <a:off x="7359300" y="4855106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44450 w 41"/>
              <a:gd name="T3" fmla="*/ 22225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Freeform 57"/>
          <p:cNvSpPr>
            <a:spLocks/>
          </p:cNvSpPr>
          <p:nvPr/>
        </p:nvSpPr>
        <p:spPr bwMode="auto">
          <a:xfrm>
            <a:off x="7238650" y="4866218"/>
            <a:ext cx="66675" cy="65088"/>
          </a:xfrm>
          <a:custGeom>
            <a:avLst/>
            <a:gdLst>
              <a:gd name="T0" fmla="*/ 66675 w 42"/>
              <a:gd name="T1" fmla="*/ 0 h 41"/>
              <a:gd name="T2" fmla="*/ 44450 w 42"/>
              <a:gd name="T3" fmla="*/ 11113 h 41"/>
              <a:gd name="T4" fmla="*/ 0 w 42"/>
              <a:gd name="T5" fmla="*/ 65088 h 41"/>
              <a:gd name="T6" fmla="*/ 0 60000 65536"/>
              <a:gd name="T7" fmla="*/ 0 60000 65536"/>
              <a:gd name="T8" fmla="*/ 0 60000 65536"/>
              <a:gd name="T9" fmla="*/ 0 w 42"/>
              <a:gd name="T10" fmla="*/ 0 h 41"/>
              <a:gd name="T11" fmla="*/ 42 w 42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58"/>
          <p:cNvSpPr>
            <a:spLocks noChangeShapeType="1"/>
          </p:cNvSpPr>
          <p:nvPr/>
        </p:nvSpPr>
        <p:spPr bwMode="auto">
          <a:xfrm flipH="1">
            <a:off x="7162450" y="4986868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Freeform 59"/>
          <p:cNvSpPr>
            <a:spLocks/>
          </p:cNvSpPr>
          <p:nvPr/>
        </p:nvSpPr>
        <p:spPr bwMode="auto">
          <a:xfrm>
            <a:off x="7119588" y="5117043"/>
            <a:ext cx="11112" cy="87313"/>
          </a:xfrm>
          <a:custGeom>
            <a:avLst/>
            <a:gdLst>
              <a:gd name="T0" fmla="*/ 11112 w 7"/>
              <a:gd name="T1" fmla="*/ 0 h 55"/>
              <a:gd name="T2" fmla="*/ 0 w 7"/>
              <a:gd name="T3" fmla="*/ 33338 h 55"/>
              <a:gd name="T4" fmla="*/ 0 w 7"/>
              <a:gd name="T5" fmla="*/ 87313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60"/>
          <p:cNvSpPr>
            <a:spLocks noChangeShapeType="1"/>
          </p:cNvSpPr>
          <p:nvPr/>
        </p:nvSpPr>
        <p:spPr bwMode="auto">
          <a:xfrm>
            <a:off x="7643463" y="5653618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Freeform 61"/>
          <p:cNvSpPr>
            <a:spLocks/>
          </p:cNvSpPr>
          <p:nvPr/>
        </p:nvSpPr>
        <p:spPr bwMode="auto">
          <a:xfrm>
            <a:off x="7654575" y="5806018"/>
            <a:ext cx="55563" cy="65088"/>
          </a:xfrm>
          <a:custGeom>
            <a:avLst/>
            <a:gdLst>
              <a:gd name="T0" fmla="*/ 0 w 35"/>
              <a:gd name="T1" fmla="*/ 0 h 41"/>
              <a:gd name="T2" fmla="*/ 11113 w 35"/>
              <a:gd name="T3" fmla="*/ 33338 h 41"/>
              <a:gd name="T4" fmla="*/ 44450 w 35"/>
              <a:gd name="T5" fmla="*/ 65088 h 41"/>
              <a:gd name="T6" fmla="*/ 55563 w 35"/>
              <a:gd name="T7" fmla="*/ 65088 h 41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1"/>
              <a:gd name="T14" fmla="*/ 35 w 35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62"/>
          <p:cNvSpPr>
            <a:spLocks/>
          </p:cNvSpPr>
          <p:nvPr/>
        </p:nvSpPr>
        <p:spPr bwMode="auto">
          <a:xfrm>
            <a:off x="7775225" y="5882218"/>
            <a:ext cx="87313" cy="11113"/>
          </a:xfrm>
          <a:custGeom>
            <a:avLst/>
            <a:gdLst>
              <a:gd name="T0" fmla="*/ 0 w 55"/>
              <a:gd name="T1" fmla="*/ 0 h 7"/>
              <a:gd name="T2" fmla="*/ 53975 w 55"/>
              <a:gd name="T3" fmla="*/ 11113 h 7"/>
              <a:gd name="T4" fmla="*/ 87313 w 55"/>
              <a:gd name="T5" fmla="*/ 11113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63"/>
          <p:cNvSpPr>
            <a:spLocks noChangeShapeType="1"/>
          </p:cNvSpPr>
          <p:nvPr/>
        </p:nvSpPr>
        <p:spPr bwMode="auto">
          <a:xfrm>
            <a:off x="7927625" y="5893331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64"/>
          <p:cNvSpPr>
            <a:spLocks/>
          </p:cNvSpPr>
          <p:nvPr/>
        </p:nvSpPr>
        <p:spPr bwMode="auto">
          <a:xfrm>
            <a:off x="8081613" y="5893331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11112 h 7"/>
              <a:gd name="T4" fmla="*/ 87312 w 55"/>
              <a:gd name="T5" fmla="*/ 0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65"/>
          <p:cNvSpPr>
            <a:spLocks noChangeShapeType="1"/>
          </p:cNvSpPr>
          <p:nvPr/>
        </p:nvSpPr>
        <p:spPr bwMode="auto">
          <a:xfrm>
            <a:off x="8234013" y="5893331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66"/>
          <p:cNvSpPr>
            <a:spLocks noChangeShapeType="1"/>
          </p:cNvSpPr>
          <p:nvPr/>
        </p:nvSpPr>
        <p:spPr bwMode="auto">
          <a:xfrm flipV="1">
            <a:off x="8388000" y="5871106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Freeform 67"/>
          <p:cNvSpPr>
            <a:spLocks/>
          </p:cNvSpPr>
          <p:nvPr/>
        </p:nvSpPr>
        <p:spPr bwMode="auto">
          <a:xfrm>
            <a:off x="8518175" y="5752043"/>
            <a:ext cx="22225" cy="76200"/>
          </a:xfrm>
          <a:custGeom>
            <a:avLst/>
            <a:gdLst>
              <a:gd name="T0" fmla="*/ 0 w 14"/>
              <a:gd name="T1" fmla="*/ 76200 h 48"/>
              <a:gd name="T2" fmla="*/ 11113 w 14"/>
              <a:gd name="T3" fmla="*/ 53975 h 48"/>
              <a:gd name="T4" fmla="*/ 22225 w 14"/>
              <a:gd name="T5" fmla="*/ 0 h 48"/>
              <a:gd name="T6" fmla="*/ 0 60000 65536"/>
              <a:gd name="T7" fmla="*/ 0 60000 65536"/>
              <a:gd name="T8" fmla="*/ 0 60000 65536"/>
              <a:gd name="T9" fmla="*/ 0 w 14"/>
              <a:gd name="T10" fmla="*/ 0 h 48"/>
              <a:gd name="T11" fmla="*/ 14 w 1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68"/>
          <p:cNvSpPr>
            <a:spLocks noChangeShapeType="1"/>
          </p:cNvSpPr>
          <p:nvPr/>
        </p:nvSpPr>
        <p:spPr bwMode="auto">
          <a:xfrm flipV="1">
            <a:off x="8562625" y="5598056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Freeform 69"/>
          <p:cNvSpPr>
            <a:spLocks/>
          </p:cNvSpPr>
          <p:nvPr/>
        </p:nvSpPr>
        <p:spPr bwMode="auto">
          <a:xfrm>
            <a:off x="8540400" y="5445656"/>
            <a:ext cx="22225" cy="87312"/>
          </a:xfrm>
          <a:custGeom>
            <a:avLst/>
            <a:gdLst>
              <a:gd name="T0" fmla="*/ 22225 w 14"/>
              <a:gd name="T1" fmla="*/ 87312 h 55"/>
              <a:gd name="T2" fmla="*/ 11113 w 14"/>
              <a:gd name="T3" fmla="*/ 0 h 55"/>
              <a:gd name="T4" fmla="*/ 0 w 14"/>
              <a:gd name="T5" fmla="*/ 0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70"/>
          <p:cNvSpPr>
            <a:spLocks noChangeShapeType="1"/>
          </p:cNvSpPr>
          <p:nvPr/>
        </p:nvSpPr>
        <p:spPr bwMode="auto">
          <a:xfrm flipH="1" flipV="1">
            <a:off x="8464200" y="5313893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71"/>
          <p:cNvSpPr>
            <a:spLocks noChangeShapeType="1"/>
          </p:cNvSpPr>
          <p:nvPr/>
        </p:nvSpPr>
        <p:spPr bwMode="auto">
          <a:xfrm flipH="1" flipV="1">
            <a:off x="8388000" y="5183718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Freeform 72"/>
          <p:cNvSpPr>
            <a:spLocks/>
          </p:cNvSpPr>
          <p:nvPr/>
        </p:nvSpPr>
        <p:spPr bwMode="auto">
          <a:xfrm>
            <a:off x="8299100" y="5051956"/>
            <a:ext cx="44450" cy="76200"/>
          </a:xfrm>
          <a:custGeom>
            <a:avLst/>
            <a:gdLst>
              <a:gd name="T0" fmla="*/ 44450 w 28"/>
              <a:gd name="T1" fmla="*/ 76200 h 48"/>
              <a:gd name="T2" fmla="*/ 33338 w 28"/>
              <a:gd name="T3" fmla="*/ 53975 h 48"/>
              <a:gd name="T4" fmla="*/ 0 w 28"/>
              <a:gd name="T5" fmla="*/ 0 h 48"/>
              <a:gd name="T6" fmla="*/ 0 60000 65536"/>
              <a:gd name="T7" fmla="*/ 0 60000 65536"/>
              <a:gd name="T8" fmla="*/ 0 60000 65536"/>
              <a:gd name="T9" fmla="*/ 0 w 28"/>
              <a:gd name="T10" fmla="*/ 0 h 48"/>
              <a:gd name="T11" fmla="*/ 28 w 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73"/>
          <p:cNvSpPr>
            <a:spLocks noChangeShapeType="1"/>
          </p:cNvSpPr>
          <p:nvPr/>
        </p:nvSpPr>
        <p:spPr bwMode="auto">
          <a:xfrm flipH="1" flipV="1">
            <a:off x="8202263" y="4931306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Freeform 74"/>
          <p:cNvSpPr>
            <a:spLocks/>
          </p:cNvSpPr>
          <p:nvPr/>
        </p:nvSpPr>
        <p:spPr bwMode="auto">
          <a:xfrm>
            <a:off x="8081613" y="4843993"/>
            <a:ext cx="76200" cy="44450"/>
          </a:xfrm>
          <a:custGeom>
            <a:avLst/>
            <a:gdLst>
              <a:gd name="T0" fmla="*/ 76200 w 48"/>
              <a:gd name="T1" fmla="*/ 44450 h 28"/>
              <a:gd name="T2" fmla="*/ 31750 w 48"/>
              <a:gd name="T3" fmla="*/ 11113 h 28"/>
              <a:gd name="T4" fmla="*/ 0 w 48"/>
              <a:gd name="T5" fmla="*/ 0 h 28"/>
              <a:gd name="T6" fmla="*/ 0 60000 65536"/>
              <a:gd name="T7" fmla="*/ 0 60000 65536"/>
              <a:gd name="T8" fmla="*/ 0 60000 65536"/>
              <a:gd name="T9" fmla="*/ 0 w 48"/>
              <a:gd name="T10" fmla="*/ 0 h 28"/>
              <a:gd name="T11" fmla="*/ 48 w 48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Freeform 75"/>
          <p:cNvSpPr>
            <a:spLocks/>
          </p:cNvSpPr>
          <p:nvPr/>
        </p:nvSpPr>
        <p:spPr bwMode="auto">
          <a:xfrm>
            <a:off x="7949850" y="4855106"/>
            <a:ext cx="65088" cy="53975"/>
          </a:xfrm>
          <a:custGeom>
            <a:avLst/>
            <a:gdLst>
              <a:gd name="T0" fmla="*/ 65088 w 41"/>
              <a:gd name="T1" fmla="*/ 0 h 34"/>
              <a:gd name="T2" fmla="*/ 55563 w 41"/>
              <a:gd name="T3" fmla="*/ 0 h 34"/>
              <a:gd name="T4" fmla="*/ 0 w 41"/>
              <a:gd name="T5" fmla="*/ 53975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76"/>
          <p:cNvSpPr>
            <a:spLocks noChangeShapeType="1"/>
          </p:cNvSpPr>
          <p:nvPr/>
        </p:nvSpPr>
        <p:spPr bwMode="auto">
          <a:xfrm flipH="1">
            <a:off x="7862538" y="4964643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Freeform 77"/>
          <p:cNvSpPr>
            <a:spLocks/>
          </p:cNvSpPr>
          <p:nvPr/>
        </p:nvSpPr>
        <p:spPr bwMode="auto">
          <a:xfrm>
            <a:off x="7775225" y="5085293"/>
            <a:ext cx="42863" cy="76200"/>
          </a:xfrm>
          <a:custGeom>
            <a:avLst/>
            <a:gdLst>
              <a:gd name="T0" fmla="*/ 42863 w 27"/>
              <a:gd name="T1" fmla="*/ 0 h 48"/>
              <a:gd name="T2" fmla="*/ 33338 w 27"/>
              <a:gd name="T3" fmla="*/ 20637 h 48"/>
              <a:gd name="T4" fmla="*/ 0 w 27"/>
              <a:gd name="T5" fmla="*/ 76200 h 48"/>
              <a:gd name="T6" fmla="*/ 0 60000 65536"/>
              <a:gd name="T7" fmla="*/ 0 60000 65536"/>
              <a:gd name="T8" fmla="*/ 0 60000 65536"/>
              <a:gd name="T9" fmla="*/ 0 w 27"/>
              <a:gd name="T10" fmla="*/ 0 h 48"/>
              <a:gd name="T11" fmla="*/ 27 w 27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78"/>
          <p:cNvSpPr>
            <a:spLocks noChangeShapeType="1"/>
          </p:cNvSpPr>
          <p:nvPr/>
        </p:nvSpPr>
        <p:spPr bwMode="auto">
          <a:xfrm flipH="1">
            <a:off x="7687913" y="5215468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79"/>
          <p:cNvSpPr>
            <a:spLocks/>
          </p:cNvSpPr>
          <p:nvPr/>
        </p:nvSpPr>
        <p:spPr bwMode="auto">
          <a:xfrm>
            <a:off x="7643463" y="5347231"/>
            <a:ext cx="22225" cy="87312"/>
          </a:xfrm>
          <a:custGeom>
            <a:avLst/>
            <a:gdLst>
              <a:gd name="T0" fmla="*/ 22225 w 14"/>
              <a:gd name="T1" fmla="*/ 0 h 55"/>
              <a:gd name="T2" fmla="*/ 0 w 14"/>
              <a:gd name="T3" fmla="*/ 65087 h 55"/>
              <a:gd name="T4" fmla="*/ 0 w 14"/>
              <a:gd name="T5" fmla="*/ 87312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80"/>
          <p:cNvSpPr>
            <a:spLocks noChangeShapeType="1"/>
          </p:cNvSpPr>
          <p:nvPr/>
        </p:nvSpPr>
        <p:spPr bwMode="auto">
          <a:xfrm>
            <a:off x="7643463" y="5499631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Freeform 81"/>
          <p:cNvSpPr>
            <a:spLocks/>
          </p:cNvSpPr>
          <p:nvPr/>
        </p:nvSpPr>
        <p:spPr bwMode="auto">
          <a:xfrm>
            <a:off x="7348188" y="5161493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Freeform 82"/>
          <p:cNvSpPr>
            <a:spLocks/>
          </p:cNvSpPr>
          <p:nvPr/>
        </p:nvSpPr>
        <p:spPr bwMode="auto">
          <a:xfrm>
            <a:off x="7589488" y="4669368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2 w 20"/>
              <a:gd name="T3" fmla="*/ 0 h 14"/>
              <a:gd name="T4" fmla="*/ 31750 w 20"/>
              <a:gd name="T5" fmla="*/ 11113 h 14"/>
              <a:gd name="T6" fmla="*/ 22225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Freeform 83"/>
          <p:cNvSpPr>
            <a:spLocks/>
          </p:cNvSpPr>
          <p:nvPr/>
        </p:nvSpPr>
        <p:spPr bwMode="auto">
          <a:xfrm>
            <a:off x="7348188" y="4680481"/>
            <a:ext cx="263525" cy="492125"/>
          </a:xfrm>
          <a:custGeom>
            <a:avLst/>
            <a:gdLst>
              <a:gd name="T0" fmla="*/ 0 w 166"/>
              <a:gd name="T1" fmla="*/ 481013 h 310"/>
              <a:gd name="T2" fmla="*/ 22225 w 166"/>
              <a:gd name="T3" fmla="*/ 492125 h 310"/>
              <a:gd name="T4" fmla="*/ 263525 w 166"/>
              <a:gd name="T5" fmla="*/ 11112 h 310"/>
              <a:gd name="T6" fmla="*/ 241300 w 166"/>
              <a:gd name="T7" fmla="*/ 0 h 310"/>
              <a:gd name="T8" fmla="*/ 0 w 166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Freeform 84"/>
          <p:cNvSpPr>
            <a:spLocks/>
          </p:cNvSpPr>
          <p:nvPr/>
        </p:nvSpPr>
        <p:spPr bwMode="auto">
          <a:xfrm>
            <a:off x="7589488" y="4647143"/>
            <a:ext cx="31750" cy="33338"/>
          </a:xfrm>
          <a:custGeom>
            <a:avLst/>
            <a:gdLst>
              <a:gd name="T0" fmla="*/ 0 w 20"/>
              <a:gd name="T1" fmla="*/ 33338 h 21"/>
              <a:gd name="T2" fmla="*/ 22225 w 20"/>
              <a:gd name="T3" fmla="*/ 33338 h 21"/>
              <a:gd name="T4" fmla="*/ 31750 w 20"/>
              <a:gd name="T5" fmla="*/ 11113 h 21"/>
              <a:gd name="T6" fmla="*/ 22225 w 20"/>
              <a:gd name="T7" fmla="*/ 0 h 21"/>
              <a:gd name="T8" fmla="*/ 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Freeform 85"/>
          <p:cNvSpPr>
            <a:spLocks/>
          </p:cNvSpPr>
          <p:nvPr/>
        </p:nvSpPr>
        <p:spPr bwMode="auto">
          <a:xfrm>
            <a:off x="6867175" y="4199468"/>
            <a:ext cx="33338" cy="42863"/>
          </a:xfrm>
          <a:custGeom>
            <a:avLst/>
            <a:gdLst>
              <a:gd name="T0" fmla="*/ 11113 w 21"/>
              <a:gd name="T1" fmla="*/ 42863 h 27"/>
              <a:gd name="T2" fmla="*/ 0 w 21"/>
              <a:gd name="T3" fmla="*/ 31750 h 27"/>
              <a:gd name="T4" fmla="*/ 22225 w 21"/>
              <a:gd name="T5" fmla="*/ 0 h 27"/>
              <a:gd name="T6" fmla="*/ 33338 w 21"/>
              <a:gd name="T7" fmla="*/ 11113 h 27"/>
              <a:gd name="T8" fmla="*/ 11113 w 21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Freeform 86"/>
          <p:cNvSpPr>
            <a:spLocks/>
          </p:cNvSpPr>
          <p:nvPr/>
        </p:nvSpPr>
        <p:spPr bwMode="auto">
          <a:xfrm>
            <a:off x="6878288" y="4210581"/>
            <a:ext cx="733425" cy="469900"/>
          </a:xfrm>
          <a:custGeom>
            <a:avLst/>
            <a:gdLst>
              <a:gd name="T0" fmla="*/ 711200 w 462"/>
              <a:gd name="T1" fmla="*/ 469900 h 296"/>
              <a:gd name="T2" fmla="*/ 733425 w 462"/>
              <a:gd name="T3" fmla="*/ 436563 h 296"/>
              <a:gd name="T4" fmla="*/ 22225 w 462"/>
              <a:gd name="T5" fmla="*/ 0 h 296"/>
              <a:gd name="T6" fmla="*/ 0 w 462"/>
              <a:gd name="T7" fmla="*/ 31750 h 296"/>
              <a:gd name="T8" fmla="*/ 711200 w 462"/>
              <a:gd name="T9" fmla="*/ 46990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Freeform 87"/>
          <p:cNvSpPr>
            <a:spLocks/>
          </p:cNvSpPr>
          <p:nvPr/>
        </p:nvSpPr>
        <p:spPr bwMode="auto">
          <a:xfrm>
            <a:off x="7578375" y="4669368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Freeform 88"/>
          <p:cNvSpPr>
            <a:spLocks/>
          </p:cNvSpPr>
          <p:nvPr/>
        </p:nvSpPr>
        <p:spPr bwMode="auto">
          <a:xfrm>
            <a:off x="8059388" y="5150381"/>
            <a:ext cx="33337" cy="33337"/>
          </a:xfrm>
          <a:custGeom>
            <a:avLst/>
            <a:gdLst>
              <a:gd name="T0" fmla="*/ 22225 w 21"/>
              <a:gd name="T1" fmla="*/ 0 h 21"/>
              <a:gd name="T2" fmla="*/ 33337 w 21"/>
              <a:gd name="T3" fmla="*/ 11112 h 21"/>
              <a:gd name="T4" fmla="*/ 11112 w 21"/>
              <a:gd name="T5" fmla="*/ 33337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Freeform 89"/>
          <p:cNvSpPr>
            <a:spLocks/>
          </p:cNvSpPr>
          <p:nvPr/>
        </p:nvSpPr>
        <p:spPr bwMode="auto">
          <a:xfrm>
            <a:off x="7578375" y="4669368"/>
            <a:ext cx="503238" cy="503238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3 w 317"/>
              <a:gd name="T5" fmla="*/ 503238 h 317"/>
              <a:gd name="T6" fmla="*/ 503238 w 317"/>
              <a:gd name="T7" fmla="*/ 481013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Freeform 90"/>
          <p:cNvSpPr>
            <a:spLocks/>
          </p:cNvSpPr>
          <p:nvPr/>
        </p:nvSpPr>
        <p:spPr bwMode="auto">
          <a:xfrm>
            <a:off x="7818088" y="5642506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Freeform 91"/>
          <p:cNvSpPr>
            <a:spLocks/>
          </p:cNvSpPr>
          <p:nvPr/>
        </p:nvSpPr>
        <p:spPr bwMode="auto">
          <a:xfrm>
            <a:off x="8059388" y="5204356"/>
            <a:ext cx="33337" cy="22225"/>
          </a:xfrm>
          <a:custGeom>
            <a:avLst/>
            <a:gdLst>
              <a:gd name="T0" fmla="*/ 0 w 21"/>
              <a:gd name="T1" fmla="*/ 11113 h 14"/>
              <a:gd name="T2" fmla="*/ 11112 w 21"/>
              <a:gd name="T3" fmla="*/ 0 h 14"/>
              <a:gd name="T4" fmla="*/ 33337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Freeform 92"/>
          <p:cNvSpPr>
            <a:spLocks/>
          </p:cNvSpPr>
          <p:nvPr/>
        </p:nvSpPr>
        <p:spPr bwMode="auto">
          <a:xfrm>
            <a:off x="7818088" y="5215468"/>
            <a:ext cx="263525" cy="438150"/>
          </a:xfrm>
          <a:custGeom>
            <a:avLst/>
            <a:gdLst>
              <a:gd name="T0" fmla="*/ 0 w 166"/>
              <a:gd name="T1" fmla="*/ 427038 h 276"/>
              <a:gd name="T2" fmla="*/ 22225 w 166"/>
              <a:gd name="T3" fmla="*/ 438150 h 276"/>
              <a:gd name="T4" fmla="*/ 263525 w 166"/>
              <a:gd name="T5" fmla="*/ 11112 h 276"/>
              <a:gd name="T6" fmla="*/ 241300 w 166"/>
              <a:gd name="T7" fmla="*/ 0 h 276"/>
              <a:gd name="T8" fmla="*/ 0 w 166"/>
              <a:gd name="T9" fmla="*/ 427038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276"/>
              <a:gd name="T17" fmla="*/ 166 w 166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Freeform 93"/>
          <p:cNvSpPr>
            <a:spLocks/>
          </p:cNvSpPr>
          <p:nvPr/>
        </p:nvSpPr>
        <p:spPr bwMode="auto">
          <a:xfrm>
            <a:off x="8059388" y="5150381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Freeform 94"/>
          <p:cNvSpPr>
            <a:spLocks/>
          </p:cNvSpPr>
          <p:nvPr/>
        </p:nvSpPr>
        <p:spPr bwMode="auto">
          <a:xfrm>
            <a:off x="8354663" y="5642506"/>
            <a:ext cx="33337" cy="22225"/>
          </a:xfrm>
          <a:custGeom>
            <a:avLst/>
            <a:gdLst>
              <a:gd name="T0" fmla="*/ 22225 w 21"/>
              <a:gd name="T1" fmla="*/ 0 h 14"/>
              <a:gd name="T2" fmla="*/ 33337 w 21"/>
              <a:gd name="T3" fmla="*/ 11113 h 14"/>
              <a:gd name="T4" fmla="*/ 11112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Freeform 95"/>
          <p:cNvSpPr>
            <a:spLocks/>
          </p:cNvSpPr>
          <p:nvPr/>
        </p:nvSpPr>
        <p:spPr bwMode="auto">
          <a:xfrm>
            <a:off x="8059388" y="5161493"/>
            <a:ext cx="317500" cy="492125"/>
          </a:xfrm>
          <a:custGeom>
            <a:avLst/>
            <a:gdLst>
              <a:gd name="T0" fmla="*/ 22225 w 200"/>
              <a:gd name="T1" fmla="*/ 0 h 310"/>
              <a:gd name="T2" fmla="*/ 0 w 200"/>
              <a:gd name="T3" fmla="*/ 11112 h 310"/>
              <a:gd name="T4" fmla="*/ 295275 w 200"/>
              <a:gd name="T5" fmla="*/ 492125 h 310"/>
              <a:gd name="T6" fmla="*/ 317500 w 200"/>
              <a:gd name="T7" fmla="*/ 481013 h 310"/>
              <a:gd name="T8" fmla="*/ 22225 w 200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310"/>
              <a:gd name="T17" fmla="*/ 200 w 200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Rectangle 96"/>
          <p:cNvSpPr>
            <a:spLocks noChangeArrowheads="1"/>
          </p:cNvSpPr>
          <p:nvPr/>
        </p:nvSpPr>
        <p:spPr bwMode="auto">
          <a:xfrm>
            <a:off x="7710138" y="5521856"/>
            <a:ext cx="2286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Rectangle 97"/>
          <p:cNvSpPr>
            <a:spLocks noChangeArrowheads="1"/>
          </p:cNvSpPr>
          <p:nvPr/>
        </p:nvSpPr>
        <p:spPr bwMode="auto">
          <a:xfrm>
            <a:off x="7710138" y="5521856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Rectangle 98"/>
          <p:cNvSpPr>
            <a:spLocks noChangeArrowheads="1"/>
          </p:cNvSpPr>
          <p:nvPr/>
        </p:nvSpPr>
        <p:spPr bwMode="auto">
          <a:xfrm>
            <a:off x="8191150" y="5521856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Rectangle 99"/>
          <p:cNvSpPr>
            <a:spLocks noChangeArrowheads="1"/>
          </p:cNvSpPr>
          <p:nvPr/>
        </p:nvSpPr>
        <p:spPr bwMode="auto">
          <a:xfrm>
            <a:off x="8191150" y="5521856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Oval 100"/>
          <p:cNvSpPr>
            <a:spLocks noChangeArrowheads="1"/>
          </p:cNvSpPr>
          <p:nvPr/>
        </p:nvSpPr>
        <p:spPr bwMode="auto">
          <a:xfrm>
            <a:off x="7895875" y="4975756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Oval 101"/>
          <p:cNvSpPr>
            <a:spLocks noChangeArrowheads="1"/>
          </p:cNvSpPr>
          <p:nvPr/>
        </p:nvSpPr>
        <p:spPr bwMode="auto">
          <a:xfrm>
            <a:off x="7895875" y="4975756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Rectangle 102"/>
          <p:cNvSpPr>
            <a:spLocks noChangeArrowheads="1"/>
          </p:cNvSpPr>
          <p:nvPr/>
        </p:nvSpPr>
        <p:spPr bwMode="auto">
          <a:xfrm>
            <a:off x="7983188" y="5074181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88</a:t>
            </a:r>
            <a:endParaRPr lang="en-US"/>
          </a:p>
        </p:txBody>
      </p:sp>
      <p:sp>
        <p:nvSpPr>
          <p:cNvPr id="305" name="Freeform 103"/>
          <p:cNvSpPr>
            <a:spLocks/>
          </p:cNvSpPr>
          <p:nvPr/>
        </p:nvSpPr>
        <p:spPr bwMode="auto">
          <a:xfrm>
            <a:off x="3981100" y="4188356"/>
            <a:ext cx="33338" cy="22225"/>
          </a:xfrm>
          <a:custGeom>
            <a:avLst/>
            <a:gdLst>
              <a:gd name="T0" fmla="*/ 22225 w 21"/>
              <a:gd name="T1" fmla="*/ 22225 h 14"/>
              <a:gd name="T2" fmla="*/ 33338 w 21"/>
              <a:gd name="T3" fmla="*/ 11113 h 14"/>
              <a:gd name="T4" fmla="*/ 11113 w 21"/>
              <a:gd name="T5" fmla="*/ 0 h 14"/>
              <a:gd name="T6" fmla="*/ 0 w 21"/>
              <a:gd name="T7" fmla="*/ 11113 h 14"/>
              <a:gd name="T8" fmla="*/ 22225 w 21"/>
              <a:gd name="T9" fmla="*/ 222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Freeform 104"/>
          <p:cNvSpPr>
            <a:spLocks/>
          </p:cNvSpPr>
          <p:nvPr/>
        </p:nvSpPr>
        <p:spPr bwMode="auto">
          <a:xfrm>
            <a:off x="3806475" y="4680481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22225 h 14"/>
              <a:gd name="T4" fmla="*/ 0 w 14"/>
              <a:gd name="T5" fmla="*/ 11113 h 14"/>
              <a:gd name="T6" fmla="*/ 0 w 14"/>
              <a:gd name="T7" fmla="*/ 0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Freeform 105"/>
          <p:cNvSpPr>
            <a:spLocks/>
          </p:cNvSpPr>
          <p:nvPr/>
        </p:nvSpPr>
        <p:spPr bwMode="auto">
          <a:xfrm>
            <a:off x="3806475" y="4199468"/>
            <a:ext cx="196850" cy="492125"/>
          </a:xfrm>
          <a:custGeom>
            <a:avLst/>
            <a:gdLst>
              <a:gd name="T0" fmla="*/ 196850 w 124"/>
              <a:gd name="T1" fmla="*/ 11112 h 310"/>
              <a:gd name="T2" fmla="*/ 174625 w 124"/>
              <a:gd name="T3" fmla="*/ 0 h 310"/>
              <a:gd name="T4" fmla="*/ 0 w 124"/>
              <a:gd name="T5" fmla="*/ 481013 h 310"/>
              <a:gd name="T6" fmla="*/ 22225 w 124"/>
              <a:gd name="T7" fmla="*/ 492125 h 310"/>
              <a:gd name="T8" fmla="*/ 196850 w 124"/>
              <a:gd name="T9" fmla="*/ 11112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310"/>
              <a:gd name="T17" fmla="*/ 124 w 124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Freeform 106"/>
          <p:cNvSpPr>
            <a:spLocks/>
          </p:cNvSpPr>
          <p:nvPr/>
        </p:nvSpPr>
        <p:spPr bwMode="auto">
          <a:xfrm>
            <a:off x="4046188" y="4188356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Freeform 107"/>
          <p:cNvSpPr>
            <a:spLocks/>
          </p:cNvSpPr>
          <p:nvPr/>
        </p:nvSpPr>
        <p:spPr bwMode="auto">
          <a:xfrm>
            <a:off x="4527200" y="4669368"/>
            <a:ext cx="33338" cy="33338"/>
          </a:xfrm>
          <a:custGeom>
            <a:avLst/>
            <a:gdLst>
              <a:gd name="T0" fmla="*/ 22225 w 21"/>
              <a:gd name="T1" fmla="*/ 0 h 21"/>
              <a:gd name="T2" fmla="*/ 33338 w 21"/>
              <a:gd name="T3" fmla="*/ 11113 h 21"/>
              <a:gd name="T4" fmla="*/ 11113 w 21"/>
              <a:gd name="T5" fmla="*/ 33338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Freeform 108"/>
          <p:cNvSpPr>
            <a:spLocks/>
          </p:cNvSpPr>
          <p:nvPr/>
        </p:nvSpPr>
        <p:spPr bwMode="auto">
          <a:xfrm>
            <a:off x="4046188" y="4188356"/>
            <a:ext cx="503237" cy="503237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2 w 317"/>
              <a:gd name="T5" fmla="*/ 503237 h 317"/>
              <a:gd name="T6" fmla="*/ 503237 w 317"/>
              <a:gd name="T7" fmla="*/ 481012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Freeform 109"/>
          <p:cNvSpPr>
            <a:spLocks/>
          </p:cNvSpPr>
          <p:nvPr/>
        </p:nvSpPr>
        <p:spPr bwMode="auto">
          <a:xfrm>
            <a:off x="4997100" y="3718456"/>
            <a:ext cx="22225" cy="20637"/>
          </a:xfrm>
          <a:custGeom>
            <a:avLst/>
            <a:gdLst>
              <a:gd name="T0" fmla="*/ 22225 w 14"/>
              <a:gd name="T1" fmla="*/ 0 h 13"/>
              <a:gd name="T2" fmla="*/ 0 w 14"/>
              <a:gd name="T3" fmla="*/ 0 h 13"/>
              <a:gd name="T4" fmla="*/ 0 w 14"/>
              <a:gd name="T5" fmla="*/ 20637 h 13"/>
              <a:gd name="T6" fmla="*/ 11113 w 14"/>
              <a:gd name="T7" fmla="*/ 20637 h 13"/>
              <a:gd name="T8" fmla="*/ 22225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Freeform 110"/>
          <p:cNvSpPr>
            <a:spLocks/>
          </p:cNvSpPr>
          <p:nvPr/>
        </p:nvSpPr>
        <p:spPr bwMode="auto">
          <a:xfrm>
            <a:off x="6889400" y="4188356"/>
            <a:ext cx="22225" cy="31750"/>
          </a:xfrm>
          <a:custGeom>
            <a:avLst/>
            <a:gdLst>
              <a:gd name="T0" fmla="*/ 11113 w 14"/>
              <a:gd name="T1" fmla="*/ 0 h 20"/>
              <a:gd name="T2" fmla="*/ 22225 w 14"/>
              <a:gd name="T3" fmla="*/ 0 h 20"/>
              <a:gd name="T4" fmla="*/ 11113 w 14"/>
              <a:gd name="T5" fmla="*/ 31750 h 20"/>
              <a:gd name="T6" fmla="*/ 0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Freeform 111"/>
          <p:cNvSpPr>
            <a:spLocks/>
          </p:cNvSpPr>
          <p:nvPr/>
        </p:nvSpPr>
        <p:spPr bwMode="auto">
          <a:xfrm>
            <a:off x="5008213" y="3718456"/>
            <a:ext cx="1892300" cy="492125"/>
          </a:xfrm>
          <a:custGeom>
            <a:avLst/>
            <a:gdLst>
              <a:gd name="T0" fmla="*/ 11112 w 1192"/>
              <a:gd name="T1" fmla="*/ 0 h 310"/>
              <a:gd name="T2" fmla="*/ 0 w 1192"/>
              <a:gd name="T3" fmla="*/ 20637 h 310"/>
              <a:gd name="T4" fmla="*/ 1881188 w 1192"/>
              <a:gd name="T5" fmla="*/ 492125 h 310"/>
              <a:gd name="T6" fmla="*/ 1892300 w 1192"/>
              <a:gd name="T7" fmla="*/ 469900 h 310"/>
              <a:gd name="T8" fmla="*/ 11112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Freeform 112"/>
          <p:cNvSpPr>
            <a:spLocks/>
          </p:cNvSpPr>
          <p:nvPr/>
        </p:nvSpPr>
        <p:spPr bwMode="auto">
          <a:xfrm>
            <a:off x="4046188" y="4188356"/>
            <a:ext cx="22225" cy="31750"/>
          </a:xfrm>
          <a:custGeom>
            <a:avLst/>
            <a:gdLst>
              <a:gd name="T0" fmla="*/ 11113 w 14"/>
              <a:gd name="T1" fmla="*/ 0 h 20"/>
              <a:gd name="T2" fmla="*/ 0 w 14"/>
              <a:gd name="T3" fmla="*/ 11112 h 20"/>
              <a:gd name="T4" fmla="*/ 11113 w 14"/>
              <a:gd name="T5" fmla="*/ 31750 h 20"/>
              <a:gd name="T6" fmla="*/ 22225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Freeform 113"/>
          <p:cNvSpPr>
            <a:spLocks/>
          </p:cNvSpPr>
          <p:nvPr/>
        </p:nvSpPr>
        <p:spPr bwMode="auto">
          <a:xfrm>
            <a:off x="5008213" y="3718456"/>
            <a:ext cx="22225" cy="20637"/>
          </a:xfrm>
          <a:custGeom>
            <a:avLst/>
            <a:gdLst>
              <a:gd name="T0" fmla="*/ 0 w 14"/>
              <a:gd name="T1" fmla="*/ 0 h 13"/>
              <a:gd name="T2" fmla="*/ 11113 w 14"/>
              <a:gd name="T3" fmla="*/ 0 h 13"/>
              <a:gd name="T4" fmla="*/ 22225 w 14"/>
              <a:gd name="T5" fmla="*/ 20637 h 13"/>
              <a:gd name="T6" fmla="*/ 11113 w 14"/>
              <a:gd name="T7" fmla="*/ 2063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Freeform 114"/>
          <p:cNvSpPr>
            <a:spLocks/>
          </p:cNvSpPr>
          <p:nvPr/>
        </p:nvSpPr>
        <p:spPr bwMode="auto">
          <a:xfrm>
            <a:off x="4057300" y="3718456"/>
            <a:ext cx="962025" cy="492125"/>
          </a:xfrm>
          <a:custGeom>
            <a:avLst/>
            <a:gdLst>
              <a:gd name="T0" fmla="*/ 0 w 606"/>
              <a:gd name="T1" fmla="*/ 469900 h 310"/>
              <a:gd name="T2" fmla="*/ 11112 w 606"/>
              <a:gd name="T3" fmla="*/ 492125 h 310"/>
              <a:gd name="T4" fmla="*/ 962025 w 606"/>
              <a:gd name="T5" fmla="*/ 20637 h 310"/>
              <a:gd name="T6" fmla="*/ 950913 w 606"/>
              <a:gd name="T7" fmla="*/ 0 h 310"/>
              <a:gd name="T8" fmla="*/ 0 w 606"/>
              <a:gd name="T9" fmla="*/ 46990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Oval 115"/>
          <p:cNvSpPr>
            <a:spLocks noChangeArrowheads="1"/>
          </p:cNvSpPr>
          <p:nvPr/>
        </p:nvSpPr>
        <p:spPr bwMode="auto">
          <a:xfrm>
            <a:off x="4833588" y="3542243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Oval 116"/>
          <p:cNvSpPr>
            <a:spLocks noChangeArrowheads="1"/>
          </p:cNvSpPr>
          <p:nvPr/>
        </p:nvSpPr>
        <p:spPr bwMode="auto">
          <a:xfrm>
            <a:off x="4833588" y="3543831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Rectangle 117"/>
          <p:cNvSpPr>
            <a:spLocks noChangeArrowheads="1"/>
          </p:cNvSpPr>
          <p:nvPr/>
        </p:nvSpPr>
        <p:spPr bwMode="auto">
          <a:xfrm>
            <a:off x="4920900" y="3642256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44</a:t>
            </a:r>
            <a:endParaRPr lang="en-US"/>
          </a:p>
        </p:txBody>
      </p:sp>
      <p:sp>
        <p:nvSpPr>
          <p:cNvPr id="320" name="Oval 118"/>
          <p:cNvSpPr>
            <a:spLocks noChangeArrowheads="1"/>
          </p:cNvSpPr>
          <p:nvPr/>
        </p:nvSpPr>
        <p:spPr bwMode="auto">
          <a:xfrm>
            <a:off x="3882675" y="4023256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Oval 119"/>
          <p:cNvSpPr>
            <a:spLocks noChangeArrowheads="1"/>
          </p:cNvSpPr>
          <p:nvPr/>
        </p:nvSpPr>
        <p:spPr bwMode="auto">
          <a:xfrm>
            <a:off x="3882675" y="4024843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Rectangle 120"/>
          <p:cNvSpPr>
            <a:spLocks noChangeArrowheads="1"/>
          </p:cNvSpPr>
          <p:nvPr/>
        </p:nvSpPr>
        <p:spPr bwMode="auto">
          <a:xfrm>
            <a:off x="3958875" y="412326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17</a:t>
            </a:r>
            <a:endParaRPr lang="en-US"/>
          </a:p>
        </p:txBody>
      </p:sp>
      <p:sp>
        <p:nvSpPr>
          <p:cNvPr id="323" name="Freeform 121"/>
          <p:cNvSpPr>
            <a:spLocks/>
          </p:cNvSpPr>
          <p:nvPr/>
        </p:nvSpPr>
        <p:spPr bwMode="auto">
          <a:xfrm>
            <a:off x="6889400" y="4199468"/>
            <a:ext cx="22225" cy="42863"/>
          </a:xfrm>
          <a:custGeom>
            <a:avLst/>
            <a:gdLst>
              <a:gd name="T0" fmla="*/ 11113 w 14"/>
              <a:gd name="T1" fmla="*/ 42863 h 27"/>
              <a:gd name="T2" fmla="*/ 22225 w 14"/>
              <a:gd name="T3" fmla="*/ 31750 h 27"/>
              <a:gd name="T4" fmla="*/ 11113 w 14"/>
              <a:gd name="T5" fmla="*/ 0 h 27"/>
              <a:gd name="T6" fmla="*/ 0 w 14"/>
              <a:gd name="T7" fmla="*/ 11113 h 27"/>
              <a:gd name="T8" fmla="*/ 11113 w 14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Freeform 122"/>
          <p:cNvSpPr>
            <a:spLocks/>
          </p:cNvSpPr>
          <p:nvPr/>
        </p:nvSpPr>
        <p:spPr bwMode="auto">
          <a:xfrm>
            <a:off x="5949600" y="4669368"/>
            <a:ext cx="31750" cy="33338"/>
          </a:xfrm>
          <a:custGeom>
            <a:avLst/>
            <a:gdLst>
              <a:gd name="T0" fmla="*/ 31750 w 20"/>
              <a:gd name="T1" fmla="*/ 33338 h 21"/>
              <a:gd name="T2" fmla="*/ 20637 w 20"/>
              <a:gd name="T3" fmla="*/ 33338 h 21"/>
              <a:gd name="T4" fmla="*/ 0 w 20"/>
              <a:gd name="T5" fmla="*/ 11113 h 21"/>
              <a:gd name="T6" fmla="*/ 20637 w 20"/>
              <a:gd name="T7" fmla="*/ 0 h 21"/>
              <a:gd name="T8" fmla="*/ 3175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Freeform 123"/>
          <p:cNvSpPr>
            <a:spLocks/>
          </p:cNvSpPr>
          <p:nvPr/>
        </p:nvSpPr>
        <p:spPr bwMode="auto">
          <a:xfrm>
            <a:off x="5970238" y="4210581"/>
            <a:ext cx="930275" cy="492125"/>
          </a:xfrm>
          <a:custGeom>
            <a:avLst/>
            <a:gdLst>
              <a:gd name="T0" fmla="*/ 930275 w 586"/>
              <a:gd name="T1" fmla="*/ 31750 h 310"/>
              <a:gd name="T2" fmla="*/ 919163 w 586"/>
              <a:gd name="T3" fmla="*/ 0 h 310"/>
              <a:gd name="T4" fmla="*/ 0 w 586"/>
              <a:gd name="T5" fmla="*/ 458788 h 310"/>
              <a:gd name="T6" fmla="*/ 11112 w 586"/>
              <a:gd name="T7" fmla="*/ 492125 h 310"/>
              <a:gd name="T8" fmla="*/ 930275 w 586"/>
              <a:gd name="T9" fmla="*/ 3175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Oval 124"/>
          <p:cNvSpPr>
            <a:spLocks noChangeArrowheads="1"/>
          </p:cNvSpPr>
          <p:nvPr/>
        </p:nvSpPr>
        <p:spPr bwMode="auto">
          <a:xfrm>
            <a:off x="7392638" y="4505856"/>
            <a:ext cx="382587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Oval 125"/>
          <p:cNvSpPr>
            <a:spLocks noChangeArrowheads="1"/>
          </p:cNvSpPr>
          <p:nvPr/>
        </p:nvSpPr>
        <p:spPr bwMode="auto">
          <a:xfrm>
            <a:off x="7392638" y="4505856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Rectangle 126"/>
          <p:cNvSpPr>
            <a:spLocks noChangeArrowheads="1"/>
          </p:cNvSpPr>
          <p:nvPr/>
        </p:nvSpPr>
        <p:spPr bwMode="auto">
          <a:xfrm>
            <a:off x="7491063" y="4582056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78</a:t>
            </a:r>
            <a:endParaRPr lang="en-US"/>
          </a:p>
        </p:txBody>
      </p:sp>
      <p:sp>
        <p:nvSpPr>
          <p:cNvPr id="329" name="Freeform 127"/>
          <p:cNvSpPr>
            <a:spLocks/>
          </p:cNvSpPr>
          <p:nvPr/>
        </p:nvSpPr>
        <p:spPr bwMode="auto">
          <a:xfrm>
            <a:off x="4287488" y="5161493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Freeform 128"/>
          <p:cNvSpPr>
            <a:spLocks/>
          </p:cNvSpPr>
          <p:nvPr/>
        </p:nvSpPr>
        <p:spPr bwMode="auto">
          <a:xfrm>
            <a:off x="4527200" y="4669368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Freeform 129"/>
          <p:cNvSpPr>
            <a:spLocks/>
          </p:cNvSpPr>
          <p:nvPr/>
        </p:nvSpPr>
        <p:spPr bwMode="auto">
          <a:xfrm>
            <a:off x="4287488" y="4680481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2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Freeform 130"/>
          <p:cNvSpPr>
            <a:spLocks/>
          </p:cNvSpPr>
          <p:nvPr/>
        </p:nvSpPr>
        <p:spPr bwMode="auto">
          <a:xfrm>
            <a:off x="4527200" y="4669368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Freeform 131"/>
          <p:cNvSpPr>
            <a:spLocks/>
          </p:cNvSpPr>
          <p:nvPr/>
        </p:nvSpPr>
        <p:spPr bwMode="auto">
          <a:xfrm>
            <a:off x="4768500" y="5161493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Freeform 132"/>
          <p:cNvSpPr>
            <a:spLocks/>
          </p:cNvSpPr>
          <p:nvPr/>
        </p:nvSpPr>
        <p:spPr bwMode="auto">
          <a:xfrm>
            <a:off x="4527200" y="4680481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2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Rectangle 133"/>
          <p:cNvSpPr>
            <a:spLocks noChangeArrowheads="1"/>
          </p:cNvSpPr>
          <p:nvPr/>
        </p:nvSpPr>
        <p:spPr bwMode="auto">
          <a:xfrm>
            <a:off x="4177950" y="5040843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Rectangle 134"/>
          <p:cNvSpPr>
            <a:spLocks noChangeArrowheads="1"/>
          </p:cNvSpPr>
          <p:nvPr/>
        </p:nvSpPr>
        <p:spPr bwMode="auto">
          <a:xfrm>
            <a:off x="4177950" y="5040843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Rectangle 135"/>
          <p:cNvSpPr>
            <a:spLocks noChangeArrowheads="1"/>
          </p:cNvSpPr>
          <p:nvPr/>
        </p:nvSpPr>
        <p:spPr bwMode="auto">
          <a:xfrm>
            <a:off x="4658963" y="5040843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Rectangle 136"/>
          <p:cNvSpPr>
            <a:spLocks noChangeArrowheads="1"/>
          </p:cNvSpPr>
          <p:nvPr/>
        </p:nvSpPr>
        <p:spPr bwMode="auto">
          <a:xfrm>
            <a:off x="4658963" y="5040843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Oval 137"/>
          <p:cNvSpPr>
            <a:spLocks noChangeArrowheads="1"/>
          </p:cNvSpPr>
          <p:nvPr/>
        </p:nvSpPr>
        <p:spPr bwMode="auto">
          <a:xfrm>
            <a:off x="4352575" y="4505856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Oval 138"/>
          <p:cNvSpPr>
            <a:spLocks noChangeArrowheads="1"/>
          </p:cNvSpPr>
          <p:nvPr/>
        </p:nvSpPr>
        <p:spPr bwMode="auto">
          <a:xfrm>
            <a:off x="4352575" y="4505856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Rectangle 139"/>
          <p:cNvSpPr>
            <a:spLocks noChangeArrowheads="1"/>
          </p:cNvSpPr>
          <p:nvPr/>
        </p:nvSpPr>
        <p:spPr bwMode="auto">
          <a:xfrm>
            <a:off x="4439888" y="4604281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32</a:t>
            </a:r>
            <a:endParaRPr lang="en-US"/>
          </a:p>
        </p:txBody>
      </p:sp>
      <p:sp>
        <p:nvSpPr>
          <p:cNvPr id="342" name="Freeform 140"/>
          <p:cNvSpPr>
            <a:spLocks/>
          </p:cNvSpPr>
          <p:nvPr/>
        </p:nvSpPr>
        <p:spPr bwMode="auto">
          <a:xfrm>
            <a:off x="5479700" y="5150381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11112 h 21"/>
              <a:gd name="T4" fmla="*/ 9525 w 13"/>
              <a:gd name="T5" fmla="*/ 33337 h 21"/>
              <a:gd name="T6" fmla="*/ 20638 w 13"/>
              <a:gd name="T7" fmla="*/ 22225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Freeform 141"/>
          <p:cNvSpPr>
            <a:spLocks/>
          </p:cNvSpPr>
          <p:nvPr/>
        </p:nvSpPr>
        <p:spPr bwMode="auto">
          <a:xfrm>
            <a:off x="5960713" y="4669368"/>
            <a:ext cx="31750" cy="22225"/>
          </a:xfrm>
          <a:custGeom>
            <a:avLst/>
            <a:gdLst>
              <a:gd name="T0" fmla="*/ 0 w 20"/>
              <a:gd name="T1" fmla="*/ 0 h 14"/>
              <a:gd name="T2" fmla="*/ 9525 w 20"/>
              <a:gd name="T3" fmla="*/ 0 h 14"/>
              <a:gd name="T4" fmla="*/ 31750 w 20"/>
              <a:gd name="T5" fmla="*/ 11113 h 14"/>
              <a:gd name="T6" fmla="*/ 20637 w 20"/>
              <a:gd name="T7" fmla="*/ 22225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" name="Freeform 142"/>
          <p:cNvSpPr>
            <a:spLocks/>
          </p:cNvSpPr>
          <p:nvPr/>
        </p:nvSpPr>
        <p:spPr bwMode="auto">
          <a:xfrm>
            <a:off x="5479700" y="4669368"/>
            <a:ext cx="501650" cy="503238"/>
          </a:xfrm>
          <a:custGeom>
            <a:avLst/>
            <a:gdLst>
              <a:gd name="T0" fmla="*/ 0 w 316"/>
              <a:gd name="T1" fmla="*/ 481013 h 317"/>
              <a:gd name="T2" fmla="*/ 20637 w 316"/>
              <a:gd name="T3" fmla="*/ 503238 h 317"/>
              <a:gd name="T4" fmla="*/ 501650 w 316"/>
              <a:gd name="T5" fmla="*/ 22225 h 317"/>
              <a:gd name="T6" fmla="*/ 481013 w 316"/>
              <a:gd name="T7" fmla="*/ 0 h 317"/>
              <a:gd name="T8" fmla="*/ 0 w 316"/>
              <a:gd name="T9" fmla="*/ 481013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Freeform 143"/>
          <p:cNvSpPr>
            <a:spLocks/>
          </p:cNvSpPr>
          <p:nvPr/>
        </p:nvSpPr>
        <p:spPr bwMode="auto">
          <a:xfrm>
            <a:off x="5960713" y="4669368"/>
            <a:ext cx="20637" cy="22225"/>
          </a:xfrm>
          <a:custGeom>
            <a:avLst/>
            <a:gdLst>
              <a:gd name="T0" fmla="*/ 20637 w 13"/>
              <a:gd name="T1" fmla="*/ 0 h 14"/>
              <a:gd name="T2" fmla="*/ 9525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Freeform 144"/>
          <p:cNvSpPr>
            <a:spLocks/>
          </p:cNvSpPr>
          <p:nvPr/>
        </p:nvSpPr>
        <p:spPr bwMode="auto">
          <a:xfrm>
            <a:off x="6441725" y="5150381"/>
            <a:ext cx="31750" cy="33337"/>
          </a:xfrm>
          <a:custGeom>
            <a:avLst/>
            <a:gdLst>
              <a:gd name="T0" fmla="*/ 20637 w 20"/>
              <a:gd name="T1" fmla="*/ 0 h 21"/>
              <a:gd name="T2" fmla="*/ 31750 w 20"/>
              <a:gd name="T3" fmla="*/ 11112 h 21"/>
              <a:gd name="T4" fmla="*/ 11112 w 20"/>
              <a:gd name="T5" fmla="*/ 33337 h 21"/>
              <a:gd name="T6" fmla="*/ 0 w 20"/>
              <a:gd name="T7" fmla="*/ 22225 h 21"/>
              <a:gd name="T8" fmla="*/ 20637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Freeform 145"/>
          <p:cNvSpPr>
            <a:spLocks/>
          </p:cNvSpPr>
          <p:nvPr/>
        </p:nvSpPr>
        <p:spPr bwMode="auto">
          <a:xfrm>
            <a:off x="5960713" y="4669368"/>
            <a:ext cx="501650" cy="503238"/>
          </a:xfrm>
          <a:custGeom>
            <a:avLst/>
            <a:gdLst>
              <a:gd name="T0" fmla="*/ 20637 w 316"/>
              <a:gd name="T1" fmla="*/ 0 h 317"/>
              <a:gd name="T2" fmla="*/ 0 w 316"/>
              <a:gd name="T3" fmla="*/ 22225 h 317"/>
              <a:gd name="T4" fmla="*/ 481013 w 316"/>
              <a:gd name="T5" fmla="*/ 503238 h 317"/>
              <a:gd name="T6" fmla="*/ 501650 w 316"/>
              <a:gd name="T7" fmla="*/ 481013 h 317"/>
              <a:gd name="T8" fmla="*/ 2063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" name="Oval 146"/>
          <p:cNvSpPr>
            <a:spLocks noChangeArrowheads="1"/>
          </p:cNvSpPr>
          <p:nvPr/>
        </p:nvSpPr>
        <p:spPr bwMode="auto">
          <a:xfrm>
            <a:off x="5795613" y="4505856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Oval 147"/>
          <p:cNvSpPr>
            <a:spLocks noChangeArrowheads="1"/>
          </p:cNvSpPr>
          <p:nvPr/>
        </p:nvSpPr>
        <p:spPr bwMode="auto">
          <a:xfrm>
            <a:off x="5795613" y="4505856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Rectangle 148"/>
          <p:cNvSpPr>
            <a:spLocks noChangeArrowheads="1"/>
          </p:cNvSpPr>
          <p:nvPr/>
        </p:nvSpPr>
        <p:spPr bwMode="auto">
          <a:xfrm>
            <a:off x="5871813" y="4604281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50</a:t>
            </a:r>
            <a:endParaRPr lang="en-US"/>
          </a:p>
        </p:txBody>
      </p:sp>
      <p:sp>
        <p:nvSpPr>
          <p:cNvPr id="351" name="Freeform 149"/>
          <p:cNvSpPr>
            <a:spLocks/>
          </p:cNvSpPr>
          <p:nvPr/>
        </p:nvSpPr>
        <p:spPr bwMode="auto">
          <a:xfrm>
            <a:off x="5249513" y="5642506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" name="Freeform 150"/>
          <p:cNvSpPr>
            <a:spLocks/>
          </p:cNvSpPr>
          <p:nvPr/>
        </p:nvSpPr>
        <p:spPr bwMode="auto">
          <a:xfrm>
            <a:off x="5489225" y="5150381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" name="Freeform 151"/>
          <p:cNvSpPr>
            <a:spLocks/>
          </p:cNvSpPr>
          <p:nvPr/>
        </p:nvSpPr>
        <p:spPr bwMode="auto">
          <a:xfrm>
            <a:off x="5249513" y="5161493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2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" name="Freeform 152"/>
          <p:cNvSpPr>
            <a:spLocks/>
          </p:cNvSpPr>
          <p:nvPr/>
        </p:nvSpPr>
        <p:spPr bwMode="auto">
          <a:xfrm>
            <a:off x="5489225" y="5150381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" name="Freeform 153"/>
          <p:cNvSpPr>
            <a:spLocks/>
          </p:cNvSpPr>
          <p:nvPr/>
        </p:nvSpPr>
        <p:spPr bwMode="auto">
          <a:xfrm>
            <a:off x="5730525" y="5642506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Freeform 154"/>
          <p:cNvSpPr>
            <a:spLocks/>
          </p:cNvSpPr>
          <p:nvPr/>
        </p:nvSpPr>
        <p:spPr bwMode="auto">
          <a:xfrm>
            <a:off x="5489225" y="5161493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2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" name="Rectangle 155"/>
          <p:cNvSpPr>
            <a:spLocks noChangeArrowheads="1"/>
          </p:cNvSpPr>
          <p:nvPr/>
        </p:nvSpPr>
        <p:spPr bwMode="auto">
          <a:xfrm>
            <a:off x="5139975" y="5521856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" name="Rectangle 156"/>
          <p:cNvSpPr>
            <a:spLocks noChangeArrowheads="1"/>
          </p:cNvSpPr>
          <p:nvPr/>
        </p:nvSpPr>
        <p:spPr bwMode="auto">
          <a:xfrm>
            <a:off x="5139975" y="5521856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" name="Rectangle 157"/>
          <p:cNvSpPr>
            <a:spLocks noChangeArrowheads="1"/>
          </p:cNvSpPr>
          <p:nvPr/>
        </p:nvSpPr>
        <p:spPr bwMode="auto">
          <a:xfrm>
            <a:off x="5620988" y="5521856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" name="Rectangle 158"/>
          <p:cNvSpPr>
            <a:spLocks noChangeArrowheads="1"/>
          </p:cNvSpPr>
          <p:nvPr/>
        </p:nvSpPr>
        <p:spPr bwMode="auto">
          <a:xfrm>
            <a:off x="5620988" y="5521856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" name="Oval 159"/>
          <p:cNvSpPr>
            <a:spLocks noChangeArrowheads="1"/>
          </p:cNvSpPr>
          <p:nvPr/>
        </p:nvSpPr>
        <p:spPr bwMode="auto">
          <a:xfrm>
            <a:off x="5325713" y="4986868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" name="Oval 160"/>
          <p:cNvSpPr>
            <a:spLocks noChangeArrowheads="1"/>
          </p:cNvSpPr>
          <p:nvPr/>
        </p:nvSpPr>
        <p:spPr bwMode="auto">
          <a:xfrm>
            <a:off x="5325713" y="4986868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" name="Rectangle 161"/>
          <p:cNvSpPr>
            <a:spLocks noChangeArrowheads="1"/>
          </p:cNvSpPr>
          <p:nvPr/>
        </p:nvSpPr>
        <p:spPr bwMode="auto">
          <a:xfrm>
            <a:off x="5401913" y="508529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48</a:t>
            </a:r>
            <a:endParaRPr lang="en-US"/>
          </a:p>
        </p:txBody>
      </p:sp>
      <p:sp>
        <p:nvSpPr>
          <p:cNvPr id="364" name="Rectangle 162"/>
          <p:cNvSpPr>
            <a:spLocks noChangeArrowheads="1"/>
          </p:cNvSpPr>
          <p:nvPr/>
        </p:nvSpPr>
        <p:spPr bwMode="auto">
          <a:xfrm>
            <a:off x="3696938" y="4559831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" name="Rectangle 163"/>
          <p:cNvSpPr>
            <a:spLocks noChangeArrowheads="1"/>
          </p:cNvSpPr>
          <p:nvPr/>
        </p:nvSpPr>
        <p:spPr bwMode="auto">
          <a:xfrm>
            <a:off x="3696938" y="4559831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Rectangle 164"/>
          <p:cNvSpPr>
            <a:spLocks noChangeArrowheads="1"/>
          </p:cNvSpPr>
          <p:nvPr/>
        </p:nvSpPr>
        <p:spPr bwMode="auto">
          <a:xfrm>
            <a:off x="7229125" y="5051956"/>
            <a:ext cx="239713" cy="239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" name="Rectangle 165"/>
          <p:cNvSpPr>
            <a:spLocks noChangeArrowheads="1"/>
          </p:cNvSpPr>
          <p:nvPr/>
        </p:nvSpPr>
        <p:spPr bwMode="auto">
          <a:xfrm>
            <a:off x="7229125" y="5051956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" name="Oval 166"/>
          <p:cNvSpPr>
            <a:spLocks noChangeArrowheads="1"/>
          </p:cNvSpPr>
          <p:nvPr/>
        </p:nvSpPr>
        <p:spPr bwMode="auto">
          <a:xfrm>
            <a:off x="6725888" y="4023256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Oval 167"/>
          <p:cNvSpPr>
            <a:spLocks noChangeArrowheads="1"/>
          </p:cNvSpPr>
          <p:nvPr/>
        </p:nvSpPr>
        <p:spPr bwMode="auto">
          <a:xfrm>
            <a:off x="6725888" y="4024843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Rectangle 168"/>
          <p:cNvSpPr>
            <a:spLocks noChangeArrowheads="1"/>
          </p:cNvSpPr>
          <p:nvPr/>
        </p:nvSpPr>
        <p:spPr bwMode="auto">
          <a:xfrm>
            <a:off x="6813200" y="412326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62</a:t>
            </a:r>
            <a:endParaRPr lang="en-US"/>
          </a:p>
        </p:txBody>
      </p:sp>
      <p:sp>
        <p:nvSpPr>
          <p:cNvPr id="371" name="Rectangle 169"/>
          <p:cNvSpPr>
            <a:spLocks noChangeArrowheads="1"/>
          </p:cNvSpPr>
          <p:nvPr/>
        </p:nvSpPr>
        <p:spPr bwMode="auto">
          <a:xfrm>
            <a:off x="3817588" y="379306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Times" charset="0"/>
              </a:rPr>
              <a:t>2</a:t>
            </a:r>
            <a:endParaRPr lang="en-US" dirty="0"/>
          </a:p>
        </p:txBody>
      </p:sp>
      <p:sp>
        <p:nvSpPr>
          <p:cNvPr id="372" name="Rectangle 170"/>
          <p:cNvSpPr>
            <a:spLocks noChangeArrowheads="1"/>
          </p:cNvSpPr>
          <p:nvPr/>
        </p:nvSpPr>
        <p:spPr bwMode="auto">
          <a:xfrm>
            <a:off x="5249513" y="3477156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</a:t>
            </a:r>
            <a:endParaRPr lang="en-US"/>
          </a:p>
        </p:txBody>
      </p:sp>
      <p:sp>
        <p:nvSpPr>
          <p:cNvPr id="373" name="Rectangle 171"/>
          <p:cNvSpPr>
            <a:spLocks noChangeArrowheads="1"/>
          </p:cNvSpPr>
          <p:nvPr/>
        </p:nvSpPr>
        <p:spPr bwMode="auto">
          <a:xfrm>
            <a:off x="4712938" y="4407431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374" name="Rectangle 172"/>
          <p:cNvSpPr>
            <a:spLocks noChangeArrowheads="1"/>
          </p:cNvSpPr>
          <p:nvPr/>
        </p:nvSpPr>
        <p:spPr bwMode="auto">
          <a:xfrm>
            <a:off x="5249513" y="476779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375" name="Rectangle 173"/>
          <p:cNvSpPr>
            <a:spLocks noChangeArrowheads="1"/>
          </p:cNvSpPr>
          <p:nvPr/>
        </p:nvSpPr>
        <p:spPr bwMode="auto">
          <a:xfrm>
            <a:off x="5697188" y="439631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376" name="Rectangle 174"/>
          <p:cNvSpPr>
            <a:spLocks noChangeArrowheads="1"/>
          </p:cNvSpPr>
          <p:nvPr/>
        </p:nvSpPr>
        <p:spPr bwMode="auto">
          <a:xfrm>
            <a:off x="7786338" y="445029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377" name="Rectangle 175"/>
          <p:cNvSpPr>
            <a:spLocks noChangeArrowheads="1"/>
          </p:cNvSpPr>
          <p:nvPr/>
        </p:nvSpPr>
        <p:spPr bwMode="auto">
          <a:xfrm>
            <a:off x="6616350" y="3870856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378" name="Rectangle 176"/>
          <p:cNvSpPr>
            <a:spLocks noChangeArrowheads="1"/>
          </p:cNvSpPr>
          <p:nvPr/>
        </p:nvSpPr>
        <p:spPr bwMode="auto">
          <a:xfrm>
            <a:off x="8321325" y="4823356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379" name="Freeform 177"/>
          <p:cNvSpPr>
            <a:spLocks/>
          </p:cNvSpPr>
          <p:nvPr/>
        </p:nvSpPr>
        <p:spPr bwMode="auto">
          <a:xfrm>
            <a:off x="6200425" y="5631393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" name="Freeform 178"/>
          <p:cNvSpPr>
            <a:spLocks/>
          </p:cNvSpPr>
          <p:nvPr/>
        </p:nvSpPr>
        <p:spPr bwMode="auto">
          <a:xfrm>
            <a:off x="6441725" y="5139268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2 w 20"/>
              <a:gd name="T3" fmla="*/ 0 h 14"/>
              <a:gd name="T4" fmla="*/ 31750 w 20"/>
              <a:gd name="T5" fmla="*/ 11113 h 14"/>
              <a:gd name="T6" fmla="*/ 20637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Freeform 179"/>
          <p:cNvSpPr>
            <a:spLocks/>
          </p:cNvSpPr>
          <p:nvPr/>
        </p:nvSpPr>
        <p:spPr bwMode="auto">
          <a:xfrm>
            <a:off x="6200425" y="5150381"/>
            <a:ext cx="261938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8 w 165"/>
              <a:gd name="T5" fmla="*/ 11112 h 310"/>
              <a:gd name="T6" fmla="*/ 241300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Freeform 180"/>
          <p:cNvSpPr>
            <a:spLocks/>
          </p:cNvSpPr>
          <p:nvPr/>
        </p:nvSpPr>
        <p:spPr bwMode="auto">
          <a:xfrm>
            <a:off x="6441725" y="5139268"/>
            <a:ext cx="20638" cy="22225"/>
          </a:xfrm>
          <a:custGeom>
            <a:avLst/>
            <a:gdLst>
              <a:gd name="T0" fmla="*/ 20638 w 13"/>
              <a:gd name="T1" fmla="*/ 11113 h 14"/>
              <a:gd name="T2" fmla="*/ 20638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8 w 13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Freeform 181"/>
          <p:cNvSpPr>
            <a:spLocks/>
          </p:cNvSpPr>
          <p:nvPr/>
        </p:nvSpPr>
        <p:spPr bwMode="auto">
          <a:xfrm>
            <a:off x="6670325" y="5631393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Freeform 182"/>
          <p:cNvSpPr>
            <a:spLocks/>
          </p:cNvSpPr>
          <p:nvPr/>
        </p:nvSpPr>
        <p:spPr bwMode="auto">
          <a:xfrm>
            <a:off x="6441725" y="5150381"/>
            <a:ext cx="250825" cy="492125"/>
          </a:xfrm>
          <a:custGeom>
            <a:avLst/>
            <a:gdLst>
              <a:gd name="T0" fmla="*/ 20637 w 158"/>
              <a:gd name="T1" fmla="*/ 0 h 310"/>
              <a:gd name="T2" fmla="*/ 0 w 158"/>
              <a:gd name="T3" fmla="*/ 11112 h 310"/>
              <a:gd name="T4" fmla="*/ 228600 w 158"/>
              <a:gd name="T5" fmla="*/ 492125 h 310"/>
              <a:gd name="T6" fmla="*/ 250825 w 158"/>
              <a:gd name="T7" fmla="*/ 481013 h 310"/>
              <a:gd name="T8" fmla="*/ 20637 w 158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310"/>
              <a:gd name="T17" fmla="*/ 158 w 158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Rectangle 183"/>
          <p:cNvSpPr>
            <a:spLocks noChangeArrowheads="1"/>
          </p:cNvSpPr>
          <p:nvPr/>
        </p:nvSpPr>
        <p:spPr bwMode="auto">
          <a:xfrm>
            <a:off x="6090888" y="5510743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Rectangle 184"/>
          <p:cNvSpPr>
            <a:spLocks noChangeArrowheads="1"/>
          </p:cNvSpPr>
          <p:nvPr/>
        </p:nvSpPr>
        <p:spPr bwMode="auto">
          <a:xfrm>
            <a:off x="6090888" y="5510743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Rectangle 185"/>
          <p:cNvSpPr>
            <a:spLocks noChangeArrowheads="1"/>
          </p:cNvSpPr>
          <p:nvPr/>
        </p:nvSpPr>
        <p:spPr bwMode="auto">
          <a:xfrm>
            <a:off x="6571900" y="5510743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Rectangle 186"/>
          <p:cNvSpPr>
            <a:spLocks noChangeArrowheads="1"/>
          </p:cNvSpPr>
          <p:nvPr/>
        </p:nvSpPr>
        <p:spPr bwMode="auto">
          <a:xfrm>
            <a:off x="6571900" y="5510743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Oval 187"/>
          <p:cNvSpPr>
            <a:spLocks noChangeArrowheads="1"/>
          </p:cNvSpPr>
          <p:nvPr/>
        </p:nvSpPr>
        <p:spPr bwMode="auto">
          <a:xfrm>
            <a:off x="6265513" y="4975756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Oval 188"/>
          <p:cNvSpPr>
            <a:spLocks noChangeArrowheads="1"/>
          </p:cNvSpPr>
          <p:nvPr/>
        </p:nvSpPr>
        <p:spPr bwMode="auto">
          <a:xfrm>
            <a:off x="6267100" y="4975756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Rectangle 189"/>
          <p:cNvSpPr>
            <a:spLocks noChangeArrowheads="1"/>
          </p:cNvSpPr>
          <p:nvPr/>
        </p:nvSpPr>
        <p:spPr bwMode="auto">
          <a:xfrm>
            <a:off x="6354413" y="5074181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54</a:t>
            </a:r>
            <a:endParaRPr lang="en-US"/>
          </a:p>
        </p:txBody>
      </p:sp>
      <p:sp>
        <p:nvSpPr>
          <p:cNvPr id="392" name="Rectangle 190"/>
          <p:cNvSpPr>
            <a:spLocks noChangeArrowheads="1"/>
          </p:cNvSpPr>
          <p:nvPr/>
        </p:nvSpPr>
        <p:spPr bwMode="auto">
          <a:xfrm>
            <a:off x="6616350" y="481224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393" name="Rectangle 191"/>
          <p:cNvSpPr>
            <a:spLocks noChangeArrowheads="1"/>
          </p:cNvSpPr>
          <p:nvPr/>
        </p:nvSpPr>
        <p:spPr bwMode="auto">
          <a:xfrm>
            <a:off x="5457475" y="5991756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394" name="Rectangle 192"/>
          <p:cNvSpPr>
            <a:spLocks noChangeArrowheads="1"/>
          </p:cNvSpPr>
          <p:nvPr/>
        </p:nvSpPr>
        <p:spPr bwMode="auto">
          <a:xfrm>
            <a:off x="5587650" y="6080656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0</a:t>
            </a:r>
            <a:endParaRPr lang="en-US"/>
          </a:p>
        </p:txBody>
      </p:sp>
      <p:grpSp>
        <p:nvGrpSpPr>
          <p:cNvPr id="395" name="Group 203"/>
          <p:cNvGrpSpPr>
            <a:grpSpLocks/>
          </p:cNvGrpSpPr>
          <p:nvPr/>
        </p:nvGrpSpPr>
        <p:grpSpPr bwMode="auto">
          <a:xfrm>
            <a:off x="6408388" y="5991756"/>
            <a:ext cx="361950" cy="361950"/>
            <a:chOff x="4259" y="3881"/>
            <a:chExt cx="228" cy="228"/>
          </a:xfrm>
        </p:grpSpPr>
        <p:sp>
          <p:nvSpPr>
            <p:cNvPr id="407" name="Rectangle 193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408" name="Rectangle 194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  <p:sp>
        <p:nvSpPr>
          <p:cNvPr id="396" name="Rectangle 195"/>
          <p:cNvSpPr>
            <a:spLocks noChangeArrowheads="1"/>
          </p:cNvSpPr>
          <p:nvPr/>
        </p:nvSpPr>
        <p:spPr bwMode="auto">
          <a:xfrm>
            <a:off x="7260875" y="545676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397" name="Rectangle 196"/>
          <p:cNvSpPr>
            <a:spLocks noChangeArrowheads="1"/>
          </p:cNvSpPr>
          <p:nvPr/>
        </p:nvSpPr>
        <p:spPr bwMode="auto">
          <a:xfrm>
            <a:off x="7403750" y="5544081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398" name="Rectangle 197"/>
          <p:cNvSpPr>
            <a:spLocks noChangeArrowheads="1"/>
          </p:cNvSpPr>
          <p:nvPr/>
        </p:nvSpPr>
        <p:spPr bwMode="auto">
          <a:xfrm>
            <a:off x="7960963" y="5991756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399" name="Rectangle 198"/>
          <p:cNvSpPr>
            <a:spLocks noChangeArrowheads="1"/>
          </p:cNvSpPr>
          <p:nvPr/>
        </p:nvSpPr>
        <p:spPr bwMode="auto">
          <a:xfrm>
            <a:off x="8092725" y="6080656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400" name="Rectangle 199"/>
          <p:cNvSpPr>
            <a:spLocks noChangeArrowheads="1"/>
          </p:cNvSpPr>
          <p:nvPr/>
        </p:nvSpPr>
        <p:spPr bwMode="auto">
          <a:xfrm>
            <a:off x="7086250" y="3805768"/>
            <a:ext cx="230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x</a:t>
            </a:r>
            <a:endParaRPr lang="en-US"/>
          </a:p>
        </p:txBody>
      </p:sp>
      <p:sp>
        <p:nvSpPr>
          <p:cNvPr id="401" name="Rectangle 200"/>
          <p:cNvSpPr>
            <a:spLocks noChangeArrowheads="1"/>
          </p:cNvSpPr>
          <p:nvPr/>
        </p:nvSpPr>
        <p:spPr bwMode="auto">
          <a:xfrm>
            <a:off x="6113113" y="4231218"/>
            <a:ext cx="230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y</a:t>
            </a:r>
            <a:endParaRPr lang="en-US"/>
          </a:p>
        </p:txBody>
      </p:sp>
      <p:sp>
        <p:nvSpPr>
          <p:cNvPr id="402" name="Rectangle 201"/>
          <p:cNvSpPr>
            <a:spLocks noChangeArrowheads="1"/>
          </p:cNvSpPr>
          <p:nvPr/>
        </p:nvSpPr>
        <p:spPr bwMode="auto">
          <a:xfrm>
            <a:off x="7491063" y="4177243"/>
            <a:ext cx="21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z</a:t>
            </a:r>
            <a:endParaRPr lang="en-US"/>
          </a:p>
        </p:txBody>
      </p:sp>
      <p:pic>
        <p:nvPicPr>
          <p:cNvPr id="4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425" y="3696231"/>
            <a:ext cx="28194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4" name="Group 204"/>
          <p:cNvGrpSpPr>
            <a:grpSpLocks/>
          </p:cNvGrpSpPr>
          <p:nvPr/>
        </p:nvGrpSpPr>
        <p:grpSpPr bwMode="auto">
          <a:xfrm>
            <a:off x="3361975" y="3535893"/>
            <a:ext cx="246063" cy="333375"/>
            <a:chOff x="4295" y="3881"/>
            <a:chExt cx="155" cy="210"/>
          </a:xfrm>
        </p:grpSpPr>
        <p:sp>
          <p:nvSpPr>
            <p:cNvPr id="405" name="Rectangle 205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406" name="Rectangle 206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8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16824" y="6329712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13647" y="1746954"/>
            <a:ext cx="7924800" cy="16541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dirty="0" smtClean="0"/>
              <a:t>Removal begins as in a binary search tree, which means the node removed will become an empty external node. Its parent, w, may cause an imbalance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dirty="0" smtClean="0"/>
              <a:t>Example: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92667" y="3110793"/>
            <a:ext cx="2743200" cy="2755900"/>
            <a:chOff x="2112" y="1824"/>
            <a:chExt cx="1728" cy="1736"/>
          </a:xfrm>
          <a:solidFill>
            <a:srgbClr val="CFDCF0"/>
          </a:solidFill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2" name="AutoShape 21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23" name="AutoShape 22"/>
            <p:cNvCxnSpPr>
              <a:cxnSpLocks noChangeShapeType="1"/>
              <a:stCxn id="7" idx="4"/>
              <a:endCxn id="14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24" name="AutoShape 23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25" name="AutoShape 24"/>
            <p:cNvCxnSpPr>
              <a:cxnSpLocks noChangeShapeType="1"/>
              <a:stCxn id="6" idx="4"/>
              <a:endCxn id="13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26" name="AutoShape 25"/>
            <p:cNvCxnSpPr>
              <a:cxnSpLocks noChangeShapeType="1"/>
              <a:stCxn id="8" idx="0"/>
              <a:endCxn id="13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27" name="AutoShape 26"/>
            <p:cNvCxnSpPr>
              <a:cxnSpLocks noChangeShapeType="1"/>
              <a:stCxn id="8" idx="4"/>
              <a:endCxn id="11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28" name="AutoShape 27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29" name="AutoShape 28"/>
            <p:cNvCxnSpPr>
              <a:cxnSpLocks noChangeShapeType="1"/>
              <a:stCxn id="9" idx="4"/>
              <a:endCxn id="15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0" name="AutoShape 29"/>
            <p:cNvCxnSpPr>
              <a:cxnSpLocks noChangeShapeType="1"/>
              <a:stCxn id="9" idx="4"/>
              <a:endCxn id="16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1" name="AutoShape 30"/>
            <p:cNvCxnSpPr>
              <a:cxnSpLocks noChangeShapeType="1"/>
              <a:stCxn id="12" idx="4"/>
              <a:endCxn id="17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2" name="AutoShape 31"/>
            <p:cNvCxnSpPr>
              <a:cxnSpLocks noChangeShapeType="1"/>
              <a:stCxn id="12" idx="4"/>
              <a:endCxn id="18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3" name="AutoShape 32"/>
            <p:cNvCxnSpPr>
              <a:cxnSpLocks noChangeShapeType="1"/>
              <a:stCxn id="10" idx="4"/>
              <a:endCxn id="38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4" name="AutoShape 33"/>
            <p:cNvCxnSpPr>
              <a:cxnSpLocks noChangeShapeType="1"/>
              <a:stCxn id="8" idx="4"/>
              <a:endCxn id="19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5" name="AutoShape 34"/>
            <p:cNvCxnSpPr>
              <a:cxnSpLocks noChangeShapeType="1"/>
              <a:stCxn id="10" idx="0"/>
              <a:endCxn id="13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6" name="AutoShape 35"/>
            <p:cNvCxnSpPr>
              <a:cxnSpLocks noChangeShapeType="1"/>
              <a:stCxn id="11" idx="4"/>
              <a:endCxn id="20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37" name="AutoShape 36"/>
            <p:cNvCxnSpPr>
              <a:cxnSpLocks noChangeShapeType="1"/>
              <a:stCxn id="11" idx="4"/>
              <a:endCxn id="21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1" name="AutoShape 40"/>
            <p:cNvCxnSpPr>
              <a:cxnSpLocks noChangeShapeType="1"/>
              <a:stCxn id="38" idx="4"/>
              <a:endCxn id="39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  <p:cxnSp>
          <p:nvCxnSpPr>
            <p:cNvPr id="42" name="AutoShape 41"/>
            <p:cNvCxnSpPr>
              <a:cxnSpLocks noChangeShapeType="1"/>
              <a:stCxn id="38" idx="4"/>
              <a:endCxn id="40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/>
          </p:spPr>
        </p:cxnSp>
      </p:grp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951892" y="31107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418492" y="37203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958367" y="44061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151917" y="44061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161567" y="50792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799492" y="50919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561492" y="37203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412142" y="43426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716942" y="43426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802667" y="57142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107467" y="57142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869467" y="50919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174267" y="57015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479067" y="57015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AutoShape 56"/>
          <p:cNvCxnSpPr>
            <a:cxnSpLocks noChangeShapeType="1"/>
            <a:stCxn id="43" idx="4"/>
            <a:endCxn id="44" idx="0"/>
          </p:cNvCxnSpPr>
          <p:nvPr/>
        </p:nvCxnSpPr>
        <p:spPr bwMode="auto">
          <a:xfrm flipH="1">
            <a:off x="5642329" y="3514018"/>
            <a:ext cx="5334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57"/>
          <p:cNvCxnSpPr>
            <a:cxnSpLocks noChangeShapeType="1"/>
            <a:stCxn id="44" idx="4"/>
            <a:endCxn id="50" idx="0"/>
          </p:cNvCxnSpPr>
          <p:nvPr/>
        </p:nvCxnSpPr>
        <p:spPr bwMode="auto">
          <a:xfrm flipH="1">
            <a:off x="5488342" y="4123618"/>
            <a:ext cx="153987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58"/>
          <p:cNvCxnSpPr>
            <a:cxnSpLocks noChangeShapeType="1"/>
            <a:stCxn id="44" idx="4"/>
            <a:endCxn id="51" idx="0"/>
          </p:cNvCxnSpPr>
          <p:nvPr/>
        </p:nvCxnSpPr>
        <p:spPr bwMode="auto">
          <a:xfrm>
            <a:off x="5642329" y="4123618"/>
            <a:ext cx="150813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59"/>
          <p:cNvCxnSpPr>
            <a:cxnSpLocks noChangeShapeType="1"/>
            <a:stCxn id="43" idx="4"/>
            <a:endCxn id="49" idx="0"/>
          </p:cNvCxnSpPr>
          <p:nvPr/>
        </p:nvCxnSpPr>
        <p:spPr bwMode="auto">
          <a:xfrm>
            <a:off x="6175729" y="3514018"/>
            <a:ext cx="6096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60"/>
          <p:cNvCxnSpPr>
            <a:cxnSpLocks noChangeShapeType="1"/>
            <a:stCxn id="45" idx="0"/>
            <a:endCxn id="49" idx="4"/>
          </p:cNvCxnSpPr>
          <p:nvPr/>
        </p:nvCxnSpPr>
        <p:spPr bwMode="auto">
          <a:xfrm flipH="1" flipV="1">
            <a:off x="6785329" y="4123618"/>
            <a:ext cx="3968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61"/>
          <p:cNvCxnSpPr>
            <a:cxnSpLocks noChangeShapeType="1"/>
            <a:stCxn id="45" idx="4"/>
            <a:endCxn id="47" idx="0"/>
          </p:cNvCxnSpPr>
          <p:nvPr/>
        </p:nvCxnSpPr>
        <p:spPr bwMode="auto">
          <a:xfrm>
            <a:off x="7182204" y="4809418"/>
            <a:ext cx="203200" cy="2698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2"/>
          <p:cNvCxnSpPr>
            <a:cxnSpLocks noChangeShapeType="1"/>
            <a:stCxn id="46" idx="4"/>
            <a:endCxn id="48" idx="0"/>
          </p:cNvCxnSpPr>
          <p:nvPr/>
        </p:nvCxnSpPr>
        <p:spPr bwMode="auto">
          <a:xfrm flipH="1">
            <a:off x="6023329" y="4809418"/>
            <a:ext cx="35242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63"/>
          <p:cNvCxnSpPr>
            <a:cxnSpLocks noChangeShapeType="1"/>
            <a:stCxn id="48" idx="4"/>
            <a:endCxn id="52" idx="0"/>
          </p:cNvCxnSpPr>
          <p:nvPr/>
        </p:nvCxnSpPr>
        <p:spPr bwMode="auto">
          <a:xfrm flipH="1">
            <a:off x="5878867" y="5495218"/>
            <a:ext cx="14446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64"/>
          <p:cNvCxnSpPr>
            <a:cxnSpLocks noChangeShapeType="1"/>
            <a:stCxn id="48" idx="4"/>
            <a:endCxn id="53" idx="0"/>
          </p:cNvCxnSpPr>
          <p:nvPr/>
        </p:nvCxnSpPr>
        <p:spPr bwMode="auto">
          <a:xfrm>
            <a:off x="6023329" y="5495218"/>
            <a:ext cx="16033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65"/>
          <p:cNvCxnSpPr>
            <a:cxnSpLocks noChangeShapeType="1"/>
            <a:stCxn id="46" idx="4"/>
            <a:endCxn id="71" idx="0"/>
          </p:cNvCxnSpPr>
          <p:nvPr/>
        </p:nvCxnSpPr>
        <p:spPr bwMode="auto">
          <a:xfrm>
            <a:off x="6375754" y="4809418"/>
            <a:ext cx="19685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66"/>
          <p:cNvCxnSpPr>
            <a:cxnSpLocks noChangeShapeType="1"/>
            <a:stCxn id="45" idx="4"/>
            <a:endCxn id="54" idx="0"/>
          </p:cNvCxnSpPr>
          <p:nvPr/>
        </p:nvCxnSpPr>
        <p:spPr bwMode="auto">
          <a:xfrm flipH="1">
            <a:off x="6945667" y="4809418"/>
            <a:ext cx="236537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67"/>
          <p:cNvCxnSpPr>
            <a:cxnSpLocks noChangeShapeType="1"/>
            <a:stCxn id="46" idx="0"/>
            <a:endCxn id="49" idx="4"/>
          </p:cNvCxnSpPr>
          <p:nvPr/>
        </p:nvCxnSpPr>
        <p:spPr bwMode="auto">
          <a:xfrm flipV="1">
            <a:off x="6375754" y="4123618"/>
            <a:ext cx="4095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68"/>
          <p:cNvCxnSpPr>
            <a:cxnSpLocks noChangeShapeType="1"/>
            <a:stCxn id="47" idx="4"/>
            <a:endCxn id="55" idx="0"/>
          </p:cNvCxnSpPr>
          <p:nvPr/>
        </p:nvCxnSpPr>
        <p:spPr bwMode="auto">
          <a:xfrm flipH="1">
            <a:off x="7250467" y="5482518"/>
            <a:ext cx="134937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69"/>
          <p:cNvCxnSpPr>
            <a:cxnSpLocks noChangeShapeType="1"/>
            <a:stCxn id="47" idx="4"/>
            <a:endCxn id="56" idx="0"/>
          </p:cNvCxnSpPr>
          <p:nvPr/>
        </p:nvCxnSpPr>
        <p:spPr bwMode="auto">
          <a:xfrm>
            <a:off x="7385404" y="5482518"/>
            <a:ext cx="169863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6348767" y="50919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6351942" y="57142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656742" y="5714293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4" name="AutoShape 73"/>
          <p:cNvCxnSpPr>
            <a:cxnSpLocks noChangeShapeType="1"/>
            <a:stCxn id="71" idx="4"/>
            <a:endCxn id="72" idx="0"/>
          </p:cNvCxnSpPr>
          <p:nvPr/>
        </p:nvCxnSpPr>
        <p:spPr bwMode="auto">
          <a:xfrm flipH="1">
            <a:off x="6428142" y="5495218"/>
            <a:ext cx="14446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74"/>
          <p:cNvCxnSpPr>
            <a:cxnSpLocks noChangeShapeType="1"/>
            <a:stCxn id="71" idx="4"/>
            <a:endCxn id="73" idx="0"/>
          </p:cNvCxnSpPr>
          <p:nvPr/>
        </p:nvCxnSpPr>
        <p:spPr bwMode="auto">
          <a:xfrm>
            <a:off x="6572604" y="5495218"/>
            <a:ext cx="16033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83"/>
          <p:cNvSpPr txBox="1">
            <a:spLocks noChangeArrowheads="1"/>
          </p:cNvSpPr>
          <p:nvPr/>
        </p:nvSpPr>
        <p:spPr bwMode="auto">
          <a:xfrm>
            <a:off x="2597504" y="6095293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Times New Roman" panose="02020603050405020304" pitchFamily="18" charset="0"/>
              </a:rPr>
              <a:t>before deletion of 32</a:t>
            </a: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5889979" y="6095293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Times New Roman" panose="02020603050405020304" pitchFamily="18" charset="0"/>
              </a:rPr>
              <a:t>after deletion</a:t>
            </a:r>
          </a:p>
        </p:txBody>
      </p:sp>
      <p:sp>
        <p:nvSpPr>
          <p:cNvPr id="78" name="Line 85"/>
          <p:cNvSpPr>
            <a:spLocks noChangeShapeType="1"/>
          </p:cNvSpPr>
          <p:nvPr/>
        </p:nvSpPr>
        <p:spPr bwMode="auto">
          <a:xfrm>
            <a:off x="4416779" y="3536243"/>
            <a:ext cx="7620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355698" y="3536243"/>
            <a:ext cx="2391302" cy="25590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11333" y="3866444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imbalance</a:t>
            </a:r>
          </a:p>
        </p:txBody>
      </p:sp>
    </p:spTree>
    <p:extLst>
      <p:ext uri="{BB962C8B-B14F-4D97-AF65-F5344CB8AC3E}">
        <p14:creationId xmlns:p14="http://schemas.microsoft.com/office/powerpoint/2010/main" val="81691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Rebalancing after a Removal</a:t>
            </a:r>
            <a:endParaRPr lang="en-US" dirty="0"/>
          </a:p>
        </p:txBody>
      </p:sp>
      <p:sp>
        <p:nvSpPr>
          <p:cNvPr id="4" name="AutoShape 85"/>
          <p:cNvSpPr>
            <a:spLocks noChangeArrowheads="1"/>
          </p:cNvSpPr>
          <p:nvPr/>
        </p:nvSpPr>
        <p:spPr bwMode="auto">
          <a:xfrm>
            <a:off x="7315200" y="47244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AutoShape 87"/>
          <p:cNvSpPr>
            <a:spLocks noChangeArrowheads="1"/>
          </p:cNvSpPr>
          <p:nvPr/>
        </p:nvSpPr>
        <p:spPr bwMode="auto">
          <a:xfrm>
            <a:off x="7086600" y="47244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AutoShape 88"/>
          <p:cNvSpPr>
            <a:spLocks noChangeArrowheads="1"/>
          </p:cNvSpPr>
          <p:nvPr/>
        </p:nvSpPr>
        <p:spPr bwMode="auto">
          <a:xfrm>
            <a:off x="6096000" y="4800600"/>
            <a:ext cx="1295400" cy="144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AutoShape 86"/>
          <p:cNvSpPr>
            <a:spLocks noChangeArrowheads="1"/>
          </p:cNvSpPr>
          <p:nvPr/>
        </p:nvSpPr>
        <p:spPr bwMode="auto">
          <a:xfrm>
            <a:off x="5334000" y="47244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AutoShape 84"/>
          <p:cNvSpPr>
            <a:spLocks noChangeArrowheads="1"/>
          </p:cNvSpPr>
          <p:nvPr/>
        </p:nvSpPr>
        <p:spPr bwMode="auto">
          <a:xfrm>
            <a:off x="3200400" y="54864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83"/>
          <p:cNvSpPr>
            <a:spLocks noChangeArrowheads="1"/>
          </p:cNvSpPr>
          <p:nvPr/>
        </p:nvSpPr>
        <p:spPr bwMode="auto">
          <a:xfrm>
            <a:off x="2971800" y="54864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82"/>
          <p:cNvSpPr>
            <a:spLocks noChangeArrowheads="1"/>
          </p:cNvSpPr>
          <p:nvPr/>
        </p:nvSpPr>
        <p:spPr bwMode="auto">
          <a:xfrm>
            <a:off x="1828800" y="50292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AutoShape 81"/>
          <p:cNvSpPr>
            <a:spLocks noChangeArrowheads="1"/>
          </p:cNvSpPr>
          <p:nvPr/>
        </p:nvSpPr>
        <p:spPr bwMode="auto">
          <a:xfrm>
            <a:off x="1371600" y="42672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93888" y="1058334"/>
            <a:ext cx="8212667" cy="2494844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 smtClean="0"/>
              <a:t>Let </a:t>
            </a:r>
            <a:r>
              <a:rPr lang="en-US" altLang="en-US" sz="2000" dirty="0" smtClean="0">
                <a:solidFill>
                  <a:srgbClr val="0000FF"/>
                </a:solidFill>
              </a:rPr>
              <a:t>z</a:t>
            </a:r>
            <a:r>
              <a:rPr lang="en-US" altLang="en-US" sz="2000" dirty="0" smtClean="0"/>
              <a:t> be the </a:t>
            </a:r>
            <a:r>
              <a:rPr lang="en-US" altLang="en-US" sz="2000" dirty="0" smtClean="0">
                <a:solidFill>
                  <a:srgbClr val="0000FF"/>
                </a:solidFill>
              </a:rPr>
              <a:t>first unbalanced</a:t>
            </a:r>
            <a:r>
              <a:rPr lang="en-US" altLang="en-US" sz="2000" dirty="0" smtClean="0"/>
              <a:t> node encountered while travelling up the tree from w. Also, let y be the child of z with the larger height, and let x be the child of y with the larger height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 smtClean="0"/>
              <a:t>We perform </a:t>
            </a:r>
            <a:r>
              <a:rPr lang="en-US" altLang="en-US" sz="2000" dirty="0" smtClean="0">
                <a:solidFill>
                  <a:srgbClr val="0000FF"/>
                </a:solidFill>
              </a:rPr>
              <a:t>restructure</a:t>
            </a:r>
            <a:r>
              <a:rPr lang="en-US" altLang="en-US" sz="2000" dirty="0" smtClean="0"/>
              <a:t>(x) to restore balance at z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 smtClean="0"/>
              <a:t>If this restructuring upsets the balance of another node higher in the tree, we would continue checking for balance until the root of T is reached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170113" y="37338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636713" y="43434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3176588" y="50292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2370138" y="50292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379788" y="57023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017713" y="57150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779713" y="43434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630363" y="49657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935163" y="49657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020888" y="6337300"/>
            <a:ext cx="152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325688" y="6337300"/>
            <a:ext cx="152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087688" y="5715000"/>
            <a:ext cx="1524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392488" y="6324600"/>
            <a:ext cx="152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3697288" y="6324600"/>
            <a:ext cx="152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7" name="AutoShape 19"/>
          <p:cNvCxnSpPr>
            <a:cxnSpLocks noChangeShapeType="1"/>
            <a:stCxn id="13" idx="4"/>
            <a:endCxn id="14" idx="0"/>
          </p:cNvCxnSpPr>
          <p:nvPr/>
        </p:nvCxnSpPr>
        <p:spPr bwMode="auto">
          <a:xfrm flipH="1">
            <a:off x="1860550" y="4137025"/>
            <a:ext cx="5334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0"/>
          <p:cNvCxnSpPr>
            <a:cxnSpLocks noChangeShapeType="1"/>
            <a:stCxn id="14" idx="4"/>
            <a:endCxn id="20" idx="0"/>
          </p:cNvCxnSpPr>
          <p:nvPr/>
        </p:nvCxnSpPr>
        <p:spPr bwMode="auto">
          <a:xfrm flipH="1">
            <a:off x="1706563" y="4746625"/>
            <a:ext cx="153987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1"/>
          <p:cNvCxnSpPr>
            <a:cxnSpLocks noChangeShapeType="1"/>
            <a:stCxn id="14" idx="4"/>
            <a:endCxn id="21" idx="0"/>
          </p:cNvCxnSpPr>
          <p:nvPr/>
        </p:nvCxnSpPr>
        <p:spPr bwMode="auto">
          <a:xfrm>
            <a:off x="1860550" y="4746625"/>
            <a:ext cx="150813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  <a:stCxn id="13" idx="4"/>
            <a:endCxn id="19" idx="0"/>
          </p:cNvCxnSpPr>
          <p:nvPr/>
        </p:nvCxnSpPr>
        <p:spPr bwMode="auto">
          <a:xfrm>
            <a:off x="2393950" y="4137025"/>
            <a:ext cx="6096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3"/>
          <p:cNvCxnSpPr>
            <a:cxnSpLocks noChangeShapeType="1"/>
            <a:stCxn id="15" idx="0"/>
            <a:endCxn id="19" idx="4"/>
          </p:cNvCxnSpPr>
          <p:nvPr/>
        </p:nvCxnSpPr>
        <p:spPr bwMode="auto">
          <a:xfrm flipH="1" flipV="1">
            <a:off x="3003550" y="4746625"/>
            <a:ext cx="3968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4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3400425" y="5432425"/>
            <a:ext cx="203200" cy="2698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5"/>
          <p:cNvCxnSpPr>
            <a:cxnSpLocks noChangeShapeType="1"/>
            <a:stCxn id="16" idx="4"/>
            <a:endCxn id="18" idx="0"/>
          </p:cNvCxnSpPr>
          <p:nvPr/>
        </p:nvCxnSpPr>
        <p:spPr bwMode="auto">
          <a:xfrm flipH="1">
            <a:off x="2241550" y="5432425"/>
            <a:ext cx="35242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6"/>
          <p:cNvCxnSpPr>
            <a:cxnSpLocks noChangeShapeType="1"/>
            <a:stCxn id="18" idx="4"/>
            <a:endCxn id="22" idx="0"/>
          </p:cNvCxnSpPr>
          <p:nvPr/>
        </p:nvCxnSpPr>
        <p:spPr bwMode="auto">
          <a:xfrm flipH="1">
            <a:off x="2097088" y="6118225"/>
            <a:ext cx="14446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7"/>
          <p:cNvCxnSpPr>
            <a:cxnSpLocks noChangeShapeType="1"/>
            <a:stCxn id="18" idx="4"/>
            <a:endCxn id="23" idx="0"/>
          </p:cNvCxnSpPr>
          <p:nvPr/>
        </p:nvCxnSpPr>
        <p:spPr bwMode="auto">
          <a:xfrm>
            <a:off x="2241550" y="6118225"/>
            <a:ext cx="16033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8"/>
          <p:cNvCxnSpPr>
            <a:cxnSpLocks noChangeShapeType="1"/>
            <a:stCxn id="16" idx="4"/>
            <a:endCxn id="41" idx="0"/>
          </p:cNvCxnSpPr>
          <p:nvPr/>
        </p:nvCxnSpPr>
        <p:spPr bwMode="auto">
          <a:xfrm>
            <a:off x="2593975" y="5432425"/>
            <a:ext cx="19685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9"/>
          <p:cNvCxnSpPr>
            <a:cxnSpLocks noChangeShapeType="1"/>
            <a:stCxn id="15" idx="4"/>
            <a:endCxn id="24" idx="0"/>
          </p:cNvCxnSpPr>
          <p:nvPr/>
        </p:nvCxnSpPr>
        <p:spPr bwMode="auto">
          <a:xfrm flipH="1">
            <a:off x="3163888" y="5432425"/>
            <a:ext cx="236537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0"/>
          <p:cNvCxnSpPr>
            <a:cxnSpLocks noChangeShapeType="1"/>
            <a:stCxn id="16" idx="0"/>
            <a:endCxn id="19" idx="4"/>
          </p:cNvCxnSpPr>
          <p:nvPr/>
        </p:nvCxnSpPr>
        <p:spPr bwMode="auto">
          <a:xfrm flipV="1">
            <a:off x="2593975" y="4746625"/>
            <a:ext cx="4095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1"/>
          <p:cNvCxnSpPr>
            <a:cxnSpLocks noChangeShapeType="1"/>
            <a:stCxn id="17" idx="4"/>
            <a:endCxn id="25" idx="0"/>
          </p:cNvCxnSpPr>
          <p:nvPr/>
        </p:nvCxnSpPr>
        <p:spPr bwMode="auto">
          <a:xfrm flipH="1">
            <a:off x="3468688" y="6105525"/>
            <a:ext cx="134937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2"/>
          <p:cNvCxnSpPr>
            <a:cxnSpLocks noChangeShapeType="1"/>
            <a:stCxn id="17" idx="4"/>
            <a:endCxn id="26" idx="0"/>
          </p:cNvCxnSpPr>
          <p:nvPr/>
        </p:nvCxnSpPr>
        <p:spPr bwMode="auto">
          <a:xfrm>
            <a:off x="3603625" y="6105525"/>
            <a:ext cx="169863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566988" y="57150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2570163" y="6337300"/>
            <a:ext cx="152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2874963" y="6337300"/>
            <a:ext cx="152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4" name="AutoShape 36"/>
          <p:cNvCxnSpPr>
            <a:cxnSpLocks noChangeShapeType="1"/>
            <a:stCxn id="41" idx="4"/>
            <a:endCxn id="42" idx="0"/>
          </p:cNvCxnSpPr>
          <p:nvPr/>
        </p:nvCxnSpPr>
        <p:spPr bwMode="auto">
          <a:xfrm flipH="1">
            <a:off x="2646363" y="6118225"/>
            <a:ext cx="14446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7"/>
          <p:cNvCxnSpPr>
            <a:cxnSpLocks noChangeShapeType="1"/>
            <a:stCxn id="41" idx="4"/>
            <a:endCxn id="43" idx="0"/>
          </p:cNvCxnSpPr>
          <p:nvPr/>
        </p:nvCxnSpPr>
        <p:spPr bwMode="auto">
          <a:xfrm>
            <a:off x="2790825" y="6118225"/>
            <a:ext cx="16033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1143000" y="4276725"/>
            <a:ext cx="38985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3992563" y="4943475"/>
            <a:ext cx="571500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c=x</a:t>
            </a:r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3576638" y="4286250"/>
            <a:ext cx="5857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latin typeface="Times New Roman" panose="02020603050405020304" pitchFamily="18" charset="0"/>
              </a:rPr>
              <a:t>b=y</a:t>
            </a:r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1206678" y="3644195"/>
            <a:ext cx="10277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latin typeface="Times New Roman" panose="02020603050405020304" pitchFamily="18" charset="0"/>
              </a:rPr>
              <a:t>a=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</a:p>
          <a:p>
            <a:pPr algn="l" eaLnBrk="1" hangingPunct="1"/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imbalance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1868488" y="3917950"/>
            <a:ext cx="3048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1400175" y="4537075"/>
            <a:ext cx="2286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Line 44"/>
          <p:cNvSpPr>
            <a:spLocks noChangeShapeType="1"/>
          </p:cNvSpPr>
          <p:nvPr/>
        </p:nvSpPr>
        <p:spPr bwMode="auto">
          <a:xfrm flipH="1">
            <a:off x="3240088" y="4546600"/>
            <a:ext cx="3810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 flipH="1">
            <a:off x="3649663" y="5203825"/>
            <a:ext cx="3810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" name="Oval 47"/>
          <p:cNvSpPr>
            <a:spLocks noChangeArrowheads="1"/>
          </p:cNvSpPr>
          <p:nvPr/>
        </p:nvSpPr>
        <p:spPr bwMode="auto">
          <a:xfrm>
            <a:off x="6102350" y="41783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5645150" y="48641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6" name="Oval 49"/>
          <p:cNvSpPr>
            <a:spLocks noChangeArrowheads="1"/>
          </p:cNvSpPr>
          <p:nvPr/>
        </p:nvSpPr>
        <p:spPr bwMode="auto">
          <a:xfrm>
            <a:off x="7321550" y="41910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57" name="Oval 50"/>
          <p:cNvSpPr>
            <a:spLocks noChangeArrowheads="1"/>
          </p:cNvSpPr>
          <p:nvPr/>
        </p:nvSpPr>
        <p:spPr bwMode="auto">
          <a:xfrm>
            <a:off x="6592888" y="48641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8" name="Oval 51"/>
          <p:cNvSpPr>
            <a:spLocks noChangeArrowheads="1"/>
          </p:cNvSpPr>
          <p:nvPr/>
        </p:nvSpPr>
        <p:spPr bwMode="auto">
          <a:xfrm>
            <a:off x="7524750" y="48641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59" name="Oval 52"/>
          <p:cNvSpPr>
            <a:spLocks noChangeArrowheads="1"/>
          </p:cNvSpPr>
          <p:nvPr/>
        </p:nvSpPr>
        <p:spPr bwMode="auto">
          <a:xfrm>
            <a:off x="6240463" y="55499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60" name="Oval 53"/>
          <p:cNvSpPr>
            <a:spLocks noChangeArrowheads="1"/>
          </p:cNvSpPr>
          <p:nvPr/>
        </p:nvSpPr>
        <p:spPr bwMode="auto">
          <a:xfrm>
            <a:off x="6696075" y="35814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5638800" y="54864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6243638" y="61722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Rectangle 57"/>
          <p:cNvSpPr>
            <a:spLocks noChangeArrowheads="1"/>
          </p:cNvSpPr>
          <p:nvPr/>
        </p:nvSpPr>
        <p:spPr bwMode="auto">
          <a:xfrm>
            <a:off x="6548438" y="61722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" name="Rectangle 58"/>
          <p:cNvSpPr>
            <a:spLocks noChangeArrowheads="1"/>
          </p:cNvSpPr>
          <p:nvPr/>
        </p:nvSpPr>
        <p:spPr bwMode="auto">
          <a:xfrm>
            <a:off x="7232650" y="48768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7537450" y="54864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7842250" y="54864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8" name="AutoShape 61"/>
          <p:cNvCxnSpPr>
            <a:cxnSpLocks noChangeShapeType="1"/>
            <a:stCxn id="54" idx="4"/>
            <a:endCxn id="55" idx="0"/>
          </p:cNvCxnSpPr>
          <p:nvPr/>
        </p:nvCxnSpPr>
        <p:spPr bwMode="auto">
          <a:xfrm flipH="1">
            <a:off x="5868988" y="4581525"/>
            <a:ext cx="45720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62"/>
          <p:cNvCxnSpPr>
            <a:cxnSpLocks noChangeShapeType="1"/>
            <a:stCxn id="55" idx="4"/>
            <a:endCxn id="61" idx="0"/>
          </p:cNvCxnSpPr>
          <p:nvPr/>
        </p:nvCxnSpPr>
        <p:spPr bwMode="auto">
          <a:xfrm flipH="1">
            <a:off x="5715000" y="5267325"/>
            <a:ext cx="15398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63"/>
          <p:cNvCxnSpPr>
            <a:cxnSpLocks noChangeShapeType="1"/>
            <a:stCxn id="55" idx="4"/>
            <a:endCxn id="62" idx="0"/>
          </p:cNvCxnSpPr>
          <p:nvPr/>
        </p:nvCxnSpPr>
        <p:spPr bwMode="auto">
          <a:xfrm>
            <a:off x="5868988" y="5267325"/>
            <a:ext cx="15081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4"/>
          <p:cNvCxnSpPr>
            <a:cxnSpLocks noChangeShapeType="1"/>
            <a:stCxn id="54" idx="0"/>
            <a:endCxn id="60" idx="4"/>
          </p:cNvCxnSpPr>
          <p:nvPr/>
        </p:nvCxnSpPr>
        <p:spPr bwMode="auto">
          <a:xfrm flipV="1">
            <a:off x="6326188" y="3984625"/>
            <a:ext cx="593725" cy="1936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65"/>
          <p:cNvCxnSpPr>
            <a:cxnSpLocks noChangeShapeType="1"/>
            <a:stCxn id="56" idx="0"/>
            <a:endCxn id="60" idx="4"/>
          </p:cNvCxnSpPr>
          <p:nvPr/>
        </p:nvCxnSpPr>
        <p:spPr bwMode="auto">
          <a:xfrm flipH="1" flipV="1">
            <a:off x="6919913" y="3984625"/>
            <a:ext cx="625475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66"/>
          <p:cNvCxnSpPr>
            <a:cxnSpLocks noChangeShapeType="1"/>
            <a:stCxn id="56" idx="4"/>
            <a:endCxn id="58" idx="0"/>
          </p:cNvCxnSpPr>
          <p:nvPr/>
        </p:nvCxnSpPr>
        <p:spPr bwMode="auto">
          <a:xfrm>
            <a:off x="7545388" y="4594225"/>
            <a:ext cx="203200" cy="2698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67"/>
          <p:cNvCxnSpPr>
            <a:cxnSpLocks noChangeShapeType="1"/>
            <a:stCxn id="57" idx="4"/>
            <a:endCxn id="59" idx="0"/>
          </p:cNvCxnSpPr>
          <p:nvPr/>
        </p:nvCxnSpPr>
        <p:spPr bwMode="auto">
          <a:xfrm flipH="1">
            <a:off x="6464300" y="5267325"/>
            <a:ext cx="35242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68"/>
          <p:cNvCxnSpPr>
            <a:cxnSpLocks noChangeShapeType="1"/>
            <a:stCxn id="59" idx="4"/>
            <a:endCxn id="63" idx="0"/>
          </p:cNvCxnSpPr>
          <p:nvPr/>
        </p:nvCxnSpPr>
        <p:spPr bwMode="auto">
          <a:xfrm flipH="1">
            <a:off x="6319838" y="5953125"/>
            <a:ext cx="14446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69"/>
          <p:cNvCxnSpPr>
            <a:cxnSpLocks noChangeShapeType="1"/>
            <a:stCxn id="59" idx="4"/>
            <a:endCxn id="64" idx="0"/>
          </p:cNvCxnSpPr>
          <p:nvPr/>
        </p:nvCxnSpPr>
        <p:spPr bwMode="auto">
          <a:xfrm>
            <a:off x="6464300" y="5953125"/>
            <a:ext cx="16033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0"/>
          <p:cNvCxnSpPr>
            <a:cxnSpLocks noChangeShapeType="1"/>
            <a:stCxn id="57" idx="4"/>
            <a:endCxn id="82" idx="0"/>
          </p:cNvCxnSpPr>
          <p:nvPr/>
        </p:nvCxnSpPr>
        <p:spPr bwMode="auto">
          <a:xfrm>
            <a:off x="6816725" y="5267325"/>
            <a:ext cx="19685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1"/>
          <p:cNvCxnSpPr>
            <a:cxnSpLocks noChangeShapeType="1"/>
            <a:stCxn id="56" idx="4"/>
            <a:endCxn id="65" idx="0"/>
          </p:cNvCxnSpPr>
          <p:nvPr/>
        </p:nvCxnSpPr>
        <p:spPr bwMode="auto">
          <a:xfrm flipH="1">
            <a:off x="7308850" y="4594225"/>
            <a:ext cx="236538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72"/>
          <p:cNvCxnSpPr>
            <a:cxnSpLocks noChangeShapeType="1"/>
            <a:stCxn id="57" idx="0"/>
            <a:endCxn id="54" idx="4"/>
          </p:cNvCxnSpPr>
          <p:nvPr/>
        </p:nvCxnSpPr>
        <p:spPr bwMode="auto">
          <a:xfrm flipH="1" flipV="1">
            <a:off x="6326188" y="4581525"/>
            <a:ext cx="490537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73"/>
          <p:cNvCxnSpPr>
            <a:cxnSpLocks noChangeShapeType="1"/>
            <a:stCxn id="58" idx="4"/>
            <a:endCxn id="66" idx="0"/>
          </p:cNvCxnSpPr>
          <p:nvPr/>
        </p:nvCxnSpPr>
        <p:spPr bwMode="auto">
          <a:xfrm flipH="1">
            <a:off x="7613650" y="5267325"/>
            <a:ext cx="13493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4"/>
          <p:cNvCxnSpPr>
            <a:cxnSpLocks noChangeShapeType="1"/>
            <a:stCxn id="58" idx="4"/>
            <a:endCxn id="67" idx="0"/>
          </p:cNvCxnSpPr>
          <p:nvPr/>
        </p:nvCxnSpPr>
        <p:spPr bwMode="auto">
          <a:xfrm>
            <a:off x="7748588" y="5267325"/>
            <a:ext cx="16986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75"/>
          <p:cNvSpPr>
            <a:spLocks noChangeArrowheads="1"/>
          </p:cNvSpPr>
          <p:nvPr/>
        </p:nvSpPr>
        <p:spPr bwMode="auto">
          <a:xfrm>
            <a:off x="6789738" y="55499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83" name="Rectangle 76"/>
          <p:cNvSpPr>
            <a:spLocks noChangeArrowheads="1"/>
          </p:cNvSpPr>
          <p:nvPr/>
        </p:nvSpPr>
        <p:spPr bwMode="auto">
          <a:xfrm>
            <a:off x="6792913" y="61722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Rectangle 77"/>
          <p:cNvSpPr>
            <a:spLocks noChangeArrowheads="1"/>
          </p:cNvSpPr>
          <p:nvPr/>
        </p:nvSpPr>
        <p:spPr bwMode="auto">
          <a:xfrm>
            <a:off x="7097713" y="6172200"/>
            <a:ext cx="152400" cy="1524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5" name="AutoShape 78"/>
          <p:cNvCxnSpPr>
            <a:cxnSpLocks noChangeShapeType="1"/>
            <a:stCxn id="82" idx="4"/>
            <a:endCxn id="83" idx="0"/>
          </p:cNvCxnSpPr>
          <p:nvPr/>
        </p:nvCxnSpPr>
        <p:spPr bwMode="auto">
          <a:xfrm flipH="1">
            <a:off x="6869113" y="5953125"/>
            <a:ext cx="144462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79"/>
          <p:cNvCxnSpPr>
            <a:cxnSpLocks noChangeShapeType="1"/>
            <a:stCxn id="82" idx="4"/>
            <a:endCxn id="84" idx="0"/>
          </p:cNvCxnSpPr>
          <p:nvPr/>
        </p:nvCxnSpPr>
        <p:spPr bwMode="auto">
          <a:xfrm>
            <a:off x="7013575" y="5953125"/>
            <a:ext cx="160338" cy="2190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Line 80"/>
          <p:cNvSpPr>
            <a:spLocks noChangeShapeType="1"/>
          </p:cNvSpPr>
          <p:nvPr/>
        </p:nvSpPr>
        <p:spPr bwMode="auto">
          <a:xfrm>
            <a:off x="4495800" y="4800600"/>
            <a:ext cx="7620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8" name="Curved Connector 87"/>
          <p:cNvCxnSpPr>
            <a:stCxn id="13" idx="0"/>
            <a:endCxn id="54" idx="1"/>
          </p:cNvCxnSpPr>
          <p:nvPr/>
        </p:nvCxnSpPr>
        <p:spPr>
          <a:xfrm rot="16200000" flipH="1">
            <a:off x="4029154" y="2098596"/>
            <a:ext cx="503551" cy="3773959"/>
          </a:xfrm>
          <a:prstGeom prst="curvedConnector3">
            <a:avLst>
              <a:gd name="adj1" fmla="val -45398"/>
            </a:avLst>
          </a:prstGeom>
          <a:ln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64063" y="4083462"/>
            <a:ext cx="6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rotate</a:t>
            </a:r>
            <a:endParaRPr lang="en-US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5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9" grpId="1"/>
      <p:bldP spid="50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82" grpId="0" animBg="1"/>
      <p:bldP spid="83" grpId="0" animBg="1"/>
      <p:bldP spid="84" grpId="0" animBg="1"/>
      <p:bldP spid="87" grpId="0" animBg="1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single restructure takes O(1) time</a:t>
            </a:r>
          </a:p>
          <a:p>
            <a:pPr lvl="1"/>
            <a:r>
              <a:rPr lang="en-US" altLang="en-US" sz="2000" dirty="0"/>
              <a:t>using a linked-structure binary tree</a:t>
            </a:r>
          </a:p>
          <a:p>
            <a:r>
              <a:rPr lang="en-US" altLang="en-US" dirty="0">
                <a:solidFill>
                  <a:srgbClr val="000090"/>
                </a:solidFill>
              </a:rPr>
              <a:t>find </a:t>
            </a:r>
            <a:r>
              <a:rPr lang="en-US" altLang="en-US" dirty="0"/>
              <a:t>takes O(log n) time</a:t>
            </a:r>
          </a:p>
          <a:p>
            <a:pPr lvl="1"/>
            <a:r>
              <a:rPr lang="en-US" altLang="en-US" sz="2000" dirty="0"/>
              <a:t>height of tree is O(log n), no restructures needed</a:t>
            </a:r>
            <a:endParaRPr lang="en-US" altLang="en-US" sz="2400" dirty="0"/>
          </a:p>
          <a:p>
            <a:r>
              <a:rPr lang="en-US" altLang="en-US" dirty="0">
                <a:solidFill>
                  <a:srgbClr val="000090"/>
                </a:solidFill>
              </a:rPr>
              <a:t>put </a:t>
            </a:r>
            <a:r>
              <a:rPr lang="en-US" altLang="en-US" dirty="0"/>
              <a:t>takes O(log n) time</a:t>
            </a:r>
          </a:p>
          <a:p>
            <a:pPr lvl="1"/>
            <a:r>
              <a:rPr lang="en-US" altLang="en-US" sz="2000" dirty="0"/>
              <a:t>initial find is O(log n)</a:t>
            </a:r>
          </a:p>
          <a:p>
            <a:pPr lvl="1"/>
            <a:r>
              <a:rPr lang="en-US" altLang="en-US" sz="2000" dirty="0"/>
              <a:t>Restructuring up the tree, maintaining heights is O(log n)</a:t>
            </a:r>
          </a:p>
          <a:p>
            <a:r>
              <a:rPr lang="en-US" altLang="en-US" dirty="0">
                <a:solidFill>
                  <a:srgbClr val="000090"/>
                </a:solidFill>
              </a:rPr>
              <a:t>erase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takes O(log n) time</a:t>
            </a:r>
          </a:p>
          <a:p>
            <a:pPr lvl="1"/>
            <a:r>
              <a:rPr lang="en-US" altLang="en-US" sz="2000" dirty="0"/>
              <a:t>initial find is O(log n)</a:t>
            </a:r>
          </a:p>
          <a:p>
            <a:pPr lvl="1"/>
            <a:r>
              <a:rPr lang="en-US" altLang="en-US" sz="2000" dirty="0"/>
              <a:t>Restructuring up the tree, maintaining heights is O(log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79521"/>
              </p:ext>
            </p:extLst>
          </p:nvPr>
        </p:nvGraphicFramePr>
        <p:xfrm>
          <a:off x="7156704" y="1823156"/>
          <a:ext cx="1722120" cy="152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704" y="1823156"/>
                        <a:ext cx="1722120" cy="152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08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and Algorithms </a:t>
            </a:r>
            <a:r>
              <a:rPr lang="en-US" dirty="0"/>
              <a:t>in C+</a:t>
            </a:r>
            <a:r>
              <a:rPr lang="en-US" dirty="0" smtClean="0"/>
              <a:t>+,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 by Goodrich, </a:t>
            </a:r>
            <a:r>
              <a:rPr lang="en-US" dirty="0" err="1" smtClean="0"/>
              <a:t>Tamassia</a:t>
            </a:r>
            <a:r>
              <a:rPr lang="en-US" dirty="0" smtClean="0"/>
              <a:t>, and Mount</a:t>
            </a:r>
            <a:endParaRPr lang="hr-HR" dirty="0"/>
          </a:p>
          <a:p>
            <a:r>
              <a:rPr lang="en-US" dirty="0" smtClean="0"/>
              <a:t>Sections:  7.2, 10.2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Depth of a node:</a:t>
            </a:r>
            <a:r>
              <a:rPr lang="en-US" dirty="0"/>
              <a:t> number of </a:t>
            </a:r>
            <a:r>
              <a:rPr lang="en-US" dirty="0" smtClean="0"/>
              <a:t>ancestors (between </a:t>
            </a:r>
            <a:r>
              <a:rPr lang="en-US" dirty="0"/>
              <a:t>the node and the </a:t>
            </a:r>
            <a:r>
              <a:rPr lang="en-US" dirty="0" smtClean="0"/>
              <a:t>root)</a:t>
            </a:r>
          </a:p>
          <a:p>
            <a:pPr lvl="1"/>
            <a:r>
              <a:rPr lang="en-US" dirty="0" smtClean="0"/>
              <a:t>Root </a:t>
            </a:r>
            <a:r>
              <a:rPr lang="en-US" dirty="0"/>
              <a:t>has depth </a:t>
            </a:r>
            <a:r>
              <a:rPr lang="en-US" dirty="0" smtClean="0"/>
              <a:t>0</a:t>
            </a:r>
          </a:p>
          <a:p>
            <a:r>
              <a:rPr lang="en-US" dirty="0" smtClean="0"/>
              <a:t>Depth of p’s node is recursively defined:</a:t>
            </a:r>
          </a:p>
          <a:p>
            <a:pPr marL="579438" lvl="2" indent="0">
              <a:buNone/>
            </a:pPr>
            <a:r>
              <a:rPr lang="en-US" sz="1800" dirty="0" smtClean="0">
                <a:solidFill>
                  <a:srgbClr val="0432FF"/>
                </a:solidFill>
                <a:ea typeface="Menlo"/>
                <a:cs typeface="Menlo"/>
              </a:rPr>
              <a:t>if</a:t>
            </a:r>
            <a:r>
              <a:rPr lang="en-US" sz="1800" dirty="0" smtClean="0">
                <a:ea typeface="Menlo"/>
                <a:cs typeface="Menlo"/>
              </a:rPr>
              <a:t> </a:t>
            </a:r>
            <a:r>
              <a:rPr lang="en-US" sz="1800" dirty="0">
                <a:ea typeface="Menlo"/>
                <a:cs typeface="Menlo"/>
              </a:rPr>
              <a:t>(</a:t>
            </a:r>
            <a:r>
              <a:rPr lang="en-US" sz="1800" dirty="0" err="1">
                <a:ea typeface="Menlo"/>
                <a:cs typeface="Menlo"/>
              </a:rPr>
              <a:t>p.isRoot</a:t>
            </a:r>
            <a:r>
              <a:rPr lang="en-US" sz="1800" dirty="0">
                <a:ea typeface="Menlo"/>
                <a:cs typeface="Menlo"/>
              </a:rPr>
              <a:t>()) </a:t>
            </a:r>
            <a:r>
              <a:rPr lang="en-US" sz="1800" dirty="0">
                <a:solidFill>
                  <a:srgbClr val="0432FF"/>
                </a:solidFill>
                <a:ea typeface="Menlo"/>
                <a:cs typeface="Menlo"/>
              </a:rPr>
              <a:t>return</a:t>
            </a:r>
            <a:r>
              <a:rPr lang="en-US" sz="1800" dirty="0">
                <a:ea typeface="Menlo"/>
                <a:cs typeface="Menlo"/>
              </a:rPr>
              <a:t> </a:t>
            </a:r>
            <a:r>
              <a:rPr lang="en-US" sz="1800" dirty="0" smtClean="0">
                <a:ea typeface="Menlo"/>
                <a:cs typeface="Menlo"/>
              </a:rPr>
              <a:t>0;                   </a:t>
            </a:r>
            <a:r>
              <a:rPr lang="en-US" sz="1800" dirty="0" smtClean="0">
                <a:solidFill>
                  <a:srgbClr val="008F00"/>
                </a:solidFill>
                <a:ea typeface="Menlo"/>
                <a:cs typeface="Menlo"/>
              </a:rPr>
              <a:t>/</a:t>
            </a:r>
            <a:r>
              <a:rPr lang="en-US" sz="1800" dirty="0">
                <a:solidFill>
                  <a:srgbClr val="008F00"/>
                </a:solidFill>
                <a:ea typeface="Menlo"/>
                <a:cs typeface="Menlo"/>
              </a:rPr>
              <a:t>/ root has </a:t>
            </a:r>
            <a:r>
              <a:rPr lang="en-US" sz="1800" dirty="0" smtClean="0">
                <a:solidFill>
                  <a:srgbClr val="008F00"/>
                </a:solidFill>
                <a:ea typeface="Menlo"/>
                <a:cs typeface="Menlo"/>
              </a:rPr>
              <a:t>depth </a:t>
            </a:r>
            <a:r>
              <a:rPr lang="en-US" sz="1800" dirty="0">
                <a:solidFill>
                  <a:srgbClr val="008F00"/>
                </a:solidFill>
                <a:ea typeface="Menlo"/>
                <a:cs typeface="Menlo"/>
              </a:rPr>
              <a:t>0</a:t>
            </a:r>
            <a:endParaRPr lang="en-US" sz="1800" dirty="0" smtClean="0">
              <a:ea typeface="Menlo"/>
              <a:cs typeface="Menlo"/>
            </a:endParaRPr>
          </a:p>
          <a:p>
            <a:pPr marL="579438" lvl="2" indent="0">
              <a:buNone/>
            </a:pPr>
            <a:r>
              <a:rPr lang="en-US" sz="1800" dirty="0" smtClean="0">
                <a:solidFill>
                  <a:srgbClr val="0432FF"/>
                </a:solidFill>
                <a:ea typeface="Menlo"/>
                <a:cs typeface="Menlo"/>
              </a:rPr>
              <a:t>else</a:t>
            </a:r>
            <a:r>
              <a:rPr lang="en-US" sz="1800" dirty="0" smtClean="0">
                <a:ea typeface="Menlo"/>
                <a:cs typeface="Menlo"/>
              </a:rPr>
              <a:t> </a:t>
            </a:r>
            <a:r>
              <a:rPr lang="en-US" sz="1800" dirty="0" smtClean="0">
                <a:solidFill>
                  <a:srgbClr val="0432FF"/>
                </a:solidFill>
                <a:ea typeface="Menlo"/>
                <a:cs typeface="Menlo"/>
              </a:rPr>
              <a:t>return</a:t>
            </a:r>
            <a:r>
              <a:rPr lang="en-US" sz="1800" dirty="0" smtClean="0">
                <a:ea typeface="Menlo"/>
                <a:cs typeface="Menlo"/>
              </a:rPr>
              <a:t> 1 + </a:t>
            </a:r>
            <a:r>
              <a:rPr lang="en-US" sz="1800" dirty="0" smtClean="0">
                <a:solidFill>
                  <a:srgbClr val="3495AF"/>
                </a:solidFill>
                <a:ea typeface="Menlo"/>
                <a:cs typeface="Menlo"/>
              </a:rPr>
              <a:t>depth</a:t>
            </a:r>
            <a:r>
              <a:rPr lang="en-US" sz="1800" dirty="0" smtClean="0">
                <a:ea typeface="Menlo"/>
                <a:cs typeface="Menlo"/>
              </a:rPr>
              <a:t>(</a:t>
            </a:r>
            <a:r>
              <a:rPr lang="en-US" sz="1800" dirty="0" err="1" smtClean="0">
                <a:ea typeface="Menlo"/>
                <a:cs typeface="Menlo"/>
              </a:rPr>
              <a:t>p.parent</a:t>
            </a:r>
            <a:r>
              <a:rPr lang="en-US" sz="1800" dirty="0" smtClean="0">
                <a:ea typeface="Menlo"/>
                <a:cs typeface="Menlo"/>
              </a:rPr>
              <a:t>());   </a:t>
            </a:r>
            <a:r>
              <a:rPr lang="en-US" sz="1800" dirty="0" smtClean="0">
                <a:solidFill>
                  <a:srgbClr val="008F00"/>
                </a:solidFill>
                <a:ea typeface="Menlo"/>
                <a:cs typeface="Menlo"/>
              </a:rPr>
              <a:t>/</a:t>
            </a:r>
            <a:r>
              <a:rPr lang="en-US" sz="1800" dirty="0">
                <a:solidFill>
                  <a:srgbClr val="008F00"/>
                </a:solidFill>
                <a:ea typeface="Menlo"/>
                <a:cs typeface="Menlo"/>
              </a:rPr>
              <a:t>/ 1 + (depth of parent)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7222" y="6412838"/>
            <a:ext cx="423898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250" y="4653902"/>
            <a:ext cx="3720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3495AF"/>
                </a:solidFill>
                <a:ea typeface="Menlo"/>
                <a:cs typeface="Menlo"/>
              </a:rPr>
              <a:t>SearchTree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&lt;</a:t>
            </a:r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Entry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&gt;&gt; ds</a:t>
            </a:r>
            <a:r>
              <a:rPr lang="en-US" dirty="0" smtClean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(5,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"Monday"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 smtClean="0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(15,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"Tuesday"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 smtClean="0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(25,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"Wednesday"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  <a:endParaRPr lang="en-US" dirty="0" smtClean="0">
              <a:solidFill>
                <a:srgbClr val="000000"/>
              </a:solidFill>
              <a:ea typeface="Menlo"/>
              <a:cs typeface="Menlo"/>
            </a:endParaRPr>
          </a:p>
          <a:p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(11,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"Thursday"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877596" y="4560365"/>
            <a:ext cx="1893446" cy="1838048"/>
            <a:chOff x="4877596" y="4560365"/>
            <a:chExt cx="1893446" cy="183804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243689" y="4560365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latin typeface="Times New Roman" charset="0"/>
                  <a:sym typeface="Symbol" charset="0"/>
                </a:rPr>
                <a:t>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708652" y="5078318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15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4" name="AutoShape 14"/>
            <p:cNvCxnSpPr>
              <a:cxnSpLocks noChangeShapeType="1"/>
              <a:stCxn id="7" idx="0"/>
              <a:endCxn id="6" idx="5"/>
            </p:cNvCxnSpPr>
            <p:nvPr/>
          </p:nvCxnSpPr>
          <p:spPr bwMode="auto">
            <a:xfrm flipH="1" flipV="1">
              <a:off x="5517402" y="4832724"/>
              <a:ext cx="350794" cy="2455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endCxn id="7" idx="5"/>
            </p:cNvCxnSpPr>
            <p:nvPr/>
          </p:nvCxnSpPr>
          <p:spPr bwMode="auto">
            <a:xfrm flipH="1" flipV="1">
              <a:off x="5981702" y="536089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26" idx="0"/>
              <a:endCxn id="7" idx="3"/>
            </p:cNvCxnSpPr>
            <p:nvPr/>
          </p:nvCxnSpPr>
          <p:spPr bwMode="auto">
            <a:xfrm flipV="1">
              <a:off x="5375278" y="5352031"/>
              <a:ext cx="380103" cy="2356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214940" y="5587729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11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27" name="Rectangle 27"/>
            <p:cNvSpPr>
              <a:spLocks noChangeAspect="1" noChangeArrowheads="1"/>
            </p:cNvSpPr>
            <p:nvPr/>
          </p:nvSpPr>
          <p:spPr bwMode="auto">
            <a:xfrm>
              <a:off x="4967290" y="6163992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Rectangle 28"/>
            <p:cNvSpPr>
              <a:spLocks noChangeAspect="1" noChangeArrowheads="1"/>
            </p:cNvSpPr>
            <p:nvPr/>
          </p:nvSpPr>
          <p:spPr bwMode="auto">
            <a:xfrm>
              <a:off x="5553077" y="6163992"/>
              <a:ext cx="231775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9" name="AutoShape 29"/>
            <p:cNvCxnSpPr>
              <a:cxnSpLocks noChangeShapeType="1"/>
              <a:stCxn id="28" idx="0"/>
              <a:endCxn id="26" idx="5"/>
            </p:cNvCxnSpPr>
            <p:nvPr/>
          </p:nvCxnSpPr>
          <p:spPr bwMode="auto">
            <a:xfrm flipH="1" flipV="1">
              <a:off x="5487990" y="5870304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0"/>
            <p:cNvCxnSpPr>
              <a:cxnSpLocks noChangeShapeType="1"/>
              <a:stCxn id="27" idx="0"/>
              <a:endCxn id="26" idx="3"/>
            </p:cNvCxnSpPr>
            <p:nvPr/>
          </p:nvCxnSpPr>
          <p:spPr bwMode="auto">
            <a:xfrm flipV="1">
              <a:off x="5083177" y="5870304"/>
              <a:ext cx="179388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6201130" y="5591962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25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38" name="Rectangle 10"/>
            <p:cNvSpPr>
              <a:spLocks noChangeAspect="1" noChangeArrowheads="1"/>
            </p:cNvSpPr>
            <p:nvPr/>
          </p:nvSpPr>
          <p:spPr bwMode="auto">
            <a:xfrm>
              <a:off x="5953480" y="6168225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9" name="Rectangle 11"/>
            <p:cNvSpPr>
              <a:spLocks noChangeAspect="1" noChangeArrowheads="1"/>
            </p:cNvSpPr>
            <p:nvPr/>
          </p:nvSpPr>
          <p:spPr bwMode="auto">
            <a:xfrm>
              <a:off x="6539267" y="6168225"/>
              <a:ext cx="231775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0" name="AutoShape 17"/>
            <p:cNvCxnSpPr>
              <a:cxnSpLocks noChangeShapeType="1"/>
              <a:stCxn id="39" idx="0"/>
              <a:endCxn id="37" idx="5"/>
            </p:cNvCxnSpPr>
            <p:nvPr/>
          </p:nvCxnSpPr>
          <p:spPr bwMode="auto">
            <a:xfrm flipH="1" flipV="1">
              <a:off x="6474180" y="5874537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8"/>
            <p:cNvCxnSpPr>
              <a:cxnSpLocks noChangeShapeType="1"/>
              <a:stCxn id="38" idx="0"/>
              <a:endCxn id="37" idx="3"/>
            </p:cNvCxnSpPr>
            <p:nvPr/>
          </p:nvCxnSpPr>
          <p:spPr bwMode="auto">
            <a:xfrm flipV="1">
              <a:off x="6069367" y="5874537"/>
              <a:ext cx="179388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27"/>
            <p:cNvSpPr>
              <a:spLocks noChangeAspect="1" noChangeArrowheads="1"/>
            </p:cNvSpPr>
            <p:nvPr/>
          </p:nvSpPr>
          <p:spPr bwMode="auto">
            <a:xfrm>
              <a:off x="4877596" y="5128435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6" name="AutoShape 30"/>
            <p:cNvCxnSpPr>
              <a:cxnSpLocks noChangeShapeType="1"/>
              <a:stCxn id="45" idx="0"/>
              <a:endCxn id="6" idx="3"/>
            </p:cNvCxnSpPr>
            <p:nvPr/>
          </p:nvCxnSpPr>
          <p:spPr bwMode="auto">
            <a:xfrm flipV="1">
              <a:off x="4992690" y="4832724"/>
              <a:ext cx="297961" cy="2957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" name="TextBox 51"/>
          <p:cNvSpPr txBox="1"/>
          <p:nvPr/>
        </p:nvSpPr>
        <p:spPr>
          <a:xfrm>
            <a:off x="6669266" y="4733009"/>
            <a:ext cx="206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What is the depth at each node?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0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of a node p in a tree T is defined recursively:</a:t>
            </a:r>
          </a:p>
          <a:p>
            <a:pPr lvl="1"/>
            <a:r>
              <a:rPr lang="en-US" dirty="0" smtClean="0"/>
              <a:t>If p is the external node, then the height of p is 0</a:t>
            </a:r>
          </a:p>
          <a:p>
            <a:pPr lvl="1"/>
            <a:r>
              <a:rPr lang="en-US" dirty="0" smtClean="0"/>
              <a:t>Otherwise, the </a:t>
            </a:r>
            <a:r>
              <a:rPr lang="en-US" dirty="0"/>
              <a:t>height of p </a:t>
            </a:r>
            <a:r>
              <a:rPr lang="en-US" dirty="0" smtClean="0"/>
              <a:t>is 1 + the maximum height of children of p</a:t>
            </a:r>
          </a:p>
          <a:p>
            <a:r>
              <a:rPr lang="en-US" dirty="0" smtClean="0"/>
              <a:t>Height of a tree == maximum depth of its external nodes</a:t>
            </a:r>
          </a:p>
          <a:p>
            <a:pPr lvl="1"/>
            <a:r>
              <a:rPr lang="en-US" dirty="0" smtClean="0"/>
              <a:t>Height of a tree T is the height of the root of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918" y="4682124"/>
            <a:ext cx="3720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3495AF"/>
                </a:solidFill>
                <a:ea typeface="Menlo"/>
                <a:cs typeface="Menlo"/>
              </a:rPr>
              <a:t>SearchTree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&lt;</a:t>
            </a:r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Entry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&gt;&gt; ds</a:t>
            </a:r>
            <a:r>
              <a:rPr lang="en-US" dirty="0" smtClean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(5,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"Monday"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 smtClean="0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(15,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"Tuesday"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 smtClean="0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(25,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"Wednesday"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  <a:endParaRPr lang="en-US" dirty="0" smtClean="0">
              <a:solidFill>
                <a:srgbClr val="000000"/>
              </a:solidFill>
              <a:ea typeface="Menlo"/>
              <a:cs typeface="Menlo"/>
            </a:endParaRPr>
          </a:p>
          <a:p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ds.</a:t>
            </a:r>
            <a:r>
              <a:rPr lang="en-US" dirty="0" err="1">
                <a:solidFill>
                  <a:srgbClr val="3495AF"/>
                </a:solidFill>
                <a:ea typeface="Menlo"/>
                <a:cs typeface="Menlo"/>
              </a:rPr>
              <a:t>insert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(11,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"Thursday"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8264" y="4588587"/>
            <a:ext cx="1893446" cy="1838048"/>
            <a:chOff x="4877596" y="4560365"/>
            <a:chExt cx="1893446" cy="183804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243689" y="4560365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latin typeface="Times New Roman" charset="0"/>
                  <a:sym typeface="Symbol" charset="0"/>
                </a:rPr>
                <a:t>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708652" y="5078318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15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9" name="AutoShape 14"/>
            <p:cNvCxnSpPr>
              <a:cxnSpLocks noChangeShapeType="1"/>
              <a:stCxn id="8" idx="0"/>
              <a:endCxn id="7" idx="5"/>
            </p:cNvCxnSpPr>
            <p:nvPr/>
          </p:nvCxnSpPr>
          <p:spPr bwMode="auto">
            <a:xfrm flipH="1" flipV="1">
              <a:off x="5517402" y="4832724"/>
              <a:ext cx="350794" cy="2455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5"/>
            <p:cNvCxnSpPr>
              <a:cxnSpLocks noChangeShapeType="1"/>
              <a:endCxn id="8" idx="5"/>
            </p:cNvCxnSpPr>
            <p:nvPr/>
          </p:nvCxnSpPr>
          <p:spPr bwMode="auto">
            <a:xfrm flipH="1" flipV="1">
              <a:off x="5981702" y="536089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6"/>
            <p:cNvCxnSpPr>
              <a:cxnSpLocks noChangeShapeType="1"/>
              <a:stCxn id="12" idx="0"/>
              <a:endCxn id="8" idx="3"/>
            </p:cNvCxnSpPr>
            <p:nvPr/>
          </p:nvCxnSpPr>
          <p:spPr bwMode="auto">
            <a:xfrm flipV="1">
              <a:off x="5375278" y="5352031"/>
              <a:ext cx="380103" cy="2356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5214940" y="5587729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11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13" name="Rectangle 27"/>
            <p:cNvSpPr>
              <a:spLocks noChangeAspect="1" noChangeArrowheads="1"/>
            </p:cNvSpPr>
            <p:nvPr/>
          </p:nvSpPr>
          <p:spPr bwMode="auto">
            <a:xfrm>
              <a:off x="4967290" y="6163992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" name="Rectangle 28"/>
            <p:cNvSpPr>
              <a:spLocks noChangeAspect="1" noChangeArrowheads="1"/>
            </p:cNvSpPr>
            <p:nvPr/>
          </p:nvSpPr>
          <p:spPr bwMode="auto">
            <a:xfrm>
              <a:off x="5553077" y="6163992"/>
              <a:ext cx="231775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" name="AutoShape 29"/>
            <p:cNvCxnSpPr>
              <a:cxnSpLocks noChangeShapeType="1"/>
              <a:stCxn id="14" idx="0"/>
              <a:endCxn id="12" idx="5"/>
            </p:cNvCxnSpPr>
            <p:nvPr/>
          </p:nvCxnSpPr>
          <p:spPr bwMode="auto">
            <a:xfrm flipH="1" flipV="1">
              <a:off x="5487990" y="5870304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30"/>
            <p:cNvCxnSpPr>
              <a:cxnSpLocks noChangeShapeType="1"/>
              <a:stCxn id="13" idx="0"/>
              <a:endCxn id="12" idx="3"/>
            </p:cNvCxnSpPr>
            <p:nvPr/>
          </p:nvCxnSpPr>
          <p:spPr bwMode="auto">
            <a:xfrm flipV="1">
              <a:off x="5083177" y="5870304"/>
              <a:ext cx="179388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6201130" y="5591962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25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18" name="Rectangle 10"/>
            <p:cNvSpPr>
              <a:spLocks noChangeAspect="1" noChangeArrowheads="1"/>
            </p:cNvSpPr>
            <p:nvPr/>
          </p:nvSpPr>
          <p:spPr bwMode="auto">
            <a:xfrm>
              <a:off x="5953480" y="6168225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Rectangle 11"/>
            <p:cNvSpPr>
              <a:spLocks noChangeAspect="1" noChangeArrowheads="1"/>
            </p:cNvSpPr>
            <p:nvPr/>
          </p:nvSpPr>
          <p:spPr bwMode="auto">
            <a:xfrm>
              <a:off x="6539267" y="6168225"/>
              <a:ext cx="231775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0" name="AutoShape 17"/>
            <p:cNvCxnSpPr>
              <a:cxnSpLocks noChangeShapeType="1"/>
              <a:stCxn id="19" idx="0"/>
              <a:endCxn id="17" idx="5"/>
            </p:cNvCxnSpPr>
            <p:nvPr/>
          </p:nvCxnSpPr>
          <p:spPr bwMode="auto">
            <a:xfrm flipH="1" flipV="1">
              <a:off x="6474180" y="5874537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8" idx="0"/>
              <a:endCxn id="17" idx="3"/>
            </p:cNvCxnSpPr>
            <p:nvPr/>
          </p:nvCxnSpPr>
          <p:spPr bwMode="auto">
            <a:xfrm flipV="1">
              <a:off x="6069367" y="5874537"/>
              <a:ext cx="179388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7"/>
            <p:cNvSpPr>
              <a:spLocks noChangeAspect="1" noChangeArrowheads="1"/>
            </p:cNvSpPr>
            <p:nvPr/>
          </p:nvSpPr>
          <p:spPr bwMode="auto">
            <a:xfrm>
              <a:off x="4877596" y="5128435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3" name="AutoShape 30"/>
            <p:cNvCxnSpPr>
              <a:cxnSpLocks noChangeShapeType="1"/>
              <a:stCxn id="22" idx="0"/>
              <a:endCxn id="7" idx="3"/>
            </p:cNvCxnSpPr>
            <p:nvPr/>
          </p:nvCxnSpPr>
          <p:spPr bwMode="auto">
            <a:xfrm flipV="1">
              <a:off x="4992690" y="4832724"/>
              <a:ext cx="297961" cy="2957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6499934" y="4761231"/>
            <a:ext cx="206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What is the height at each node?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 with Binary Search Tree Performance</a:t>
            </a:r>
            <a:endParaRPr lang="en-US" sz="3200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2" y="1085320"/>
            <a:ext cx="4030131" cy="35591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A</a:t>
            </a:r>
            <a:r>
              <a:rPr lang="en-US" sz="2000" dirty="0" smtClean="0"/>
              <a:t> binary search tree (BST) with </a:t>
            </a:r>
            <a:r>
              <a:rPr lang="en-US" sz="2000" b="1" i="1" dirty="0"/>
              <a:t>n</a:t>
            </a:r>
            <a:r>
              <a:rPr lang="en-US" sz="2000" dirty="0" smtClean="0"/>
              <a:t> items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smtClean="0"/>
              <a:t>The space used is </a:t>
            </a:r>
            <a:r>
              <a:rPr lang="en-US" sz="1800" b="1" i="1" dirty="0" smtClean="0"/>
              <a:t>O</a:t>
            </a:r>
            <a:r>
              <a:rPr lang="en-US" sz="1800" dirty="0" smtClean="0"/>
              <a:t>(</a:t>
            </a:r>
            <a:r>
              <a:rPr lang="en-US" sz="1800" b="1" i="1" dirty="0" smtClean="0"/>
              <a:t>n</a:t>
            </a:r>
            <a:r>
              <a:rPr lang="en-US" sz="1800" dirty="0" smtClean="0"/>
              <a:t>)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smtClean="0"/>
              <a:t>Methods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008000"/>
                </a:solidFill>
              </a:rPr>
              <a:t>find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8000"/>
                </a:solidFill>
              </a:rPr>
              <a:t>insert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008000"/>
                </a:solidFill>
              </a:rPr>
              <a:t>erase </a:t>
            </a:r>
            <a:r>
              <a:rPr lang="en-US" sz="1800" dirty="0" smtClean="0"/>
              <a:t>take </a:t>
            </a:r>
            <a:r>
              <a:rPr lang="en-US" sz="1800" b="1" i="1" dirty="0" smtClean="0">
                <a:solidFill>
                  <a:srgbClr val="0000FF"/>
                </a:solidFill>
              </a:rPr>
              <a:t>O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b="1" i="1" dirty="0" smtClean="0">
                <a:solidFill>
                  <a:srgbClr val="0000FF"/>
                </a:solidFill>
              </a:rPr>
              <a:t>height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 time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smtClean="0"/>
              <a:t>height = n, worst case </a:t>
            </a:r>
            <a:r>
              <a:rPr lang="en-US" sz="1800" dirty="0" smtClean="0">
                <a:sym typeface="Wingdings"/>
              </a:rPr>
              <a:t> long skinny tree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smtClean="0">
                <a:sym typeface="Wingdings"/>
              </a:rPr>
              <a:t>Example: insert </a:t>
            </a:r>
            <a:r>
              <a:rPr lang="en-US" altLang="en-US" sz="1800" dirty="0">
                <a:sym typeface="Symbol" panose="05050102010706020507" pitchFamily="18" charset="2"/>
              </a:rPr>
              <a:t>2, 4, 6, 8, 10 into </a:t>
            </a:r>
            <a:r>
              <a:rPr lang="en-US" altLang="en-US" sz="1800" dirty="0" smtClean="0">
                <a:sym typeface="Symbol" panose="05050102010706020507" pitchFamily="18" charset="2"/>
              </a:rPr>
              <a:t>a BST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altLang="en-US" sz="1800" dirty="0">
                <a:sym typeface="Symbol" panose="05050102010706020507" pitchFamily="18" charset="2"/>
              </a:rPr>
              <a:t>What is the </a:t>
            </a:r>
            <a:r>
              <a:rPr lang="en-US" altLang="en-US" sz="1800" dirty="0" smtClean="0">
                <a:sym typeface="Symbol" panose="05050102010706020507" pitchFamily="18" charset="2"/>
              </a:rPr>
              <a:t>issue? Lack of balance!</a:t>
            </a:r>
          </a:p>
        </p:txBody>
      </p: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5012268" y="1535290"/>
            <a:ext cx="3067050" cy="2120900"/>
            <a:chOff x="2938" y="960"/>
            <a:chExt cx="2258" cy="156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sym typeface="Symbol" charset="0"/>
                </a:rPr>
                <a:t>2</a:t>
              </a:r>
              <a:endParaRPr lang="en-US" sz="1800" dirty="0">
                <a:sym typeface="Symbol" charset="0"/>
              </a:endParaRPr>
            </a:p>
          </p:txBody>
        </p:sp>
        <p:cxnSp>
          <p:nvCxnSpPr>
            <p:cNvPr id="8" name="AutoShape 9"/>
            <p:cNvCxnSpPr>
              <a:cxnSpLocks noChangeShapeType="1"/>
              <a:stCxn id="25" idx="3"/>
              <a:endCxn id="27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0"/>
            <p:cNvCxnSpPr>
              <a:cxnSpLocks noChangeShapeType="1"/>
              <a:stCxn id="7" idx="3"/>
              <a:endCxn id="25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1"/>
            <p:cNvCxnSpPr>
              <a:cxnSpLocks noChangeShapeType="1"/>
              <a:stCxn id="26" idx="0"/>
              <a:endCxn id="7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32" idx="7"/>
              <a:endCxn id="23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3"/>
            <p:cNvCxnSpPr>
              <a:cxnSpLocks noChangeShapeType="1"/>
              <a:stCxn id="31" idx="0"/>
              <a:endCxn id="23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4"/>
            <p:cNvCxnSpPr>
              <a:cxnSpLocks noChangeShapeType="1"/>
              <a:stCxn id="24" idx="0"/>
              <a:endCxn id="27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23" idx="7"/>
              <a:endCxn id="27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31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rgbClr val="CFDCF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 smtClean="0">
                    <a:sym typeface="Symbol" charset="0"/>
                  </a:rPr>
                  <a:t>10</a:t>
                </a:r>
                <a:endParaRPr lang="en-US" sz="1800" dirty="0">
                  <a:sym typeface="Symbol" charset="0"/>
                </a:endParaRP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29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0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7" name="AutoShape 24"/>
            <p:cNvCxnSpPr>
              <a:cxnSpLocks noChangeShapeType="1"/>
              <a:stCxn id="30" idx="0"/>
              <a:endCxn id="32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5"/>
            <p:cNvCxnSpPr>
              <a:cxnSpLocks noChangeShapeType="1"/>
              <a:stCxn id="29" idx="0"/>
              <a:endCxn id="32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rgbClr val="CFDCF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sym typeface="Symbol" charset="0"/>
                  </a:rPr>
                  <a:t>6</a:t>
                </a:r>
                <a:endParaRPr lang="en-US" sz="1800" dirty="0">
                  <a:sym typeface="Symbol" charset="0"/>
                </a:endParaRPr>
              </a:p>
            </p:txBody>
          </p:sp>
          <p:sp>
            <p:nvSpPr>
              <p:cNvPr id="28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20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rgbClr val="CFDCF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 smtClean="0">
                    <a:sym typeface="Symbol" charset="0"/>
                  </a:rPr>
                  <a:t>4</a:t>
                </a:r>
                <a:endParaRPr lang="en-US" sz="1800" dirty="0">
                  <a:sym typeface="Symbol" charset="0"/>
                </a:endParaRPr>
              </a:p>
            </p:txBody>
          </p:sp>
          <p:sp>
            <p:nvSpPr>
              <p:cNvPr id="26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21" name="AutoShape 35"/>
            <p:cNvCxnSpPr>
              <a:cxnSpLocks noChangeShapeType="1"/>
              <a:stCxn id="28" idx="0"/>
              <a:endCxn id="25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rgbClr val="CFDCF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sym typeface="Symbol" charset="0"/>
                  </a:rPr>
                  <a:t>8</a:t>
                </a:r>
                <a:endParaRPr lang="en-US" sz="1800" dirty="0">
                  <a:sym typeface="Symbol" charset="0"/>
                </a:endParaRPr>
              </a:p>
            </p:txBody>
          </p:sp>
          <p:sp>
            <p:nvSpPr>
              <p:cNvPr id="24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4656668" y="4360332"/>
            <a:ext cx="3894138" cy="1630363"/>
            <a:chOff x="4656668" y="4360332"/>
            <a:chExt cx="3894138" cy="1630363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6460068" y="4360332"/>
              <a:ext cx="285750" cy="284163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olidFill>
                  <a:schemeClr val="tx2"/>
                </a:solidFill>
                <a:sym typeface="Symbol" charset="0"/>
              </a:endParaRPr>
            </a:p>
          </p:txBody>
        </p:sp>
        <p:cxnSp>
          <p:nvCxnSpPr>
            <p:cNvPr id="34" name="AutoShape 71"/>
            <p:cNvCxnSpPr>
              <a:cxnSpLocks noChangeShapeType="1"/>
              <a:stCxn id="33" idx="3"/>
              <a:endCxn id="36" idx="7"/>
            </p:cNvCxnSpPr>
            <p:nvPr/>
          </p:nvCxnSpPr>
          <p:spPr bwMode="auto">
            <a:xfrm flipH="1">
              <a:off x="5644093" y="4612745"/>
              <a:ext cx="857250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72"/>
            <p:cNvCxnSpPr>
              <a:cxnSpLocks noChangeShapeType="1"/>
              <a:stCxn id="49" idx="1"/>
              <a:endCxn id="33" idx="5"/>
            </p:cNvCxnSpPr>
            <p:nvPr/>
          </p:nvCxnSpPr>
          <p:spPr bwMode="auto">
            <a:xfrm flipH="1" flipV="1">
              <a:off x="6704543" y="4612745"/>
              <a:ext cx="857250" cy="236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5401206" y="4815945"/>
              <a:ext cx="284162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>
              <a:off x="5923493" y="5271557"/>
              <a:ext cx="285750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38" name="Rectangle 75"/>
            <p:cNvSpPr>
              <a:spLocks noChangeAspect="1" noChangeArrowheads="1"/>
            </p:cNvSpPr>
            <p:nvPr/>
          </p:nvSpPr>
          <p:spPr bwMode="auto">
            <a:xfrm>
              <a:off x="5704418" y="5784320"/>
              <a:ext cx="204788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9" name="Rectangle 76"/>
            <p:cNvSpPr>
              <a:spLocks noChangeAspect="1" noChangeArrowheads="1"/>
            </p:cNvSpPr>
            <p:nvPr/>
          </p:nvSpPr>
          <p:spPr bwMode="auto">
            <a:xfrm>
              <a:off x="6225118" y="5784320"/>
              <a:ext cx="206375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40" name="AutoShape 77"/>
            <p:cNvCxnSpPr>
              <a:cxnSpLocks noChangeShapeType="1"/>
              <a:stCxn id="39" idx="0"/>
              <a:endCxn id="37" idx="5"/>
            </p:cNvCxnSpPr>
            <p:nvPr/>
          </p:nvCxnSpPr>
          <p:spPr bwMode="auto">
            <a:xfrm flipH="1" flipV="1">
              <a:off x="6167968" y="5525557"/>
              <a:ext cx="160338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78"/>
            <p:cNvCxnSpPr>
              <a:cxnSpLocks noChangeShapeType="1"/>
              <a:stCxn id="38" idx="0"/>
              <a:endCxn id="37" idx="3"/>
            </p:cNvCxnSpPr>
            <p:nvPr/>
          </p:nvCxnSpPr>
          <p:spPr bwMode="auto">
            <a:xfrm flipV="1">
              <a:off x="5807606" y="5525557"/>
              <a:ext cx="157162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79"/>
            <p:cNvCxnSpPr>
              <a:cxnSpLocks noChangeShapeType="1"/>
              <a:stCxn id="44" idx="7"/>
              <a:endCxn id="36" idx="3"/>
            </p:cNvCxnSpPr>
            <p:nvPr/>
          </p:nvCxnSpPr>
          <p:spPr bwMode="auto">
            <a:xfrm flipV="1">
              <a:off x="5121806" y="5069945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80"/>
            <p:cNvCxnSpPr>
              <a:cxnSpLocks noChangeShapeType="1"/>
              <a:stCxn id="37" idx="1"/>
              <a:endCxn id="36" idx="5"/>
            </p:cNvCxnSpPr>
            <p:nvPr/>
          </p:nvCxnSpPr>
          <p:spPr bwMode="auto">
            <a:xfrm flipH="1" flipV="1">
              <a:off x="5644093" y="5069945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81"/>
            <p:cNvSpPr>
              <a:spLocks noChangeArrowheads="1"/>
            </p:cNvSpPr>
            <p:nvPr/>
          </p:nvSpPr>
          <p:spPr bwMode="auto">
            <a:xfrm>
              <a:off x="4878918" y="5271557"/>
              <a:ext cx="284163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45" name="Rectangle 82"/>
            <p:cNvSpPr>
              <a:spLocks noChangeAspect="1" noChangeArrowheads="1"/>
            </p:cNvSpPr>
            <p:nvPr/>
          </p:nvSpPr>
          <p:spPr bwMode="auto">
            <a:xfrm>
              <a:off x="4656668" y="5784320"/>
              <a:ext cx="204788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6" name="Rectangle 83"/>
            <p:cNvSpPr>
              <a:spLocks noChangeAspect="1" noChangeArrowheads="1"/>
            </p:cNvSpPr>
            <p:nvPr/>
          </p:nvSpPr>
          <p:spPr bwMode="auto">
            <a:xfrm>
              <a:off x="5178956" y="5784320"/>
              <a:ext cx="204787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47" name="AutoShape 84"/>
            <p:cNvCxnSpPr>
              <a:cxnSpLocks noChangeShapeType="1"/>
              <a:stCxn id="46" idx="0"/>
              <a:endCxn id="44" idx="5"/>
            </p:cNvCxnSpPr>
            <p:nvPr/>
          </p:nvCxnSpPr>
          <p:spPr bwMode="auto">
            <a:xfrm flipH="1" flipV="1">
              <a:off x="5121806" y="5525557"/>
              <a:ext cx="160337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85"/>
            <p:cNvCxnSpPr>
              <a:cxnSpLocks noChangeShapeType="1"/>
              <a:stCxn id="45" idx="0"/>
              <a:endCxn id="44" idx="3"/>
            </p:cNvCxnSpPr>
            <p:nvPr/>
          </p:nvCxnSpPr>
          <p:spPr bwMode="auto">
            <a:xfrm flipV="1">
              <a:off x="4759856" y="5525557"/>
              <a:ext cx="160337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86"/>
            <p:cNvSpPr>
              <a:spLocks noChangeArrowheads="1"/>
            </p:cNvSpPr>
            <p:nvPr/>
          </p:nvSpPr>
          <p:spPr bwMode="auto">
            <a:xfrm>
              <a:off x="7520518" y="4817532"/>
              <a:ext cx="284163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50" name="Oval 87"/>
            <p:cNvSpPr>
              <a:spLocks noChangeArrowheads="1"/>
            </p:cNvSpPr>
            <p:nvPr/>
          </p:nvSpPr>
          <p:spPr bwMode="auto">
            <a:xfrm>
              <a:off x="8042806" y="5273145"/>
              <a:ext cx="285750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51" name="Rectangle 88"/>
            <p:cNvSpPr>
              <a:spLocks noChangeAspect="1" noChangeArrowheads="1"/>
            </p:cNvSpPr>
            <p:nvPr/>
          </p:nvSpPr>
          <p:spPr bwMode="auto">
            <a:xfrm>
              <a:off x="7823731" y="5785907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2" name="Rectangle 89"/>
            <p:cNvSpPr>
              <a:spLocks noChangeAspect="1" noChangeArrowheads="1"/>
            </p:cNvSpPr>
            <p:nvPr/>
          </p:nvSpPr>
          <p:spPr bwMode="auto">
            <a:xfrm>
              <a:off x="8344431" y="5785907"/>
              <a:ext cx="206375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53" name="AutoShape 90"/>
            <p:cNvCxnSpPr>
              <a:cxnSpLocks noChangeShapeType="1"/>
              <a:stCxn id="52" idx="0"/>
              <a:endCxn id="50" idx="5"/>
            </p:cNvCxnSpPr>
            <p:nvPr/>
          </p:nvCxnSpPr>
          <p:spPr bwMode="auto">
            <a:xfrm flipH="1" flipV="1">
              <a:off x="8287281" y="5527145"/>
              <a:ext cx="160337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91"/>
            <p:cNvCxnSpPr>
              <a:cxnSpLocks noChangeShapeType="1"/>
              <a:stCxn id="51" idx="0"/>
              <a:endCxn id="50" idx="3"/>
            </p:cNvCxnSpPr>
            <p:nvPr/>
          </p:nvCxnSpPr>
          <p:spPr bwMode="auto">
            <a:xfrm flipV="1">
              <a:off x="7926918" y="5527145"/>
              <a:ext cx="157163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92"/>
            <p:cNvCxnSpPr>
              <a:cxnSpLocks noChangeShapeType="1"/>
              <a:stCxn id="57" idx="7"/>
              <a:endCxn id="49" idx="3"/>
            </p:cNvCxnSpPr>
            <p:nvPr/>
          </p:nvCxnSpPr>
          <p:spPr bwMode="auto">
            <a:xfrm flipV="1">
              <a:off x="7241118" y="5071532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93"/>
            <p:cNvCxnSpPr>
              <a:cxnSpLocks noChangeShapeType="1"/>
              <a:stCxn id="50" idx="1"/>
              <a:endCxn id="49" idx="5"/>
            </p:cNvCxnSpPr>
            <p:nvPr/>
          </p:nvCxnSpPr>
          <p:spPr bwMode="auto">
            <a:xfrm flipH="1" flipV="1">
              <a:off x="7763406" y="5071532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94"/>
            <p:cNvSpPr>
              <a:spLocks noChangeArrowheads="1"/>
            </p:cNvSpPr>
            <p:nvPr/>
          </p:nvSpPr>
          <p:spPr bwMode="auto">
            <a:xfrm>
              <a:off x="6998231" y="5273145"/>
              <a:ext cx="284162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58" name="Rectangle 95"/>
            <p:cNvSpPr>
              <a:spLocks noChangeAspect="1" noChangeArrowheads="1"/>
            </p:cNvSpPr>
            <p:nvPr/>
          </p:nvSpPr>
          <p:spPr bwMode="auto">
            <a:xfrm>
              <a:off x="6775981" y="5785907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9" name="Rectangle 96"/>
            <p:cNvSpPr>
              <a:spLocks noChangeAspect="1" noChangeArrowheads="1"/>
            </p:cNvSpPr>
            <p:nvPr/>
          </p:nvSpPr>
          <p:spPr bwMode="auto">
            <a:xfrm>
              <a:off x="7298268" y="5785907"/>
              <a:ext cx="204788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60" name="AutoShape 97"/>
            <p:cNvCxnSpPr>
              <a:cxnSpLocks noChangeShapeType="1"/>
              <a:stCxn id="59" idx="0"/>
              <a:endCxn id="57" idx="5"/>
            </p:cNvCxnSpPr>
            <p:nvPr/>
          </p:nvCxnSpPr>
          <p:spPr bwMode="auto">
            <a:xfrm flipH="1" flipV="1">
              <a:off x="7241118" y="5527145"/>
              <a:ext cx="160338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98"/>
            <p:cNvCxnSpPr>
              <a:cxnSpLocks noChangeShapeType="1"/>
              <a:stCxn id="58" idx="0"/>
              <a:endCxn id="57" idx="3"/>
            </p:cNvCxnSpPr>
            <p:nvPr/>
          </p:nvCxnSpPr>
          <p:spPr bwMode="auto">
            <a:xfrm flipV="1">
              <a:off x="6879168" y="5527145"/>
              <a:ext cx="160338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6420373" y="1535290"/>
            <a:ext cx="173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skinny tree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72792" y="6171684"/>
            <a:ext cx="147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balanced tree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4335" y="4830713"/>
            <a:ext cx="386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charset="2"/>
              <a:buChar char="§"/>
            </a:pPr>
            <a:r>
              <a:rPr lang="en-US" dirty="0"/>
              <a:t>height = log </a:t>
            </a:r>
            <a:r>
              <a:rPr lang="en-US" b="1" i="1" dirty="0"/>
              <a:t>n</a:t>
            </a:r>
            <a:r>
              <a:rPr lang="en-US" dirty="0"/>
              <a:t>, best case </a:t>
            </a:r>
            <a:r>
              <a:rPr lang="en-US" dirty="0">
                <a:sym typeface="Wingdings"/>
              </a:rPr>
              <a:t> balanced </a:t>
            </a:r>
            <a:r>
              <a:rPr lang="en-US" dirty="0" smtClean="0">
                <a:sym typeface="Wingdings"/>
              </a:rPr>
              <a:t>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263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2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Binary Search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58003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Nodes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h </a:t>
                      </a:r>
                      <a:r>
                        <a:rPr lang="en-US" baseline="0" dirty="0" smtClean="0"/>
                        <a:t>- 1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70"/>
          <p:cNvSpPr>
            <a:spLocks noChangeArrowheads="1"/>
          </p:cNvSpPr>
          <p:nvPr/>
        </p:nvSpPr>
        <p:spPr bwMode="auto">
          <a:xfrm>
            <a:off x="2534182" y="4286512"/>
            <a:ext cx="285750" cy="284163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olidFill>
                <a:schemeClr val="tx2"/>
              </a:solidFill>
              <a:sym typeface="Symbol" charset="0"/>
            </a:endParaRPr>
          </a:p>
        </p:txBody>
      </p:sp>
      <p:cxnSp>
        <p:nvCxnSpPr>
          <p:cNvPr id="7" name="AutoShape 71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1718207" y="4538925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2"/>
          <p:cNvCxnSpPr>
            <a:cxnSpLocks noChangeShapeType="1"/>
            <a:stCxn id="22" idx="1"/>
            <a:endCxn id="6" idx="5"/>
          </p:cNvCxnSpPr>
          <p:nvPr/>
        </p:nvCxnSpPr>
        <p:spPr bwMode="auto">
          <a:xfrm flipH="1" flipV="1">
            <a:off x="2778657" y="4538925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73"/>
          <p:cNvSpPr>
            <a:spLocks noChangeArrowheads="1"/>
          </p:cNvSpPr>
          <p:nvPr/>
        </p:nvSpPr>
        <p:spPr bwMode="auto">
          <a:xfrm>
            <a:off x="1475320" y="4742125"/>
            <a:ext cx="284162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sp>
        <p:nvSpPr>
          <p:cNvPr id="10" name="Oval 74"/>
          <p:cNvSpPr>
            <a:spLocks noChangeArrowheads="1"/>
          </p:cNvSpPr>
          <p:nvPr/>
        </p:nvSpPr>
        <p:spPr bwMode="auto">
          <a:xfrm>
            <a:off x="1997607" y="5197737"/>
            <a:ext cx="285750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sp>
        <p:nvSpPr>
          <p:cNvPr id="11" name="Rectangle 75"/>
          <p:cNvSpPr>
            <a:spLocks noChangeAspect="1" noChangeArrowheads="1"/>
          </p:cNvSpPr>
          <p:nvPr/>
        </p:nvSpPr>
        <p:spPr bwMode="auto">
          <a:xfrm>
            <a:off x="1778532" y="5710500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Rectangle 76"/>
          <p:cNvSpPr>
            <a:spLocks noChangeAspect="1" noChangeArrowheads="1"/>
          </p:cNvSpPr>
          <p:nvPr/>
        </p:nvSpPr>
        <p:spPr bwMode="auto">
          <a:xfrm>
            <a:off x="2299232" y="5710500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" name="AutoShape 77"/>
          <p:cNvCxnSpPr>
            <a:cxnSpLocks noChangeShapeType="1"/>
            <a:stCxn id="12" idx="0"/>
            <a:endCxn id="10" idx="5"/>
          </p:cNvCxnSpPr>
          <p:nvPr/>
        </p:nvCxnSpPr>
        <p:spPr bwMode="auto">
          <a:xfrm flipH="1" flipV="1">
            <a:off x="2242082" y="5451737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78"/>
          <p:cNvCxnSpPr>
            <a:cxnSpLocks noChangeShapeType="1"/>
            <a:stCxn id="11" idx="0"/>
            <a:endCxn id="10" idx="3"/>
          </p:cNvCxnSpPr>
          <p:nvPr/>
        </p:nvCxnSpPr>
        <p:spPr bwMode="auto">
          <a:xfrm flipV="1">
            <a:off x="1881720" y="5451737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79"/>
          <p:cNvCxnSpPr>
            <a:cxnSpLocks noChangeShapeType="1"/>
            <a:stCxn id="17" idx="7"/>
            <a:endCxn id="9" idx="3"/>
          </p:cNvCxnSpPr>
          <p:nvPr/>
        </p:nvCxnSpPr>
        <p:spPr bwMode="auto">
          <a:xfrm flipV="1">
            <a:off x="1195920" y="4996125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80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1718207" y="4996125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81"/>
          <p:cNvSpPr>
            <a:spLocks noChangeArrowheads="1"/>
          </p:cNvSpPr>
          <p:nvPr/>
        </p:nvSpPr>
        <p:spPr bwMode="auto">
          <a:xfrm>
            <a:off x="953032" y="5197737"/>
            <a:ext cx="284163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sp>
        <p:nvSpPr>
          <p:cNvPr id="18" name="Rectangle 82"/>
          <p:cNvSpPr>
            <a:spLocks noChangeAspect="1" noChangeArrowheads="1"/>
          </p:cNvSpPr>
          <p:nvPr/>
        </p:nvSpPr>
        <p:spPr bwMode="auto">
          <a:xfrm>
            <a:off x="730782" y="5710500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83"/>
          <p:cNvSpPr>
            <a:spLocks noChangeAspect="1" noChangeArrowheads="1"/>
          </p:cNvSpPr>
          <p:nvPr/>
        </p:nvSpPr>
        <p:spPr bwMode="auto">
          <a:xfrm>
            <a:off x="1253070" y="5710500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20" name="AutoShape 84"/>
          <p:cNvCxnSpPr>
            <a:cxnSpLocks noChangeShapeType="1"/>
            <a:stCxn id="19" idx="0"/>
            <a:endCxn id="17" idx="5"/>
          </p:cNvCxnSpPr>
          <p:nvPr/>
        </p:nvCxnSpPr>
        <p:spPr bwMode="auto">
          <a:xfrm flipH="1" flipV="1">
            <a:off x="1195920" y="5451737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85"/>
          <p:cNvCxnSpPr>
            <a:cxnSpLocks noChangeShapeType="1"/>
            <a:stCxn id="18" idx="0"/>
            <a:endCxn id="17" idx="3"/>
          </p:cNvCxnSpPr>
          <p:nvPr/>
        </p:nvCxnSpPr>
        <p:spPr bwMode="auto">
          <a:xfrm flipV="1">
            <a:off x="833970" y="5451737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86"/>
          <p:cNvSpPr>
            <a:spLocks noChangeArrowheads="1"/>
          </p:cNvSpPr>
          <p:nvPr/>
        </p:nvSpPr>
        <p:spPr bwMode="auto">
          <a:xfrm>
            <a:off x="3594632" y="4743712"/>
            <a:ext cx="284163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897845" y="5199325"/>
            <a:ext cx="727075" cy="717550"/>
            <a:chOff x="3897845" y="5199325"/>
            <a:chExt cx="727075" cy="717550"/>
          </a:xfrm>
        </p:grpSpPr>
        <p:sp>
          <p:nvSpPr>
            <p:cNvPr id="23" name="Oval 87"/>
            <p:cNvSpPr>
              <a:spLocks noChangeArrowheads="1"/>
            </p:cNvSpPr>
            <p:nvPr/>
          </p:nvSpPr>
          <p:spPr bwMode="auto">
            <a:xfrm>
              <a:off x="4116920" y="5199325"/>
              <a:ext cx="285750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24" name="Rectangle 88"/>
            <p:cNvSpPr>
              <a:spLocks noChangeAspect="1" noChangeArrowheads="1"/>
            </p:cNvSpPr>
            <p:nvPr/>
          </p:nvSpPr>
          <p:spPr bwMode="auto">
            <a:xfrm>
              <a:off x="3897845" y="5712087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Rectangle 89"/>
            <p:cNvSpPr>
              <a:spLocks noChangeAspect="1" noChangeArrowheads="1"/>
            </p:cNvSpPr>
            <p:nvPr/>
          </p:nvSpPr>
          <p:spPr bwMode="auto">
            <a:xfrm>
              <a:off x="4418545" y="5712087"/>
              <a:ext cx="206375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26" name="AutoShape 90"/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4361395" y="5453325"/>
              <a:ext cx="160337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91"/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4001032" y="5453325"/>
              <a:ext cx="157163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" name="AutoShape 92"/>
          <p:cNvCxnSpPr>
            <a:cxnSpLocks noChangeShapeType="1"/>
            <a:stCxn id="30" idx="7"/>
            <a:endCxn id="22" idx="3"/>
          </p:cNvCxnSpPr>
          <p:nvPr/>
        </p:nvCxnSpPr>
        <p:spPr bwMode="auto">
          <a:xfrm flipV="1">
            <a:off x="3315232" y="499771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93"/>
          <p:cNvCxnSpPr>
            <a:cxnSpLocks noChangeShapeType="1"/>
            <a:stCxn id="23" idx="1"/>
            <a:endCxn id="22" idx="5"/>
          </p:cNvCxnSpPr>
          <p:nvPr/>
        </p:nvCxnSpPr>
        <p:spPr bwMode="auto">
          <a:xfrm flipH="1" flipV="1">
            <a:off x="3837520" y="499771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94"/>
          <p:cNvSpPr>
            <a:spLocks noChangeArrowheads="1"/>
          </p:cNvSpPr>
          <p:nvPr/>
        </p:nvSpPr>
        <p:spPr bwMode="auto">
          <a:xfrm>
            <a:off x="3072345" y="5199325"/>
            <a:ext cx="284162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sp>
        <p:nvSpPr>
          <p:cNvPr id="31" name="Rectangle 95"/>
          <p:cNvSpPr>
            <a:spLocks noChangeAspect="1" noChangeArrowheads="1"/>
          </p:cNvSpPr>
          <p:nvPr/>
        </p:nvSpPr>
        <p:spPr bwMode="auto">
          <a:xfrm>
            <a:off x="2850095" y="571208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2" name="Rectangle 96"/>
          <p:cNvSpPr>
            <a:spLocks noChangeAspect="1" noChangeArrowheads="1"/>
          </p:cNvSpPr>
          <p:nvPr/>
        </p:nvSpPr>
        <p:spPr bwMode="auto">
          <a:xfrm>
            <a:off x="3372382" y="571208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33" name="AutoShape 97"/>
          <p:cNvCxnSpPr>
            <a:cxnSpLocks noChangeShapeType="1"/>
            <a:stCxn id="32" idx="0"/>
            <a:endCxn id="30" idx="5"/>
          </p:cNvCxnSpPr>
          <p:nvPr/>
        </p:nvCxnSpPr>
        <p:spPr bwMode="auto">
          <a:xfrm flipH="1" flipV="1">
            <a:off x="3315232" y="545332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98"/>
          <p:cNvCxnSpPr>
            <a:cxnSpLocks noChangeShapeType="1"/>
            <a:stCxn id="31" idx="0"/>
            <a:endCxn id="30" idx="3"/>
          </p:cNvCxnSpPr>
          <p:nvPr/>
        </p:nvCxnSpPr>
        <p:spPr bwMode="auto">
          <a:xfrm flipV="1">
            <a:off x="2953282" y="545332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727115" y="4978154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58643" y="4992265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46923" y="5015351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56459" y="5027875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292231" y="4550674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98308" y="4546527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4835" y="4037735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0758" y="4101846"/>
            <a:ext cx="33227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 = 2</a:t>
            </a:r>
            <a:r>
              <a:rPr lang="en-US" baseline="30000" dirty="0" smtClean="0"/>
              <a:t>h</a:t>
            </a:r>
            <a:r>
              <a:rPr lang="en-US" dirty="0" smtClean="0"/>
              <a:t> – 1</a:t>
            </a:r>
          </a:p>
          <a:p>
            <a:pPr algn="ctr"/>
            <a:r>
              <a:rPr lang="en-US" dirty="0" smtClean="0"/>
              <a:t>n + 1 </a:t>
            </a:r>
            <a:r>
              <a:rPr lang="en-US" dirty="0"/>
              <a:t>= 2</a:t>
            </a:r>
            <a:r>
              <a:rPr lang="en-US" baseline="30000" dirty="0"/>
              <a:t>h</a:t>
            </a:r>
            <a:r>
              <a:rPr lang="en-US" dirty="0"/>
              <a:t> – 1</a:t>
            </a:r>
            <a:r>
              <a:rPr lang="en-US" dirty="0" smtClean="0"/>
              <a:t> + 1</a:t>
            </a:r>
          </a:p>
          <a:p>
            <a:pPr algn="ctr"/>
            <a:r>
              <a:rPr lang="en-US" dirty="0"/>
              <a:t>n</a:t>
            </a:r>
            <a:r>
              <a:rPr lang="en-US" dirty="0" smtClean="0"/>
              <a:t> + 1 = 2</a:t>
            </a:r>
            <a:r>
              <a:rPr lang="en-US" baseline="30000" dirty="0" smtClean="0"/>
              <a:t>h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og</a:t>
            </a:r>
            <a:r>
              <a:rPr lang="en-US" baseline="-25000" dirty="0" smtClean="0"/>
              <a:t>2 </a:t>
            </a:r>
            <a:r>
              <a:rPr lang="en-US" dirty="0" smtClean="0"/>
              <a:t>(n + 1) = log</a:t>
            </a:r>
            <a:r>
              <a:rPr lang="en-US" baseline="-25000" dirty="0" smtClean="0"/>
              <a:t>2 </a:t>
            </a:r>
            <a:r>
              <a:rPr lang="en-US" dirty="0" smtClean="0"/>
              <a:t>(2</a:t>
            </a:r>
            <a:r>
              <a:rPr lang="en-US" baseline="30000" dirty="0" smtClean="0"/>
              <a:t>h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log</a:t>
            </a:r>
            <a:r>
              <a:rPr lang="en-US" baseline="-25000" dirty="0"/>
              <a:t>2 </a:t>
            </a:r>
            <a:r>
              <a:rPr lang="en-US" dirty="0"/>
              <a:t>(n + 1) = </a:t>
            </a:r>
            <a:r>
              <a:rPr lang="en-US" dirty="0" smtClean="0"/>
              <a:t>h</a:t>
            </a:r>
          </a:p>
          <a:p>
            <a:pPr algn="ctr"/>
            <a:endParaRPr lang="en-US" dirty="0"/>
          </a:p>
          <a:p>
            <a:r>
              <a:rPr lang="en-US" dirty="0" smtClean="0">
                <a:sym typeface="Wingdings"/>
              </a:rPr>
              <a:t> In a perfect tree, h is O(log</a:t>
            </a:r>
            <a:r>
              <a:rPr lang="en-US" baseline="-25000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7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2" grpId="0" animBg="1"/>
      <p:bldP spid="22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/>
      <p:bldP spid="36" grpId="0"/>
      <p:bldP spid="37" grpId="0"/>
      <p:bldP spid="37" grpId="1"/>
      <p:bldP spid="38" grpId="0"/>
      <p:bldP spid="38" grpId="1"/>
      <p:bldP spid="39" grpId="0"/>
      <p:bldP spid="40" grpId="0"/>
      <p:bldP spid="40" grpId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</a:t>
            </a:r>
            <a:r>
              <a:rPr lang="en-US" dirty="0" smtClean="0"/>
              <a:t>-Balancing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Always ensure that </a:t>
            </a:r>
            <a:r>
              <a:rPr lang="en-US" sz="2800" dirty="0" smtClean="0"/>
              <a:t>BST </a:t>
            </a:r>
            <a:r>
              <a:rPr lang="en-US" sz="2800" dirty="0"/>
              <a:t>is </a:t>
            </a:r>
            <a:r>
              <a:rPr lang="en-US" sz="2800" dirty="0" smtClean="0"/>
              <a:t>balanced</a:t>
            </a:r>
            <a:endParaRPr lang="en-US" sz="2800" dirty="0"/>
          </a:p>
          <a:p>
            <a:pPr lvl="1"/>
            <a:r>
              <a:rPr lang="en-US" sz="2600" dirty="0"/>
              <a:t>IF an insert (or delete) makes the BST </a:t>
            </a:r>
            <a:r>
              <a:rPr lang="en-US" sz="2600" dirty="0">
                <a:solidFill>
                  <a:srgbClr val="0000FF"/>
                </a:solidFill>
              </a:rPr>
              <a:t>not </a:t>
            </a:r>
            <a:r>
              <a:rPr lang="en-US" sz="2600" dirty="0" smtClean="0"/>
              <a:t>balanced, </a:t>
            </a:r>
            <a:r>
              <a:rPr lang="en-US" sz="2600" dirty="0"/>
              <a:t>then </a:t>
            </a:r>
            <a:r>
              <a:rPr lang="en-US" sz="2600" i="1" dirty="0">
                <a:solidFill>
                  <a:srgbClr val="0000FF"/>
                </a:solidFill>
              </a:rPr>
              <a:t>rearrange the nodes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so that the tree stays </a:t>
            </a:r>
            <a:r>
              <a:rPr lang="en-US" sz="2600" dirty="0" smtClean="0"/>
              <a:t>balanced</a:t>
            </a:r>
            <a:endParaRPr lang="en-US" sz="2600" dirty="0"/>
          </a:p>
          <a:p>
            <a:pPr lvl="1"/>
            <a:r>
              <a:rPr lang="en-US" sz="2600" dirty="0"/>
              <a:t>Challenge: the node rearrangement should not take too long!</a:t>
            </a:r>
          </a:p>
          <a:p>
            <a:pPr lvl="2"/>
            <a:r>
              <a:rPr lang="en-US" dirty="0"/>
              <a:t>Otherwise, </a:t>
            </a:r>
            <a:r>
              <a:rPr lang="en-US" dirty="0" smtClean="0"/>
              <a:t>lost </a:t>
            </a:r>
            <a:r>
              <a:rPr lang="en-US" dirty="0"/>
              <a:t>the performance </a:t>
            </a:r>
            <a:r>
              <a:rPr lang="en-US" dirty="0" smtClean="0"/>
              <a:t>benefit</a:t>
            </a:r>
            <a:endParaRPr lang="en-US" dirty="0"/>
          </a:p>
          <a:p>
            <a:pPr lvl="1"/>
            <a:r>
              <a:rPr lang="en-US" sz="2600" dirty="0" smtClean="0"/>
              <a:t>Node </a:t>
            </a:r>
            <a:r>
              <a:rPr lang="en-US" sz="2600" dirty="0"/>
              <a:t>rearrangement still keeps the same nodes in sorted </a:t>
            </a:r>
            <a:r>
              <a:rPr lang="en-US" sz="2600" dirty="0" smtClean="0"/>
              <a:t>order but in </a:t>
            </a:r>
            <a:r>
              <a:rPr lang="en-US" sz="2600" dirty="0"/>
              <a:t>a different </a:t>
            </a:r>
            <a:r>
              <a:rPr lang="en-US" sz="2600" dirty="0" smtClean="0"/>
              <a:t>layout</a:t>
            </a:r>
          </a:p>
          <a:p>
            <a:r>
              <a:rPr lang="en-US" sz="2800" dirty="0" smtClean="0"/>
              <a:t>May types of balanced trees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AVL trees</a:t>
            </a:r>
          </a:p>
          <a:p>
            <a:pPr lvl="2"/>
            <a:r>
              <a:rPr lang="en-US" dirty="0" smtClean="0"/>
              <a:t>The first self-balancing tree</a:t>
            </a:r>
          </a:p>
          <a:p>
            <a:pPr lvl="2"/>
            <a:r>
              <a:rPr lang="en-US" dirty="0" smtClean="0"/>
              <a:t>Invented in 1962 by Russian mathematicians </a:t>
            </a:r>
            <a:r>
              <a:rPr lang="en-US" dirty="0" err="1" smtClean="0"/>
              <a:t>Georgy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A</a:t>
            </a:r>
            <a:r>
              <a:rPr lang="en-US" dirty="0" err="1" smtClean="0"/>
              <a:t>delson-</a:t>
            </a:r>
            <a:r>
              <a:rPr lang="en-US" b="1" dirty="0" err="1" smtClean="0">
                <a:solidFill>
                  <a:srgbClr val="0000FF"/>
                </a:solidFill>
              </a:rPr>
              <a:t>V</a:t>
            </a:r>
            <a:r>
              <a:rPr lang="en-US" dirty="0" err="1" smtClean="0"/>
              <a:t>elsky</a:t>
            </a:r>
            <a:r>
              <a:rPr lang="en-US" dirty="0" smtClean="0"/>
              <a:t> and </a:t>
            </a:r>
            <a:r>
              <a:rPr lang="en-US" dirty="0" err="1" smtClean="0"/>
              <a:t>Evgenii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r>
              <a:rPr lang="en-US" dirty="0" smtClean="0"/>
              <a:t>andis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Red</a:t>
            </a:r>
            <a:r>
              <a:rPr lang="en-US" sz="2400" dirty="0"/>
              <a:t>-Black trees</a:t>
            </a:r>
          </a:p>
          <a:p>
            <a:pPr lvl="1"/>
            <a:r>
              <a:rPr lang="en-US" sz="2400" dirty="0"/>
              <a:t>Splay trees</a:t>
            </a:r>
          </a:p>
          <a:p>
            <a:pPr lvl="1"/>
            <a:r>
              <a:rPr lang="en-US" sz="2400" dirty="0"/>
              <a:t>(2,4) trees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0333" y="4388556"/>
            <a:ext cx="8098992" cy="105833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618" y="6342239"/>
            <a:ext cx="485245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13269" y="1763889"/>
            <a:ext cx="3722509" cy="47510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altLang="en-US" sz="2000" dirty="0"/>
              <a:t>AVL trees are height-balanced binary search </a:t>
            </a:r>
            <a:r>
              <a:rPr lang="en-US" altLang="en-US" sz="2000" dirty="0" smtClean="0"/>
              <a:t>trees</a:t>
            </a:r>
            <a:r>
              <a:rPr lang="en-US" altLang="en-US" sz="2000" dirty="0"/>
              <a:t> </a:t>
            </a:r>
            <a:r>
              <a:rPr lang="en-US" sz="2000" dirty="0" smtClean="0"/>
              <a:t>such that for every internal node v of T, the </a:t>
            </a:r>
            <a:r>
              <a:rPr lang="en-US" sz="2000" dirty="0" smtClean="0">
                <a:solidFill>
                  <a:srgbClr val="0000FF"/>
                </a:solidFill>
              </a:rPr>
              <a:t>heights of left and right </a:t>
            </a:r>
            <a:r>
              <a:rPr lang="en-US" sz="2000" dirty="0" err="1" smtClean="0">
                <a:solidFill>
                  <a:srgbClr val="0000FF"/>
                </a:solidFill>
              </a:rPr>
              <a:t>subtrees</a:t>
            </a:r>
            <a:r>
              <a:rPr lang="en-US" sz="2000" dirty="0" smtClean="0">
                <a:solidFill>
                  <a:srgbClr val="0000FF"/>
                </a:solidFill>
              </a:rPr>
              <a:t> of v can differ by at most 1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altLang="en-US" sz="1800" dirty="0" smtClean="0">
                <a:solidFill>
                  <a:srgbClr val="000000"/>
                </a:solidFill>
              </a:rPr>
              <a:t>1 </a:t>
            </a:r>
            <a:r>
              <a:rPr lang="en-US" altLang="en-US" sz="1800" dirty="0">
                <a:solidFill>
                  <a:srgbClr val="000000"/>
                </a:solidFill>
              </a:rPr>
              <a:t>+ max of </a:t>
            </a:r>
            <a:r>
              <a:rPr lang="en-US" altLang="en-US" sz="1800" dirty="0" smtClean="0">
                <a:solidFill>
                  <a:srgbClr val="000000"/>
                </a:solidFill>
              </a:rPr>
              <a:t>( height(left </a:t>
            </a:r>
            <a:r>
              <a:rPr lang="en-US" altLang="en-US" sz="1800" dirty="0">
                <a:solidFill>
                  <a:srgbClr val="000000"/>
                </a:solidFill>
              </a:rPr>
              <a:t>subtree) and height(right subtree</a:t>
            </a:r>
            <a:r>
              <a:rPr lang="en-US" altLang="en-US" sz="1800" dirty="0" smtClean="0">
                <a:solidFill>
                  <a:srgbClr val="000000"/>
                </a:solidFill>
              </a:rPr>
              <a:t>) )</a:t>
            </a:r>
            <a:endParaRPr lang="en-US" alt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 smtClean="0"/>
              <a:t>Balance </a:t>
            </a:r>
            <a:r>
              <a:rPr lang="en-US" altLang="en-US" sz="2000" dirty="0"/>
              <a:t>factor of a </a:t>
            </a:r>
            <a:r>
              <a:rPr lang="en-US" altLang="en-US" sz="2000" dirty="0" smtClean="0"/>
              <a:t>node calculated at each node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a</a:t>
            </a:r>
            <a:r>
              <a:rPr lang="en-US" altLang="en-US" sz="1800" dirty="0" smtClean="0">
                <a:solidFill>
                  <a:srgbClr val="000000"/>
                </a:solidFill>
              </a:rPr>
              <a:t>bs( height</a:t>
            </a:r>
            <a:r>
              <a:rPr lang="en-US" altLang="en-US" sz="1800" dirty="0">
                <a:solidFill>
                  <a:srgbClr val="000000"/>
                </a:solidFill>
              </a:rPr>
              <a:t>(left </a:t>
            </a:r>
            <a:r>
              <a:rPr lang="en-US" altLang="en-US" sz="1800" dirty="0" err="1">
                <a:solidFill>
                  <a:srgbClr val="000000"/>
                </a:solidFill>
              </a:rPr>
              <a:t>subtree</a:t>
            </a:r>
            <a:r>
              <a:rPr lang="en-US" altLang="en-US" sz="1800" dirty="0">
                <a:solidFill>
                  <a:srgbClr val="000000"/>
                </a:solidFill>
              </a:rPr>
              <a:t>) - </a:t>
            </a:r>
            <a:r>
              <a:rPr lang="en-US" altLang="en-US" sz="1800" dirty="0" smtClean="0">
                <a:solidFill>
                  <a:srgbClr val="000000"/>
                </a:solidFill>
              </a:rPr>
              <a:t>  </a:t>
            </a:r>
          </a:p>
          <a:p>
            <a:pPr marL="350838" lvl="1" indent="0">
              <a:lnSpc>
                <a:spcPct val="90000"/>
              </a:lnSpc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           height</a:t>
            </a:r>
            <a:r>
              <a:rPr lang="en-US" altLang="en-US" sz="1800" dirty="0">
                <a:solidFill>
                  <a:srgbClr val="000000"/>
                </a:solidFill>
              </a:rPr>
              <a:t>(right </a:t>
            </a:r>
            <a:r>
              <a:rPr lang="en-US" altLang="en-US" sz="1800" dirty="0" err="1">
                <a:solidFill>
                  <a:srgbClr val="000000"/>
                </a:solidFill>
              </a:rPr>
              <a:t>subtree</a:t>
            </a:r>
            <a:r>
              <a:rPr lang="en-US" altLang="en-US" sz="1800" dirty="0" smtClean="0">
                <a:solidFill>
                  <a:srgbClr val="000000"/>
                </a:solidFill>
              </a:rPr>
              <a:t>) )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4148667" y="2534353"/>
            <a:ext cx="46482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7814205" y="3494791"/>
            <a:ext cx="17463" cy="19050"/>
          </a:xfrm>
          <a:custGeom>
            <a:avLst/>
            <a:gdLst>
              <a:gd name="T0" fmla="*/ 11 w 11"/>
              <a:gd name="T1" fmla="*/ 0 h 12"/>
              <a:gd name="T2" fmla="*/ 6 w 11"/>
              <a:gd name="T3" fmla="*/ 0 h 12"/>
              <a:gd name="T4" fmla="*/ 0 w 11"/>
              <a:gd name="T5" fmla="*/ 6 h 12"/>
              <a:gd name="T6" fmla="*/ 6 w 11"/>
              <a:gd name="T7" fmla="*/ 12 h 12"/>
              <a:gd name="T8" fmla="*/ 11 w 11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11" y="0"/>
                </a:moveTo>
                <a:lnTo>
                  <a:pt x="6" y="0"/>
                </a:lnTo>
                <a:lnTo>
                  <a:pt x="0" y="6"/>
                </a:lnTo>
                <a:lnTo>
                  <a:pt x="6" y="12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292042" y="3896428"/>
            <a:ext cx="17463" cy="25400"/>
          </a:xfrm>
          <a:custGeom>
            <a:avLst/>
            <a:gdLst>
              <a:gd name="T0" fmla="*/ 6 w 11"/>
              <a:gd name="T1" fmla="*/ 0 h 16"/>
              <a:gd name="T2" fmla="*/ 11 w 11"/>
              <a:gd name="T3" fmla="*/ 5 h 16"/>
              <a:gd name="T4" fmla="*/ 0 w 11"/>
              <a:gd name="T5" fmla="*/ 16 h 16"/>
              <a:gd name="T6" fmla="*/ 0 w 11"/>
              <a:gd name="T7" fmla="*/ 11 h 16"/>
              <a:gd name="T8" fmla="*/ 6 w 11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6">
                <a:moveTo>
                  <a:pt x="6" y="0"/>
                </a:moveTo>
                <a:lnTo>
                  <a:pt x="11" y="5"/>
                </a:lnTo>
                <a:lnTo>
                  <a:pt x="0" y="16"/>
                </a:lnTo>
                <a:lnTo>
                  <a:pt x="0" y="11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823730" y="3494791"/>
            <a:ext cx="477838" cy="419100"/>
          </a:xfrm>
          <a:custGeom>
            <a:avLst/>
            <a:gdLst>
              <a:gd name="T0" fmla="*/ 5 w 301"/>
              <a:gd name="T1" fmla="*/ 0 h 264"/>
              <a:gd name="T2" fmla="*/ 0 w 301"/>
              <a:gd name="T3" fmla="*/ 12 h 264"/>
              <a:gd name="T4" fmla="*/ 295 w 301"/>
              <a:gd name="T5" fmla="*/ 264 h 264"/>
              <a:gd name="T6" fmla="*/ 301 w 301"/>
              <a:gd name="T7" fmla="*/ 253 h 264"/>
              <a:gd name="T8" fmla="*/ 5 w 301"/>
              <a:gd name="T9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64">
                <a:moveTo>
                  <a:pt x="5" y="0"/>
                </a:moveTo>
                <a:lnTo>
                  <a:pt x="0" y="12"/>
                </a:lnTo>
                <a:lnTo>
                  <a:pt x="295" y="264"/>
                </a:lnTo>
                <a:lnTo>
                  <a:pt x="301" y="253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8168217" y="3896428"/>
            <a:ext cx="407988" cy="488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8166630" y="3894841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8274580" y="4010728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88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4485217" y="3494791"/>
            <a:ext cx="26988" cy="19050"/>
          </a:xfrm>
          <a:custGeom>
            <a:avLst/>
            <a:gdLst>
              <a:gd name="T0" fmla="*/ 11 w 17"/>
              <a:gd name="T1" fmla="*/ 12 h 12"/>
              <a:gd name="T2" fmla="*/ 17 w 17"/>
              <a:gd name="T3" fmla="*/ 6 h 12"/>
              <a:gd name="T4" fmla="*/ 6 w 17"/>
              <a:gd name="T5" fmla="*/ 0 h 12"/>
              <a:gd name="T6" fmla="*/ 0 w 17"/>
              <a:gd name="T7" fmla="*/ 6 h 12"/>
              <a:gd name="T8" fmla="*/ 11 w 17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2">
                <a:moveTo>
                  <a:pt x="11" y="12"/>
                </a:moveTo>
                <a:lnTo>
                  <a:pt x="17" y="6"/>
                </a:lnTo>
                <a:lnTo>
                  <a:pt x="6" y="0"/>
                </a:lnTo>
                <a:lnTo>
                  <a:pt x="0" y="6"/>
                </a:lnTo>
                <a:lnTo>
                  <a:pt x="11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4282017" y="4145666"/>
            <a:ext cx="17463" cy="17463"/>
          </a:xfrm>
          <a:custGeom>
            <a:avLst/>
            <a:gdLst>
              <a:gd name="T0" fmla="*/ 11 w 11"/>
              <a:gd name="T1" fmla="*/ 5 h 11"/>
              <a:gd name="T2" fmla="*/ 11 w 11"/>
              <a:gd name="T3" fmla="*/ 11 h 11"/>
              <a:gd name="T4" fmla="*/ 0 w 11"/>
              <a:gd name="T5" fmla="*/ 5 h 11"/>
              <a:gd name="T6" fmla="*/ 0 w 11"/>
              <a:gd name="T7" fmla="*/ 0 h 11"/>
              <a:gd name="T8" fmla="*/ 11 w 11"/>
              <a:gd name="T9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5"/>
                </a:moveTo>
                <a:lnTo>
                  <a:pt x="11" y="11"/>
                </a:lnTo>
                <a:lnTo>
                  <a:pt x="0" y="5"/>
                </a:lnTo>
                <a:lnTo>
                  <a:pt x="0" y="0"/>
                </a:lnTo>
                <a:lnTo>
                  <a:pt x="11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4556655" y="3494791"/>
            <a:ext cx="17463" cy="19050"/>
          </a:xfrm>
          <a:custGeom>
            <a:avLst/>
            <a:gdLst>
              <a:gd name="T0" fmla="*/ 11 w 11"/>
              <a:gd name="T1" fmla="*/ 6 h 12"/>
              <a:gd name="T2" fmla="*/ 5 w 11"/>
              <a:gd name="T3" fmla="*/ 0 h 12"/>
              <a:gd name="T4" fmla="*/ 0 w 11"/>
              <a:gd name="T5" fmla="*/ 6 h 12"/>
              <a:gd name="T6" fmla="*/ 0 w 11"/>
              <a:gd name="T7" fmla="*/ 12 h 12"/>
              <a:gd name="T8" fmla="*/ 11 w 11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11" y="6"/>
                </a:moveTo>
                <a:lnTo>
                  <a:pt x="5" y="0"/>
                </a:lnTo>
                <a:lnTo>
                  <a:pt x="0" y="6"/>
                </a:lnTo>
                <a:lnTo>
                  <a:pt x="0" y="12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"/>
          <p:cNvSpPr>
            <a:spLocks/>
          </p:cNvSpPr>
          <p:nvPr/>
        </p:nvSpPr>
        <p:spPr bwMode="auto">
          <a:xfrm>
            <a:off x="5096405" y="4145666"/>
            <a:ext cx="25400" cy="17463"/>
          </a:xfrm>
          <a:custGeom>
            <a:avLst/>
            <a:gdLst>
              <a:gd name="T0" fmla="*/ 11 w 16"/>
              <a:gd name="T1" fmla="*/ 0 h 11"/>
              <a:gd name="T2" fmla="*/ 16 w 16"/>
              <a:gd name="T3" fmla="*/ 0 h 11"/>
              <a:gd name="T4" fmla="*/ 5 w 16"/>
              <a:gd name="T5" fmla="*/ 11 h 11"/>
              <a:gd name="T6" fmla="*/ 0 w 16"/>
              <a:gd name="T7" fmla="*/ 5 h 11"/>
              <a:gd name="T8" fmla="*/ 11 w 1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1">
                <a:moveTo>
                  <a:pt x="11" y="0"/>
                </a:moveTo>
                <a:lnTo>
                  <a:pt x="16" y="0"/>
                </a:lnTo>
                <a:lnTo>
                  <a:pt x="5" y="11"/>
                </a:lnTo>
                <a:lnTo>
                  <a:pt x="0" y="5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"/>
          <p:cNvSpPr>
            <a:spLocks/>
          </p:cNvSpPr>
          <p:nvPr/>
        </p:nvSpPr>
        <p:spPr bwMode="auto">
          <a:xfrm>
            <a:off x="4556655" y="3504316"/>
            <a:ext cx="557213" cy="649288"/>
          </a:xfrm>
          <a:custGeom>
            <a:avLst/>
            <a:gdLst>
              <a:gd name="T0" fmla="*/ 11 w 351"/>
              <a:gd name="T1" fmla="*/ 0 h 409"/>
              <a:gd name="T2" fmla="*/ 0 w 351"/>
              <a:gd name="T3" fmla="*/ 6 h 409"/>
              <a:gd name="T4" fmla="*/ 340 w 351"/>
              <a:gd name="T5" fmla="*/ 409 h 409"/>
              <a:gd name="T6" fmla="*/ 351 w 351"/>
              <a:gd name="T7" fmla="*/ 404 h 409"/>
              <a:gd name="T8" fmla="*/ 11 w 351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409">
                <a:moveTo>
                  <a:pt x="11" y="0"/>
                </a:moveTo>
                <a:lnTo>
                  <a:pt x="0" y="6"/>
                </a:lnTo>
                <a:lnTo>
                  <a:pt x="340" y="409"/>
                </a:lnTo>
                <a:lnTo>
                  <a:pt x="351" y="404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/>
          <p:cNvSpPr>
            <a:spLocks/>
          </p:cNvSpPr>
          <p:nvPr/>
        </p:nvSpPr>
        <p:spPr bwMode="auto">
          <a:xfrm>
            <a:off x="5636155" y="2845503"/>
            <a:ext cx="17463" cy="17463"/>
          </a:xfrm>
          <a:custGeom>
            <a:avLst/>
            <a:gdLst>
              <a:gd name="T0" fmla="*/ 11 w 11"/>
              <a:gd name="T1" fmla="*/ 0 h 11"/>
              <a:gd name="T2" fmla="*/ 6 w 11"/>
              <a:gd name="T3" fmla="*/ 0 h 11"/>
              <a:gd name="T4" fmla="*/ 0 w 11"/>
              <a:gd name="T5" fmla="*/ 11 h 11"/>
              <a:gd name="T6" fmla="*/ 6 w 11"/>
              <a:gd name="T7" fmla="*/ 11 h 11"/>
              <a:gd name="T8" fmla="*/ 11 w 11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0"/>
                </a:moveTo>
                <a:lnTo>
                  <a:pt x="6" y="0"/>
                </a:lnTo>
                <a:lnTo>
                  <a:pt x="0" y="11"/>
                </a:lnTo>
                <a:lnTo>
                  <a:pt x="6" y="11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8"/>
          <p:cNvSpPr>
            <a:spLocks/>
          </p:cNvSpPr>
          <p:nvPr/>
        </p:nvSpPr>
        <p:spPr bwMode="auto">
          <a:xfrm>
            <a:off x="7823730" y="3494791"/>
            <a:ext cx="17463" cy="26988"/>
          </a:xfrm>
          <a:custGeom>
            <a:avLst/>
            <a:gdLst>
              <a:gd name="T0" fmla="*/ 5 w 11"/>
              <a:gd name="T1" fmla="*/ 0 h 17"/>
              <a:gd name="T2" fmla="*/ 11 w 11"/>
              <a:gd name="T3" fmla="*/ 6 h 17"/>
              <a:gd name="T4" fmla="*/ 5 w 11"/>
              <a:gd name="T5" fmla="*/ 17 h 17"/>
              <a:gd name="T6" fmla="*/ 0 w 11"/>
              <a:gd name="T7" fmla="*/ 12 h 17"/>
              <a:gd name="T8" fmla="*/ 5 w 1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7">
                <a:moveTo>
                  <a:pt x="5" y="0"/>
                </a:moveTo>
                <a:lnTo>
                  <a:pt x="11" y="6"/>
                </a:lnTo>
                <a:lnTo>
                  <a:pt x="5" y="17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5645680" y="2845503"/>
            <a:ext cx="2185988" cy="668338"/>
          </a:xfrm>
          <a:custGeom>
            <a:avLst/>
            <a:gdLst>
              <a:gd name="T0" fmla="*/ 5 w 1377"/>
              <a:gd name="T1" fmla="*/ 0 h 421"/>
              <a:gd name="T2" fmla="*/ 0 w 1377"/>
              <a:gd name="T3" fmla="*/ 11 h 421"/>
              <a:gd name="T4" fmla="*/ 1372 w 1377"/>
              <a:gd name="T5" fmla="*/ 421 h 421"/>
              <a:gd name="T6" fmla="*/ 1377 w 1377"/>
              <a:gd name="T7" fmla="*/ 409 h 421"/>
              <a:gd name="T8" fmla="*/ 5 w 1377"/>
              <a:gd name="T9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7" h="421">
                <a:moveTo>
                  <a:pt x="5" y="0"/>
                </a:moveTo>
                <a:lnTo>
                  <a:pt x="0" y="11"/>
                </a:lnTo>
                <a:lnTo>
                  <a:pt x="1372" y="421"/>
                </a:lnTo>
                <a:lnTo>
                  <a:pt x="1377" y="409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4556655" y="3494791"/>
            <a:ext cx="17463" cy="26988"/>
          </a:xfrm>
          <a:custGeom>
            <a:avLst/>
            <a:gdLst>
              <a:gd name="T0" fmla="*/ 5 w 11"/>
              <a:gd name="T1" fmla="*/ 0 h 17"/>
              <a:gd name="T2" fmla="*/ 0 w 11"/>
              <a:gd name="T3" fmla="*/ 6 h 17"/>
              <a:gd name="T4" fmla="*/ 5 w 11"/>
              <a:gd name="T5" fmla="*/ 17 h 17"/>
              <a:gd name="T6" fmla="*/ 11 w 11"/>
              <a:gd name="T7" fmla="*/ 12 h 17"/>
              <a:gd name="T8" fmla="*/ 5 w 1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7">
                <a:moveTo>
                  <a:pt x="5" y="0"/>
                </a:moveTo>
                <a:lnTo>
                  <a:pt x="0" y="6"/>
                </a:lnTo>
                <a:lnTo>
                  <a:pt x="5" y="17"/>
                </a:lnTo>
                <a:lnTo>
                  <a:pt x="11" y="12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"/>
          <p:cNvSpPr>
            <a:spLocks/>
          </p:cNvSpPr>
          <p:nvPr/>
        </p:nvSpPr>
        <p:spPr bwMode="auto">
          <a:xfrm>
            <a:off x="5645680" y="2845503"/>
            <a:ext cx="17463" cy="17463"/>
          </a:xfrm>
          <a:custGeom>
            <a:avLst/>
            <a:gdLst>
              <a:gd name="T0" fmla="*/ 0 w 11"/>
              <a:gd name="T1" fmla="*/ 0 h 11"/>
              <a:gd name="T2" fmla="*/ 5 w 11"/>
              <a:gd name="T3" fmla="*/ 0 h 11"/>
              <a:gd name="T4" fmla="*/ 11 w 11"/>
              <a:gd name="T5" fmla="*/ 11 h 11"/>
              <a:gd name="T6" fmla="*/ 5 w 11"/>
              <a:gd name="T7" fmla="*/ 11 h 11"/>
              <a:gd name="T8" fmla="*/ 0 w 11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5" y="0"/>
                </a:lnTo>
                <a:lnTo>
                  <a:pt x="11" y="11"/>
                </a:lnTo>
                <a:lnTo>
                  <a:pt x="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2"/>
          <p:cNvSpPr>
            <a:spLocks/>
          </p:cNvSpPr>
          <p:nvPr/>
        </p:nvSpPr>
        <p:spPr bwMode="auto">
          <a:xfrm>
            <a:off x="4564592" y="2845503"/>
            <a:ext cx="1089025" cy="668338"/>
          </a:xfrm>
          <a:custGeom>
            <a:avLst/>
            <a:gdLst>
              <a:gd name="T0" fmla="*/ 0 w 686"/>
              <a:gd name="T1" fmla="*/ 409 h 421"/>
              <a:gd name="T2" fmla="*/ 6 w 686"/>
              <a:gd name="T3" fmla="*/ 421 h 421"/>
              <a:gd name="T4" fmla="*/ 686 w 686"/>
              <a:gd name="T5" fmla="*/ 11 h 421"/>
              <a:gd name="T6" fmla="*/ 681 w 686"/>
              <a:gd name="T7" fmla="*/ 0 h 421"/>
              <a:gd name="T8" fmla="*/ 0 w 686"/>
              <a:gd name="T9" fmla="*/ 40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" h="421">
                <a:moveTo>
                  <a:pt x="0" y="409"/>
                </a:moveTo>
                <a:lnTo>
                  <a:pt x="6" y="421"/>
                </a:lnTo>
                <a:lnTo>
                  <a:pt x="686" y="11"/>
                </a:lnTo>
                <a:lnTo>
                  <a:pt x="681" y="0"/>
                </a:lnTo>
                <a:lnTo>
                  <a:pt x="0" y="4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5450417" y="2613728"/>
            <a:ext cx="406400" cy="4905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34"/>
          <p:cNvSpPr>
            <a:spLocks noChangeArrowheads="1"/>
          </p:cNvSpPr>
          <p:nvPr/>
        </p:nvSpPr>
        <p:spPr bwMode="auto">
          <a:xfrm>
            <a:off x="5448830" y="2613728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5556780" y="2721678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361392" y="3264603"/>
            <a:ext cx="406400" cy="4794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4359805" y="3263016"/>
            <a:ext cx="409575" cy="482600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4467755" y="3370966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39"/>
          <p:cNvSpPr>
            <a:spLocks/>
          </p:cNvSpPr>
          <p:nvPr/>
        </p:nvSpPr>
        <p:spPr bwMode="auto">
          <a:xfrm>
            <a:off x="7823730" y="3494791"/>
            <a:ext cx="17463" cy="19050"/>
          </a:xfrm>
          <a:custGeom>
            <a:avLst/>
            <a:gdLst>
              <a:gd name="T0" fmla="*/ 5 w 11"/>
              <a:gd name="T1" fmla="*/ 12 h 12"/>
              <a:gd name="T2" fmla="*/ 11 w 11"/>
              <a:gd name="T3" fmla="*/ 12 h 12"/>
              <a:gd name="T4" fmla="*/ 5 w 11"/>
              <a:gd name="T5" fmla="*/ 0 h 12"/>
              <a:gd name="T6" fmla="*/ 0 w 11"/>
              <a:gd name="T7" fmla="*/ 0 h 12"/>
              <a:gd name="T8" fmla="*/ 5 w 11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5" y="12"/>
                </a:moveTo>
                <a:lnTo>
                  <a:pt x="11" y="12"/>
                </a:lnTo>
                <a:lnTo>
                  <a:pt x="5" y="0"/>
                </a:lnTo>
                <a:lnTo>
                  <a:pt x="0" y="0"/>
                </a:lnTo>
                <a:lnTo>
                  <a:pt x="5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>
            <a:off x="6753402" y="4136141"/>
            <a:ext cx="17463" cy="26988"/>
          </a:xfrm>
          <a:custGeom>
            <a:avLst/>
            <a:gdLst>
              <a:gd name="T0" fmla="*/ 11 w 11"/>
              <a:gd name="T1" fmla="*/ 11 h 17"/>
              <a:gd name="T2" fmla="*/ 6 w 11"/>
              <a:gd name="T3" fmla="*/ 17 h 17"/>
              <a:gd name="T4" fmla="*/ 0 w 11"/>
              <a:gd name="T5" fmla="*/ 6 h 17"/>
              <a:gd name="T6" fmla="*/ 6 w 11"/>
              <a:gd name="T7" fmla="*/ 0 h 17"/>
              <a:gd name="T8" fmla="*/ 11 w 11"/>
              <a:gd name="T9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7">
                <a:moveTo>
                  <a:pt x="11" y="11"/>
                </a:moveTo>
                <a:lnTo>
                  <a:pt x="6" y="17"/>
                </a:lnTo>
                <a:lnTo>
                  <a:pt x="0" y="6"/>
                </a:lnTo>
                <a:lnTo>
                  <a:pt x="6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6734705" y="3494791"/>
            <a:ext cx="1096963" cy="658813"/>
          </a:xfrm>
          <a:custGeom>
            <a:avLst/>
            <a:gdLst>
              <a:gd name="T0" fmla="*/ 691 w 691"/>
              <a:gd name="T1" fmla="*/ 12 h 415"/>
              <a:gd name="T2" fmla="*/ 686 w 691"/>
              <a:gd name="T3" fmla="*/ 0 h 415"/>
              <a:gd name="T4" fmla="*/ 0 w 691"/>
              <a:gd name="T5" fmla="*/ 404 h 415"/>
              <a:gd name="T6" fmla="*/ 5 w 691"/>
              <a:gd name="T7" fmla="*/ 415 h 415"/>
              <a:gd name="T8" fmla="*/ 691 w 691"/>
              <a:gd name="T9" fmla="*/ 12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415">
                <a:moveTo>
                  <a:pt x="691" y="12"/>
                </a:moveTo>
                <a:lnTo>
                  <a:pt x="686" y="0"/>
                </a:lnTo>
                <a:lnTo>
                  <a:pt x="0" y="404"/>
                </a:lnTo>
                <a:lnTo>
                  <a:pt x="5" y="415"/>
                </a:lnTo>
                <a:lnTo>
                  <a:pt x="691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42"/>
          <p:cNvSpPr>
            <a:spLocks noChangeArrowheads="1"/>
          </p:cNvSpPr>
          <p:nvPr/>
        </p:nvSpPr>
        <p:spPr bwMode="auto">
          <a:xfrm>
            <a:off x="7618942" y="3264603"/>
            <a:ext cx="407988" cy="4794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43"/>
          <p:cNvSpPr>
            <a:spLocks noChangeArrowheads="1"/>
          </p:cNvSpPr>
          <p:nvPr/>
        </p:nvSpPr>
        <p:spPr bwMode="auto">
          <a:xfrm>
            <a:off x="7618942" y="3263016"/>
            <a:ext cx="407988" cy="482600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7725305" y="3370966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78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>
            <a:off x="4821767" y="4794953"/>
            <a:ext cx="17463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5 h 11"/>
              <a:gd name="T4" fmla="*/ 11 w 11"/>
              <a:gd name="T5" fmla="*/ 11 h 11"/>
              <a:gd name="T6" fmla="*/ 11 w 11"/>
              <a:gd name="T7" fmla="*/ 5 h 11"/>
              <a:gd name="T8" fmla="*/ 0 w 11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0" y="5"/>
                </a:lnTo>
                <a:lnTo>
                  <a:pt x="11" y="11"/>
                </a:lnTo>
                <a:lnTo>
                  <a:pt x="11" y="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6"/>
          <p:cNvSpPr>
            <a:spLocks/>
          </p:cNvSpPr>
          <p:nvPr/>
        </p:nvSpPr>
        <p:spPr bwMode="auto">
          <a:xfrm>
            <a:off x="5096405" y="4136141"/>
            <a:ext cx="25400" cy="17463"/>
          </a:xfrm>
          <a:custGeom>
            <a:avLst/>
            <a:gdLst>
              <a:gd name="T0" fmla="*/ 0 w 16"/>
              <a:gd name="T1" fmla="*/ 6 h 11"/>
              <a:gd name="T2" fmla="*/ 5 w 16"/>
              <a:gd name="T3" fmla="*/ 0 h 11"/>
              <a:gd name="T4" fmla="*/ 16 w 16"/>
              <a:gd name="T5" fmla="*/ 6 h 11"/>
              <a:gd name="T6" fmla="*/ 11 w 16"/>
              <a:gd name="T7" fmla="*/ 11 h 11"/>
              <a:gd name="T8" fmla="*/ 0 w 16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1">
                <a:moveTo>
                  <a:pt x="0" y="6"/>
                </a:moveTo>
                <a:lnTo>
                  <a:pt x="5" y="0"/>
                </a:lnTo>
                <a:lnTo>
                  <a:pt x="16" y="6"/>
                </a:lnTo>
                <a:lnTo>
                  <a:pt x="11" y="1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8"/>
          <p:cNvSpPr>
            <a:spLocks/>
          </p:cNvSpPr>
          <p:nvPr/>
        </p:nvSpPr>
        <p:spPr bwMode="auto">
          <a:xfrm>
            <a:off x="5096405" y="4136141"/>
            <a:ext cx="17463" cy="17463"/>
          </a:xfrm>
          <a:custGeom>
            <a:avLst/>
            <a:gdLst>
              <a:gd name="T0" fmla="*/ 11 w 11"/>
              <a:gd name="T1" fmla="*/ 6 h 11"/>
              <a:gd name="T2" fmla="*/ 11 w 11"/>
              <a:gd name="T3" fmla="*/ 0 h 11"/>
              <a:gd name="T4" fmla="*/ 0 w 11"/>
              <a:gd name="T5" fmla="*/ 6 h 11"/>
              <a:gd name="T6" fmla="*/ 0 w 11"/>
              <a:gd name="T7" fmla="*/ 11 h 11"/>
              <a:gd name="T8" fmla="*/ 11 w 11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6"/>
                </a:moveTo>
                <a:lnTo>
                  <a:pt x="11" y="0"/>
                </a:lnTo>
                <a:lnTo>
                  <a:pt x="0" y="6"/>
                </a:lnTo>
                <a:lnTo>
                  <a:pt x="0" y="11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5399264" y="4794953"/>
            <a:ext cx="25400" cy="17463"/>
          </a:xfrm>
          <a:custGeom>
            <a:avLst/>
            <a:gdLst>
              <a:gd name="T0" fmla="*/ 11 w 16"/>
              <a:gd name="T1" fmla="*/ 0 h 11"/>
              <a:gd name="T2" fmla="*/ 16 w 16"/>
              <a:gd name="T3" fmla="*/ 5 h 11"/>
              <a:gd name="T4" fmla="*/ 5 w 16"/>
              <a:gd name="T5" fmla="*/ 11 h 11"/>
              <a:gd name="T6" fmla="*/ 0 w 16"/>
              <a:gd name="T7" fmla="*/ 5 h 11"/>
              <a:gd name="T8" fmla="*/ 11 w 1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1">
                <a:moveTo>
                  <a:pt x="11" y="0"/>
                </a:moveTo>
                <a:lnTo>
                  <a:pt x="16" y="5"/>
                </a:lnTo>
                <a:lnTo>
                  <a:pt x="5" y="11"/>
                </a:lnTo>
                <a:lnTo>
                  <a:pt x="0" y="5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5275439" y="4634616"/>
            <a:ext cx="265113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55"/>
          <p:cNvSpPr>
            <a:spLocks noChangeArrowheads="1"/>
          </p:cNvSpPr>
          <p:nvPr/>
        </p:nvSpPr>
        <p:spPr bwMode="auto">
          <a:xfrm>
            <a:off x="4901142" y="3904366"/>
            <a:ext cx="407988" cy="488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56"/>
          <p:cNvSpPr>
            <a:spLocks noChangeArrowheads="1"/>
          </p:cNvSpPr>
          <p:nvPr/>
        </p:nvSpPr>
        <p:spPr bwMode="auto">
          <a:xfrm>
            <a:off x="4899555" y="3904366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57"/>
          <p:cNvSpPr>
            <a:spLocks noChangeArrowheads="1"/>
          </p:cNvSpPr>
          <p:nvPr/>
        </p:nvSpPr>
        <p:spPr bwMode="auto">
          <a:xfrm>
            <a:off x="5017030" y="4020253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Freeform 59"/>
          <p:cNvSpPr>
            <a:spLocks/>
          </p:cNvSpPr>
          <p:nvPr/>
        </p:nvSpPr>
        <p:spPr bwMode="auto">
          <a:xfrm>
            <a:off x="6753402" y="4136141"/>
            <a:ext cx="26988" cy="17463"/>
          </a:xfrm>
          <a:custGeom>
            <a:avLst/>
            <a:gdLst>
              <a:gd name="T0" fmla="*/ 0 w 17"/>
              <a:gd name="T1" fmla="*/ 6 h 11"/>
              <a:gd name="T2" fmla="*/ 6 w 17"/>
              <a:gd name="T3" fmla="*/ 0 h 11"/>
              <a:gd name="T4" fmla="*/ 17 w 17"/>
              <a:gd name="T5" fmla="*/ 6 h 11"/>
              <a:gd name="T6" fmla="*/ 11 w 17"/>
              <a:gd name="T7" fmla="*/ 11 h 11"/>
              <a:gd name="T8" fmla="*/ 0 w 17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1">
                <a:moveTo>
                  <a:pt x="0" y="6"/>
                </a:moveTo>
                <a:lnTo>
                  <a:pt x="6" y="0"/>
                </a:lnTo>
                <a:lnTo>
                  <a:pt x="17" y="6"/>
                </a:lnTo>
                <a:lnTo>
                  <a:pt x="11" y="1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0"/>
          <p:cNvSpPr>
            <a:spLocks/>
          </p:cNvSpPr>
          <p:nvPr/>
        </p:nvSpPr>
        <p:spPr bwMode="auto">
          <a:xfrm>
            <a:off x="6213652" y="4145666"/>
            <a:ext cx="557213" cy="657225"/>
          </a:xfrm>
          <a:custGeom>
            <a:avLst/>
            <a:gdLst>
              <a:gd name="T0" fmla="*/ 0 w 351"/>
              <a:gd name="T1" fmla="*/ 409 h 414"/>
              <a:gd name="T2" fmla="*/ 11 w 351"/>
              <a:gd name="T3" fmla="*/ 414 h 414"/>
              <a:gd name="T4" fmla="*/ 351 w 351"/>
              <a:gd name="T5" fmla="*/ 5 h 414"/>
              <a:gd name="T6" fmla="*/ 340 w 351"/>
              <a:gd name="T7" fmla="*/ 0 h 414"/>
              <a:gd name="T8" fmla="*/ 0 w 351"/>
              <a:gd name="T9" fmla="*/ 40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414">
                <a:moveTo>
                  <a:pt x="0" y="409"/>
                </a:moveTo>
                <a:lnTo>
                  <a:pt x="11" y="414"/>
                </a:lnTo>
                <a:lnTo>
                  <a:pt x="351" y="5"/>
                </a:lnTo>
                <a:lnTo>
                  <a:pt x="340" y="0"/>
                </a:lnTo>
                <a:lnTo>
                  <a:pt x="0" y="4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1"/>
          <p:cNvSpPr>
            <a:spLocks/>
          </p:cNvSpPr>
          <p:nvPr/>
        </p:nvSpPr>
        <p:spPr bwMode="auto">
          <a:xfrm>
            <a:off x="6753402" y="4136141"/>
            <a:ext cx="17463" cy="17463"/>
          </a:xfrm>
          <a:custGeom>
            <a:avLst/>
            <a:gdLst>
              <a:gd name="T0" fmla="*/ 11 w 11"/>
              <a:gd name="T1" fmla="*/ 6 h 11"/>
              <a:gd name="T2" fmla="*/ 6 w 11"/>
              <a:gd name="T3" fmla="*/ 0 h 11"/>
              <a:gd name="T4" fmla="*/ 0 w 11"/>
              <a:gd name="T5" fmla="*/ 6 h 11"/>
              <a:gd name="T6" fmla="*/ 0 w 11"/>
              <a:gd name="T7" fmla="*/ 11 h 11"/>
              <a:gd name="T8" fmla="*/ 11 w 11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6"/>
                </a:moveTo>
                <a:lnTo>
                  <a:pt x="6" y="0"/>
                </a:lnTo>
                <a:lnTo>
                  <a:pt x="0" y="6"/>
                </a:lnTo>
                <a:lnTo>
                  <a:pt x="0" y="11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3"/>
          <p:cNvSpPr>
            <a:spLocks/>
          </p:cNvSpPr>
          <p:nvPr/>
        </p:nvSpPr>
        <p:spPr bwMode="auto">
          <a:xfrm>
            <a:off x="6753402" y="4145666"/>
            <a:ext cx="557213" cy="657225"/>
          </a:xfrm>
          <a:custGeom>
            <a:avLst/>
            <a:gdLst>
              <a:gd name="T0" fmla="*/ 11 w 351"/>
              <a:gd name="T1" fmla="*/ 0 h 414"/>
              <a:gd name="T2" fmla="*/ 0 w 351"/>
              <a:gd name="T3" fmla="*/ 5 h 414"/>
              <a:gd name="T4" fmla="*/ 340 w 351"/>
              <a:gd name="T5" fmla="*/ 414 h 414"/>
              <a:gd name="T6" fmla="*/ 351 w 351"/>
              <a:gd name="T7" fmla="*/ 409 h 414"/>
              <a:gd name="T8" fmla="*/ 11 w 351"/>
              <a:gd name="T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414">
                <a:moveTo>
                  <a:pt x="11" y="0"/>
                </a:moveTo>
                <a:lnTo>
                  <a:pt x="0" y="5"/>
                </a:lnTo>
                <a:lnTo>
                  <a:pt x="340" y="414"/>
                </a:lnTo>
                <a:lnTo>
                  <a:pt x="351" y="409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64"/>
          <p:cNvSpPr>
            <a:spLocks noChangeArrowheads="1"/>
          </p:cNvSpPr>
          <p:nvPr/>
        </p:nvSpPr>
        <p:spPr bwMode="auto">
          <a:xfrm>
            <a:off x="6558139" y="3904366"/>
            <a:ext cx="407988" cy="488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65"/>
          <p:cNvSpPr>
            <a:spLocks noChangeArrowheads="1"/>
          </p:cNvSpPr>
          <p:nvPr/>
        </p:nvSpPr>
        <p:spPr bwMode="auto">
          <a:xfrm>
            <a:off x="6558139" y="3904366"/>
            <a:ext cx="407988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66"/>
          <p:cNvSpPr>
            <a:spLocks noChangeArrowheads="1"/>
          </p:cNvSpPr>
          <p:nvPr/>
        </p:nvSpPr>
        <p:spPr bwMode="auto">
          <a:xfrm>
            <a:off x="6674027" y="4020253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Oval 77"/>
          <p:cNvSpPr>
            <a:spLocks noChangeArrowheads="1"/>
          </p:cNvSpPr>
          <p:nvPr/>
        </p:nvSpPr>
        <p:spPr bwMode="auto">
          <a:xfrm>
            <a:off x="6027914" y="4553653"/>
            <a:ext cx="406400" cy="4905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78"/>
          <p:cNvSpPr>
            <a:spLocks noChangeArrowheads="1"/>
          </p:cNvSpPr>
          <p:nvPr/>
        </p:nvSpPr>
        <p:spPr bwMode="auto">
          <a:xfrm>
            <a:off x="6026327" y="4553653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79"/>
          <p:cNvSpPr>
            <a:spLocks noChangeArrowheads="1"/>
          </p:cNvSpPr>
          <p:nvPr/>
        </p:nvSpPr>
        <p:spPr bwMode="auto">
          <a:xfrm>
            <a:off x="6134277" y="4661603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4158192" y="3993266"/>
            <a:ext cx="273050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92"/>
          <p:cNvSpPr>
            <a:spLocks noChangeArrowheads="1"/>
          </p:cNvSpPr>
          <p:nvPr/>
        </p:nvSpPr>
        <p:spPr bwMode="auto">
          <a:xfrm>
            <a:off x="7107414" y="4553653"/>
            <a:ext cx="407988" cy="4905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93"/>
          <p:cNvSpPr>
            <a:spLocks noChangeArrowheads="1"/>
          </p:cNvSpPr>
          <p:nvPr/>
        </p:nvSpPr>
        <p:spPr bwMode="auto">
          <a:xfrm>
            <a:off x="7105827" y="4553653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94"/>
          <p:cNvSpPr>
            <a:spLocks noChangeArrowheads="1"/>
          </p:cNvSpPr>
          <p:nvPr/>
        </p:nvSpPr>
        <p:spPr bwMode="auto">
          <a:xfrm>
            <a:off x="7213777" y="4661603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62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95"/>
          <p:cNvSpPr>
            <a:spLocks noChangeArrowheads="1"/>
          </p:cNvSpPr>
          <p:nvPr/>
        </p:nvSpPr>
        <p:spPr bwMode="auto">
          <a:xfrm>
            <a:off x="4200525" y="3104266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96"/>
          <p:cNvSpPr>
            <a:spLocks noChangeArrowheads="1"/>
          </p:cNvSpPr>
          <p:nvPr/>
        </p:nvSpPr>
        <p:spPr bwMode="auto">
          <a:xfrm>
            <a:off x="5856817" y="2427285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97"/>
          <p:cNvSpPr>
            <a:spLocks noChangeArrowheads="1"/>
          </p:cNvSpPr>
          <p:nvPr/>
        </p:nvSpPr>
        <p:spPr bwMode="auto">
          <a:xfrm>
            <a:off x="5337352" y="3753553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98"/>
          <p:cNvSpPr>
            <a:spLocks noChangeArrowheads="1"/>
          </p:cNvSpPr>
          <p:nvPr/>
        </p:nvSpPr>
        <p:spPr bwMode="auto">
          <a:xfrm>
            <a:off x="5946952" y="4393316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99"/>
          <p:cNvSpPr>
            <a:spLocks noChangeArrowheads="1"/>
          </p:cNvSpPr>
          <p:nvPr/>
        </p:nvSpPr>
        <p:spPr bwMode="auto">
          <a:xfrm>
            <a:off x="6439783" y="3739442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00"/>
          <p:cNvSpPr>
            <a:spLocks noChangeArrowheads="1"/>
          </p:cNvSpPr>
          <p:nvPr/>
        </p:nvSpPr>
        <p:spPr bwMode="auto">
          <a:xfrm>
            <a:off x="7976306" y="3049939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101"/>
          <p:cNvSpPr>
            <a:spLocks noChangeArrowheads="1"/>
          </p:cNvSpPr>
          <p:nvPr/>
        </p:nvSpPr>
        <p:spPr bwMode="auto">
          <a:xfrm>
            <a:off x="7515402" y="4474278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02"/>
          <p:cNvSpPr>
            <a:spLocks noChangeArrowheads="1"/>
          </p:cNvSpPr>
          <p:nvPr/>
        </p:nvSpPr>
        <p:spPr bwMode="auto">
          <a:xfrm>
            <a:off x="8611130" y="3788478"/>
            <a:ext cx="203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AutoShape 85"/>
          <p:cNvCxnSpPr>
            <a:cxnSpLocks noChangeShapeType="1"/>
            <a:stCxn id="88" idx="0"/>
          </p:cNvCxnSpPr>
          <p:nvPr/>
        </p:nvCxnSpPr>
        <p:spPr bwMode="auto">
          <a:xfrm flipV="1">
            <a:off x="4346332" y="3727802"/>
            <a:ext cx="130507" cy="2663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88"/>
          <p:cNvSpPr>
            <a:spLocks noChangeAspect="1" noChangeArrowheads="1"/>
          </p:cNvSpPr>
          <p:nvPr/>
        </p:nvSpPr>
        <p:spPr bwMode="auto">
          <a:xfrm>
            <a:off x="4641587" y="4644139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75" name="AutoShape 90"/>
          <p:cNvCxnSpPr>
            <a:cxnSpLocks noChangeShapeType="1"/>
            <a:stCxn id="91" idx="0"/>
          </p:cNvCxnSpPr>
          <p:nvPr/>
        </p:nvCxnSpPr>
        <p:spPr bwMode="auto">
          <a:xfrm flipH="1" flipV="1">
            <a:off x="5277371" y="4323066"/>
            <a:ext cx="171831" cy="330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91"/>
          <p:cNvCxnSpPr>
            <a:cxnSpLocks noChangeShapeType="1"/>
            <a:stCxn id="73" idx="0"/>
            <a:endCxn id="43" idx="3"/>
          </p:cNvCxnSpPr>
          <p:nvPr/>
        </p:nvCxnSpPr>
        <p:spPr bwMode="auto">
          <a:xfrm flipV="1">
            <a:off x="4801239" y="4321711"/>
            <a:ext cx="159651" cy="3224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8"/>
          <p:cNvSpPr>
            <a:spLocks noChangeAspect="1" noChangeArrowheads="1"/>
          </p:cNvSpPr>
          <p:nvPr/>
        </p:nvSpPr>
        <p:spPr bwMode="auto">
          <a:xfrm>
            <a:off x="4186680" y="3994148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1" name="Rectangle 88"/>
          <p:cNvSpPr>
            <a:spLocks noChangeAspect="1" noChangeArrowheads="1"/>
          </p:cNvSpPr>
          <p:nvPr/>
        </p:nvSpPr>
        <p:spPr bwMode="auto">
          <a:xfrm>
            <a:off x="5289550" y="4653997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3" name="Rectangle 88"/>
          <p:cNvSpPr>
            <a:spLocks noChangeAspect="1" noChangeArrowheads="1"/>
          </p:cNvSpPr>
          <p:nvPr/>
        </p:nvSpPr>
        <p:spPr bwMode="auto">
          <a:xfrm>
            <a:off x="5778746" y="5276364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94" name="AutoShape 90"/>
          <p:cNvCxnSpPr>
            <a:cxnSpLocks noChangeShapeType="1"/>
            <a:stCxn id="96" idx="0"/>
          </p:cNvCxnSpPr>
          <p:nvPr/>
        </p:nvCxnSpPr>
        <p:spPr bwMode="auto">
          <a:xfrm flipH="1" flipV="1">
            <a:off x="6386308" y="4955291"/>
            <a:ext cx="171831" cy="330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91"/>
          <p:cNvCxnSpPr>
            <a:cxnSpLocks noChangeShapeType="1"/>
            <a:stCxn id="93" idx="0"/>
          </p:cNvCxnSpPr>
          <p:nvPr/>
        </p:nvCxnSpPr>
        <p:spPr bwMode="auto">
          <a:xfrm flipV="1">
            <a:off x="5938398" y="4953936"/>
            <a:ext cx="159651" cy="3224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88"/>
          <p:cNvSpPr>
            <a:spLocks noChangeAspect="1" noChangeArrowheads="1"/>
          </p:cNvSpPr>
          <p:nvPr/>
        </p:nvSpPr>
        <p:spPr bwMode="auto">
          <a:xfrm>
            <a:off x="6398487" y="5286222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7" name="Freeform 49"/>
          <p:cNvSpPr>
            <a:spLocks/>
          </p:cNvSpPr>
          <p:nvPr/>
        </p:nvSpPr>
        <p:spPr bwMode="auto">
          <a:xfrm>
            <a:off x="6454266" y="4794953"/>
            <a:ext cx="25400" cy="17463"/>
          </a:xfrm>
          <a:custGeom>
            <a:avLst/>
            <a:gdLst>
              <a:gd name="T0" fmla="*/ 11 w 16"/>
              <a:gd name="T1" fmla="*/ 0 h 11"/>
              <a:gd name="T2" fmla="*/ 16 w 16"/>
              <a:gd name="T3" fmla="*/ 5 h 11"/>
              <a:gd name="T4" fmla="*/ 5 w 16"/>
              <a:gd name="T5" fmla="*/ 11 h 11"/>
              <a:gd name="T6" fmla="*/ 0 w 16"/>
              <a:gd name="T7" fmla="*/ 5 h 11"/>
              <a:gd name="T8" fmla="*/ 11 w 1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1">
                <a:moveTo>
                  <a:pt x="11" y="0"/>
                </a:moveTo>
                <a:lnTo>
                  <a:pt x="16" y="5"/>
                </a:lnTo>
                <a:lnTo>
                  <a:pt x="5" y="11"/>
                </a:lnTo>
                <a:lnTo>
                  <a:pt x="0" y="5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88"/>
          <p:cNvSpPr>
            <a:spLocks noChangeAspect="1" noChangeArrowheads="1"/>
          </p:cNvSpPr>
          <p:nvPr/>
        </p:nvSpPr>
        <p:spPr bwMode="auto">
          <a:xfrm>
            <a:off x="6833748" y="5276364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99" name="AutoShape 90"/>
          <p:cNvCxnSpPr>
            <a:cxnSpLocks noChangeShapeType="1"/>
            <a:stCxn id="101" idx="0"/>
            <a:endCxn id="58" idx="5"/>
          </p:cNvCxnSpPr>
          <p:nvPr/>
        </p:nvCxnSpPr>
        <p:spPr bwMode="auto">
          <a:xfrm flipH="1" flipV="1">
            <a:off x="7455421" y="4972353"/>
            <a:ext cx="157720" cy="313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91"/>
          <p:cNvCxnSpPr>
            <a:cxnSpLocks noChangeShapeType="1"/>
            <a:stCxn id="98" idx="0"/>
          </p:cNvCxnSpPr>
          <p:nvPr/>
        </p:nvCxnSpPr>
        <p:spPr bwMode="auto">
          <a:xfrm flipV="1">
            <a:off x="6993400" y="4953936"/>
            <a:ext cx="159651" cy="3224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Rectangle 88"/>
          <p:cNvSpPr>
            <a:spLocks noChangeAspect="1" noChangeArrowheads="1"/>
          </p:cNvSpPr>
          <p:nvPr/>
        </p:nvSpPr>
        <p:spPr bwMode="auto">
          <a:xfrm>
            <a:off x="7453489" y="5286222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3" name="Rectangle 88"/>
          <p:cNvSpPr>
            <a:spLocks noChangeAspect="1" noChangeArrowheads="1"/>
          </p:cNvSpPr>
          <p:nvPr/>
        </p:nvSpPr>
        <p:spPr bwMode="auto">
          <a:xfrm>
            <a:off x="7897447" y="4615917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04" name="AutoShape 90"/>
          <p:cNvCxnSpPr>
            <a:cxnSpLocks noChangeShapeType="1"/>
            <a:stCxn id="106" idx="0"/>
          </p:cNvCxnSpPr>
          <p:nvPr/>
        </p:nvCxnSpPr>
        <p:spPr bwMode="auto">
          <a:xfrm flipH="1" flipV="1">
            <a:off x="8519120" y="4311906"/>
            <a:ext cx="157720" cy="313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91"/>
          <p:cNvCxnSpPr>
            <a:cxnSpLocks noChangeShapeType="1"/>
            <a:stCxn id="103" idx="0"/>
          </p:cNvCxnSpPr>
          <p:nvPr/>
        </p:nvCxnSpPr>
        <p:spPr bwMode="auto">
          <a:xfrm flipV="1">
            <a:off x="8057099" y="4293489"/>
            <a:ext cx="159651" cy="3224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88"/>
          <p:cNvSpPr>
            <a:spLocks noChangeAspect="1" noChangeArrowheads="1"/>
          </p:cNvSpPr>
          <p:nvPr/>
        </p:nvSpPr>
        <p:spPr bwMode="auto">
          <a:xfrm>
            <a:off x="8517188" y="4625775"/>
            <a:ext cx="319303" cy="31930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" name="Rectangle 107"/>
          <p:cNvSpPr/>
          <p:nvPr/>
        </p:nvSpPr>
        <p:spPr>
          <a:xfrm>
            <a:off x="4608681" y="6067778"/>
            <a:ext cx="3594277" cy="316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g</a:t>
            </a:r>
            <a:r>
              <a:rPr lang="en-US" dirty="0" smtClean="0">
                <a:solidFill>
                  <a:srgbClr val="0000FF"/>
                </a:solidFill>
              </a:rPr>
              <a:t>ood but not perfect balanced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8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Trinode</a:t>
            </a:r>
            <a:r>
              <a:rPr lang="en-US" dirty="0"/>
              <a:t> </a:t>
            </a:r>
            <a:r>
              <a:rPr lang="en-US" dirty="0" smtClean="0"/>
              <a:t>Restructuring - Rotations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089" y="1120427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dirty="0" smtClean="0"/>
              <a:t>A single insert or delete will at most upset balance to | 2 |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Balancing a tree after an insertion or deletion will be through </a:t>
            </a:r>
            <a:r>
              <a:rPr lang="en-US" dirty="0" smtClean="0">
                <a:solidFill>
                  <a:srgbClr val="0000FF"/>
                </a:solidFill>
              </a:rPr>
              <a:t>rotations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489" y="3312506"/>
            <a:ext cx="64008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041" y="5487143"/>
            <a:ext cx="78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rotations maintains the </a:t>
            </a:r>
            <a:r>
              <a:rPr lang="en-US" dirty="0" err="1" smtClean="0"/>
              <a:t>inorder</a:t>
            </a:r>
            <a:r>
              <a:rPr lang="en-US" dirty="0" smtClean="0"/>
              <a:t> of nodes, but makes for a more balanced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5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43721</TotalTime>
  <Words>1719</Words>
  <Application>Microsoft Macintosh PowerPoint</Application>
  <PresentationFormat>On-screen Show (4:3)</PresentationFormat>
  <Paragraphs>401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Capital</vt:lpstr>
      <vt:lpstr>Clip</vt:lpstr>
      <vt:lpstr>CPSC 131</vt:lpstr>
      <vt:lpstr>Tree Depth and Height and BST Issue</vt:lpstr>
      <vt:lpstr>Depth</vt:lpstr>
      <vt:lpstr>Height</vt:lpstr>
      <vt:lpstr>Issue with Binary Search Tree Performance</vt:lpstr>
      <vt:lpstr>Perfect Binary Search Tree</vt:lpstr>
      <vt:lpstr>Self-Balancing Trees</vt:lpstr>
      <vt:lpstr>AVL Trees</vt:lpstr>
      <vt:lpstr>Trinode Restructuring - Rotations</vt:lpstr>
      <vt:lpstr>Insert and Rotation in AVL Trees</vt:lpstr>
      <vt:lpstr>Insertion</vt:lpstr>
      <vt:lpstr>Trinode Restructuring</vt:lpstr>
      <vt:lpstr>Trinode Restructuring</vt:lpstr>
      <vt:lpstr>Restructuring – as Single Rotations</vt:lpstr>
      <vt:lpstr>Trinode Restructuring</vt:lpstr>
      <vt:lpstr>Restructuring – as Double Rotations</vt:lpstr>
      <vt:lpstr>PowerPoint Presentation</vt:lpstr>
      <vt:lpstr>Trinode Restructuring Pseudocode</vt:lpstr>
      <vt:lpstr>Trinode Restructuring (cont)</vt:lpstr>
      <vt:lpstr>Insertion Example</vt:lpstr>
      <vt:lpstr>Removal</vt:lpstr>
      <vt:lpstr>Rebalancing after a Removal</vt:lpstr>
      <vt:lpstr>AVL Tree Performance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 </dc:title>
  <dc:creator>Gina Ackerman</dc:creator>
  <cp:lastModifiedBy>Gina Ackerman</cp:lastModifiedBy>
  <cp:revision>930</cp:revision>
  <cp:lastPrinted>2016-11-09T20:33:01Z</cp:lastPrinted>
  <dcterms:created xsi:type="dcterms:W3CDTF">2015-01-12T05:55:10Z</dcterms:created>
  <dcterms:modified xsi:type="dcterms:W3CDTF">2016-12-12T03:19:18Z</dcterms:modified>
</cp:coreProperties>
</file>