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1" r:id="rId4"/>
    <p:sldId id="263" r:id="rId5"/>
    <p:sldId id="262" r:id="rId6"/>
    <p:sldId id="265" r:id="rId7"/>
    <p:sldId id="264" r:id="rId8"/>
    <p:sldId id="260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8810" autoAdjust="0"/>
  </p:normalViewPr>
  <p:slideViewPr>
    <p:cSldViewPr snapToGrid="0" snapToObjects="1">
      <p:cViewPr varScale="1">
        <p:scale>
          <a:sx n="75" d="100"/>
          <a:sy n="75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11/30/16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11/30/16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11/30/16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11/30/16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11/30/16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131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118556"/>
            <a:ext cx="7605059" cy="31044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Structures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3600" dirty="0" smtClean="0"/>
              <a:t>Breadth-First Search (BFS)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  <p:grpSp>
        <p:nvGrpSpPr>
          <p:cNvPr id="5" name="Group 594"/>
          <p:cNvGrpSpPr>
            <a:grpSpLocks/>
          </p:cNvGrpSpPr>
          <p:nvPr/>
        </p:nvGrpSpPr>
        <p:grpSpPr bwMode="auto">
          <a:xfrm>
            <a:off x="2984514" y="3941290"/>
            <a:ext cx="3533774" cy="1704975"/>
            <a:chOff x="3072" y="950"/>
            <a:chExt cx="2299" cy="1342"/>
          </a:xfrm>
        </p:grpSpPr>
        <p:sp>
          <p:nvSpPr>
            <p:cNvPr id="6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C</a:t>
              </a:r>
            </a:p>
          </p:txBody>
        </p:sp>
        <p:sp>
          <p:nvSpPr>
            <p:cNvPr id="10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B</a:t>
              </a:r>
            </a:p>
          </p:txBody>
        </p:sp>
        <p:sp>
          <p:nvSpPr>
            <p:cNvPr id="11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12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  <p:cxnSp>
          <p:nvCxnSpPr>
            <p:cNvPr id="13" name="AutoShape 602"/>
            <p:cNvCxnSpPr>
              <a:cxnSpLocks noChangeAspect="1" noChangeShapeType="1"/>
              <a:stCxn id="11" idx="3"/>
              <a:endCxn id="10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603"/>
            <p:cNvCxnSpPr>
              <a:cxnSpLocks noChangeAspect="1" noChangeShapeType="1"/>
              <a:stCxn id="12" idx="1"/>
              <a:endCxn id="10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604"/>
            <p:cNvCxnSpPr>
              <a:cxnSpLocks noChangeAspect="1" noChangeShapeType="1"/>
              <a:stCxn id="12" idx="7"/>
              <a:endCxn id="9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605"/>
            <p:cNvCxnSpPr>
              <a:cxnSpLocks noChangeAspect="1" noChangeShapeType="1"/>
              <a:stCxn id="11" idx="5"/>
              <a:endCxn id="9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606"/>
            <p:cNvCxnSpPr>
              <a:cxnSpLocks noChangeAspect="1" noChangeShapeType="1"/>
              <a:stCxn id="10" idx="6"/>
              <a:endCxn id="9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D</a:t>
              </a:r>
            </a:p>
          </p:txBody>
        </p:sp>
        <p:cxnSp>
          <p:nvCxnSpPr>
            <p:cNvPr id="19" name="AutoShape 608"/>
            <p:cNvCxnSpPr>
              <a:cxnSpLocks noChangeAspect="1" noChangeShapeType="1"/>
              <a:stCxn id="24" idx="7"/>
              <a:endCxn id="18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609"/>
            <p:cNvCxnSpPr>
              <a:cxnSpLocks noChangeAspect="1" noChangeShapeType="1"/>
              <a:stCxn id="18" idx="1"/>
              <a:endCxn id="11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  <p:sp>
          <p:nvSpPr>
            <p:cNvPr id="22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23" name="AutoShape 612"/>
            <p:cNvCxnSpPr>
              <a:cxnSpLocks noChangeAspect="1" noChangeShapeType="1"/>
              <a:stCxn id="9" idx="6"/>
              <a:endCxn id="18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rgbClr val="A0BAE1"/>
            </a:solidFill>
            <a:ln w="38100" cmpd="sng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F</a:t>
              </a:r>
            </a:p>
          </p:txBody>
        </p:sp>
        <p:cxnSp>
          <p:nvCxnSpPr>
            <p:cNvPr id="25" name="AutoShape 614"/>
            <p:cNvCxnSpPr>
              <a:cxnSpLocks noChangeAspect="1" noChangeShapeType="1"/>
              <a:stCxn id="9" idx="5"/>
              <a:endCxn id="24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1782" y="2171700"/>
            <a:ext cx="8285018" cy="2514600"/>
          </a:xfrm>
        </p:spPr>
        <p:txBody>
          <a:bodyPr/>
          <a:lstStyle/>
          <a:p>
            <a:r>
              <a:rPr lang="en-US" dirty="0" smtClean="0"/>
              <a:t>Something to Ponder:</a:t>
            </a:r>
            <a:br>
              <a:rPr lang="en-US" dirty="0" smtClean="0"/>
            </a:br>
            <a:r>
              <a:rPr lang="en-US" sz="1200" dirty="0" smtClean="0"/>
              <a:t> </a:t>
            </a:r>
            <a:br>
              <a:rPr lang="en-US" sz="1200" dirty="0" smtClean="0"/>
            </a:br>
            <a:r>
              <a:rPr lang="en-US" sz="4800" dirty="0" smtClean="0">
                <a:solidFill>
                  <a:srgbClr val="0070C0"/>
                </a:solidFill>
              </a:rPr>
              <a:t>How can one find and report a shortest path using BFS?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6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and Algorithms </a:t>
            </a:r>
            <a:r>
              <a:rPr lang="en-US" dirty="0"/>
              <a:t>in C+</a:t>
            </a:r>
            <a:r>
              <a:rPr lang="en-US" dirty="0" smtClean="0"/>
              <a:t>+,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Edition by Goodrich, </a:t>
            </a:r>
            <a:r>
              <a:rPr lang="en-US" dirty="0" err="1" smtClean="0"/>
              <a:t>Tamassia</a:t>
            </a:r>
            <a:r>
              <a:rPr lang="en-US" dirty="0" smtClean="0"/>
              <a:t>, and Mount</a:t>
            </a:r>
            <a:endParaRPr lang="hr-HR" dirty="0"/>
          </a:p>
          <a:p>
            <a:r>
              <a:rPr lang="en-US" dirty="0" smtClean="0"/>
              <a:t>Chapter-Section:  </a:t>
            </a:r>
            <a:r>
              <a:rPr lang="en-US" dirty="0"/>
              <a:t>13.3.5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1566333"/>
          </a:xfrm>
        </p:spPr>
        <p:txBody>
          <a:bodyPr/>
          <a:lstStyle/>
          <a:p>
            <a:r>
              <a:rPr lang="en-US" dirty="0" smtClean="0"/>
              <a:t>A systematic procedure for exploring a graph by examining all of its vertices and edges</a:t>
            </a:r>
          </a:p>
          <a:p>
            <a:r>
              <a:rPr lang="en-US" dirty="0" smtClean="0"/>
              <a:t>Traversal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1938" y="3328105"/>
            <a:ext cx="4161010" cy="19776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charset="2"/>
              <a:buChar char="§"/>
            </a:pPr>
            <a:r>
              <a:rPr lang="en-US" sz="2000" dirty="0" smtClean="0"/>
              <a:t>Breadth-First Search (BFS)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Visits the neighbor vertices before visiting the child vertices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A queue is used in the search process</a:t>
            </a: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6132" y="3330098"/>
            <a:ext cx="4155425" cy="19756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000" dirty="0" smtClean="0"/>
              <a:t>Depth-First Search (DFS)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Visits the child vertices before visiting the sibling vertices</a:t>
            </a:r>
          </a:p>
          <a:p>
            <a:pPr lvl="1">
              <a:buClrTx/>
              <a:buFont typeface="Arial"/>
              <a:buChar char="•"/>
            </a:pPr>
            <a:r>
              <a:rPr lang="en-US" sz="2000" dirty="0" smtClean="0"/>
              <a:t>A stack is general used when implementing 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8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1881" y="244475"/>
            <a:ext cx="4154897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</a:t>
            </a:r>
            <a:r>
              <a:rPr lang="en-US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FS Traversal Terminologies &amp; Sketches</a:t>
            </a:r>
            <a:endParaRPr lang="en-US" sz="28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584325" y="2520598"/>
            <a:ext cx="2088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8000"/>
                </a:solidFill>
                <a:latin typeface="+mn-lt"/>
              </a:rPr>
              <a:t>discovery edge</a:t>
            </a: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1550988" y="2947635"/>
            <a:ext cx="1508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  <a:latin typeface="+mn-lt"/>
              </a:rPr>
              <a:t>cross edge</a:t>
            </a:r>
          </a:p>
        </p:txBody>
      </p:sp>
      <p:sp>
        <p:nvSpPr>
          <p:cNvPr id="7" name="Oval 61"/>
          <p:cNvSpPr>
            <a:spLocks noChangeAspect="1" noChangeArrowheads="1"/>
          </p:cNvSpPr>
          <p:nvPr/>
        </p:nvSpPr>
        <p:spPr bwMode="auto">
          <a:xfrm>
            <a:off x="773113" y="1712560"/>
            <a:ext cx="366712" cy="3667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1584325" y="1666523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  <a:latin typeface="+mn-lt"/>
              </a:rPr>
              <a:t>visited vertex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773113" y="1283935"/>
            <a:ext cx="366712" cy="366713"/>
          </a:xfrm>
          <a:prstGeom prst="ellipse">
            <a:avLst/>
          </a:prstGeom>
          <a:solidFill>
            <a:srgbClr val="F5CEA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1584325" y="1239485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unexplored vertex</a:t>
            </a: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1584325" y="2093560"/>
            <a:ext cx="2325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unexplored edge</a:t>
            </a:r>
          </a:p>
        </p:txBody>
      </p: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517525" y="2323748"/>
            <a:ext cx="877888" cy="852487"/>
            <a:chOff x="432" y="1691"/>
            <a:chExt cx="937" cy="537"/>
          </a:xfrm>
        </p:grpSpPr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6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7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8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9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rgbClr val="A0BAE1"/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B</a:t>
            </a:r>
          </a:p>
        </p:txBody>
      </p:sp>
      <p:sp>
        <p:nvSpPr>
          <p:cNvPr id="20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rgbClr val="A0BAE1"/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1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E</a:t>
            </a:r>
          </a:p>
        </p:txBody>
      </p:sp>
      <p:cxnSp>
        <p:nvCxnSpPr>
          <p:cNvPr id="22" name="AutoShape 8"/>
          <p:cNvCxnSpPr>
            <a:cxnSpLocks noChangeAspect="1" noChangeShapeType="1"/>
            <a:stCxn id="20" idx="3"/>
            <a:endCxn id="19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9"/>
          <p:cNvCxnSpPr>
            <a:cxnSpLocks noChangeAspect="1" noChangeShapeType="1"/>
            <a:stCxn id="21" idx="1"/>
            <a:endCxn id="19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0"/>
          <p:cNvCxnSpPr>
            <a:cxnSpLocks noChangeAspect="1" noChangeShapeType="1"/>
            <a:stCxn id="21" idx="7"/>
            <a:endCxn id="18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1"/>
          <p:cNvCxnSpPr>
            <a:cxnSpLocks noChangeAspect="1" noChangeShapeType="1"/>
            <a:stCxn id="20" idx="5"/>
            <a:endCxn id="18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"/>
          <p:cNvCxnSpPr>
            <a:cxnSpLocks noChangeAspect="1" noChangeShapeType="1"/>
            <a:stCxn id="19" idx="6"/>
            <a:endCxn id="18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D</a:t>
            </a:r>
          </a:p>
        </p:txBody>
      </p:sp>
      <p:cxnSp>
        <p:nvCxnSpPr>
          <p:cNvPr id="28" name="AutoShape 15"/>
          <p:cNvCxnSpPr>
            <a:cxnSpLocks noChangeAspect="1" noChangeShapeType="1"/>
            <a:stCxn id="33" idx="7"/>
            <a:endCxn id="27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6"/>
          <p:cNvCxnSpPr>
            <a:cxnSpLocks noChangeAspect="1" noChangeShapeType="1"/>
            <a:stCxn id="27" idx="1"/>
            <a:endCxn id="20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>
                <a:solidFill>
                  <a:schemeClr val="tx2"/>
                </a:solidFill>
                <a:latin typeface="+mn-lt"/>
              </a:rPr>
              <a:t>L</a:t>
            </a:r>
            <a:r>
              <a:rPr lang="en-US" sz="1800" baseline="-25000">
                <a:solidFill>
                  <a:schemeClr val="tx2"/>
                </a:solidFill>
                <a:latin typeface="+mn-lt"/>
              </a:rPr>
              <a:t>0</a:t>
            </a:r>
          </a:p>
        </p:txBody>
      </p:sp>
      <p:sp>
        <p:nvSpPr>
          <p:cNvPr id="31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>
                <a:solidFill>
                  <a:schemeClr val="tx2"/>
                </a:solidFill>
                <a:latin typeface="+mn-lt"/>
              </a:rPr>
              <a:t>L</a:t>
            </a:r>
            <a:r>
              <a:rPr lang="en-US" sz="1800" baseline="-25000">
                <a:solidFill>
                  <a:schemeClr val="tx2"/>
                </a:solidFill>
                <a:latin typeface="+mn-lt"/>
              </a:rPr>
              <a:t>1</a:t>
            </a:r>
          </a:p>
        </p:txBody>
      </p:sp>
      <p:cxnSp>
        <p:nvCxnSpPr>
          <p:cNvPr id="32" name="AutoShape 83"/>
          <p:cNvCxnSpPr>
            <a:cxnSpLocks noChangeAspect="1" noChangeShapeType="1"/>
            <a:stCxn id="18" idx="6"/>
            <a:endCxn id="27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F</a:t>
            </a:r>
          </a:p>
        </p:txBody>
      </p:sp>
      <p:cxnSp>
        <p:nvCxnSpPr>
          <p:cNvPr id="34" name="AutoShape 85"/>
          <p:cNvCxnSpPr>
            <a:cxnSpLocks noChangeAspect="1" noChangeShapeType="1"/>
            <a:stCxn id="18" idx="5"/>
            <a:endCxn id="33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106"/>
          <p:cNvGrpSpPr>
            <a:grpSpLocks/>
          </p:cNvGrpSpPr>
          <p:nvPr/>
        </p:nvGrpSpPr>
        <p:grpSpPr bwMode="auto">
          <a:xfrm>
            <a:off x="5188392" y="352659"/>
            <a:ext cx="3533775" cy="2073275"/>
            <a:chOff x="3264" y="812"/>
            <a:chExt cx="2226" cy="1306"/>
          </a:xfrm>
        </p:grpSpPr>
        <p:sp>
          <p:nvSpPr>
            <p:cNvPr id="36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7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8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39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40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</a:p>
          </p:txBody>
        </p:sp>
        <p:sp>
          <p:nvSpPr>
            <p:cNvPr id="41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42" name="AutoShape 93"/>
            <p:cNvCxnSpPr>
              <a:cxnSpLocks noChangeAspect="1" noChangeShapeType="1"/>
              <a:stCxn id="40" idx="3"/>
              <a:endCxn id="39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94"/>
            <p:cNvCxnSpPr>
              <a:cxnSpLocks noChangeAspect="1" noChangeShapeType="1"/>
              <a:stCxn id="41" idx="1"/>
              <a:endCxn id="39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95"/>
            <p:cNvCxnSpPr>
              <a:cxnSpLocks noChangeAspect="1" noChangeShapeType="1"/>
              <a:stCxn id="41" idx="7"/>
              <a:endCxn id="38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96"/>
            <p:cNvCxnSpPr>
              <a:cxnSpLocks noChangeAspect="1" noChangeShapeType="1"/>
              <a:stCxn id="40" idx="5"/>
              <a:endCxn id="38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97"/>
            <p:cNvCxnSpPr>
              <a:cxnSpLocks noChangeAspect="1" noChangeShapeType="1"/>
              <a:stCxn id="39" idx="6"/>
              <a:endCxn id="38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48" name="AutoShape 99"/>
            <p:cNvCxnSpPr>
              <a:cxnSpLocks noChangeAspect="1" noChangeShapeType="1"/>
              <a:stCxn id="53" idx="7"/>
              <a:endCxn id="47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00"/>
            <p:cNvCxnSpPr>
              <a:cxnSpLocks noChangeAspect="1" noChangeShapeType="1"/>
              <a:stCxn id="47" idx="1"/>
              <a:endCxn id="40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51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52" name="AutoShape 103"/>
            <p:cNvCxnSpPr>
              <a:cxnSpLocks noChangeAspect="1" noChangeShapeType="1"/>
              <a:stCxn id="38" idx="6"/>
              <a:endCxn id="47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54" name="AutoShape 105"/>
            <p:cNvCxnSpPr>
              <a:cxnSpLocks noChangeAspect="1" noChangeShapeType="1"/>
              <a:stCxn id="38" idx="5"/>
              <a:endCxn id="53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5072505" y="2377408"/>
            <a:ext cx="3649662" cy="2073275"/>
            <a:chOff x="5189538" y="4022725"/>
            <a:chExt cx="3649662" cy="2073275"/>
          </a:xfrm>
        </p:grpSpPr>
        <p:sp>
          <p:nvSpPr>
            <p:cNvPr id="55" name="AutoShape 108"/>
            <p:cNvSpPr>
              <a:spLocks noChangeArrowheads="1"/>
            </p:cNvSpPr>
            <p:nvPr/>
          </p:nvSpPr>
          <p:spPr bwMode="auto">
            <a:xfrm>
              <a:off x="5691188" y="4935538"/>
              <a:ext cx="3148012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6" name="AutoShape 109"/>
            <p:cNvSpPr>
              <a:spLocks noChangeArrowheads="1"/>
            </p:cNvSpPr>
            <p:nvPr/>
          </p:nvSpPr>
          <p:spPr bwMode="auto">
            <a:xfrm>
              <a:off x="6296025" y="4203700"/>
              <a:ext cx="827088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7" name="Oval 110"/>
            <p:cNvSpPr>
              <a:spLocks noChangeAspect="1" noChangeArrowheads="1"/>
            </p:cNvSpPr>
            <p:nvPr/>
          </p:nvSpPr>
          <p:spPr bwMode="auto">
            <a:xfrm>
              <a:off x="7134225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58" name="Oval 111"/>
            <p:cNvSpPr>
              <a:spLocks noChangeAspect="1" noChangeArrowheads="1"/>
            </p:cNvSpPr>
            <p:nvPr/>
          </p:nvSpPr>
          <p:spPr bwMode="auto">
            <a:xfrm>
              <a:off x="5913438" y="4997450"/>
              <a:ext cx="366712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59" name="Oval 112"/>
            <p:cNvSpPr>
              <a:spLocks noChangeAspect="1" noChangeArrowheads="1"/>
            </p:cNvSpPr>
            <p:nvPr/>
          </p:nvSpPr>
          <p:spPr bwMode="auto">
            <a:xfrm>
              <a:off x="6542088" y="4265613"/>
              <a:ext cx="366712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60" name="Oval 113"/>
            <p:cNvSpPr>
              <a:spLocks noChangeAspect="1" noChangeArrowheads="1"/>
            </p:cNvSpPr>
            <p:nvPr/>
          </p:nvSpPr>
          <p:spPr bwMode="auto">
            <a:xfrm>
              <a:off x="6523038" y="5729288"/>
              <a:ext cx="366712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61" name="AutoShape 114"/>
            <p:cNvCxnSpPr>
              <a:cxnSpLocks noChangeAspect="1" noChangeShapeType="1"/>
              <a:stCxn id="59" idx="3"/>
              <a:endCxn id="58" idx="7"/>
            </p:cNvCxnSpPr>
            <p:nvPr/>
          </p:nvCxnSpPr>
          <p:spPr bwMode="auto">
            <a:xfrm flipH="1">
              <a:off x="6226175" y="4597400"/>
              <a:ext cx="368300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15"/>
            <p:cNvCxnSpPr>
              <a:cxnSpLocks noChangeAspect="1" noChangeShapeType="1"/>
              <a:stCxn id="60" idx="1"/>
              <a:endCxn id="58" idx="5"/>
            </p:cNvCxnSpPr>
            <p:nvPr/>
          </p:nvCxnSpPr>
          <p:spPr bwMode="auto">
            <a:xfrm flipH="1" flipV="1">
              <a:off x="6226175" y="5329238"/>
              <a:ext cx="349250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116"/>
            <p:cNvCxnSpPr>
              <a:cxnSpLocks noChangeAspect="1" noChangeShapeType="1"/>
              <a:stCxn id="60" idx="7"/>
              <a:endCxn id="57" idx="3"/>
            </p:cNvCxnSpPr>
            <p:nvPr/>
          </p:nvCxnSpPr>
          <p:spPr bwMode="auto">
            <a:xfrm flipV="1">
              <a:off x="6835775" y="5329238"/>
              <a:ext cx="35083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117"/>
            <p:cNvCxnSpPr>
              <a:cxnSpLocks noChangeAspect="1" noChangeShapeType="1"/>
              <a:stCxn id="59" idx="5"/>
              <a:endCxn id="57" idx="1"/>
            </p:cNvCxnSpPr>
            <p:nvPr/>
          </p:nvCxnSpPr>
          <p:spPr bwMode="auto">
            <a:xfrm>
              <a:off x="6854825" y="4597400"/>
              <a:ext cx="331788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118"/>
            <p:cNvCxnSpPr>
              <a:cxnSpLocks noChangeAspect="1" noChangeShapeType="1"/>
              <a:stCxn id="58" idx="6"/>
              <a:endCxn id="57" idx="2"/>
            </p:cNvCxnSpPr>
            <p:nvPr/>
          </p:nvCxnSpPr>
          <p:spPr bwMode="auto">
            <a:xfrm>
              <a:off x="6297613" y="5180013"/>
              <a:ext cx="81597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119"/>
            <p:cNvSpPr>
              <a:spLocks noChangeAspect="1" noChangeArrowheads="1"/>
            </p:cNvSpPr>
            <p:nvPr/>
          </p:nvSpPr>
          <p:spPr bwMode="auto">
            <a:xfrm>
              <a:off x="8356600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67" name="AutoShape 120"/>
            <p:cNvCxnSpPr>
              <a:cxnSpLocks noChangeAspect="1" noChangeShapeType="1"/>
              <a:stCxn id="72" idx="7"/>
              <a:endCxn id="66" idx="3"/>
            </p:cNvCxnSpPr>
            <p:nvPr/>
          </p:nvCxnSpPr>
          <p:spPr bwMode="auto">
            <a:xfrm flipV="1">
              <a:off x="8058150" y="5329238"/>
              <a:ext cx="35083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121"/>
            <p:cNvCxnSpPr>
              <a:cxnSpLocks noChangeAspect="1" noChangeShapeType="1"/>
              <a:stCxn id="66" idx="1"/>
              <a:endCxn id="59" idx="6"/>
            </p:cNvCxnSpPr>
            <p:nvPr/>
          </p:nvCxnSpPr>
          <p:spPr bwMode="auto">
            <a:xfrm flipH="1" flipV="1">
              <a:off x="6926263" y="4448175"/>
              <a:ext cx="1482725" cy="58261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5799138" y="402272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5189538" y="474662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71" name="AutoShape 124"/>
            <p:cNvCxnSpPr>
              <a:cxnSpLocks noChangeAspect="1" noChangeShapeType="1"/>
              <a:stCxn id="57" idx="6"/>
              <a:endCxn id="66" idx="2"/>
            </p:cNvCxnSpPr>
            <p:nvPr/>
          </p:nvCxnSpPr>
          <p:spPr bwMode="auto">
            <a:xfrm>
              <a:off x="7518400" y="5180013"/>
              <a:ext cx="8175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25"/>
            <p:cNvSpPr>
              <a:spLocks noChangeAspect="1" noChangeArrowheads="1"/>
            </p:cNvSpPr>
            <p:nvPr/>
          </p:nvSpPr>
          <p:spPr bwMode="auto">
            <a:xfrm>
              <a:off x="7745413" y="5729288"/>
              <a:ext cx="366712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73" name="AutoShape 126"/>
            <p:cNvCxnSpPr>
              <a:cxnSpLocks noChangeAspect="1" noChangeShapeType="1"/>
              <a:stCxn id="57" idx="5"/>
              <a:endCxn id="72" idx="1"/>
            </p:cNvCxnSpPr>
            <p:nvPr/>
          </p:nvCxnSpPr>
          <p:spPr bwMode="auto">
            <a:xfrm>
              <a:off x="7446963" y="5329238"/>
              <a:ext cx="350837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5" name="Group 1101"/>
          <p:cNvGrpSpPr>
            <a:grpSpLocks/>
          </p:cNvGrpSpPr>
          <p:nvPr/>
        </p:nvGrpSpPr>
        <p:grpSpPr bwMode="auto">
          <a:xfrm>
            <a:off x="5072504" y="4402157"/>
            <a:ext cx="3649663" cy="2073275"/>
            <a:chOff x="384" y="950"/>
            <a:chExt cx="2299" cy="1306"/>
          </a:xfrm>
        </p:grpSpPr>
        <p:sp>
          <p:nvSpPr>
            <p:cNvPr id="76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77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78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79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80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81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cxnSp>
          <p:nvCxnSpPr>
            <p:cNvPr id="82" name="AutoShape 1088"/>
            <p:cNvCxnSpPr>
              <a:cxnSpLocks noChangeAspect="1" noChangeShapeType="1"/>
              <a:stCxn id="80" idx="3"/>
              <a:endCxn id="79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1089"/>
            <p:cNvCxnSpPr>
              <a:cxnSpLocks noChangeAspect="1" noChangeShapeType="1"/>
              <a:stCxn id="81" idx="1"/>
              <a:endCxn id="79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1090"/>
            <p:cNvCxnSpPr>
              <a:cxnSpLocks noChangeAspect="1" noChangeShapeType="1"/>
              <a:stCxn id="81" idx="7"/>
              <a:endCxn id="78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091"/>
            <p:cNvCxnSpPr>
              <a:cxnSpLocks noChangeAspect="1" noChangeShapeType="1"/>
              <a:stCxn id="80" idx="5"/>
              <a:endCxn id="78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092"/>
            <p:cNvCxnSpPr>
              <a:cxnSpLocks noChangeAspect="1" noChangeShapeType="1"/>
              <a:stCxn id="79" idx="6"/>
              <a:endCxn id="78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88" name="AutoShape 1094"/>
            <p:cNvCxnSpPr>
              <a:cxnSpLocks noChangeAspect="1" noChangeShapeType="1"/>
              <a:stCxn id="93" idx="7"/>
              <a:endCxn id="87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1095"/>
            <p:cNvCxnSpPr>
              <a:cxnSpLocks noChangeAspect="1" noChangeShapeType="1"/>
              <a:stCxn id="87" idx="1"/>
              <a:endCxn id="80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1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92" name="AutoShape 1098"/>
            <p:cNvCxnSpPr>
              <a:cxnSpLocks noChangeAspect="1" noChangeShapeType="1"/>
              <a:stCxn id="78" idx="6"/>
              <a:endCxn id="87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94" name="AutoShape 1100"/>
            <p:cNvCxnSpPr>
              <a:cxnSpLocks noChangeAspect="1" noChangeShapeType="1"/>
              <a:stCxn id="78" idx="5"/>
              <a:endCxn id="93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Rectangle 94"/>
          <p:cNvSpPr/>
          <p:nvPr/>
        </p:nvSpPr>
        <p:spPr>
          <a:xfrm>
            <a:off x="409221" y="2989967"/>
            <a:ext cx="2808642" cy="404499"/>
          </a:xfrm>
          <a:prstGeom prst="rect">
            <a:avLst/>
          </a:prstGeom>
          <a:noFill/>
          <a:ln>
            <a:solidFill>
              <a:srgbClr val="660066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 Pseudo Code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9467" y="1270002"/>
            <a:ext cx="3429000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The algorithm uses a mechanism for setting and getting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labels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 of vertices and edges</a:t>
            </a: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04783" y="1227669"/>
            <a:ext cx="4419600" cy="5007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1800" dirty="0">
                <a:latin typeface="+mn-lt"/>
              </a:rPr>
              <a:t> </a:t>
            </a:r>
            <a:r>
              <a:rPr lang="en-US" sz="1800" b="1" i="1" dirty="0">
                <a:solidFill>
                  <a:srgbClr val="008000"/>
                </a:solidFill>
                <a:latin typeface="+mn-lt"/>
              </a:rPr>
              <a:t>BFS</a:t>
            </a:r>
            <a:r>
              <a:rPr lang="en-US" sz="18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800" b="1" i="1" dirty="0">
                <a:solidFill>
                  <a:srgbClr val="008000"/>
                </a:solidFill>
                <a:latin typeface="+mn-lt"/>
              </a:rPr>
              <a:t>G, s</a:t>
            </a:r>
            <a:r>
              <a:rPr lang="en-US" sz="1800" dirty="0">
                <a:solidFill>
                  <a:srgbClr val="008000"/>
                </a:solidFill>
                <a:latin typeface="+mn-lt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	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L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0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+mn-lt"/>
                <a:sym typeface="Symbol" charset="0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charset="0"/>
              </a:rPr>
              <a:t>new empty sequence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L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0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.insertBack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s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s.setLabel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VISITED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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charset="0"/>
              </a:rPr>
              <a:t> </a:t>
            </a:r>
          </a:p>
          <a:p>
            <a:pPr lvl="1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while 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b="1" i="1" dirty="0" err="1" smtClean="0">
                <a:solidFill>
                  <a:srgbClr val="000090"/>
                </a:solidFill>
                <a:latin typeface="+mn-lt"/>
              </a:rPr>
              <a:t>L</a:t>
            </a:r>
            <a:r>
              <a:rPr lang="en-US" sz="1800" b="1" i="1" baseline="-25000" dirty="0" err="1" smtClean="0">
                <a:solidFill>
                  <a:srgbClr val="000090"/>
                </a:solidFill>
                <a:latin typeface="+mn-lt"/>
              </a:rPr>
              <a:t>i</a:t>
            </a:r>
            <a:r>
              <a:rPr lang="en-US" sz="1800" b="1" i="1" dirty="0" err="1" smtClean="0">
                <a:solidFill>
                  <a:srgbClr val="000090"/>
                </a:solidFill>
                <a:latin typeface="+mn-lt"/>
              </a:rPr>
              <a:t>.empty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800" dirty="0" smtClean="0">
                <a:solidFill>
                  <a:srgbClr val="000090"/>
                </a:solidFill>
                <a:latin typeface="+mn-lt"/>
              </a:rPr>
              <a:t>) is not empty </a:t>
            </a:r>
            <a:r>
              <a:rPr lang="en-US" sz="1600" b="1" dirty="0" smtClean="0">
                <a:solidFill>
                  <a:srgbClr val="000000"/>
                </a:solidFill>
                <a:latin typeface="+mn-lt"/>
              </a:rPr>
              <a:t>do</a:t>
            </a:r>
            <a:endParaRPr lang="en-US" sz="1600" dirty="0">
              <a:solidFill>
                <a:srgbClr val="000090"/>
              </a:solidFill>
              <a:latin typeface="+mn-lt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L</a:t>
            </a:r>
            <a:r>
              <a:rPr lang="en-US" sz="1800" b="1" i="1" baseline="-25000" dirty="0">
                <a:solidFill>
                  <a:srgbClr val="000090"/>
                </a:solidFill>
                <a:latin typeface="+mn-lt"/>
              </a:rPr>
              <a:t>i 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  <a:sym typeface="Symbol" charset="0"/>
              </a:rPr>
              <a:t>+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</a:t>
            </a:r>
            <a:r>
              <a:rPr lang="en-US" sz="1800" b="1" i="1" dirty="0">
                <a:solidFill>
                  <a:srgbClr val="000090"/>
                </a:solidFill>
                <a:latin typeface="+mn-lt"/>
                <a:sym typeface="Symbol" charset="0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charset="0"/>
              </a:rPr>
              <a:t>new empty sequence</a:t>
            </a:r>
            <a:r>
              <a:rPr lang="en-US" sz="1800" b="1" dirty="0">
                <a:solidFill>
                  <a:srgbClr val="000090"/>
                </a:solidFill>
                <a:latin typeface="+mn-lt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	for all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v</a:t>
            </a: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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L</a:t>
            </a:r>
            <a:r>
              <a:rPr lang="en-US" sz="1800" b="1" i="1" baseline="-25000" dirty="0" err="1">
                <a:solidFill>
                  <a:srgbClr val="000090"/>
                </a:solidFill>
                <a:latin typeface="+mn-lt"/>
              </a:rPr>
              <a:t>i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.elements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() </a:t>
            </a:r>
            <a:br>
              <a:rPr lang="en-US" sz="1800" dirty="0">
                <a:solidFill>
                  <a:srgbClr val="000090"/>
                </a:solidFill>
                <a:latin typeface="+mn-lt"/>
              </a:rPr>
            </a:br>
            <a:r>
              <a:rPr lang="en-US" sz="1800" dirty="0">
                <a:solidFill>
                  <a:schemeClr val="accent2"/>
                </a:solidFill>
                <a:latin typeface="+mn-lt"/>
                <a:sym typeface="Symbol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e</a:t>
            </a: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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v.incidentEdges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+mn-lt"/>
                <a:sym typeface="Symbol" charset="0"/>
              </a:rPr>
              <a:t>			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e.getLabel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()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= 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UNEXPLORED</a:t>
            </a:r>
            <a:endParaRPr lang="en-US" sz="1800" dirty="0">
              <a:solidFill>
                <a:srgbClr val="000090"/>
              </a:solidFill>
              <a:latin typeface="+mn-lt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				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</a:t>
            </a:r>
            <a:r>
              <a:rPr lang="en-US" sz="1800" b="1" i="1" dirty="0">
                <a:solidFill>
                  <a:srgbClr val="000090"/>
                </a:solidFill>
                <a:latin typeface="+mn-lt"/>
                <a:sym typeface="Symbol" charset="0"/>
              </a:rPr>
              <a:t>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e.opposite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v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				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if </a:t>
            </a:r>
            <a:r>
              <a:rPr lang="en-US" sz="1800" b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w.getLabel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() 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charset="0"/>
              </a:rPr>
              <a:t>= 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UNEXPLORED</a:t>
            </a:r>
            <a:endParaRPr lang="en-US" sz="1800" dirty="0">
              <a:solidFill>
                <a:srgbClr val="000090"/>
              </a:solidFill>
              <a:latin typeface="+mn-lt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rgbClr val="000090"/>
                </a:solidFill>
                <a:latin typeface="+mn-lt"/>
              </a:rPr>
              <a:t>					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e.setLabel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DISCOVERY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rgbClr val="000090"/>
                </a:solidFill>
                <a:latin typeface="+mn-lt"/>
              </a:rPr>
              <a:t>					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w.setLabel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VISITED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					L</a:t>
            </a:r>
            <a:r>
              <a:rPr lang="en-US" sz="1800" b="1" i="1" baseline="-25000" dirty="0">
                <a:solidFill>
                  <a:srgbClr val="000090"/>
                </a:solidFill>
                <a:latin typeface="+mn-lt"/>
              </a:rPr>
              <a:t>i 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  <a:sym typeface="Symbol" charset="0"/>
              </a:rPr>
              <a:t>+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.insertBack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w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				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else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90"/>
                </a:solidFill>
                <a:latin typeface="+mn-lt"/>
              </a:rPr>
              <a:t>					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e.setLabel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CROSS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rgbClr val="000090"/>
                </a:solidFill>
                <a:latin typeface="+mn-lt"/>
              </a:rPr>
              <a:t>	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i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charset="0"/>
              </a:rPr>
              <a:t>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i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charset="0"/>
              </a:rPr>
              <a:t>+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8365" y="2625550"/>
            <a:ext cx="3963190" cy="36215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1800" dirty="0">
                <a:latin typeface="+mn-lt"/>
              </a:rPr>
              <a:t> </a:t>
            </a:r>
            <a:r>
              <a:rPr lang="en-US" sz="1800" b="1" i="1" dirty="0">
                <a:solidFill>
                  <a:srgbClr val="008000"/>
                </a:solidFill>
                <a:latin typeface="+mn-lt"/>
              </a:rPr>
              <a:t>BFS</a:t>
            </a:r>
            <a:r>
              <a:rPr lang="en-US" sz="18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800" b="1" i="1" dirty="0">
                <a:solidFill>
                  <a:srgbClr val="008000"/>
                </a:solidFill>
                <a:latin typeface="+mn-lt"/>
              </a:rPr>
              <a:t>G</a:t>
            </a:r>
            <a:r>
              <a:rPr lang="en-US" sz="1800" dirty="0">
                <a:solidFill>
                  <a:srgbClr val="008000"/>
                </a:solidFill>
                <a:latin typeface="+mn-lt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Input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graph 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G</a:t>
            </a:r>
            <a:endParaRPr lang="en-US" sz="1800" dirty="0">
              <a:solidFill>
                <a:srgbClr val="000090"/>
              </a:solidFill>
              <a:latin typeface="+mn-lt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Output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labeling of the edges </a:t>
            </a:r>
            <a:br>
              <a:rPr lang="en-US" sz="1800" dirty="0">
                <a:solidFill>
                  <a:srgbClr val="000090"/>
                </a:solidFill>
                <a:latin typeface="+mn-lt"/>
              </a:rPr>
            </a:br>
            <a:r>
              <a:rPr lang="en-US" sz="1800" dirty="0">
                <a:solidFill>
                  <a:srgbClr val="000090"/>
                </a:solidFill>
                <a:latin typeface="+mn-lt"/>
              </a:rPr>
              <a:t>		and partition of the </a:t>
            </a:r>
            <a:br>
              <a:rPr lang="en-US" sz="1800" dirty="0">
                <a:solidFill>
                  <a:srgbClr val="000090"/>
                </a:solidFill>
                <a:latin typeface="+mn-lt"/>
              </a:rPr>
            </a:br>
            <a:r>
              <a:rPr lang="en-US" sz="1800" dirty="0">
                <a:solidFill>
                  <a:srgbClr val="000090"/>
                </a:solidFill>
                <a:latin typeface="+mn-lt"/>
              </a:rPr>
              <a:t>		vertices  of 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G </a:t>
            </a:r>
            <a:endParaRPr lang="en-US" sz="1800" dirty="0">
              <a:solidFill>
                <a:srgbClr val="000090"/>
              </a:solidFill>
              <a:latin typeface="+mn-lt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u</a:t>
            </a: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G.vertices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u.setLabel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UNEXPLORED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e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+mn-lt"/>
              </a:rPr>
              <a:t>G.edges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e.setLabel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UNEXPLORED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v</a:t>
            </a:r>
            <a:r>
              <a:rPr lang="en-US" sz="18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sym typeface="Symbol" charset="0"/>
              </a:rPr>
              <a:t>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G.vertices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()</a:t>
            </a:r>
            <a:endParaRPr lang="en-US" sz="1800" b="1" dirty="0">
              <a:solidFill>
                <a:srgbClr val="000090"/>
              </a:solidFill>
              <a:latin typeface="+mn-lt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	if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1800" b="1" i="1" dirty="0" err="1">
                <a:solidFill>
                  <a:srgbClr val="000090"/>
                </a:solidFill>
                <a:latin typeface="+mn-lt"/>
              </a:rPr>
              <a:t>v.getLabel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() 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charset="0"/>
              </a:rPr>
              <a:t>= </a:t>
            </a:r>
            <a:r>
              <a:rPr lang="en-US" sz="1600" b="1" i="1" dirty="0">
                <a:solidFill>
                  <a:srgbClr val="000090"/>
                </a:solidFill>
                <a:latin typeface="+mn-lt"/>
              </a:rPr>
              <a:t>UNEXPLORED</a:t>
            </a:r>
            <a:endParaRPr lang="en-US" sz="1800" b="1" dirty="0">
              <a:solidFill>
                <a:srgbClr val="000090"/>
              </a:solidFill>
              <a:latin typeface="+mn-lt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rgbClr val="000090"/>
                </a:solidFill>
                <a:latin typeface="+mn-lt"/>
              </a:rPr>
              <a:t>		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BFS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(</a:t>
            </a:r>
            <a:r>
              <a:rPr lang="en-US" sz="1800" b="1" i="1" dirty="0">
                <a:solidFill>
                  <a:srgbClr val="000090"/>
                </a:solidFill>
                <a:latin typeface="+mn-lt"/>
              </a:rPr>
              <a:t>G, v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47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Analysis of BFS </a:t>
            </a:r>
            <a:r>
              <a:rPr lang="en-US" dirty="0" err="1" smtClean="0"/>
              <a:t>vs</a:t>
            </a:r>
            <a:r>
              <a:rPr lang="en-US" dirty="0" smtClean="0"/>
              <a:t>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56032" y="1068565"/>
            <a:ext cx="4160838" cy="5281436"/>
          </a:xfrm>
          <a:ln>
            <a:solidFill>
              <a:srgbClr val="A0BAE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1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BFS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 smtClean="0"/>
              <a:t>Setting</a:t>
            </a:r>
            <a:r>
              <a:rPr lang="en-US" sz="2600" dirty="0"/>
              <a:t>/getting a vertex/edge label takes </a:t>
            </a:r>
            <a:r>
              <a:rPr lang="en-US" sz="2600" b="1" i="1" dirty="0"/>
              <a:t>O</a:t>
            </a:r>
            <a:r>
              <a:rPr lang="en-US" sz="2600" dirty="0"/>
              <a:t>(1) time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/>
              <a:t>Each vertex is labeled twice 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300" dirty="0"/>
              <a:t>once as UNEXPLORED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300" dirty="0"/>
              <a:t>once as </a:t>
            </a:r>
            <a:r>
              <a:rPr lang="en-US" sz="2300" dirty="0">
                <a:solidFill>
                  <a:srgbClr val="008000"/>
                </a:solidFill>
              </a:rPr>
              <a:t>VISITED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/>
              <a:t>Each edge is labeled twice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300" dirty="0"/>
              <a:t>once as UNEXPLORED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2300" dirty="0"/>
              <a:t>once as </a:t>
            </a:r>
            <a:r>
              <a:rPr lang="en-US" sz="2300" dirty="0">
                <a:solidFill>
                  <a:srgbClr val="008000"/>
                </a:solidFill>
              </a:rPr>
              <a:t>DISCOVERY </a:t>
            </a:r>
            <a:r>
              <a:rPr lang="en-US" sz="2300" dirty="0"/>
              <a:t>or </a:t>
            </a:r>
            <a:r>
              <a:rPr lang="en-US" sz="2300" dirty="0">
                <a:solidFill>
                  <a:schemeClr val="accent2"/>
                </a:solidFill>
              </a:rPr>
              <a:t>CROSS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 smtClean="0"/>
              <a:t>Method </a:t>
            </a:r>
            <a:r>
              <a:rPr lang="en-US" sz="2600" dirty="0" err="1"/>
              <a:t>incidentEdges</a:t>
            </a:r>
            <a:r>
              <a:rPr lang="en-US" sz="2600" dirty="0"/>
              <a:t> is called once for each vertex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/>
              <a:t>BFS runs in </a:t>
            </a:r>
            <a:r>
              <a:rPr lang="en-US" sz="2600" b="1" i="1" dirty="0"/>
              <a:t>O</a:t>
            </a:r>
            <a:r>
              <a:rPr lang="en-US" sz="2600" dirty="0"/>
              <a:t>(</a:t>
            </a:r>
            <a:r>
              <a:rPr lang="en-US" sz="2600" b="1" i="1" dirty="0"/>
              <a:t>n </a:t>
            </a:r>
            <a:r>
              <a:rPr lang="en-US" sz="2600" dirty="0"/>
              <a:t>+</a:t>
            </a:r>
            <a:r>
              <a:rPr lang="en-US" sz="2600" b="1" i="1" dirty="0"/>
              <a:t> m</a:t>
            </a:r>
            <a:r>
              <a:rPr lang="en-US" sz="2600" dirty="0"/>
              <a:t>) time provided the graph </a:t>
            </a:r>
            <a:r>
              <a:rPr lang="en-US" sz="2800" dirty="0"/>
              <a:t>with </a:t>
            </a:r>
            <a:r>
              <a:rPr lang="en-US" sz="2800" b="1" i="1" dirty="0"/>
              <a:t>n</a:t>
            </a:r>
            <a:r>
              <a:rPr lang="en-US" sz="2800" dirty="0"/>
              <a:t> vertices and </a:t>
            </a:r>
            <a:r>
              <a:rPr lang="en-US" sz="2800" b="1" i="1" dirty="0"/>
              <a:t>m</a:t>
            </a:r>
            <a:r>
              <a:rPr lang="en-US" sz="2800" dirty="0"/>
              <a:t> </a:t>
            </a:r>
            <a:r>
              <a:rPr lang="en-US" sz="2800" dirty="0" smtClean="0"/>
              <a:t>edges </a:t>
            </a:r>
            <a:r>
              <a:rPr lang="en-US" sz="2600" dirty="0" smtClean="0"/>
              <a:t>is </a:t>
            </a:r>
            <a:r>
              <a:rPr lang="en-US" sz="2600" dirty="0"/>
              <a:t>represented by the adjacency list </a:t>
            </a:r>
            <a:r>
              <a:rPr lang="en-US" sz="2600" dirty="0" smtClean="0"/>
              <a:t>structure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2600" dirty="0"/>
              <a:t>Each vertex is inserted once into a sequence </a:t>
            </a:r>
            <a:r>
              <a:rPr lang="en-US" sz="2600" b="1" i="1" dirty="0"/>
              <a:t>L</a:t>
            </a:r>
            <a:r>
              <a:rPr lang="en-US" sz="2600" b="1" i="1" baseline="-25000" dirty="0"/>
              <a:t>i</a:t>
            </a:r>
            <a:r>
              <a:rPr lang="en-US" sz="2600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722749" y="1040342"/>
            <a:ext cx="4156075" cy="5281437"/>
          </a:xfrm>
          <a:ln>
            <a:solidFill>
              <a:srgbClr val="A0BAE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DFS</a:t>
            </a:r>
          </a:p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sz="1800" dirty="0"/>
              <a:t>Setting/getting a vertex/edge label takes </a:t>
            </a:r>
            <a:r>
              <a:rPr lang="en-US" sz="1800" b="1" i="1" dirty="0"/>
              <a:t>O</a:t>
            </a:r>
            <a:r>
              <a:rPr lang="en-US" sz="1800" dirty="0"/>
              <a:t>(1) time</a:t>
            </a:r>
          </a:p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sz="1800" dirty="0"/>
              <a:t>Each vertex is labeled twice </a:t>
            </a:r>
          </a:p>
          <a:p>
            <a:pPr lvl="1">
              <a:lnSpc>
                <a:spcPct val="80000"/>
              </a:lnSpc>
              <a:buClrTx/>
              <a:buFont typeface="Wingdings" charset="2"/>
              <a:buChar char="§"/>
            </a:pPr>
            <a:r>
              <a:rPr lang="en-US" sz="1600" dirty="0"/>
              <a:t>once as UNEXPLORED</a:t>
            </a:r>
          </a:p>
          <a:p>
            <a:pPr lvl="1">
              <a:lnSpc>
                <a:spcPct val="80000"/>
              </a:lnSpc>
              <a:buClrTx/>
              <a:buFont typeface="Wingdings" charset="2"/>
              <a:buChar char="§"/>
            </a:pPr>
            <a:r>
              <a:rPr lang="en-US" sz="1600" dirty="0"/>
              <a:t>once as </a:t>
            </a:r>
            <a:r>
              <a:rPr lang="en-US" sz="1600" dirty="0">
                <a:solidFill>
                  <a:srgbClr val="008000"/>
                </a:solidFill>
              </a:rPr>
              <a:t>VISITED</a:t>
            </a:r>
          </a:p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sz="1800" dirty="0"/>
              <a:t>Each edge is labeled twice</a:t>
            </a:r>
          </a:p>
          <a:p>
            <a:pPr lvl="1">
              <a:lnSpc>
                <a:spcPct val="80000"/>
              </a:lnSpc>
              <a:buClrTx/>
              <a:buFont typeface="Wingdings" charset="2"/>
              <a:buChar char="§"/>
            </a:pPr>
            <a:r>
              <a:rPr lang="en-US" sz="1600" dirty="0"/>
              <a:t>once as UNEXPLORED</a:t>
            </a:r>
          </a:p>
          <a:p>
            <a:pPr lvl="1">
              <a:lnSpc>
                <a:spcPct val="80000"/>
              </a:lnSpc>
              <a:buClrTx/>
              <a:buFont typeface="Wingdings" charset="2"/>
              <a:buChar char="§"/>
            </a:pPr>
            <a:r>
              <a:rPr lang="en-US" sz="1600" dirty="0"/>
              <a:t>once as </a:t>
            </a:r>
            <a:r>
              <a:rPr lang="en-US" sz="1600" dirty="0">
                <a:solidFill>
                  <a:srgbClr val="008000"/>
                </a:solidFill>
              </a:rPr>
              <a:t>DISCOVERY </a:t>
            </a:r>
            <a:r>
              <a:rPr lang="en-US" sz="1600" dirty="0"/>
              <a:t>or </a:t>
            </a:r>
            <a:r>
              <a:rPr lang="en-US" sz="1600" dirty="0">
                <a:solidFill>
                  <a:schemeClr val="accent2"/>
                </a:solidFill>
              </a:rPr>
              <a:t>BACK</a:t>
            </a:r>
          </a:p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sz="1800" dirty="0"/>
              <a:t>Method </a:t>
            </a:r>
            <a:r>
              <a:rPr lang="en-US" sz="1800" dirty="0" err="1"/>
              <a:t>incidentEdges</a:t>
            </a:r>
            <a:r>
              <a:rPr lang="en-US" sz="1800" dirty="0"/>
              <a:t> is called once for each vertex</a:t>
            </a:r>
          </a:p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sz="1800" dirty="0" smtClean="0"/>
              <a:t>DFS </a:t>
            </a:r>
            <a:r>
              <a:rPr lang="en-US" sz="1800" dirty="0"/>
              <a:t>runs in </a:t>
            </a:r>
            <a:r>
              <a:rPr lang="en-US" sz="1800" b="1" i="1" dirty="0"/>
              <a:t>O</a:t>
            </a:r>
            <a:r>
              <a:rPr lang="en-US" sz="1800" dirty="0"/>
              <a:t>(</a:t>
            </a:r>
            <a:r>
              <a:rPr lang="en-US" sz="1800" b="1" i="1" dirty="0"/>
              <a:t>n </a:t>
            </a:r>
            <a:r>
              <a:rPr lang="en-US" sz="1800" dirty="0"/>
              <a:t>+</a:t>
            </a:r>
            <a:r>
              <a:rPr lang="en-US" sz="1800" b="1" i="1" dirty="0"/>
              <a:t> m</a:t>
            </a:r>
            <a:r>
              <a:rPr lang="en-US" sz="1800" dirty="0"/>
              <a:t>) time provided that the graph with </a:t>
            </a:r>
            <a:r>
              <a:rPr lang="en-US" sz="1800" b="1" i="1" dirty="0"/>
              <a:t>n</a:t>
            </a:r>
            <a:r>
              <a:rPr lang="en-US" sz="1800" dirty="0"/>
              <a:t> vertices and </a:t>
            </a:r>
            <a:r>
              <a:rPr lang="en-US" sz="1800" b="1" i="1" dirty="0"/>
              <a:t>m</a:t>
            </a:r>
            <a:r>
              <a:rPr lang="en-US" sz="1800" dirty="0"/>
              <a:t> edges is represented by the adjacency list structure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032" y="5738261"/>
            <a:ext cx="3963192" cy="508000"/>
          </a:xfrm>
          <a:prstGeom prst="rect">
            <a:avLst/>
          </a:prstGeom>
          <a:noFill/>
          <a:ln>
            <a:solidFill>
              <a:srgbClr val="660066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6" y="270377"/>
            <a:ext cx="632968" cy="6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4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386789" y="385492"/>
            <a:ext cx="2263280" cy="1159932"/>
            <a:chOff x="517525" y="1239485"/>
            <a:chExt cx="2538799" cy="2015927"/>
          </a:xfrm>
        </p:grpSpPr>
        <p:sp>
          <p:nvSpPr>
            <p:cNvPr id="5" name="Text Box 58"/>
            <p:cNvSpPr txBox="1">
              <a:spLocks noChangeArrowheads="1"/>
            </p:cNvSpPr>
            <p:nvPr/>
          </p:nvSpPr>
          <p:spPr bwMode="auto">
            <a:xfrm>
              <a:off x="1508655" y="2520598"/>
              <a:ext cx="1295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8000"/>
                  </a:solidFill>
                  <a:latin typeface="+mn-lt"/>
                </a:rPr>
                <a:t>discovery edge</a:t>
              </a:r>
            </a:p>
          </p:txBody>
        </p:sp>
        <p:sp>
          <p:nvSpPr>
            <p:cNvPr id="6" name="Text Box 60"/>
            <p:cNvSpPr txBox="1">
              <a:spLocks noChangeArrowheads="1"/>
            </p:cNvSpPr>
            <p:nvPr/>
          </p:nvSpPr>
          <p:spPr bwMode="auto">
            <a:xfrm>
              <a:off x="1508655" y="2947635"/>
              <a:ext cx="9571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cross edge</a:t>
              </a:r>
            </a:p>
          </p:txBody>
        </p:sp>
        <p:sp>
          <p:nvSpPr>
            <p:cNvPr id="7" name="Oval 61"/>
            <p:cNvSpPr>
              <a:spLocks noChangeAspect="1" noChangeArrowheads="1"/>
            </p:cNvSpPr>
            <p:nvPr/>
          </p:nvSpPr>
          <p:spPr bwMode="auto">
            <a:xfrm>
              <a:off x="773113" y="1712560"/>
              <a:ext cx="366712" cy="36671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1508655" y="1666523"/>
              <a:ext cx="11853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8000"/>
                  </a:solidFill>
                  <a:latin typeface="+mn-lt"/>
                </a:rPr>
                <a:t>visited vertex</a:t>
              </a:r>
            </a:p>
          </p:txBody>
        </p:sp>
        <p:sp>
          <p:nvSpPr>
            <p:cNvPr id="9" name="Oval 63"/>
            <p:cNvSpPr>
              <a:spLocks noChangeAspect="1" noChangeArrowheads="1"/>
            </p:cNvSpPr>
            <p:nvPr/>
          </p:nvSpPr>
          <p:spPr bwMode="auto">
            <a:xfrm>
              <a:off x="773113" y="1283935"/>
              <a:ext cx="366712" cy="366713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1508655" y="1239485"/>
              <a:ext cx="15476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+mn-lt"/>
                </a:rPr>
                <a:t>unexplored vertex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1508655" y="2093560"/>
              <a:ext cx="14333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+mn-lt"/>
                </a:rPr>
                <a:t>unexplored edge</a:t>
              </a:r>
            </a:p>
          </p:txBody>
        </p: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517525" y="2323748"/>
              <a:ext cx="877888" cy="852487"/>
              <a:chOff x="432" y="1691"/>
              <a:chExt cx="937" cy="537"/>
            </a:xfrm>
          </p:grpSpPr>
          <p:sp>
            <p:nvSpPr>
              <p:cNvPr id="13" name="Line 57"/>
              <p:cNvSpPr>
                <a:spLocks noChangeShapeType="1"/>
              </p:cNvSpPr>
              <p:nvPr/>
            </p:nvSpPr>
            <p:spPr bwMode="auto">
              <a:xfrm>
                <a:off x="432" y="1959"/>
                <a:ext cx="93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>
                <a:off x="432" y="2228"/>
                <a:ext cx="9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" name="Line 67"/>
              <p:cNvSpPr>
                <a:spLocks noChangeShapeType="1"/>
              </p:cNvSpPr>
              <p:nvPr/>
            </p:nvSpPr>
            <p:spPr bwMode="auto">
              <a:xfrm>
                <a:off x="432" y="1691"/>
                <a:ext cx="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375887" y="4415058"/>
            <a:ext cx="3533775" cy="2073275"/>
            <a:chOff x="609600" y="4022725"/>
            <a:chExt cx="3533775" cy="2073275"/>
          </a:xfrm>
        </p:grpSpPr>
        <p:sp>
          <p:nvSpPr>
            <p:cNvPr id="16" name="AutoShape 86"/>
            <p:cNvSpPr>
              <a:spLocks noChangeArrowheads="1"/>
            </p:cNvSpPr>
            <p:nvPr/>
          </p:nvSpPr>
          <p:spPr bwMode="auto">
            <a:xfrm>
              <a:off x="1111250" y="4935538"/>
              <a:ext cx="827088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7" name="AutoShape 81"/>
            <p:cNvSpPr>
              <a:spLocks noChangeArrowheads="1"/>
            </p:cNvSpPr>
            <p:nvPr/>
          </p:nvSpPr>
          <p:spPr bwMode="auto">
            <a:xfrm>
              <a:off x="1716088" y="4203700"/>
              <a:ext cx="827087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8" name="Oval 4"/>
            <p:cNvSpPr>
              <a:spLocks noChangeAspect="1" noChangeArrowheads="1"/>
            </p:cNvSpPr>
            <p:nvPr/>
          </p:nvSpPr>
          <p:spPr bwMode="auto">
            <a:xfrm>
              <a:off x="2554288" y="4997450"/>
              <a:ext cx="366712" cy="36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19" name="Oval 5"/>
            <p:cNvSpPr>
              <a:spLocks noChangeAspect="1" noChangeArrowheads="1"/>
            </p:cNvSpPr>
            <p:nvPr/>
          </p:nvSpPr>
          <p:spPr bwMode="auto">
            <a:xfrm>
              <a:off x="1333500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20" name="Oval 6"/>
            <p:cNvSpPr>
              <a:spLocks noChangeAspect="1" noChangeArrowheads="1"/>
            </p:cNvSpPr>
            <p:nvPr/>
          </p:nvSpPr>
          <p:spPr bwMode="auto">
            <a:xfrm>
              <a:off x="1962150" y="4265613"/>
              <a:ext cx="366713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21" name="Oval 7"/>
            <p:cNvSpPr>
              <a:spLocks noChangeAspect="1" noChangeArrowheads="1"/>
            </p:cNvSpPr>
            <p:nvPr/>
          </p:nvSpPr>
          <p:spPr bwMode="auto">
            <a:xfrm>
              <a:off x="1943100" y="5729288"/>
              <a:ext cx="366713" cy="36671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22" name="AutoShape 8"/>
            <p:cNvCxnSpPr>
              <a:cxnSpLocks noChangeAspect="1" noChangeShapeType="1"/>
              <a:stCxn id="20" idx="3"/>
              <a:endCxn id="19" idx="7"/>
            </p:cNvCxnSpPr>
            <p:nvPr/>
          </p:nvCxnSpPr>
          <p:spPr bwMode="auto">
            <a:xfrm flipH="1">
              <a:off x="1646238" y="4597400"/>
              <a:ext cx="368300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9"/>
            <p:cNvCxnSpPr>
              <a:cxnSpLocks noChangeAspect="1" noChangeShapeType="1"/>
              <a:stCxn id="21" idx="1"/>
              <a:endCxn id="19" idx="5"/>
            </p:cNvCxnSpPr>
            <p:nvPr/>
          </p:nvCxnSpPr>
          <p:spPr bwMode="auto">
            <a:xfrm flipH="1" flipV="1">
              <a:off x="1646238" y="5329238"/>
              <a:ext cx="349250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0"/>
            <p:cNvCxnSpPr>
              <a:cxnSpLocks noChangeAspect="1" noChangeShapeType="1"/>
              <a:stCxn id="21" idx="7"/>
              <a:endCxn id="18" idx="3"/>
            </p:cNvCxnSpPr>
            <p:nvPr/>
          </p:nvCxnSpPr>
          <p:spPr bwMode="auto">
            <a:xfrm flipV="1">
              <a:off x="2255838" y="5319713"/>
              <a:ext cx="350837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1"/>
            <p:cNvCxnSpPr>
              <a:cxnSpLocks noChangeAspect="1" noChangeShapeType="1"/>
              <a:stCxn id="20" idx="5"/>
              <a:endCxn id="18" idx="1"/>
            </p:cNvCxnSpPr>
            <p:nvPr/>
          </p:nvCxnSpPr>
          <p:spPr bwMode="auto">
            <a:xfrm>
              <a:off x="2274888" y="4597400"/>
              <a:ext cx="331787" cy="4429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2"/>
            <p:cNvCxnSpPr>
              <a:cxnSpLocks noChangeAspect="1" noChangeShapeType="1"/>
              <a:stCxn id="19" idx="6"/>
              <a:endCxn id="18" idx="2"/>
            </p:cNvCxnSpPr>
            <p:nvPr/>
          </p:nvCxnSpPr>
          <p:spPr bwMode="auto">
            <a:xfrm>
              <a:off x="1717675" y="5180013"/>
              <a:ext cx="8255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13"/>
            <p:cNvSpPr>
              <a:spLocks noChangeAspect="1" noChangeArrowheads="1"/>
            </p:cNvSpPr>
            <p:nvPr/>
          </p:nvSpPr>
          <p:spPr bwMode="auto">
            <a:xfrm>
              <a:off x="3776663" y="4997450"/>
              <a:ext cx="366712" cy="36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28" name="AutoShape 15"/>
            <p:cNvCxnSpPr>
              <a:cxnSpLocks noChangeAspect="1" noChangeShapeType="1"/>
              <a:stCxn id="33" idx="7"/>
              <a:endCxn id="27" idx="3"/>
            </p:cNvCxnSpPr>
            <p:nvPr/>
          </p:nvCxnSpPr>
          <p:spPr bwMode="auto">
            <a:xfrm flipV="1">
              <a:off x="3478213" y="5319713"/>
              <a:ext cx="350837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6"/>
            <p:cNvCxnSpPr>
              <a:cxnSpLocks noChangeAspect="1" noChangeShapeType="1"/>
              <a:stCxn id="27" idx="1"/>
              <a:endCxn id="20" idx="6"/>
            </p:cNvCxnSpPr>
            <p:nvPr/>
          </p:nvCxnSpPr>
          <p:spPr bwMode="auto">
            <a:xfrm flipH="1" flipV="1">
              <a:off x="2346325" y="4448175"/>
              <a:ext cx="1482725" cy="592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78"/>
            <p:cNvSpPr txBox="1">
              <a:spLocks noChangeArrowheads="1"/>
            </p:cNvSpPr>
            <p:nvPr/>
          </p:nvSpPr>
          <p:spPr bwMode="auto">
            <a:xfrm>
              <a:off x="1219200" y="402272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  <p:sp>
          <p:nvSpPr>
            <p:cNvPr id="31" name="Text Box 82"/>
            <p:cNvSpPr txBox="1">
              <a:spLocks noChangeArrowheads="1"/>
            </p:cNvSpPr>
            <p:nvPr/>
          </p:nvSpPr>
          <p:spPr bwMode="auto">
            <a:xfrm>
              <a:off x="609600" y="474662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32" name="AutoShape 83"/>
            <p:cNvCxnSpPr>
              <a:cxnSpLocks noChangeAspect="1" noChangeShapeType="1"/>
              <a:stCxn id="18" idx="6"/>
              <a:endCxn id="27" idx="2"/>
            </p:cNvCxnSpPr>
            <p:nvPr/>
          </p:nvCxnSpPr>
          <p:spPr bwMode="auto">
            <a:xfrm>
              <a:off x="2928938" y="5180013"/>
              <a:ext cx="8366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84"/>
            <p:cNvSpPr>
              <a:spLocks noChangeAspect="1" noChangeArrowheads="1"/>
            </p:cNvSpPr>
            <p:nvPr/>
          </p:nvSpPr>
          <p:spPr bwMode="auto">
            <a:xfrm>
              <a:off x="3165475" y="5729288"/>
              <a:ext cx="366713" cy="36671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34" name="AutoShape 85"/>
            <p:cNvCxnSpPr>
              <a:cxnSpLocks noChangeAspect="1" noChangeShapeType="1"/>
              <a:stCxn id="18" idx="5"/>
              <a:endCxn id="33" idx="1"/>
            </p:cNvCxnSpPr>
            <p:nvPr/>
          </p:nvCxnSpPr>
          <p:spPr bwMode="auto">
            <a:xfrm>
              <a:off x="2867025" y="5319713"/>
              <a:ext cx="350838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06"/>
          <p:cNvGrpSpPr>
            <a:grpSpLocks/>
          </p:cNvGrpSpPr>
          <p:nvPr/>
        </p:nvGrpSpPr>
        <p:grpSpPr bwMode="auto">
          <a:xfrm>
            <a:off x="5242277" y="368349"/>
            <a:ext cx="3533775" cy="2073275"/>
            <a:chOff x="3264" y="812"/>
            <a:chExt cx="2226" cy="1306"/>
          </a:xfrm>
        </p:grpSpPr>
        <p:sp>
          <p:nvSpPr>
            <p:cNvPr id="36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7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8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39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40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</a:p>
          </p:txBody>
        </p:sp>
        <p:sp>
          <p:nvSpPr>
            <p:cNvPr id="41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42" name="AutoShape 93"/>
            <p:cNvCxnSpPr>
              <a:cxnSpLocks noChangeAspect="1" noChangeShapeType="1"/>
              <a:stCxn id="40" idx="3"/>
              <a:endCxn id="39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94"/>
            <p:cNvCxnSpPr>
              <a:cxnSpLocks noChangeAspect="1" noChangeShapeType="1"/>
              <a:stCxn id="41" idx="1"/>
              <a:endCxn id="39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95"/>
            <p:cNvCxnSpPr>
              <a:cxnSpLocks noChangeAspect="1" noChangeShapeType="1"/>
              <a:stCxn id="41" idx="7"/>
              <a:endCxn id="38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96"/>
            <p:cNvCxnSpPr>
              <a:cxnSpLocks noChangeAspect="1" noChangeShapeType="1"/>
              <a:stCxn id="40" idx="5"/>
              <a:endCxn id="38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97"/>
            <p:cNvCxnSpPr>
              <a:cxnSpLocks noChangeAspect="1" noChangeShapeType="1"/>
              <a:stCxn id="39" idx="6"/>
              <a:endCxn id="38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48" name="AutoShape 99"/>
            <p:cNvCxnSpPr>
              <a:cxnSpLocks noChangeAspect="1" noChangeShapeType="1"/>
              <a:stCxn id="53" idx="7"/>
              <a:endCxn id="47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00"/>
            <p:cNvCxnSpPr>
              <a:cxnSpLocks noChangeAspect="1" noChangeShapeType="1"/>
              <a:stCxn id="47" idx="1"/>
              <a:endCxn id="40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51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52" name="AutoShape 103"/>
            <p:cNvCxnSpPr>
              <a:cxnSpLocks noChangeAspect="1" noChangeShapeType="1"/>
              <a:stCxn id="38" idx="6"/>
              <a:endCxn id="47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54" name="AutoShape 105"/>
            <p:cNvCxnSpPr>
              <a:cxnSpLocks noChangeAspect="1" noChangeShapeType="1"/>
              <a:stCxn id="38" idx="5"/>
              <a:endCxn id="53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5115366" y="2387575"/>
            <a:ext cx="3649662" cy="2073275"/>
            <a:chOff x="5189538" y="4022725"/>
            <a:chExt cx="3649662" cy="2073275"/>
          </a:xfrm>
        </p:grpSpPr>
        <p:sp>
          <p:nvSpPr>
            <p:cNvPr id="55" name="AutoShape 108"/>
            <p:cNvSpPr>
              <a:spLocks noChangeArrowheads="1"/>
            </p:cNvSpPr>
            <p:nvPr/>
          </p:nvSpPr>
          <p:spPr bwMode="auto">
            <a:xfrm>
              <a:off x="5691188" y="4935538"/>
              <a:ext cx="3148012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6" name="AutoShape 109"/>
            <p:cNvSpPr>
              <a:spLocks noChangeArrowheads="1"/>
            </p:cNvSpPr>
            <p:nvPr/>
          </p:nvSpPr>
          <p:spPr bwMode="auto">
            <a:xfrm>
              <a:off x="6296025" y="4203700"/>
              <a:ext cx="827088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7" name="Oval 110"/>
            <p:cNvSpPr>
              <a:spLocks noChangeAspect="1" noChangeArrowheads="1"/>
            </p:cNvSpPr>
            <p:nvPr/>
          </p:nvSpPr>
          <p:spPr bwMode="auto">
            <a:xfrm>
              <a:off x="7134225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58" name="Oval 111"/>
            <p:cNvSpPr>
              <a:spLocks noChangeAspect="1" noChangeArrowheads="1"/>
            </p:cNvSpPr>
            <p:nvPr/>
          </p:nvSpPr>
          <p:spPr bwMode="auto">
            <a:xfrm>
              <a:off x="5913438" y="4997450"/>
              <a:ext cx="366712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59" name="Oval 112"/>
            <p:cNvSpPr>
              <a:spLocks noChangeAspect="1" noChangeArrowheads="1"/>
            </p:cNvSpPr>
            <p:nvPr/>
          </p:nvSpPr>
          <p:spPr bwMode="auto">
            <a:xfrm>
              <a:off x="6542088" y="4265613"/>
              <a:ext cx="366712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60" name="Oval 113"/>
            <p:cNvSpPr>
              <a:spLocks noChangeAspect="1" noChangeArrowheads="1"/>
            </p:cNvSpPr>
            <p:nvPr/>
          </p:nvSpPr>
          <p:spPr bwMode="auto">
            <a:xfrm>
              <a:off x="6523038" y="5729288"/>
              <a:ext cx="366712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61" name="AutoShape 114"/>
            <p:cNvCxnSpPr>
              <a:cxnSpLocks noChangeAspect="1" noChangeShapeType="1"/>
              <a:stCxn id="59" idx="3"/>
              <a:endCxn id="58" idx="7"/>
            </p:cNvCxnSpPr>
            <p:nvPr/>
          </p:nvCxnSpPr>
          <p:spPr bwMode="auto">
            <a:xfrm flipH="1">
              <a:off x="6226175" y="4597400"/>
              <a:ext cx="368300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15"/>
            <p:cNvCxnSpPr>
              <a:cxnSpLocks noChangeAspect="1" noChangeShapeType="1"/>
              <a:stCxn id="60" idx="1"/>
              <a:endCxn id="58" idx="5"/>
            </p:cNvCxnSpPr>
            <p:nvPr/>
          </p:nvCxnSpPr>
          <p:spPr bwMode="auto">
            <a:xfrm flipH="1" flipV="1">
              <a:off x="6226175" y="5329238"/>
              <a:ext cx="349250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116"/>
            <p:cNvCxnSpPr>
              <a:cxnSpLocks noChangeAspect="1" noChangeShapeType="1"/>
              <a:stCxn id="60" idx="7"/>
              <a:endCxn id="57" idx="3"/>
            </p:cNvCxnSpPr>
            <p:nvPr/>
          </p:nvCxnSpPr>
          <p:spPr bwMode="auto">
            <a:xfrm flipV="1">
              <a:off x="6835775" y="5329238"/>
              <a:ext cx="35083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117"/>
            <p:cNvCxnSpPr>
              <a:cxnSpLocks noChangeAspect="1" noChangeShapeType="1"/>
              <a:stCxn id="59" idx="5"/>
              <a:endCxn id="57" idx="1"/>
            </p:cNvCxnSpPr>
            <p:nvPr/>
          </p:nvCxnSpPr>
          <p:spPr bwMode="auto">
            <a:xfrm>
              <a:off x="6854825" y="4597400"/>
              <a:ext cx="331788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118"/>
            <p:cNvCxnSpPr>
              <a:cxnSpLocks noChangeAspect="1" noChangeShapeType="1"/>
              <a:stCxn id="58" idx="6"/>
              <a:endCxn id="57" idx="2"/>
            </p:cNvCxnSpPr>
            <p:nvPr/>
          </p:nvCxnSpPr>
          <p:spPr bwMode="auto">
            <a:xfrm>
              <a:off x="6297613" y="5180013"/>
              <a:ext cx="81597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119"/>
            <p:cNvSpPr>
              <a:spLocks noChangeAspect="1" noChangeArrowheads="1"/>
            </p:cNvSpPr>
            <p:nvPr/>
          </p:nvSpPr>
          <p:spPr bwMode="auto">
            <a:xfrm>
              <a:off x="8356600" y="4997450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67" name="AutoShape 120"/>
            <p:cNvCxnSpPr>
              <a:cxnSpLocks noChangeAspect="1" noChangeShapeType="1"/>
              <a:stCxn id="72" idx="7"/>
              <a:endCxn id="66" idx="3"/>
            </p:cNvCxnSpPr>
            <p:nvPr/>
          </p:nvCxnSpPr>
          <p:spPr bwMode="auto">
            <a:xfrm flipV="1">
              <a:off x="8058150" y="5329238"/>
              <a:ext cx="35083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121"/>
            <p:cNvCxnSpPr>
              <a:cxnSpLocks noChangeAspect="1" noChangeShapeType="1"/>
              <a:stCxn id="66" idx="1"/>
              <a:endCxn id="59" idx="6"/>
            </p:cNvCxnSpPr>
            <p:nvPr/>
          </p:nvCxnSpPr>
          <p:spPr bwMode="auto">
            <a:xfrm flipH="1" flipV="1">
              <a:off x="6926263" y="4448175"/>
              <a:ext cx="1482725" cy="58261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5799138" y="402272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5189538" y="474662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71" name="AutoShape 124"/>
            <p:cNvCxnSpPr>
              <a:cxnSpLocks noChangeAspect="1" noChangeShapeType="1"/>
              <a:stCxn id="57" idx="6"/>
              <a:endCxn id="66" idx="2"/>
            </p:cNvCxnSpPr>
            <p:nvPr/>
          </p:nvCxnSpPr>
          <p:spPr bwMode="auto">
            <a:xfrm>
              <a:off x="7518400" y="5180013"/>
              <a:ext cx="8175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25"/>
            <p:cNvSpPr>
              <a:spLocks noChangeAspect="1" noChangeArrowheads="1"/>
            </p:cNvSpPr>
            <p:nvPr/>
          </p:nvSpPr>
          <p:spPr bwMode="auto">
            <a:xfrm>
              <a:off x="7745413" y="5729288"/>
              <a:ext cx="366712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73" name="AutoShape 126"/>
            <p:cNvCxnSpPr>
              <a:cxnSpLocks noChangeAspect="1" noChangeShapeType="1"/>
              <a:stCxn id="57" idx="5"/>
              <a:endCxn id="72" idx="1"/>
            </p:cNvCxnSpPr>
            <p:nvPr/>
          </p:nvCxnSpPr>
          <p:spPr bwMode="auto">
            <a:xfrm>
              <a:off x="7446963" y="5329238"/>
              <a:ext cx="350837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5" name="Group 1101"/>
          <p:cNvGrpSpPr>
            <a:grpSpLocks/>
          </p:cNvGrpSpPr>
          <p:nvPr/>
        </p:nvGrpSpPr>
        <p:grpSpPr bwMode="auto">
          <a:xfrm>
            <a:off x="5115278" y="4419430"/>
            <a:ext cx="3649663" cy="2073275"/>
            <a:chOff x="384" y="950"/>
            <a:chExt cx="2299" cy="1306"/>
          </a:xfrm>
        </p:grpSpPr>
        <p:sp>
          <p:nvSpPr>
            <p:cNvPr id="76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77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78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79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80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81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cxnSp>
          <p:nvCxnSpPr>
            <p:cNvPr id="82" name="AutoShape 1088"/>
            <p:cNvCxnSpPr>
              <a:cxnSpLocks noChangeAspect="1" noChangeShapeType="1"/>
              <a:stCxn id="80" idx="3"/>
              <a:endCxn id="79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1089"/>
            <p:cNvCxnSpPr>
              <a:cxnSpLocks noChangeAspect="1" noChangeShapeType="1"/>
              <a:stCxn id="81" idx="1"/>
              <a:endCxn id="79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1090"/>
            <p:cNvCxnSpPr>
              <a:cxnSpLocks noChangeAspect="1" noChangeShapeType="1"/>
              <a:stCxn id="81" idx="7"/>
              <a:endCxn id="78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091"/>
            <p:cNvCxnSpPr>
              <a:cxnSpLocks noChangeAspect="1" noChangeShapeType="1"/>
              <a:stCxn id="80" idx="5"/>
              <a:endCxn id="78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092"/>
            <p:cNvCxnSpPr>
              <a:cxnSpLocks noChangeAspect="1" noChangeShapeType="1"/>
              <a:stCxn id="79" idx="6"/>
              <a:endCxn id="78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88" name="AutoShape 1094"/>
            <p:cNvCxnSpPr>
              <a:cxnSpLocks noChangeAspect="1" noChangeShapeType="1"/>
              <a:stCxn id="93" idx="7"/>
              <a:endCxn id="87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1095"/>
            <p:cNvCxnSpPr>
              <a:cxnSpLocks noChangeAspect="1" noChangeShapeType="1"/>
              <a:stCxn id="87" idx="1"/>
              <a:endCxn id="80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1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92" name="AutoShape 1098"/>
            <p:cNvCxnSpPr>
              <a:cxnSpLocks noChangeAspect="1" noChangeShapeType="1"/>
              <a:stCxn id="78" idx="6"/>
              <a:endCxn id="87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94" name="AutoShape 1100"/>
            <p:cNvCxnSpPr>
              <a:cxnSpLocks noChangeAspect="1" noChangeShapeType="1"/>
              <a:stCxn id="78" idx="5"/>
              <a:endCxn id="93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" name="TextBox 98"/>
          <p:cNvSpPr txBox="1"/>
          <p:nvPr/>
        </p:nvSpPr>
        <p:spPr>
          <a:xfrm>
            <a:off x="3145271" y="475824"/>
            <a:ext cx="92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Queue: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887517" y="1083305"/>
            <a:ext cx="333783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7517" y="1448117"/>
            <a:ext cx="350689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87517" y="1812929"/>
            <a:ext cx="372330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735313" y="1020928"/>
            <a:ext cx="1584623" cy="369332"/>
            <a:chOff x="3918756" y="795152"/>
            <a:chExt cx="1584623" cy="369332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344388" y="4104022"/>
            <a:ext cx="1056446" cy="358811"/>
            <a:chOff x="2344388" y="1705152"/>
            <a:chExt cx="1056446" cy="358811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2344388" y="1875606"/>
              <a:ext cx="350837" cy="188357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671510" y="1705152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229203" y="305370"/>
            <a:ext cx="1042335" cy="358811"/>
            <a:chOff x="2344388" y="1705152"/>
            <a:chExt cx="1042335" cy="358811"/>
          </a:xfrm>
        </p:grpSpPr>
        <p:cxnSp>
          <p:nvCxnSpPr>
            <p:cNvPr id="139" name="Straight Arrow Connector 138"/>
            <p:cNvCxnSpPr/>
            <p:nvPr/>
          </p:nvCxnSpPr>
          <p:spPr>
            <a:xfrm flipH="1">
              <a:off x="2344388" y="1875606"/>
              <a:ext cx="350837" cy="188357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657399" y="1705152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055088" y="2362105"/>
            <a:ext cx="1056446" cy="358811"/>
            <a:chOff x="2344388" y="1705152"/>
            <a:chExt cx="1056446" cy="358811"/>
          </a:xfrm>
        </p:grpSpPr>
        <p:cxnSp>
          <p:nvCxnSpPr>
            <p:cNvPr id="142" name="Straight Arrow Connector 141"/>
            <p:cNvCxnSpPr/>
            <p:nvPr/>
          </p:nvCxnSpPr>
          <p:spPr>
            <a:xfrm flipH="1">
              <a:off x="2344388" y="1875606"/>
              <a:ext cx="350837" cy="188357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671510" y="1705152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863503" y="4700730"/>
            <a:ext cx="975675" cy="722391"/>
            <a:chOff x="4863503" y="4700730"/>
            <a:chExt cx="975675" cy="722391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62222" y="5024658"/>
              <a:ext cx="476956" cy="398463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63503" y="4700730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84354" y="1776387"/>
            <a:ext cx="3533775" cy="2073275"/>
            <a:chOff x="609600" y="4022725"/>
            <a:chExt cx="3533775" cy="2073275"/>
          </a:xfrm>
        </p:grpSpPr>
        <p:sp>
          <p:nvSpPr>
            <p:cNvPr id="150" name="Oval 4"/>
            <p:cNvSpPr>
              <a:spLocks noChangeAspect="1" noChangeArrowheads="1"/>
            </p:cNvSpPr>
            <p:nvPr/>
          </p:nvSpPr>
          <p:spPr bwMode="auto">
            <a:xfrm>
              <a:off x="2554288" y="4997450"/>
              <a:ext cx="366712" cy="36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151" name="Oval 5"/>
            <p:cNvSpPr>
              <a:spLocks noChangeAspect="1" noChangeArrowheads="1"/>
            </p:cNvSpPr>
            <p:nvPr/>
          </p:nvSpPr>
          <p:spPr bwMode="auto">
            <a:xfrm>
              <a:off x="1333500" y="4997450"/>
              <a:ext cx="366713" cy="366713"/>
            </a:xfrm>
            <a:prstGeom prst="ellipse">
              <a:avLst/>
            </a:prstGeom>
            <a:solidFill>
              <a:srgbClr val="F5CEA7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152" name="Oval 6"/>
            <p:cNvSpPr>
              <a:spLocks noChangeAspect="1" noChangeArrowheads="1"/>
            </p:cNvSpPr>
            <p:nvPr/>
          </p:nvSpPr>
          <p:spPr bwMode="auto">
            <a:xfrm>
              <a:off x="1962150" y="4265613"/>
              <a:ext cx="366713" cy="366712"/>
            </a:xfrm>
            <a:prstGeom prst="ellipse">
              <a:avLst/>
            </a:prstGeom>
            <a:solidFill>
              <a:srgbClr val="F5CEA7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53" name="Oval 7"/>
            <p:cNvSpPr>
              <a:spLocks noChangeAspect="1" noChangeArrowheads="1"/>
            </p:cNvSpPr>
            <p:nvPr/>
          </p:nvSpPr>
          <p:spPr bwMode="auto">
            <a:xfrm>
              <a:off x="1943100" y="5729288"/>
              <a:ext cx="366713" cy="36671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154" name="AutoShape 8"/>
            <p:cNvCxnSpPr>
              <a:cxnSpLocks noChangeAspect="1" noChangeShapeType="1"/>
              <a:stCxn id="152" idx="3"/>
              <a:endCxn id="151" idx="7"/>
            </p:cNvCxnSpPr>
            <p:nvPr/>
          </p:nvCxnSpPr>
          <p:spPr bwMode="auto">
            <a:xfrm flipH="1">
              <a:off x="1646238" y="4597400"/>
              <a:ext cx="368300" cy="433388"/>
            </a:xfrm>
            <a:prstGeom prst="straightConnector1">
              <a:avLst/>
            </a:prstGeom>
            <a:noFill/>
            <a:ln w="12700" cmpd="sng">
              <a:solidFill>
                <a:srgbClr val="000000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AutoShape 9"/>
            <p:cNvCxnSpPr>
              <a:cxnSpLocks noChangeAspect="1" noChangeShapeType="1"/>
              <a:stCxn id="153" idx="1"/>
              <a:endCxn id="151" idx="5"/>
            </p:cNvCxnSpPr>
            <p:nvPr/>
          </p:nvCxnSpPr>
          <p:spPr bwMode="auto">
            <a:xfrm flipH="1" flipV="1">
              <a:off x="1646238" y="5329238"/>
              <a:ext cx="349250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AutoShape 10"/>
            <p:cNvCxnSpPr>
              <a:cxnSpLocks noChangeAspect="1" noChangeShapeType="1"/>
              <a:stCxn id="153" idx="7"/>
              <a:endCxn id="150" idx="3"/>
            </p:cNvCxnSpPr>
            <p:nvPr/>
          </p:nvCxnSpPr>
          <p:spPr bwMode="auto">
            <a:xfrm flipV="1">
              <a:off x="2255838" y="5319713"/>
              <a:ext cx="350837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AutoShape 11"/>
            <p:cNvCxnSpPr>
              <a:cxnSpLocks noChangeAspect="1" noChangeShapeType="1"/>
              <a:stCxn id="152" idx="5"/>
              <a:endCxn id="150" idx="1"/>
            </p:cNvCxnSpPr>
            <p:nvPr/>
          </p:nvCxnSpPr>
          <p:spPr bwMode="auto">
            <a:xfrm>
              <a:off x="2274888" y="4597400"/>
              <a:ext cx="331787" cy="4429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12"/>
            <p:cNvCxnSpPr>
              <a:cxnSpLocks noChangeAspect="1" noChangeShapeType="1"/>
              <a:stCxn id="151" idx="6"/>
              <a:endCxn id="150" idx="2"/>
            </p:cNvCxnSpPr>
            <p:nvPr/>
          </p:nvCxnSpPr>
          <p:spPr bwMode="auto">
            <a:xfrm>
              <a:off x="1717675" y="5180013"/>
              <a:ext cx="8255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Oval 13"/>
            <p:cNvSpPr>
              <a:spLocks noChangeAspect="1" noChangeArrowheads="1"/>
            </p:cNvSpPr>
            <p:nvPr/>
          </p:nvSpPr>
          <p:spPr bwMode="auto">
            <a:xfrm>
              <a:off x="3776663" y="4997450"/>
              <a:ext cx="366712" cy="3667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160" name="AutoShape 15"/>
            <p:cNvCxnSpPr>
              <a:cxnSpLocks noChangeAspect="1" noChangeShapeType="1"/>
              <a:stCxn id="165" idx="7"/>
              <a:endCxn id="159" idx="3"/>
            </p:cNvCxnSpPr>
            <p:nvPr/>
          </p:nvCxnSpPr>
          <p:spPr bwMode="auto">
            <a:xfrm flipV="1">
              <a:off x="3478213" y="5319713"/>
              <a:ext cx="350837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AutoShape 16"/>
            <p:cNvCxnSpPr>
              <a:cxnSpLocks noChangeAspect="1" noChangeShapeType="1"/>
              <a:stCxn id="159" idx="1"/>
              <a:endCxn id="152" idx="6"/>
            </p:cNvCxnSpPr>
            <p:nvPr/>
          </p:nvCxnSpPr>
          <p:spPr bwMode="auto">
            <a:xfrm flipH="1" flipV="1">
              <a:off x="2346325" y="4448175"/>
              <a:ext cx="1482725" cy="592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" name="Text Box 78"/>
            <p:cNvSpPr txBox="1">
              <a:spLocks noChangeArrowheads="1"/>
            </p:cNvSpPr>
            <p:nvPr/>
          </p:nvSpPr>
          <p:spPr bwMode="auto">
            <a:xfrm>
              <a:off x="1219200" y="402272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  <p:sp>
          <p:nvSpPr>
            <p:cNvPr id="163" name="Text Box 82"/>
            <p:cNvSpPr txBox="1">
              <a:spLocks noChangeArrowheads="1"/>
            </p:cNvSpPr>
            <p:nvPr/>
          </p:nvSpPr>
          <p:spPr bwMode="auto">
            <a:xfrm>
              <a:off x="609600" y="474662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164" name="AutoShape 83"/>
            <p:cNvCxnSpPr>
              <a:cxnSpLocks noChangeAspect="1" noChangeShapeType="1"/>
              <a:stCxn id="150" idx="6"/>
              <a:endCxn id="159" idx="2"/>
            </p:cNvCxnSpPr>
            <p:nvPr/>
          </p:nvCxnSpPr>
          <p:spPr bwMode="auto">
            <a:xfrm>
              <a:off x="2928938" y="5180013"/>
              <a:ext cx="8366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Oval 84"/>
            <p:cNvSpPr>
              <a:spLocks noChangeAspect="1" noChangeArrowheads="1"/>
            </p:cNvSpPr>
            <p:nvPr/>
          </p:nvSpPr>
          <p:spPr bwMode="auto">
            <a:xfrm>
              <a:off x="3165475" y="5729288"/>
              <a:ext cx="366713" cy="36671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166" name="AutoShape 85"/>
            <p:cNvCxnSpPr>
              <a:cxnSpLocks noChangeAspect="1" noChangeShapeType="1"/>
              <a:stCxn id="150" idx="5"/>
              <a:endCxn id="165" idx="1"/>
            </p:cNvCxnSpPr>
            <p:nvPr/>
          </p:nvCxnSpPr>
          <p:spPr bwMode="auto">
            <a:xfrm>
              <a:off x="2867025" y="5319713"/>
              <a:ext cx="350838" cy="452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8" name="TextBox 167"/>
          <p:cNvSpPr txBox="1"/>
          <p:nvPr/>
        </p:nvSpPr>
        <p:spPr>
          <a:xfrm>
            <a:off x="3882255" y="713973"/>
            <a:ext cx="37233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3692201" y="708025"/>
            <a:ext cx="1584623" cy="369332"/>
            <a:chOff x="3918756" y="795152"/>
            <a:chExt cx="1584623" cy="369332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F7F7F"/>
                  </a:solidFill>
                </a:rPr>
                <a:t>dequeue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sp>
        <p:nvSpPr>
          <p:cNvPr id="144" name="Left Brace 143"/>
          <p:cNvSpPr/>
          <p:nvPr/>
        </p:nvSpPr>
        <p:spPr>
          <a:xfrm>
            <a:off x="3277576" y="1079221"/>
            <a:ext cx="502164" cy="1100438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 Box 1118"/>
          <p:cNvSpPr txBox="1">
            <a:spLocks noChangeArrowheads="1"/>
          </p:cNvSpPr>
          <p:nvPr/>
        </p:nvSpPr>
        <p:spPr bwMode="auto">
          <a:xfrm>
            <a:off x="2827254" y="1409596"/>
            <a:ext cx="466725" cy="3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0000FF"/>
                </a:solidFill>
                <a:latin typeface="Times New Roman" charset="0"/>
              </a:rPr>
              <a:t>L</a:t>
            </a:r>
            <a:r>
              <a:rPr lang="en-US" sz="18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893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7" grpId="0" animBg="1"/>
      <p:bldP spid="108" grpId="0" animBg="1"/>
      <p:bldP spid="168" grpId="0" animBg="1"/>
      <p:bldP spid="144" grpId="1" animBg="1"/>
      <p:bldP spid="1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5"/>
          <p:cNvGrpSpPr>
            <a:grpSpLocks/>
          </p:cNvGrpSpPr>
          <p:nvPr/>
        </p:nvGrpSpPr>
        <p:grpSpPr bwMode="auto">
          <a:xfrm>
            <a:off x="396784" y="1970596"/>
            <a:ext cx="3649663" cy="1835150"/>
            <a:chOff x="438" y="2616"/>
            <a:chExt cx="2299" cy="1342"/>
          </a:xfrm>
        </p:grpSpPr>
        <p:sp>
          <p:nvSpPr>
            <p:cNvPr id="114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15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16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17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</a:t>
              </a:r>
            </a:p>
          </p:txBody>
        </p:sp>
        <p:sp>
          <p:nvSpPr>
            <p:cNvPr id="118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119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20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121" name="AutoShape 1109"/>
            <p:cNvCxnSpPr>
              <a:cxnSpLocks noChangeAspect="1" noChangeShapeType="1"/>
              <a:stCxn id="119" idx="3"/>
              <a:endCxn id="118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1110"/>
            <p:cNvCxnSpPr>
              <a:cxnSpLocks noChangeAspect="1" noChangeShapeType="1"/>
              <a:stCxn id="120" idx="1"/>
              <a:endCxn id="118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1111"/>
            <p:cNvCxnSpPr>
              <a:cxnSpLocks noChangeAspect="1" noChangeShapeType="1"/>
              <a:stCxn id="120" idx="7"/>
              <a:endCxn id="117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AutoShape 1112"/>
            <p:cNvCxnSpPr>
              <a:cxnSpLocks noChangeAspect="1" noChangeShapeType="1"/>
              <a:stCxn id="119" idx="5"/>
              <a:endCxn id="117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1113"/>
            <p:cNvCxnSpPr>
              <a:cxnSpLocks noChangeAspect="1" noChangeShapeType="1"/>
              <a:stCxn id="118" idx="6"/>
              <a:endCxn id="117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127" name="AutoShape 1115"/>
            <p:cNvCxnSpPr>
              <a:cxnSpLocks noChangeAspect="1" noChangeShapeType="1"/>
              <a:stCxn id="132" idx="7"/>
              <a:endCxn id="126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1116"/>
            <p:cNvCxnSpPr>
              <a:cxnSpLocks noChangeAspect="1" noChangeShapeType="1"/>
              <a:stCxn id="126" idx="1"/>
              <a:endCxn id="119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 dirty="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30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 dirty="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31" name="AutoShape 1119"/>
            <p:cNvCxnSpPr>
              <a:cxnSpLocks noChangeAspect="1" noChangeShapeType="1"/>
              <a:stCxn id="117" idx="6"/>
              <a:endCxn id="126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133" name="AutoShape 1121"/>
            <p:cNvCxnSpPr>
              <a:cxnSpLocks noChangeAspect="1" noChangeShapeType="1"/>
              <a:stCxn id="117" idx="5"/>
              <a:endCxn id="132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1800" baseline="-25000" dirty="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386789" y="385492"/>
            <a:ext cx="2263280" cy="1159932"/>
            <a:chOff x="517525" y="1239485"/>
            <a:chExt cx="2538799" cy="2015927"/>
          </a:xfrm>
        </p:grpSpPr>
        <p:sp>
          <p:nvSpPr>
            <p:cNvPr id="5" name="Text Box 58"/>
            <p:cNvSpPr txBox="1">
              <a:spLocks noChangeArrowheads="1"/>
            </p:cNvSpPr>
            <p:nvPr/>
          </p:nvSpPr>
          <p:spPr bwMode="auto">
            <a:xfrm>
              <a:off x="1508655" y="2520598"/>
              <a:ext cx="1295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8000"/>
                  </a:solidFill>
                  <a:latin typeface="+mn-lt"/>
                </a:rPr>
                <a:t>discovery edge</a:t>
              </a:r>
            </a:p>
          </p:txBody>
        </p:sp>
        <p:sp>
          <p:nvSpPr>
            <p:cNvPr id="6" name="Text Box 60"/>
            <p:cNvSpPr txBox="1">
              <a:spLocks noChangeArrowheads="1"/>
            </p:cNvSpPr>
            <p:nvPr/>
          </p:nvSpPr>
          <p:spPr bwMode="auto">
            <a:xfrm>
              <a:off x="1508655" y="2947635"/>
              <a:ext cx="9571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accent2"/>
                  </a:solidFill>
                  <a:latin typeface="+mn-lt"/>
                </a:rPr>
                <a:t>cross edge</a:t>
              </a:r>
            </a:p>
          </p:txBody>
        </p:sp>
        <p:sp>
          <p:nvSpPr>
            <p:cNvPr id="7" name="Oval 61"/>
            <p:cNvSpPr>
              <a:spLocks noChangeAspect="1" noChangeArrowheads="1"/>
            </p:cNvSpPr>
            <p:nvPr/>
          </p:nvSpPr>
          <p:spPr bwMode="auto">
            <a:xfrm>
              <a:off x="773113" y="1712560"/>
              <a:ext cx="366712" cy="36671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1508655" y="1666523"/>
              <a:ext cx="11853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8000"/>
                  </a:solidFill>
                  <a:latin typeface="+mn-lt"/>
                </a:rPr>
                <a:t>visited vertex</a:t>
              </a:r>
            </a:p>
          </p:txBody>
        </p:sp>
        <p:sp>
          <p:nvSpPr>
            <p:cNvPr id="9" name="Oval 63"/>
            <p:cNvSpPr>
              <a:spLocks noChangeAspect="1" noChangeArrowheads="1"/>
            </p:cNvSpPr>
            <p:nvPr/>
          </p:nvSpPr>
          <p:spPr bwMode="auto">
            <a:xfrm>
              <a:off x="773113" y="1283935"/>
              <a:ext cx="366712" cy="366713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</a:t>
              </a:r>
            </a:p>
          </p:txBody>
        </p:sp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1508655" y="1239485"/>
              <a:ext cx="15476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+mn-lt"/>
                </a:rPr>
                <a:t>unexplored vertex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1508655" y="2093560"/>
              <a:ext cx="14333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+mn-lt"/>
                </a:rPr>
                <a:t>unexplored edge</a:t>
              </a:r>
            </a:p>
          </p:txBody>
        </p: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517525" y="2323748"/>
              <a:ext cx="877888" cy="852487"/>
              <a:chOff x="432" y="1691"/>
              <a:chExt cx="937" cy="537"/>
            </a:xfrm>
          </p:grpSpPr>
          <p:sp>
            <p:nvSpPr>
              <p:cNvPr id="13" name="Line 57"/>
              <p:cNvSpPr>
                <a:spLocks noChangeShapeType="1"/>
              </p:cNvSpPr>
              <p:nvPr/>
            </p:nvSpPr>
            <p:spPr bwMode="auto">
              <a:xfrm>
                <a:off x="432" y="1959"/>
                <a:ext cx="93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>
                <a:off x="432" y="2228"/>
                <a:ext cx="9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" name="Line 67"/>
              <p:cNvSpPr>
                <a:spLocks noChangeShapeType="1"/>
              </p:cNvSpPr>
              <p:nvPr/>
            </p:nvSpPr>
            <p:spPr bwMode="auto">
              <a:xfrm>
                <a:off x="432" y="1691"/>
                <a:ext cx="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100"/>
              </a:p>
            </p:txBody>
          </p:sp>
        </p:grpSp>
      </p:grpSp>
      <p:sp>
        <p:nvSpPr>
          <p:cNvPr id="99" name="TextBox 98"/>
          <p:cNvSpPr txBox="1"/>
          <p:nvPr/>
        </p:nvSpPr>
        <p:spPr>
          <a:xfrm>
            <a:off x="3195251" y="430693"/>
            <a:ext cx="92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Queue: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226181" y="843418"/>
            <a:ext cx="372330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26181" y="1215285"/>
            <a:ext cx="372330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26181" y="1587153"/>
            <a:ext cx="372330" cy="369332"/>
          </a:xfrm>
          <a:prstGeom prst="rect">
            <a:avLst/>
          </a:prstGeom>
          <a:noFill/>
          <a:ln>
            <a:solidFill>
              <a:srgbClr val="00009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59866" y="795152"/>
            <a:ext cx="1584623" cy="369332"/>
            <a:chOff x="3918756" y="795152"/>
            <a:chExt cx="1584623" cy="369332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24128" y="2101945"/>
            <a:ext cx="975675" cy="722391"/>
            <a:chOff x="4863503" y="4700730"/>
            <a:chExt cx="975675" cy="722391"/>
          </a:xfrm>
        </p:grpSpPr>
        <p:cxnSp>
          <p:nvCxnSpPr>
            <p:cNvPr id="150" name="Straight Arrow Connector 149"/>
            <p:cNvCxnSpPr/>
            <p:nvPr/>
          </p:nvCxnSpPr>
          <p:spPr>
            <a:xfrm>
              <a:off x="5362222" y="5024658"/>
              <a:ext cx="476956" cy="398463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863503" y="4700730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4226100" y="1965329"/>
            <a:ext cx="372411" cy="369332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E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175" name="Group 3"/>
          <p:cNvGrpSpPr>
            <a:grpSpLocks/>
          </p:cNvGrpSpPr>
          <p:nvPr/>
        </p:nvGrpSpPr>
        <p:grpSpPr bwMode="auto">
          <a:xfrm>
            <a:off x="396256" y="4357770"/>
            <a:ext cx="3649663" cy="2130425"/>
            <a:chOff x="3221" y="2615"/>
            <a:chExt cx="2299" cy="1342"/>
          </a:xfrm>
        </p:grpSpPr>
        <p:sp>
          <p:nvSpPr>
            <p:cNvPr id="176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77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78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179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180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</a:p>
          </p:txBody>
        </p:sp>
        <p:sp>
          <p:nvSpPr>
            <p:cNvPr id="181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82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cxnSp>
          <p:nvCxnSpPr>
            <p:cNvPr id="183" name="AutoShape 11"/>
            <p:cNvCxnSpPr>
              <a:cxnSpLocks noChangeAspect="1" noChangeShapeType="1"/>
              <a:stCxn id="181" idx="3"/>
              <a:endCxn id="180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AutoShape 12"/>
            <p:cNvCxnSpPr>
              <a:cxnSpLocks noChangeAspect="1" noChangeShapeType="1"/>
              <a:stCxn id="182" idx="1"/>
              <a:endCxn id="180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AutoShape 13"/>
            <p:cNvCxnSpPr>
              <a:cxnSpLocks noChangeAspect="1" noChangeShapeType="1"/>
              <a:stCxn id="182" idx="7"/>
              <a:endCxn id="179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AutoShape 14"/>
            <p:cNvCxnSpPr>
              <a:cxnSpLocks noChangeAspect="1" noChangeShapeType="1"/>
              <a:stCxn id="181" idx="5"/>
              <a:endCxn id="179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15"/>
            <p:cNvCxnSpPr>
              <a:cxnSpLocks noChangeAspect="1" noChangeShapeType="1"/>
              <a:stCxn id="180" idx="6"/>
              <a:endCxn id="179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8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189" name="AutoShape 17"/>
            <p:cNvCxnSpPr>
              <a:cxnSpLocks noChangeAspect="1" noChangeShapeType="1"/>
              <a:stCxn id="194" idx="7"/>
              <a:endCxn id="188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18"/>
            <p:cNvCxnSpPr>
              <a:cxnSpLocks noChangeAspect="1" noChangeShapeType="1"/>
              <a:stCxn id="188" idx="1"/>
              <a:endCxn id="181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  <p:sp>
          <p:nvSpPr>
            <p:cNvPr id="192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193" name="AutoShape 21"/>
            <p:cNvCxnSpPr>
              <a:cxnSpLocks noChangeAspect="1" noChangeShapeType="1"/>
              <a:stCxn id="179" idx="6"/>
              <a:endCxn id="188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195" name="AutoShape 23"/>
            <p:cNvCxnSpPr>
              <a:cxnSpLocks noChangeAspect="1" noChangeShapeType="1"/>
              <a:stCxn id="179" idx="5"/>
              <a:endCxn id="194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6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494149" y="4572836"/>
            <a:ext cx="729324" cy="813363"/>
            <a:chOff x="4863503" y="4700730"/>
            <a:chExt cx="729324" cy="813363"/>
          </a:xfrm>
        </p:grpSpPr>
        <p:cxnSp>
          <p:nvCxnSpPr>
            <p:cNvPr id="198" name="Straight Arrow Connector 197"/>
            <p:cNvCxnSpPr>
              <a:endCxn id="179" idx="7"/>
            </p:cNvCxnSpPr>
            <p:nvPr/>
          </p:nvCxnSpPr>
          <p:spPr>
            <a:xfrm flipH="1">
              <a:off x="5023307" y="5024658"/>
              <a:ext cx="338915" cy="489435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4863503" y="4700730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4059087" y="1184528"/>
            <a:ext cx="1584623" cy="369332"/>
            <a:chOff x="3918756" y="795152"/>
            <a:chExt cx="1584623" cy="369332"/>
          </a:xfrm>
        </p:grpSpPr>
        <p:cxnSp>
          <p:nvCxnSpPr>
            <p:cNvPr id="201" name="Straight Connector 200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grpSp>
        <p:nvGrpSpPr>
          <p:cNvPr id="203" name="Group 50"/>
          <p:cNvGrpSpPr>
            <a:grpSpLocks/>
          </p:cNvGrpSpPr>
          <p:nvPr/>
        </p:nvGrpSpPr>
        <p:grpSpPr bwMode="auto">
          <a:xfrm>
            <a:off x="5121362" y="2034814"/>
            <a:ext cx="3649663" cy="2130425"/>
            <a:chOff x="384" y="2616"/>
            <a:chExt cx="2299" cy="1342"/>
          </a:xfrm>
        </p:grpSpPr>
        <p:sp>
          <p:nvSpPr>
            <p:cNvPr id="204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6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7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208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209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</a:p>
          </p:txBody>
        </p:sp>
        <p:sp>
          <p:nvSpPr>
            <p:cNvPr id="210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211" name="AutoShape 36"/>
            <p:cNvCxnSpPr>
              <a:cxnSpLocks noChangeAspect="1" noChangeShapeType="1"/>
              <a:stCxn id="209" idx="3"/>
              <a:endCxn id="208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AutoShape 37"/>
            <p:cNvCxnSpPr>
              <a:cxnSpLocks noChangeAspect="1" noChangeShapeType="1"/>
              <a:stCxn id="210" idx="1"/>
              <a:endCxn id="208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AutoShape 38"/>
            <p:cNvCxnSpPr>
              <a:cxnSpLocks noChangeAspect="1" noChangeShapeType="1"/>
              <a:stCxn id="210" idx="7"/>
              <a:endCxn id="207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AutoShape 39"/>
            <p:cNvCxnSpPr>
              <a:cxnSpLocks noChangeAspect="1" noChangeShapeType="1"/>
              <a:stCxn id="209" idx="5"/>
              <a:endCxn id="207" idx="0"/>
            </p:cNvCxnSpPr>
            <p:nvPr/>
          </p:nvCxnSpPr>
          <p:spPr bwMode="auto">
            <a:xfrm>
              <a:off x="1433" y="2966"/>
              <a:ext cx="291" cy="264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AutoShape 40"/>
            <p:cNvCxnSpPr>
              <a:cxnSpLocks noChangeAspect="1" noChangeShapeType="1"/>
              <a:stCxn id="208" idx="6"/>
              <a:endCxn id="207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6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217" name="AutoShape 42"/>
            <p:cNvCxnSpPr>
              <a:cxnSpLocks noChangeAspect="1" noChangeShapeType="1"/>
              <a:stCxn id="222" idx="7"/>
              <a:endCxn id="216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43"/>
            <p:cNvCxnSpPr>
              <a:cxnSpLocks noChangeAspect="1" noChangeShapeType="1"/>
              <a:stCxn id="216" idx="1"/>
              <a:endCxn id="209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  <p:sp>
          <p:nvSpPr>
            <p:cNvPr id="220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221" name="AutoShape 46"/>
            <p:cNvCxnSpPr>
              <a:cxnSpLocks noChangeAspect="1" noChangeShapeType="1"/>
              <a:stCxn id="207" idx="6"/>
              <a:endCxn id="216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F</a:t>
              </a:r>
            </a:p>
          </p:txBody>
        </p:sp>
        <p:cxnSp>
          <p:nvCxnSpPr>
            <p:cNvPr id="223" name="AutoShape 48"/>
            <p:cNvCxnSpPr>
              <a:cxnSpLocks noChangeAspect="1" noChangeShapeType="1"/>
              <a:stCxn id="207" idx="5"/>
              <a:endCxn id="222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030086" y="1546228"/>
            <a:ext cx="1584623" cy="369332"/>
            <a:chOff x="3918756" y="795152"/>
            <a:chExt cx="1584623" cy="369332"/>
          </a:xfrm>
        </p:grpSpPr>
        <p:cxnSp>
          <p:nvCxnSpPr>
            <p:cNvPr id="228" name="Straight Connector 227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7196015" y="2187482"/>
            <a:ext cx="729324" cy="813363"/>
            <a:chOff x="4863503" y="4700730"/>
            <a:chExt cx="729324" cy="813363"/>
          </a:xfrm>
        </p:grpSpPr>
        <p:cxnSp>
          <p:nvCxnSpPr>
            <p:cNvPr id="231" name="Straight Arrow Connector 230"/>
            <p:cNvCxnSpPr/>
            <p:nvPr/>
          </p:nvCxnSpPr>
          <p:spPr>
            <a:xfrm flipH="1">
              <a:off x="5023307" y="5024658"/>
              <a:ext cx="338915" cy="489435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863503" y="4700730"/>
              <a:ext cx="72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urrent</a:t>
              </a:r>
              <a:endParaRPr lang="en-US" sz="1400" dirty="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199856" y="4357770"/>
            <a:ext cx="3649663" cy="2130425"/>
            <a:chOff x="5199856" y="4357770"/>
            <a:chExt cx="3649663" cy="2130425"/>
          </a:xfrm>
        </p:grpSpPr>
        <p:sp>
          <p:nvSpPr>
            <p:cNvPr id="233" name="AutoShape 52"/>
            <p:cNvSpPr>
              <a:spLocks noChangeArrowheads="1"/>
            </p:cNvSpPr>
            <p:nvPr/>
          </p:nvSpPr>
          <p:spPr bwMode="auto">
            <a:xfrm>
              <a:off x="6296819" y="5999245"/>
              <a:ext cx="2049462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34" name="AutoShape 53"/>
            <p:cNvSpPr>
              <a:spLocks noChangeArrowheads="1"/>
            </p:cNvSpPr>
            <p:nvPr/>
          </p:nvSpPr>
          <p:spPr bwMode="auto">
            <a:xfrm>
              <a:off x="5701506" y="5270583"/>
              <a:ext cx="3148013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35" name="AutoShape 54"/>
            <p:cNvSpPr>
              <a:spLocks noChangeArrowheads="1"/>
            </p:cNvSpPr>
            <p:nvPr/>
          </p:nvSpPr>
          <p:spPr bwMode="auto">
            <a:xfrm>
              <a:off x="6306344" y="4538745"/>
              <a:ext cx="827087" cy="48895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36" name="Oval 55"/>
            <p:cNvSpPr>
              <a:spLocks noChangeAspect="1" noChangeArrowheads="1"/>
            </p:cNvSpPr>
            <p:nvPr/>
          </p:nvSpPr>
          <p:spPr bwMode="auto">
            <a:xfrm>
              <a:off x="7144544" y="5332495"/>
              <a:ext cx="366712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</a:t>
              </a:r>
            </a:p>
          </p:txBody>
        </p:sp>
        <p:sp>
          <p:nvSpPr>
            <p:cNvPr id="237" name="Oval 56"/>
            <p:cNvSpPr>
              <a:spLocks noChangeAspect="1" noChangeArrowheads="1"/>
            </p:cNvSpPr>
            <p:nvPr/>
          </p:nvSpPr>
          <p:spPr bwMode="auto">
            <a:xfrm>
              <a:off x="5923756" y="5332495"/>
              <a:ext cx="366713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238" name="Oval 57"/>
            <p:cNvSpPr>
              <a:spLocks noChangeAspect="1" noChangeArrowheads="1"/>
            </p:cNvSpPr>
            <p:nvPr/>
          </p:nvSpPr>
          <p:spPr bwMode="auto">
            <a:xfrm>
              <a:off x="6552406" y="4600658"/>
              <a:ext cx="366713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239" name="Oval 58"/>
            <p:cNvSpPr>
              <a:spLocks noChangeAspect="1" noChangeArrowheads="1"/>
            </p:cNvSpPr>
            <p:nvPr/>
          </p:nvSpPr>
          <p:spPr bwMode="auto">
            <a:xfrm>
              <a:off x="6533356" y="6064333"/>
              <a:ext cx="366713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</a:p>
          </p:txBody>
        </p:sp>
        <p:cxnSp>
          <p:nvCxnSpPr>
            <p:cNvPr id="240" name="AutoShape 59"/>
            <p:cNvCxnSpPr>
              <a:cxnSpLocks noChangeAspect="1" noChangeShapeType="1"/>
              <a:stCxn id="238" idx="3"/>
              <a:endCxn id="237" idx="7"/>
            </p:cNvCxnSpPr>
            <p:nvPr/>
          </p:nvCxnSpPr>
          <p:spPr bwMode="auto">
            <a:xfrm flipH="1">
              <a:off x="6236494" y="4932445"/>
              <a:ext cx="368300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AutoShape 60"/>
            <p:cNvCxnSpPr>
              <a:cxnSpLocks noChangeAspect="1" noChangeShapeType="1"/>
              <a:stCxn id="239" idx="1"/>
              <a:endCxn id="237" idx="5"/>
            </p:cNvCxnSpPr>
            <p:nvPr/>
          </p:nvCxnSpPr>
          <p:spPr bwMode="auto">
            <a:xfrm flipH="1" flipV="1">
              <a:off x="6236494" y="5664283"/>
              <a:ext cx="349250" cy="43338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AutoShape 61"/>
            <p:cNvCxnSpPr>
              <a:cxnSpLocks noChangeAspect="1" noChangeShapeType="1"/>
              <a:stCxn id="239" idx="7"/>
              <a:endCxn id="236" idx="3"/>
            </p:cNvCxnSpPr>
            <p:nvPr/>
          </p:nvCxnSpPr>
          <p:spPr bwMode="auto">
            <a:xfrm flipV="1">
              <a:off x="6846094" y="5664283"/>
              <a:ext cx="350837" cy="43338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62"/>
            <p:cNvCxnSpPr>
              <a:cxnSpLocks noChangeAspect="1" noChangeShapeType="1"/>
              <a:stCxn id="238" idx="5"/>
              <a:endCxn id="236" idx="1"/>
            </p:cNvCxnSpPr>
            <p:nvPr/>
          </p:nvCxnSpPr>
          <p:spPr bwMode="auto">
            <a:xfrm>
              <a:off x="6865144" y="4932445"/>
              <a:ext cx="331787" cy="433388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AutoShape 63"/>
            <p:cNvCxnSpPr>
              <a:cxnSpLocks noChangeAspect="1" noChangeShapeType="1"/>
              <a:stCxn id="237" idx="6"/>
              <a:endCxn id="236" idx="2"/>
            </p:cNvCxnSpPr>
            <p:nvPr/>
          </p:nvCxnSpPr>
          <p:spPr bwMode="auto">
            <a:xfrm>
              <a:off x="6307931" y="5515058"/>
              <a:ext cx="81597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Oval 64"/>
            <p:cNvSpPr>
              <a:spLocks noChangeAspect="1" noChangeArrowheads="1"/>
            </p:cNvSpPr>
            <p:nvPr/>
          </p:nvSpPr>
          <p:spPr bwMode="auto">
            <a:xfrm>
              <a:off x="8366919" y="5332495"/>
              <a:ext cx="366712" cy="366713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246" name="AutoShape 65"/>
            <p:cNvCxnSpPr>
              <a:cxnSpLocks noChangeAspect="1" noChangeShapeType="1"/>
              <a:stCxn id="251" idx="7"/>
              <a:endCxn id="245" idx="3"/>
            </p:cNvCxnSpPr>
            <p:nvPr/>
          </p:nvCxnSpPr>
          <p:spPr bwMode="auto">
            <a:xfrm flipV="1">
              <a:off x="8068469" y="5664283"/>
              <a:ext cx="350837" cy="43338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AutoShape 66"/>
            <p:cNvCxnSpPr>
              <a:cxnSpLocks noChangeAspect="1" noChangeShapeType="1"/>
              <a:stCxn id="245" idx="1"/>
              <a:endCxn id="238" idx="6"/>
            </p:cNvCxnSpPr>
            <p:nvPr/>
          </p:nvCxnSpPr>
          <p:spPr bwMode="auto">
            <a:xfrm flipH="1" flipV="1">
              <a:off x="6936581" y="4783220"/>
              <a:ext cx="1482725" cy="58261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8" name="Text Box 67"/>
            <p:cNvSpPr txBox="1">
              <a:spLocks noChangeArrowheads="1"/>
            </p:cNvSpPr>
            <p:nvPr/>
          </p:nvSpPr>
          <p:spPr bwMode="auto">
            <a:xfrm>
              <a:off x="5809456" y="4357770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  <p:sp>
          <p:nvSpPr>
            <p:cNvPr id="249" name="Text Box 68"/>
            <p:cNvSpPr txBox="1">
              <a:spLocks noChangeArrowheads="1"/>
            </p:cNvSpPr>
            <p:nvPr/>
          </p:nvSpPr>
          <p:spPr bwMode="auto">
            <a:xfrm>
              <a:off x="5199856" y="5081670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cxnSp>
          <p:nvCxnSpPr>
            <p:cNvPr id="250" name="AutoShape 69"/>
            <p:cNvCxnSpPr>
              <a:cxnSpLocks noChangeAspect="1" noChangeShapeType="1"/>
              <a:stCxn id="236" idx="6"/>
              <a:endCxn id="245" idx="2"/>
            </p:cNvCxnSpPr>
            <p:nvPr/>
          </p:nvCxnSpPr>
          <p:spPr bwMode="auto">
            <a:xfrm>
              <a:off x="7528719" y="5515058"/>
              <a:ext cx="817562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Oval 70"/>
            <p:cNvSpPr>
              <a:spLocks noChangeAspect="1" noChangeArrowheads="1"/>
            </p:cNvSpPr>
            <p:nvPr/>
          </p:nvSpPr>
          <p:spPr bwMode="auto">
            <a:xfrm>
              <a:off x="7755731" y="6064333"/>
              <a:ext cx="366713" cy="366712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</a:p>
          </p:txBody>
        </p:sp>
        <p:cxnSp>
          <p:nvCxnSpPr>
            <p:cNvPr id="252" name="AutoShape 71"/>
            <p:cNvCxnSpPr>
              <a:cxnSpLocks noChangeAspect="1" noChangeShapeType="1"/>
              <a:stCxn id="236" idx="5"/>
              <a:endCxn id="251" idx="1"/>
            </p:cNvCxnSpPr>
            <p:nvPr/>
          </p:nvCxnSpPr>
          <p:spPr bwMode="auto">
            <a:xfrm>
              <a:off x="7457281" y="5664283"/>
              <a:ext cx="350838" cy="43338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3" name="Text Box 72"/>
            <p:cNvSpPr txBox="1">
              <a:spLocks noChangeArrowheads="1"/>
            </p:cNvSpPr>
            <p:nvPr/>
          </p:nvSpPr>
          <p:spPr bwMode="auto">
            <a:xfrm>
              <a:off x="5790406" y="5796045"/>
              <a:ext cx="466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>
                  <a:solidFill>
                    <a:schemeClr val="tx2"/>
                  </a:solidFill>
                  <a:latin typeface="+mn-lt"/>
                </a:rPr>
                <a:t>L</a:t>
              </a:r>
              <a:r>
                <a:rPr lang="en-US" sz="1800" baseline="-250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</p:grpSp>
      <p:cxnSp>
        <p:nvCxnSpPr>
          <p:cNvPr id="256" name="Straight Arrow Connector 255"/>
          <p:cNvCxnSpPr>
            <a:stCxn id="257" idx="2"/>
            <a:endCxn id="245" idx="0"/>
          </p:cNvCxnSpPr>
          <p:nvPr/>
        </p:nvCxnSpPr>
        <p:spPr>
          <a:xfrm>
            <a:off x="8290476" y="4793563"/>
            <a:ext cx="259799" cy="510710"/>
          </a:xfrm>
          <a:prstGeom prst="straightConnector1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925814" y="4485786"/>
            <a:ext cx="72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urrent</a:t>
            </a:r>
            <a:endParaRPr lang="en-US" sz="14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030865" y="1927599"/>
            <a:ext cx="1584623" cy="369332"/>
            <a:chOff x="3918756" y="795152"/>
            <a:chExt cx="1584623" cy="369332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4227811" y="2330507"/>
            <a:ext cx="372411" cy="369332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F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4098599" y="2277553"/>
            <a:ext cx="1584623" cy="369332"/>
            <a:chOff x="3918756" y="795152"/>
            <a:chExt cx="1584623" cy="369332"/>
          </a:xfrm>
        </p:grpSpPr>
        <p:cxnSp>
          <p:nvCxnSpPr>
            <p:cNvPr id="271" name="Straight Connector 270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4235030" y="471597"/>
            <a:ext cx="37233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044976" y="465649"/>
            <a:ext cx="1584623" cy="369332"/>
            <a:chOff x="3918756" y="795152"/>
            <a:chExt cx="1584623" cy="369332"/>
          </a:xfrm>
        </p:grpSpPr>
        <p:cxnSp>
          <p:nvCxnSpPr>
            <p:cNvPr id="277" name="Straight Connector 276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F7F7F"/>
                  </a:solidFill>
                </a:rPr>
                <a:t>dequeue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140" name="Straight Arrow Connector 139"/>
          <p:cNvCxnSpPr>
            <a:stCxn id="257" idx="1"/>
          </p:cNvCxnSpPr>
          <p:nvPr/>
        </p:nvCxnSpPr>
        <p:spPr>
          <a:xfrm flipH="1">
            <a:off x="6761162" y="4639675"/>
            <a:ext cx="1164652" cy="1384405"/>
          </a:xfrm>
          <a:prstGeom prst="straightConnector1">
            <a:avLst/>
          </a:prstGeom>
          <a:ln w="57150" cmpd="sng"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257" idx="2"/>
            <a:endCxn id="251" idx="0"/>
          </p:cNvCxnSpPr>
          <p:nvPr/>
        </p:nvCxnSpPr>
        <p:spPr>
          <a:xfrm flipH="1">
            <a:off x="7939088" y="4793563"/>
            <a:ext cx="351388" cy="1270770"/>
          </a:xfrm>
          <a:prstGeom prst="straightConnector1">
            <a:avLst/>
          </a:prstGeom>
          <a:ln w="57150" cmpd="sng">
            <a:solidFill>
              <a:srgbClr val="660066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3616236" y="825226"/>
            <a:ext cx="502164" cy="1100438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 Box 1118"/>
          <p:cNvSpPr txBox="1">
            <a:spLocks noChangeArrowheads="1"/>
          </p:cNvSpPr>
          <p:nvPr/>
        </p:nvSpPr>
        <p:spPr bwMode="auto">
          <a:xfrm>
            <a:off x="3165914" y="1155601"/>
            <a:ext cx="466725" cy="3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0000FF"/>
                </a:solidFill>
                <a:latin typeface="Times New Roman" charset="0"/>
              </a:rPr>
              <a:t>L</a:t>
            </a:r>
            <a:r>
              <a:rPr lang="en-US" sz="18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</a:p>
        </p:txBody>
      </p:sp>
      <p:sp>
        <p:nvSpPr>
          <p:cNvPr id="4" name="Left Brace 3"/>
          <p:cNvSpPr/>
          <p:nvPr/>
        </p:nvSpPr>
        <p:spPr>
          <a:xfrm>
            <a:off x="3650102" y="1965329"/>
            <a:ext cx="413850" cy="681556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 Box 1124"/>
          <p:cNvSpPr txBox="1">
            <a:spLocks noChangeArrowheads="1"/>
          </p:cNvSpPr>
          <p:nvPr/>
        </p:nvSpPr>
        <p:spPr bwMode="auto">
          <a:xfrm>
            <a:off x="3217243" y="2091046"/>
            <a:ext cx="466725" cy="3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008000"/>
                </a:solidFill>
                <a:latin typeface="Times New Roman" charset="0"/>
              </a:rPr>
              <a:t>L</a:t>
            </a:r>
            <a:r>
              <a:rPr lang="en-US" sz="1800" baseline="-25000" dirty="0">
                <a:solidFill>
                  <a:srgbClr val="008000"/>
                </a:solidFill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957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257" grpId="0"/>
      <p:bldP spid="269" grpId="0" animBg="1"/>
      <p:bldP spid="4" grpId="0" animBg="1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Things</a:t>
            </a:r>
            <a:endParaRPr lang="en-US" dirty="0"/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9450" y="1792111"/>
            <a:ext cx="8589374" cy="2426884"/>
          </a:xfrm>
        </p:spPr>
        <p:txBody>
          <a:bodyPr>
            <a:normAutofit/>
          </a:bodyPr>
          <a:lstStyle/>
          <a:p>
            <a:r>
              <a:rPr lang="en-US" dirty="0" smtClean="0"/>
              <a:t>BFS </a:t>
            </a:r>
            <a:r>
              <a:rPr lang="en-US" dirty="0"/>
              <a:t>can be further extended to solve other graph problems</a:t>
            </a:r>
          </a:p>
          <a:p>
            <a:pPr lvl="1"/>
            <a:r>
              <a:rPr lang="en-US" sz="2000" dirty="0"/>
              <a:t>Find and report a path with the minimum number of edges between two given vertices </a:t>
            </a:r>
          </a:p>
          <a:p>
            <a:pPr lvl="1"/>
            <a:r>
              <a:rPr lang="en-US" sz="2000" dirty="0"/>
              <a:t>Find a simple cycle, if there is </a:t>
            </a:r>
            <a:r>
              <a:rPr lang="en-US" sz="2000" dirty="0" smtClean="0"/>
              <a:t>one</a:t>
            </a:r>
          </a:p>
          <a:p>
            <a:pPr lvl="2"/>
            <a:r>
              <a:rPr lang="en-US" altLang="en-US" sz="1800" dirty="0"/>
              <a:t>Simple cycle such that all its vertices and edges are distinct</a:t>
            </a:r>
          </a:p>
          <a:p>
            <a:pPr lvl="2"/>
            <a:endParaRPr lang="en-US" sz="1800" dirty="0" smtClean="0"/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2DB18A-5907-B94A-B660-3A041566E990}" type="slidenum">
              <a:rPr lang="en-US" sz="1400"/>
              <a:pPr eaLnBrk="1" hangingPunct="1"/>
              <a:t>7</a:t>
            </a:fld>
            <a:endParaRPr lang="en-US" sz="1400"/>
          </a:p>
        </p:txBody>
      </p:sp>
      <p:pic>
        <p:nvPicPr>
          <p:cNvPr id="14342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69905" y="3985962"/>
            <a:ext cx="2524125" cy="2438400"/>
            <a:chOff x="3709561" y="4134555"/>
            <a:chExt cx="3505200" cy="3200400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00061" y="4439355"/>
              <a:ext cx="2182813" cy="2652713"/>
            </a:xfrm>
            <a:custGeom>
              <a:avLst/>
              <a:gdLst>
                <a:gd name="T0" fmla="*/ 1209675 w 1375"/>
                <a:gd name="T1" fmla="*/ 57150 h 1671"/>
                <a:gd name="T2" fmla="*/ 1933576 w 1375"/>
                <a:gd name="T3" fmla="*/ 828675 h 1671"/>
                <a:gd name="T4" fmla="*/ 1866901 w 1375"/>
                <a:gd name="T5" fmla="*/ 2647951 h 1671"/>
                <a:gd name="T6" fmla="*/ 38100 w 1375"/>
                <a:gd name="T7" fmla="*/ 800100 h 1671"/>
                <a:gd name="T8" fmla="*/ 723900 w 1375"/>
                <a:gd name="T9" fmla="*/ 0 h 16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5"/>
                <a:gd name="T16" fmla="*/ 0 h 1671"/>
                <a:gd name="T17" fmla="*/ 1375 w 1375"/>
                <a:gd name="T18" fmla="*/ 1671 h 16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5" h="1671">
                  <a:moveTo>
                    <a:pt x="762" y="36"/>
                  </a:moveTo>
                  <a:cubicBezTo>
                    <a:pt x="838" y="117"/>
                    <a:pt x="1149" y="250"/>
                    <a:pt x="1218" y="522"/>
                  </a:cubicBezTo>
                  <a:cubicBezTo>
                    <a:pt x="1287" y="794"/>
                    <a:pt x="1375" y="1671"/>
                    <a:pt x="1176" y="1668"/>
                  </a:cubicBezTo>
                  <a:cubicBezTo>
                    <a:pt x="977" y="1665"/>
                    <a:pt x="0" y="798"/>
                    <a:pt x="24" y="504"/>
                  </a:cubicBezTo>
                  <a:cubicBezTo>
                    <a:pt x="48" y="210"/>
                    <a:pt x="366" y="105"/>
                    <a:pt x="456" y="0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20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974925" y="5658555"/>
              <a:ext cx="559185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tx2"/>
                  </a:solidFill>
                  <a:latin typeface="+mn-lt"/>
                </a:rPr>
                <a:t>C</a:t>
              </a:r>
              <a:r>
                <a:rPr lang="en-US" altLang="en-US" sz="1600" baseline="-25000" dirty="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538361" y="5048955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X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09561" y="5048955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U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623961" y="4134555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+mn-lt"/>
                </a:rPr>
                <a:t>V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623961" y="5963355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+mn-lt"/>
                </a:rPr>
                <a:t>W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6757561" y="5048955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Z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1" idx="3"/>
              <a:endCxn id="10" idx="7"/>
            </p:cNvCxnSpPr>
            <p:nvPr/>
          </p:nvCxnSpPr>
          <p:spPr bwMode="auto">
            <a:xfrm flipH="1">
              <a:off x="4100086" y="4534605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2" idx="1"/>
              <a:endCxn id="10" idx="5"/>
            </p:cNvCxnSpPr>
            <p:nvPr/>
          </p:nvCxnSpPr>
          <p:spPr bwMode="auto">
            <a:xfrm flipH="1" flipV="1">
              <a:off x="4100086" y="5449005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12" idx="7"/>
              <a:endCxn id="9" idx="3"/>
            </p:cNvCxnSpPr>
            <p:nvPr/>
          </p:nvCxnSpPr>
          <p:spPr bwMode="auto">
            <a:xfrm flipV="1">
              <a:off x="5014486" y="5449005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6005086" y="5277555"/>
              <a:ext cx="7429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>
              <a:off x="5014486" y="4534605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4852561" y="4601280"/>
              <a:ext cx="0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5547886" y="6877755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Y</a:t>
              </a:r>
            </a:p>
          </p:txBody>
        </p:sp>
        <p:cxnSp>
          <p:nvCxnSpPr>
            <p:cNvPr id="21" name="AutoShape 19"/>
            <p:cNvCxnSpPr>
              <a:cxnSpLocks noChangeShapeType="1"/>
              <a:stCxn id="12" idx="5"/>
              <a:endCxn id="20" idx="1"/>
            </p:cNvCxnSpPr>
            <p:nvPr/>
          </p:nvCxnSpPr>
          <p:spPr bwMode="auto">
            <a:xfrm>
              <a:off x="5014486" y="6363405"/>
              <a:ext cx="600075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9" idx="4"/>
              <a:endCxn id="20" idx="0"/>
            </p:cNvCxnSpPr>
            <p:nvPr/>
          </p:nvCxnSpPr>
          <p:spPr bwMode="auto">
            <a:xfrm>
              <a:off x="5766961" y="5515680"/>
              <a:ext cx="9525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938161" y="4363154"/>
              <a:ext cx="416718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a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938161" y="5734755"/>
              <a:ext cx="384161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c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5385961" y="4363154"/>
              <a:ext cx="401692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233561" y="5582355"/>
              <a:ext cx="386944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e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547761" y="4896554"/>
              <a:ext cx="416718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d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919235" y="6668205"/>
              <a:ext cx="381101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f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919361" y="6039556"/>
              <a:ext cx="398909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g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6233685" y="5277555"/>
              <a:ext cx="416718" cy="44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+mn-lt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11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83947" y="2427467"/>
            <a:ext cx="3081338" cy="1830387"/>
            <a:chOff x="1143000" y="4265613"/>
            <a:chExt cx="3081338" cy="1830387"/>
          </a:xfrm>
        </p:grpSpPr>
        <p:sp>
          <p:nvSpPr>
            <p:cNvPr id="61" name="Oval 4"/>
            <p:cNvSpPr>
              <a:spLocks noChangeAspect="1" noChangeArrowheads="1"/>
            </p:cNvSpPr>
            <p:nvPr/>
          </p:nvSpPr>
          <p:spPr bwMode="auto">
            <a:xfrm>
              <a:off x="2606675" y="499745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D</a:t>
              </a:r>
            </a:p>
          </p:txBody>
        </p:sp>
        <p:sp>
          <p:nvSpPr>
            <p:cNvPr id="62" name="Oval 5"/>
            <p:cNvSpPr>
              <a:spLocks noChangeAspect="1" noChangeArrowheads="1"/>
            </p:cNvSpPr>
            <p:nvPr/>
          </p:nvSpPr>
          <p:spPr bwMode="auto">
            <a:xfrm>
              <a:off x="1143000" y="499745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63" name="Oval 6"/>
            <p:cNvSpPr>
              <a:spLocks noChangeAspect="1" noChangeArrowheads="1"/>
            </p:cNvSpPr>
            <p:nvPr/>
          </p:nvSpPr>
          <p:spPr bwMode="auto">
            <a:xfrm>
              <a:off x="1874838" y="4265613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4" name="Oval 7"/>
            <p:cNvSpPr>
              <a:spLocks noChangeAspect="1" noChangeArrowheads="1"/>
            </p:cNvSpPr>
            <p:nvPr/>
          </p:nvSpPr>
          <p:spPr bwMode="auto">
            <a:xfrm>
              <a:off x="1874838" y="5729288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cxnSp>
          <p:nvCxnSpPr>
            <p:cNvPr id="65" name="AutoShape 8"/>
            <p:cNvCxnSpPr>
              <a:cxnSpLocks noChangeAspect="1" noChangeShapeType="1"/>
              <a:stCxn id="63" idx="3"/>
              <a:endCxn id="62" idx="7"/>
            </p:cNvCxnSpPr>
            <p:nvPr/>
          </p:nvCxnSpPr>
          <p:spPr bwMode="auto">
            <a:xfrm flipH="1">
              <a:off x="1455738" y="4597400"/>
              <a:ext cx="47148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9"/>
            <p:cNvCxnSpPr>
              <a:cxnSpLocks noChangeAspect="1" noChangeShapeType="1"/>
              <a:stCxn id="64" idx="1"/>
              <a:endCxn id="62" idx="5"/>
            </p:cNvCxnSpPr>
            <p:nvPr/>
          </p:nvCxnSpPr>
          <p:spPr bwMode="auto">
            <a:xfrm flipH="1" flipV="1">
              <a:off x="1454150" y="5316538"/>
              <a:ext cx="474663" cy="458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10"/>
            <p:cNvCxnSpPr>
              <a:cxnSpLocks noChangeAspect="1" noChangeShapeType="1"/>
              <a:stCxn id="64" idx="7"/>
              <a:endCxn id="61" idx="3"/>
            </p:cNvCxnSpPr>
            <p:nvPr/>
          </p:nvCxnSpPr>
          <p:spPr bwMode="auto">
            <a:xfrm flipV="1">
              <a:off x="2185988" y="5316538"/>
              <a:ext cx="474663" cy="458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11"/>
            <p:cNvCxnSpPr>
              <a:cxnSpLocks noChangeAspect="1" noChangeShapeType="1"/>
              <a:stCxn id="63" idx="5"/>
              <a:endCxn id="61" idx="1"/>
            </p:cNvCxnSpPr>
            <p:nvPr/>
          </p:nvCxnSpPr>
          <p:spPr bwMode="auto">
            <a:xfrm>
              <a:off x="2187575" y="4597400"/>
              <a:ext cx="471488" cy="4429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13"/>
            <p:cNvSpPr>
              <a:spLocks noChangeAspect="1" noChangeArrowheads="1"/>
            </p:cNvSpPr>
            <p:nvPr/>
          </p:nvSpPr>
          <p:spPr bwMode="auto">
            <a:xfrm>
              <a:off x="3857625" y="4997450"/>
              <a:ext cx="366713" cy="366712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  <p:cxnSp>
          <p:nvCxnSpPr>
            <p:cNvPr id="71" name="AutoShape 15"/>
            <p:cNvCxnSpPr>
              <a:cxnSpLocks noChangeAspect="1" noChangeShapeType="1"/>
              <a:stCxn id="64" idx="6"/>
              <a:endCxn id="70" idx="3"/>
            </p:cNvCxnSpPr>
            <p:nvPr/>
          </p:nvCxnSpPr>
          <p:spPr bwMode="auto">
            <a:xfrm flipV="1">
              <a:off x="2249488" y="5319713"/>
              <a:ext cx="1660525" cy="592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16"/>
            <p:cNvCxnSpPr>
              <a:cxnSpLocks noChangeAspect="1" noChangeShapeType="1"/>
              <a:stCxn id="70" idx="1"/>
              <a:endCxn id="63" idx="6"/>
            </p:cNvCxnSpPr>
            <p:nvPr/>
          </p:nvCxnSpPr>
          <p:spPr bwMode="auto">
            <a:xfrm flipH="1" flipV="1">
              <a:off x="2259013" y="4448175"/>
              <a:ext cx="1651000" cy="592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7156BD-C66C-D94D-B702-6CF9D15DA09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</a:t>
            </a:r>
            <a:r>
              <a:rPr lang="en-US" dirty="0" smtClean="0"/>
              <a:t>FS Traversal Example</a:t>
            </a:r>
            <a:endParaRPr lang="en-US" dirty="0"/>
          </a:p>
        </p:txBody>
      </p:sp>
      <p:grpSp>
        <p:nvGrpSpPr>
          <p:cNvPr id="10245" name="Group 74"/>
          <p:cNvGrpSpPr>
            <a:grpSpLocks/>
          </p:cNvGrpSpPr>
          <p:nvPr/>
        </p:nvGrpSpPr>
        <p:grpSpPr bwMode="auto">
          <a:xfrm>
            <a:off x="846669" y="4632499"/>
            <a:ext cx="3081338" cy="1830387"/>
            <a:chOff x="816" y="2592"/>
            <a:chExt cx="1941" cy="1153"/>
          </a:xfrm>
        </p:grpSpPr>
        <p:sp>
          <p:nvSpPr>
            <p:cNvPr id="10285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0286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0287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10288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cxnSp>
          <p:nvCxnSpPr>
            <p:cNvPr id="10289" name="AutoShape 8"/>
            <p:cNvCxnSpPr>
              <a:cxnSpLocks noChangeAspect="1" noChangeShapeType="1"/>
              <a:stCxn id="10287" idx="3"/>
              <a:endCxn id="10286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AutoShape 9"/>
            <p:cNvCxnSpPr>
              <a:cxnSpLocks noChangeAspect="1" noChangeShapeType="1"/>
              <a:stCxn id="10288" idx="1"/>
              <a:endCxn id="10286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1" name="AutoShape 10"/>
            <p:cNvCxnSpPr>
              <a:cxnSpLocks noChangeAspect="1" noChangeShapeType="1"/>
              <a:stCxn id="10288" idx="7"/>
              <a:endCxn id="10285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2" name="AutoShape 11"/>
            <p:cNvCxnSpPr>
              <a:cxnSpLocks noChangeAspect="1" noChangeShapeType="1"/>
              <a:stCxn id="10287" idx="5"/>
              <a:endCxn id="10285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4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  <p:cxnSp>
          <p:nvCxnSpPr>
            <p:cNvPr id="10295" name="AutoShape 15"/>
            <p:cNvCxnSpPr>
              <a:cxnSpLocks noChangeAspect="1" noChangeShapeType="1"/>
              <a:stCxn id="10288" idx="6"/>
              <a:endCxn id="10294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AutoShape 16"/>
            <p:cNvCxnSpPr>
              <a:cxnSpLocks noChangeAspect="1" noChangeShapeType="1"/>
              <a:stCxn id="10294" idx="1"/>
              <a:endCxn id="10287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46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10273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0274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275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10276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cxnSp>
          <p:nvCxnSpPr>
            <p:cNvPr id="10277" name="AutoShape 21"/>
            <p:cNvCxnSpPr>
              <a:cxnSpLocks noChangeAspect="1" noChangeShapeType="1"/>
              <a:stCxn id="10275" idx="3"/>
              <a:endCxn id="10274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22"/>
            <p:cNvCxnSpPr>
              <a:cxnSpLocks noChangeAspect="1" noChangeShapeType="1"/>
              <a:stCxn id="10276" idx="1"/>
              <a:endCxn id="10274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9" name="AutoShape 23"/>
            <p:cNvCxnSpPr>
              <a:cxnSpLocks noChangeAspect="1" noChangeShapeType="1"/>
              <a:stCxn id="10276" idx="7"/>
              <a:endCxn id="10273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0" name="AutoShape 24"/>
            <p:cNvCxnSpPr>
              <a:cxnSpLocks noChangeAspect="1" noChangeShapeType="1"/>
              <a:stCxn id="10275" idx="5"/>
              <a:endCxn id="10273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2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cxnSp>
          <p:nvCxnSpPr>
            <p:cNvPr id="10283" name="AutoShape 28"/>
            <p:cNvCxnSpPr>
              <a:cxnSpLocks noChangeAspect="1" noChangeShapeType="1"/>
              <a:stCxn id="10276" idx="6"/>
              <a:endCxn id="10282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4" name="AutoShape 29"/>
            <p:cNvCxnSpPr>
              <a:cxnSpLocks noChangeAspect="1" noChangeShapeType="1"/>
              <a:stCxn id="10282" idx="1"/>
              <a:endCxn id="10275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2867329" y="1076753"/>
            <a:ext cx="2286790" cy="1470490"/>
            <a:chOff x="746125" y="1644650"/>
            <a:chExt cx="3127242" cy="2104597"/>
          </a:xfrm>
        </p:grpSpPr>
        <p:sp>
          <p:nvSpPr>
            <p:cNvPr id="10248" name="Text Box 58"/>
            <p:cNvSpPr txBox="1">
              <a:spLocks noChangeArrowheads="1"/>
            </p:cNvSpPr>
            <p:nvPr/>
          </p:nvSpPr>
          <p:spPr bwMode="auto">
            <a:xfrm>
              <a:off x="2032646" y="2925763"/>
              <a:ext cx="1546297" cy="3126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008000"/>
                  </a:solidFill>
                  <a:latin typeface="+mn-lt"/>
                </a:rPr>
                <a:t>discovery edge</a:t>
              </a:r>
            </a:p>
          </p:txBody>
        </p:sp>
        <p:sp>
          <p:nvSpPr>
            <p:cNvPr id="10249" name="Text Box 60"/>
            <p:cNvSpPr txBox="1">
              <a:spLocks noChangeArrowheads="1"/>
            </p:cNvSpPr>
            <p:nvPr/>
          </p:nvSpPr>
          <p:spPr bwMode="auto">
            <a:xfrm>
              <a:off x="2013375" y="3352800"/>
              <a:ext cx="1158028" cy="3964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 smtClean="0">
                  <a:solidFill>
                    <a:schemeClr val="accent2"/>
                  </a:solidFill>
                  <a:latin typeface="+mn-lt"/>
                </a:rPr>
                <a:t>cross </a:t>
              </a:r>
              <a:r>
                <a:rPr lang="en-US" sz="1200" dirty="0">
                  <a:solidFill>
                    <a:schemeClr val="accent2"/>
                  </a:solidFill>
                  <a:latin typeface="+mn-lt"/>
                </a:rPr>
                <a:t>edge</a:t>
              </a:r>
            </a:p>
          </p:txBody>
        </p:sp>
        <p:sp>
          <p:nvSpPr>
            <p:cNvPr id="10250" name="Oval 61"/>
            <p:cNvSpPr>
              <a:spLocks noChangeAspect="1" noChangeArrowheads="1"/>
            </p:cNvSpPr>
            <p:nvPr/>
          </p:nvSpPr>
          <p:spPr bwMode="auto">
            <a:xfrm>
              <a:off x="1001713" y="2117725"/>
              <a:ext cx="366712" cy="36671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10251" name="Text Box 62"/>
            <p:cNvSpPr txBox="1">
              <a:spLocks noChangeArrowheads="1"/>
            </p:cNvSpPr>
            <p:nvPr/>
          </p:nvSpPr>
          <p:spPr bwMode="auto">
            <a:xfrm>
              <a:off x="2032646" y="2071688"/>
              <a:ext cx="1420214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008000"/>
                  </a:solidFill>
                  <a:latin typeface="+mn-lt"/>
                </a:rPr>
                <a:t>visited vertex</a:t>
              </a:r>
            </a:p>
          </p:txBody>
        </p:sp>
        <p:sp>
          <p:nvSpPr>
            <p:cNvPr id="10252" name="Oval 63"/>
            <p:cNvSpPr>
              <a:spLocks noChangeAspect="1" noChangeArrowheads="1"/>
            </p:cNvSpPr>
            <p:nvPr/>
          </p:nvSpPr>
          <p:spPr bwMode="auto">
            <a:xfrm>
              <a:off x="1001713" y="1689100"/>
              <a:ext cx="366712" cy="366713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10253" name="Text Box 64"/>
            <p:cNvSpPr txBox="1">
              <a:spLocks noChangeArrowheads="1"/>
            </p:cNvSpPr>
            <p:nvPr/>
          </p:nvSpPr>
          <p:spPr bwMode="auto">
            <a:xfrm>
              <a:off x="2032646" y="1644650"/>
              <a:ext cx="1840721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+mn-lt"/>
                </a:rPr>
                <a:t>unexplored vertex</a:t>
              </a:r>
            </a:p>
          </p:txBody>
        </p:sp>
        <p:sp>
          <p:nvSpPr>
            <p:cNvPr id="10254" name="Text Box 65"/>
            <p:cNvSpPr txBox="1">
              <a:spLocks noChangeArrowheads="1"/>
            </p:cNvSpPr>
            <p:nvPr/>
          </p:nvSpPr>
          <p:spPr bwMode="auto">
            <a:xfrm>
              <a:off x="2032646" y="2498726"/>
              <a:ext cx="1707412" cy="31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+mn-lt"/>
                </a:rPr>
                <a:t>unexplored edge</a:t>
              </a:r>
            </a:p>
          </p:txBody>
        </p:sp>
        <p:grpSp>
          <p:nvGrpSpPr>
            <p:cNvPr id="10255" name="Group 73"/>
            <p:cNvGrpSpPr>
              <a:grpSpLocks/>
            </p:cNvGrpSpPr>
            <p:nvPr/>
          </p:nvGrpSpPr>
          <p:grpSpPr bwMode="auto">
            <a:xfrm>
              <a:off x="746125" y="2728913"/>
              <a:ext cx="877888" cy="852487"/>
              <a:chOff x="432" y="1691"/>
              <a:chExt cx="937" cy="537"/>
            </a:xfrm>
          </p:grpSpPr>
          <p:sp>
            <p:nvSpPr>
              <p:cNvPr id="10258" name="Line 57"/>
              <p:cNvSpPr>
                <a:spLocks noChangeShapeType="1"/>
              </p:cNvSpPr>
              <p:nvPr/>
            </p:nvSpPr>
            <p:spPr bwMode="auto">
              <a:xfrm>
                <a:off x="432" y="1959"/>
                <a:ext cx="93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59" name="Line 59"/>
              <p:cNvSpPr>
                <a:spLocks noChangeShapeType="1"/>
              </p:cNvSpPr>
              <p:nvPr/>
            </p:nvSpPr>
            <p:spPr bwMode="auto">
              <a:xfrm>
                <a:off x="432" y="2228"/>
                <a:ext cx="9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60" name="Line 67"/>
              <p:cNvSpPr>
                <a:spLocks noChangeShapeType="1"/>
              </p:cNvSpPr>
              <p:nvPr/>
            </p:nvSpPr>
            <p:spPr bwMode="auto">
              <a:xfrm>
                <a:off x="432" y="1691"/>
                <a:ext cx="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10256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3778" y="609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50960" y="4580174"/>
            <a:ext cx="85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Queue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1342706" y="2361760"/>
            <a:ext cx="499823" cy="528636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333674" y="3078164"/>
            <a:ext cx="499823" cy="528636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3018" y="1190460"/>
            <a:ext cx="198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path from A to 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96718" y="6210694"/>
            <a:ext cx="9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Visited: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375788" y="5573211"/>
            <a:ext cx="364202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9573" y="6203706"/>
            <a:ext cx="33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2967" y="5203504"/>
            <a:ext cx="36702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2967" y="4834172"/>
            <a:ext cx="36702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30098" y="6200885"/>
            <a:ext cx="37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89169" y="6198064"/>
            <a:ext cx="35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E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85" name="Group 55"/>
          <p:cNvGrpSpPr>
            <a:grpSpLocks/>
          </p:cNvGrpSpPr>
          <p:nvPr/>
        </p:nvGrpSpPr>
        <p:grpSpPr bwMode="auto">
          <a:xfrm>
            <a:off x="5661333" y="4449142"/>
            <a:ext cx="3081338" cy="1830388"/>
            <a:chOff x="862" y="2601"/>
            <a:chExt cx="1941" cy="1153"/>
          </a:xfrm>
        </p:grpSpPr>
        <p:sp>
          <p:nvSpPr>
            <p:cNvPr id="86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7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88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A</a:t>
              </a:r>
            </a:p>
          </p:txBody>
        </p:sp>
        <p:sp>
          <p:nvSpPr>
            <p:cNvPr id="89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rgbClr val="F5CEA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cxnSp>
          <p:nvCxnSpPr>
            <p:cNvPr id="90" name="AutoShape 21"/>
            <p:cNvCxnSpPr>
              <a:cxnSpLocks noChangeAspect="1" noChangeShapeType="1"/>
              <a:stCxn id="88" idx="3"/>
              <a:endCxn id="87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22"/>
            <p:cNvCxnSpPr>
              <a:cxnSpLocks noChangeAspect="1" noChangeShapeType="1"/>
              <a:stCxn id="89" idx="1"/>
              <a:endCxn id="87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23"/>
            <p:cNvCxnSpPr>
              <a:cxnSpLocks noChangeAspect="1" noChangeShapeType="1"/>
              <a:stCxn id="89" idx="7"/>
              <a:endCxn id="86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24"/>
            <p:cNvCxnSpPr>
              <a:cxnSpLocks noChangeAspect="1" noChangeShapeType="1"/>
              <a:stCxn id="88" idx="5"/>
              <a:endCxn id="86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rgbClr val="A0BAE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96" name="AutoShape 28"/>
            <p:cNvCxnSpPr>
              <a:cxnSpLocks noChangeAspect="1" noChangeShapeType="1"/>
              <a:stCxn id="89" idx="6"/>
              <a:endCxn id="95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29"/>
            <p:cNvCxnSpPr>
              <a:cxnSpLocks noChangeAspect="1" noChangeShapeType="1"/>
              <a:stCxn id="95" idx="1"/>
              <a:endCxn id="88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" name="Text Box 1117"/>
          <p:cNvSpPr txBox="1">
            <a:spLocks noChangeArrowheads="1"/>
          </p:cNvSpPr>
          <p:nvPr/>
        </p:nvSpPr>
        <p:spPr bwMode="auto">
          <a:xfrm>
            <a:off x="256032" y="2389012"/>
            <a:ext cx="466725" cy="3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1800" baseline="-25000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99" name="Text Box 1118"/>
          <p:cNvSpPr txBox="1">
            <a:spLocks noChangeArrowheads="1"/>
          </p:cNvSpPr>
          <p:nvPr/>
        </p:nvSpPr>
        <p:spPr bwMode="auto">
          <a:xfrm>
            <a:off x="256032" y="3156798"/>
            <a:ext cx="466725" cy="3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1800" baseline="-25000" dirty="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100" name="Text Box 1118"/>
          <p:cNvSpPr txBox="1">
            <a:spLocks noChangeArrowheads="1"/>
          </p:cNvSpPr>
          <p:nvPr/>
        </p:nvSpPr>
        <p:spPr bwMode="auto">
          <a:xfrm>
            <a:off x="256032" y="3983832"/>
            <a:ext cx="466725" cy="3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1800" baseline="-25000" dirty="0" smtClean="0">
                <a:solidFill>
                  <a:schemeClr val="tx2"/>
                </a:solidFill>
                <a:latin typeface="Times New Roman" charset="0"/>
              </a:rPr>
              <a:t>3</a:t>
            </a:r>
            <a:endParaRPr lang="en-US" sz="1800" baseline="-250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68532" y="4462833"/>
            <a:ext cx="37233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192589" y="4470996"/>
            <a:ext cx="1584623" cy="369332"/>
            <a:chOff x="3918756" y="795152"/>
            <a:chExt cx="1584623" cy="369332"/>
          </a:xfrm>
        </p:grpSpPr>
        <p:cxnSp>
          <p:nvCxnSpPr>
            <p:cNvPr id="103" name="Straight Connector 102"/>
            <p:cNvCxnSpPr/>
            <p:nvPr/>
          </p:nvCxnSpPr>
          <p:spPr>
            <a:xfrm flipV="1">
              <a:off x="3918756" y="857529"/>
              <a:ext cx="681466" cy="30012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501445" y="795152"/>
              <a:ext cx="1001934" cy="369332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F7F7F"/>
                  </a:solidFill>
                </a:rPr>
                <a:t>dequeue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858629" y="62057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0255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0257" grpId="0" animBg="1"/>
      <p:bldP spid="9" grpId="0" animBg="1"/>
      <p:bldP spid="10" grpId="0"/>
      <p:bldP spid="81" grpId="0" animBg="1"/>
      <p:bldP spid="82" grpId="0" animBg="1"/>
      <p:bldP spid="83" grpId="0"/>
      <p:bldP spid="84" grpId="0"/>
      <p:bldP spid="101" grpId="0" animBg="1"/>
      <p:bldP spid="10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42245</TotalTime>
  <Words>621</Words>
  <Application>Microsoft Macintosh PowerPoint</Application>
  <PresentationFormat>On-screen Show (4:3)</PresentationFormat>
  <Paragraphs>317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CPSC 131</vt:lpstr>
      <vt:lpstr>Review: Graph Traversals</vt:lpstr>
      <vt:lpstr>PowerPoint Presentation</vt:lpstr>
      <vt:lpstr>BFS Algorithm Pseudo Code</vt:lpstr>
      <vt:lpstr>Analysis of BFS vs DFS</vt:lpstr>
      <vt:lpstr>PowerPoint Presentation</vt:lpstr>
      <vt:lpstr>PowerPoint Presentation</vt:lpstr>
      <vt:lpstr>Other Things</vt:lpstr>
      <vt:lpstr>BFS Traversal Example</vt:lpstr>
      <vt:lpstr>Something to Ponder:   How can one find and report a shortest path using BFS?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 </dc:title>
  <dc:creator>Gina Ackerman</dc:creator>
  <cp:lastModifiedBy>Gina Ackerman</cp:lastModifiedBy>
  <cp:revision>893</cp:revision>
  <dcterms:created xsi:type="dcterms:W3CDTF">2015-01-12T05:55:10Z</dcterms:created>
  <dcterms:modified xsi:type="dcterms:W3CDTF">2016-12-01T03:33:52Z</dcterms:modified>
</cp:coreProperties>
</file>