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  <p:sldMasterId id="2147483704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9" r:id="rId4"/>
    <p:sldId id="262" r:id="rId5"/>
    <p:sldId id="275" r:id="rId6"/>
    <p:sldId id="263" r:id="rId7"/>
    <p:sldId id="276" r:id="rId8"/>
    <p:sldId id="267" r:id="rId9"/>
    <p:sldId id="269" r:id="rId10"/>
    <p:sldId id="297" r:id="rId11"/>
    <p:sldId id="274" r:id="rId12"/>
    <p:sldId id="270" r:id="rId13"/>
    <p:sldId id="277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181" autoAdjust="0"/>
    <p:restoredTop sz="96250" autoAdjust="0"/>
  </p:normalViewPr>
  <p:slideViewPr>
    <p:cSldViewPr snapToGrid="0" snapToObjects="1">
      <p:cViewPr varScale="1">
        <p:scale>
          <a:sx n="87" d="100"/>
          <a:sy n="87" d="100"/>
        </p:scale>
        <p:origin x="12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77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6689"/>
            <a:ext cx="7886700" cy="57602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Tx/>
              <a:buNone/>
              <a:tabLst>
                <a:tab pos="336947" algn="l"/>
                <a:tab pos="683419" algn="l"/>
                <a:tab pos="1021556" algn="l"/>
                <a:tab pos="1368029" algn="l"/>
                <a:tab pos="1713310" algn="l"/>
                <a:tab pos="2051447" algn="l"/>
                <a:tab pos="2397919" algn="l"/>
                <a:tab pos="2736056" algn="l"/>
                <a:tab pos="3038475" algn="l"/>
                <a:tab pos="3427810" algn="l"/>
              </a:tabLst>
              <a:defRPr sz="2100">
                <a:latin typeface="+mn-lt"/>
                <a:ea typeface="Menlo" charset="0"/>
                <a:cs typeface="Menlo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6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12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8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7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98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1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78E-09F4-F140-94DD-B1BF24CAC41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42E3-AC3B-0345-9C2D-F3CA922D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131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429000"/>
            <a:ext cx="7605059" cy="2670484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Search Tree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</a:t>
            </a:r>
            <a:r>
              <a:rPr lang="en-US" dirty="0" smtClean="0"/>
              <a:t>Remove </a:t>
            </a:r>
            <a:r>
              <a:rPr lang="en-US" dirty="0" smtClean="0"/>
              <a:t>– 1 internal child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80130" y="1286515"/>
            <a:ext cx="3781425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 smtClean="0"/>
              <a:t>If </a:t>
            </a:r>
            <a:r>
              <a:rPr lang="en-US" sz="2000" dirty="0" smtClean="0"/>
              <a:t>node </a:t>
            </a:r>
            <a:r>
              <a:rPr lang="en-US" sz="2000" b="1" i="1" dirty="0" smtClean="0"/>
              <a:t>v</a:t>
            </a:r>
            <a:r>
              <a:rPr lang="en-US" sz="2000" dirty="0" smtClean="0"/>
              <a:t> has </a:t>
            </a:r>
            <a:r>
              <a:rPr lang="en-US" sz="2000" dirty="0" smtClean="0"/>
              <a:t>one child </a:t>
            </a:r>
            <a:r>
              <a:rPr lang="en-US" sz="2000" b="1" i="1" dirty="0" smtClean="0"/>
              <a:t>w</a:t>
            </a:r>
            <a:r>
              <a:rPr lang="en-US" sz="2000" dirty="0" smtClean="0"/>
              <a:t>, we remove </a:t>
            </a:r>
            <a:r>
              <a:rPr lang="en-US" sz="2000" b="1" i="1" dirty="0" smtClean="0"/>
              <a:t>v</a:t>
            </a:r>
            <a:r>
              <a:rPr lang="en-US" sz="2000" dirty="0" smtClean="0"/>
              <a:t> and </a:t>
            </a:r>
            <a:r>
              <a:rPr lang="en-US" sz="2000" dirty="0" smtClean="0"/>
              <a:t>attach </a:t>
            </a:r>
            <a:r>
              <a:rPr lang="en-US" sz="2000" b="1" i="1" dirty="0" smtClean="0"/>
              <a:t>w</a:t>
            </a:r>
            <a:r>
              <a:rPr lang="en-US" sz="2000" dirty="0" smtClean="0"/>
              <a:t> as the child of </a:t>
            </a:r>
            <a:r>
              <a:rPr lang="en-US" sz="2000" b="1" i="1" dirty="0"/>
              <a:t>v</a:t>
            </a:r>
            <a:r>
              <a:rPr lang="en-US" sz="2000" dirty="0" smtClean="0"/>
              <a:t>’s </a:t>
            </a:r>
            <a:r>
              <a:rPr lang="en-US" sz="2000" dirty="0" smtClean="0"/>
              <a:t>parent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“Ask grandparent to take care of single child”</a:t>
            </a:r>
            <a:endParaRPr lang="en-US" sz="2000" dirty="0" smtClean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Example: remove </a:t>
            </a:r>
            <a:r>
              <a:rPr lang="en-US" sz="2000" dirty="0" smtClean="0"/>
              <a:t>(4)</a:t>
            </a:r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4716994" y="4251325"/>
            <a:ext cx="3270250" cy="1327150"/>
            <a:chOff x="5013325" y="4251325"/>
            <a:chExt cx="3270250" cy="1327150"/>
          </a:xfrm>
        </p:grpSpPr>
        <p:sp>
          <p:nvSpPr>
            <p:cNvPr id="36" name="Oval 66"/>
            <p:cNvSpPr>
              <a:spLocks noChangeArrowheads="1"/>
            </p:cNvSpPr>
            <p:nvPr/>
          </p:nvSpPr>
          <p:spPr bwMode="auto">
            <a:xfrm>
              <a:off x="6553200" y="4251325"/>
              <a:ext cx="320675" cy="31908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6</a:t>
              </a:r>
            </a:p>
          </p:txBody>
        </p:sp>
        <p:sp>
          <p:nvSpPr>
            <p:cNvPr id="37" name="Oval 67"/>
            <p:cNvSpPr>
              <a:spLocks noChangeArrowheads="1"/>
            </p:cNvSpPr>
            <p:nvPr/>
          </p:nvSpPr>
          <p:spPr bwMode="auto">
            <a:xfrm>
              <a:off x="7964488" y="4762500"/>
              <a:ext cx="319087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9</a:t>
              </a:r>
            </a:p>
          </p:txBody>
        </p:sp>
        <p:sp>
          <p:nvSpPr>
            <p:cNvPr id="38" name="Oval 68"/>
            <p:cNvSpPr>
              <a:spLocks noChangeArrowheads="1"/>
            </p:cNvSpPr>
            <p:nvPr/>
          </p:nvSpPr>
          <p:spPr bwMode="auto">
            <a:xfrm>
              <a:off x="5600700" y="4762500"/>
              <a:ext cx="319088" cy="320675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2</a:t>
              </a:r>
            </a:p>
          </p:txBody>
        </p:sp>
        <p:sp>
          <p:nvSpPr>
            <p:cNvPr id="39" name="Oval 69"/>
            <p:cNvSpPr>
              <a:spLocks noChangeArrowheads="1"/>
            </p:cNvSpPr>
            <p:nvPr/>
          </p:nvSpPr>
          <p:spPr bwMode="auto">
            <a:xfrm>
              <a:off x="6188075" y="5257800"/>
              <a:ext cx="320675" cy="320675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5</a:t>
              </a:r>
            </a:p>
          </p:txBody>
        </p:sp>
        <p:cxnSp>
          <p:nvCxnSpPr>
            <p:cNvPr id="43" name="AutoShape 73"/>
            <p:cNvCxnSpPr>
              <a:cxnSpLocks noChangeShapeType="1"/>
              <a:stCxn id="36" idx="3"/>
              <a:endCxn id="38" idx="7"/>
            </p:cNvCxnSpPr>
            <p:nvPr/>
          </p:nvCxnSpPr>
          <p:spPr bwMode="auto">
            <a:xfrm flipH="1">
              <a:off x="5873750" y="4533900"/>
              <a:ext cx="7270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AutoShape 74"/>
            <p:cNvCxnSpPr>
              <a:cxnSpLocks noChangeShapeType="1"/>
              <a:stCxn id="37" idx="1"/>
              <a:endCxn id="36" idx="5"/>
            </p:cNvCxnSpPr>
            <p:nvPr/>
          </p:nvCxnSpPr>
          <p:spPr bwMode="auto">
            <a:xfrm flipH="1" flipV="1">
              <a:off x="6826250" y="4533900"/>
              <a:ext cx="1184275" cy="266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AutoShape 76"/>
            <p:cNvCxnSpPr>
              <a:cxnSpLocks noChangeShapeType="1"/>
              <a:stCxn id="56" idx="7"/>
              <a:endCxn id="37" idx="3"/>
            </p:cNvCxnSpPr>
            <p:nvPr/>
          </p:nvCxnSpPr>
          <p:spPr bwMode="auto">
            <a:xfrm flipV="1">
              <a:off x="7743825" y="5045075"/>
              <a:ext cx="26670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79"/>
            <p:cNvCxnSpPr>
              <a:cxnSpLocks noChangeShapeType="1"/>
              <a:stCxn id="51" idx="7"/>
              <a:endCxn id="38" idx="3"/>
            </p:cNvCxnSpPr>
            <p:nvPr/>
          </p:nvCxnSpPr>
          <p:spPr bwMode="auto">
            <a:xfrm flipV="1">
              <a:off x="5286375" y="5064125"/>
              <a:ext cx="360363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" name="AutoShape 80"/>
            <p:cNvCxnSpPr>
              <a:cxnSpLocks noChangeShapeType="1"/>
              <a:stCxn id="39" idx="1"/>
              <a:endCxn id="38" idx="5"/>
            </p:cNvCxnSpPr>
            <p:nvPr/>
          </p:nvCxnSpPr>
          <p:spPr bwMode="auto">
            <a:xfrm flipH="1" flipV="1">
              <a:off x="5873750" y="5064125"/>
              <a:ext cx="361950" cy="21272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" name="Oval 81"/>
            <p:cNvSpPr>
              <a:spLocks noChangeArrowheads="1"/>
            </p:cNvSpPr>
            <p:nvPr/>
          </p:nvSpPr>
          <p:spPr bwMode="auto">
            <a:xfrm>
              <a:off x="5013325" y="5257800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1</a:t>
              </a:r>
            </a:p>
          </p:txBody>
        </p:sp>
        <p:sp>
          <p:nvSpPr>
            <p:cNvPr id="56" name="Oval 86"/>
            <p:cNvSpPr>
              <a:spLocks noChangeArrowheads="1"/>
            </p:cNvSpPr>
            <p:nvPr/>
          </p:nvSpPr>
          <p:spPr bwMode="auto">
            <a:xfrm>
              <a:off x="7470775" y="5257800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8</a:t>
              </a:r>
            </a:p>
          </p:txBody>
        </p:sp>
      </p:grp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640690" y="1416757"/>
            <a:ext cx="320675" cy="319088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sym typeface="Symbol" charset="0"/>
              </a:rPr>
              <a:t>6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839253" y="1927932"/>
            <a:ext cx="319087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ym typeface="Symbol" charset="0"/>
              </a:rPr>
              <a:t>9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283378" y="1927932"/>
            <a:ext cx="319087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sym typeface="Symbol" charset="0"/>
              </a:rPr>
              <a:t>2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870753" y="2423232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cxnSp>
        <p:nvCxnSpPr>
          <p:cNvPr id="11" name="AutoShape 10"/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5556428" y="1718382"/>
            <a:ext cx="1131887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1"/>
          <p:cNvCxnSpPr>
            <a:cxnSpLocks noChangeShapeType="1"/>
            <a:stCxn id="6" idx="1"/>
            <a:endCxn id="5" idx="5"/>
          </p:cNvCxnSpPr>
          <p:nvPr/>
        </p:nvCxnSpPr>
        <p:spPr bwMode="auto">
          <a:xfrm flipH="1" flipV="1">
            <a:off x="6913740" y="1718382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3"/>
          <p:cNvCxnSpPr>
            <a:cxnSpLocks noChangeShapeType="1"/>
            <a:stCxn id="24" idx="7"/>
            <a:endCxn id="6" idx="3"/>
          </p:cNvCxnSpPr>
          <p:nvPr/>
        </p:nvCxnSpPr>
        <p:spPr bwMode="auto">
          <a:xfrm flipV="1">
            <a:off x="7618590" y="2210507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4"/>
          <p:cNvCxnSpPr>
            <a:cxnSpLocks noChangeShapeType="1"/>
            <a:stCxn id="29" idx="1"/>
            <a:endCxn id="8" idx="5"/>
          </p:cNvCxnSpPr>
          <p:nvPr/>
        </p:nvCxnSpPr>
        <p:spPr bwMode="auto">
          <a:xfrm flipH="1" flipV="1">
            <a:off x="6143803" y="2724857"/>
            <a:ext cx="198437" cy="2349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19" idx="7"/>
            <a:endCxn id="7" idx="3"/>
          </p:cNvCxnSpPr>
          <p:nvPr/>
        </p:nvCxnSpPr>
        <p:spPr bwMode="auto">
          <a:xfrm flipV="1">
            <a:off x="4969053" y="2229557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5556428" y="2229557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696003" y="2423232"/>
            <a:ext cx="319087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ym typeface="Symbol" charset="0"/>
              </a:rPr>
              <a:t>1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345540" y="2423232"/>
            <a:ext cx="320675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ym typeface="Symbol" charset="0"/>
              </a:rPr>
              <a:t>8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294615" y="2940757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ym typeface="Symbol" charset="0"/>
              </a:rPr>
              <a:t>5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183490" y="2315282"/>
            <a:ext cx="3797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+mn-lt"/>
                <a:sym typeface="Symbol" charset="0"/>
              </a:rPr>
              <a:t>v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152682" y="3175707"/>
            <a:ext cx="441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chemeClr val="tx2"/>
                </a:solidFill>
                <a:latin typeface="+mn-lt"/>
                <a:sym typeface="Symbol" charset="0"/>
              </a:rPr>
              <a:t>w</a:t>
            </a:r>
          </a:p>
        </p:txBody>
      </p:sp>
      <p:sp>
        <p:nvSpPr>
          <p:cNvPr id="61" name="Text Box 91"/>
          <p:cNvSpPr txBox="1">
            <a:spLocks noChangeArrowheads="1"/>
          </p:cNvSpPr>
          <p:nvPr/>
        </p:nvSpPr>
        <p:spPr bwMode="auto">
          <a:xfrm>
            <a:off x="5878690" y="1477082"/>
            <a:ext cx="355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+mn-lt"/>
                <a:sym typeface="Symbol" charset="0"/>
              </a:rPr>
              <a:t>&lt;</a:t>
            </a:r>
          </a:p>
        </p:txBody>
      </p:sp>
      <p:sp>
        <p:nvSpPr>
          <p:cNvPr id="62" name="Text Box 92"/>
          <p:cNvSpPr txBox="1">
            <a:spLocks noChangeArrowheads="1"/>
          </p:cNvSpPr>
          <p:nvPr/>
        </p:nvSpPr>
        <p:spPr bwMode="auto">
          <a:xfrm>
            <a:off x="5650090" y="2010482"/>
            <a:ext cx="355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+mn-lt"/>
                <a:sym typeface="Symbol" charset="0"/>
              </a:rPr>
              <a:t>&gt;</a:t>
            </a:r>
          </a:p>
        </p:txBody>
      </p:sp>
      <p:sp>
        <p:nvSpPr>
          <p:cNvPr id="63" name="AutoShape 96"/>
          <p:cNvSpPr>
            <a:spLocks noChangeArrowheads="1"/>
          </p:cNvSpPr>
          <p:nvPr/>
        </p:nvSpPr>
        <p:spPr bwMode="auto">
          <a:xfrm rot="2401582" flipH="1">
            <a:off x="5641691" y="252962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</a:t>
            </a:r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 smtClean="0"/>
              <a:t>– 2 internal children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85422" y="1243013"/>
            <a:ext cx="38862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 smtClean="0"/>
              <a:t>Consider the case where the key </a:t>
            </a:r>
            <a:r>
              <a:rPr lang="en-US" sz="2000" b="1" i="1" dirty="0" smtClean="0"/>
              <a:t>k</a:t>
            </a:r>
            <a:r>
              <a:rPr lang="en-US" sz="2000" dirty="0" smtClean="0"/>
              <a:t> to be removed is stored at a node </a:t>
            </a:r>
            <a:r>
              <a:rPr lang="en-US" sz="2000" b="1" i="1" dirty="0" smtClean="0"/>
              <a:t>v</a:t>
            </a:r>
            <a:r>
              <a:rPr lang="en-US" sz="2000" dirty="0" smtClean="0"/>
              <a:t> whose children are both internal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 smtClean="0"/>
              <a:t>Find the internal node </a:t>
            </a:r>
            <a:r>
              <a:rPr lang="en-US" sz="1800" b="1" i="1" dirty="0" smtClean="0"/>
              <a:t>w </a:t>
            </a:r>
            <a:r>
              <a:rPr lang="en-US" sz="1800" dirty="0" smtClean="0"/>
              <a:t>that </a:t>
            </a:r>
            <a:r>
              <a:rPr lang="en-US" sz="1800" dirty="0" smtClean="0">
                <a:solidFill>
                  <a:srgbClr val="FF0000"/>
                </a:solidFill>
              </a:rPr>
              <a:t>follows </a:t>
            </a:r>
            <a:r>
              <a:rPr lang="en-US" sz="1800" b="1" i="1" dirty="0" smtClean="0">
                <a:solidFill>
                  <a:srgbClr val="FF0000"/>
                </a:solidFill>
              </a:rPr>
              <a:t>v</a:t>
            </a:r>
            <a:r>
              <a:rPr lang="en-US" sz="1800" dirty="0" smtClean="0">
                <a:solidFill>
                  <a:srgbClr val="FF0000"/>
                </a:solidFill>
              </a:rPr>
              <a:t> in an </a:t>
            </a:r>
            <a:r>
              <a:rPr lang="en-US" sz="1800" dirty="0" err="1" smtClean="0">
                <a:solidFill>
                  <a:srgbClr val="FF0000"/>
                </a:solidFill>
              </a:rPr>
              <a:t>inorder</a:t>
            </a:r>
            <a:r>
              <a:rPr lang="en-US" sz="1800" dirty="0" smtClean="0">
                <a:solidFill>
                  <a:srgbClr val="FF0000"/>
                </a:solidFill>
              </a:rPr>
              <a:t> traversal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 smtClean="0"/>
              <a:t>Copy </a:t>
            </a:r>
            <a:r>
              <a:rPr lang="en-US" sz="1800" b="1" i="1" dirty="0" smtClean="0"/>
              <a:t>key</a:t>
            </a:r>
            <a:r>
              <a:rPr lang="en-US" sz="1800" dirty="0" smtClean="0"/>
              <a:t>(</a:t>
            </a:r>
            <a:r>
              <a:rPr lang="en-US" sz="1800" b="1" i="1" dirty="0" smtClean="0"/>
              <a:t>w</a:t>
            </a:r>
            <a:r>
              <a:rPr lang="en-US" sz="1800" dirty="0" smtClean="0"/>
              <a:t>) into node </a:t>
            </a:r>
            <a:r>
              <a:rPr lang="en-US" sz="1800" b="1" i="1" dirty="0" smtClean="0"/>
              <a:t>v</a:t>
            </a:r>
            <a:endParaRPr lang="en-US" sz="1800" dirty="0" smtClean="0"/>
          </a:p>
          <a:p>
            <a:pPr lvl="1">
              <a:buClrTx/>
              <a:buFont typeface="Wingdings" charset="2"/>
              <a:buChar char="§"/>
            </a:pPr>
            <a:r>
              <a:rPr lang="en-US" sz="1800" dirty="0" smtClean="0"/>
              <a:t>Remove node </a:t>
            </a:r>
            <a:r>
              <a:rPr lang="en-US" sz="1800" b="1" i="1" dirty="0" smtClean="0"/>
              <a:t>w </a:t>
            </a:r>
            <a:r>
              <a:rPr lang="en-US" sz="1800" b="1" i="1" dirty="0" smtClean="0"/>
              <a:t>– </a:t>
            </a:r>
            <a:r>
              <a:rPr lang="en-US" sz="1800" dirty="0" smtClean="0"/>
              <a:t>this node will have at most one child</a:t>
            </a:r>
            <a:endParaRPr lang="en-US" sz="1800" dirty="0" smtClean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Example: remove </a:t>
            </a:r>
            <a:r>
              <a:rPr lang="en-US" sz="2000" dirty="0" smtClean="0"/>
              <a:t>(3)</a:t>
            </a:r>
            <a:endParaRPr lang="en-US" sz="2000" dirty="0" smtClean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 flipH="1">
            <a:off x="6248400" y="1656471"/>
            <a:ext cx="320675" cy="319087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flipH="1">
            <a:off x="5257800" y="1273883"/>
            <a:ext cx="319088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flipH="1">
            <a:off x="7586663" y="2035883"/>
            <a:ext cx="319087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997700" y="2508958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0" name="AutoShape 10"/>
          <p:cNvCxnSpPr>
            <a:cxnSpLocks noChangeShapeType="1"/>
            <a:stCxn id="5" idx="3"/>
            <a:endCxn id="7" idx="7"/>
          </p:cNvCxnSpPr>
          <p:nvPr/>
        </p:nvCxnSpPr>
        <p:spPr bwMode="auto">
          <a:xfrm>
            <a:off x="6521450" y="1956508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6" idx="3"/>
            <a:endCxn id="5" idx="7"/>
          </p:cNvCxnSpPr>
          <p:nvPr/>
        </p:nvCxnSpPr>
        <p:spPr bwMode="auto">
          <a:xfrm>
            <a:off x="5530850" y="1575508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4"/>
          <p:cNvCxnSpPr>
            <a:cxnSpLocks noChangeShapeType="1"/>
            <a:stCxn id="22" idx="1"/>
            <a:endCxn id="8" idx="5"/>
          </p:cNvCxnSpPr>
          <p:nvPr/>
        </p:nvCxnSpPr>
        <p:spPr bwMode="auto">
          <a:xfrm flipV="1">
            <a:off x="6846888" y="2810583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6"/>
          <p:cNvCxnSpPr>
            <a:cxnSpLocks noChangeShapeType="1"/>
            <a:stCxn id="17" idx="7"/>
            <a:endCxn id="7" idx="3"/>
          </p:cNvCxnSpPr>
          <p:nvPr/>
        </p:nvCxnSpPr>
        <p:spPr bwMode="auto">
          <a:xfrm flipH="1" flipV="1">
            <a:off x="7859713" y="2337508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7"/>
          <p:cNvCxnSpPr>
            <a:cxnSpLocks noChangeShapeType="1"/>
            <a:stCxn id="8" idx="1"/>
            <a:endCxn id="7" idx="5"/>
          </p:cNvCxnSpPr>
          <p:nvPr/>
        </p:nvCxnSpPr>
        <p:spPr bwMode="auto">
          <a:xfrm flipV="1">
            <a:off x="7270750" y="2337508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Oval 18"/>
          <p:cNvSpPr>
            <a:spLocks noChangeArrowheads="1"/>
          </p:cNvSpPr>
          <p:nvPr/>
        </p:nvSpPr>
        <p:spPr bwMode="auto">
          <a:xfrm flipH="1">
            <a:off x="8174038" y="2508958"/>
            <a:ext cx="319087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2" name="Oval 28"/>
          <p:cNvSpPr>
            <a:spLocks noChangeArrowheads="1"/>
          </p:cNvSpPr>
          <p:nvPr/>
        </p:nvSpPr>
        <p:spPr bwMode="auto">
          <a:xfrm flipH="1">
            <a:off x="6573838" y="2997908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 flipH="1">
            <a:off x="6477000" y="1365958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 flipH="1">
            <a:off x="6286500" y="276295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 flipH="1">
            <a:off x="5486400" y="2035883"/>
            <a:ext cx="319088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cxnSp>
        <p:nvCxnSpPr>
          <p:cNvPr id="36" name="AutoShape 47"/>
          <p:cNvCxnSpPr>
            <a:cxnSpLocks noChangeShapeType="1"/>
            <a:stCxn id="30" idx="1"/>
            <a:endCxn id="5" idx="5"/>
          </p:cNvCxnSpPr>
          <p:nvPr/>
        </p:nvCxnSpPr>
        <p:spPr bwMode="auto">
          <a:xfrm flipV="1">
            <a:off x="5759450" y="1956508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4" name="Group 63"/>
          <p:cNvGrpSpPr/>
          <p:nvPr/>
        </p:nvGrpSpPr>
        <p:grpSpPr>
          <a:xfrm>
            <a:off x="5178779" y="4244623"/>
            <a:ext cx="3235325" cy="1525588"/>
            <a:chOff x="5178779" y="4244623"/>
            <a:chExt cx="3235325" cy="1525588"/>
          </a:xfrm>
        </p:grpSpPr>
        <p:sp>
          <p:nvSpPr>
            <p:cNvPr id="37" name="Oval 48"/>
            <p:cNvSpPr>
              <a:spLocks noChangeArrowheads="1"/>
            </p:cNvSpPr>
            <p:nvPr/>
          </p:nvSpPr>
          <p:spPr bwMode="auto">
            <a:xfrm flipH="1">
              <a:off x="6169379" y="4627211"/>
              <a:ext cx="320675" cy="319087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38" name="Oval 49"/>
            <p:cNvSpPr>
              <a:spLocks noChangeArrowheads="1"/>
            </p:cNvSpPr>
            <p:nvPr/>
          </p:nvSpPr>
          <p:spPr bwMode="auto">
            <a:xfrm flipH="1">
              <a:off x="5178779" y="4244623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39" name="Oval 50"/>
            <p:cNvSpPr>
              <a:spLocks noChangeArrowheads="1"/>
            </p:cNvSpPr>
            <p:nvPr/>
          </p:nvSpPr>
          <p:spPr bwMode="auto">
            <a:xfrm flipH="1">
              <a:off x="7507642" y="4976461"/>
              <a:ext cx="319087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40" name="Oval 51"/>
            <p:cNvSpPr>
              <a:spLocks noChangeArrowheads="1"/>
            </p:cNvSpPr>
            <p:nvPr/>
          </p:nvSpPr>
          <p:spPr bwMode="auto">
            <a:xfrm flipH="1">
              <a:off x="6918679" y="5449536"/>
              <a:ext cx="320675" cy="320675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cxnSp>
          <p:nvCxnSpPr>
            <p:cNvPr id="42" name="AutoShape 53"/>
            <p:cNvCxnSpPr>
              <a:cxnSpLocks noChangeShapeType="1"/>
              <a:stCxn id="37" idx="3"/>
              <a:endCxn id="39" idx="7"/>
            </p:cNvCxnSpPr>
            <p:nvPr/>
          </p:nvCxnSpPr>
          <p:spPr bwMode="auto">
            <a:xfrm>
              <a:off x="6442429" y="4927248"/>
              <a:ext cx="1112838" cy="857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3" name="AutoShape 54"/>
            <p:cNvCxnSpPr>
              <a:cxnSpLocks noChangeShapeType="1"/>
              <a:stCxn id="38" idx="3"/>
              <a:endCxn id="37" idx="7"/>
            </p:cNvCxnSpPr>
            <p:nvPr/>
          </p:nvCxnSpPr>
          <p:spPr bwMode="auto">
            <a:xfrm>
              <a:off x="5451829" y="4527198"/>
              <a:ext cx="763588" cy="117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AutoShape 58"/>
            <p:cNvCxnSpPr>
              <a:cxnSpLocks noChangeShapeType="1"/>
              <a:stCxn id="49" idx="7"/>
              <a:endCxn id="39" idx="3"/>
            </p:cNvCxnSpPr>
            <p:nvPr/>
          </p:nvCxnSpPr>
          <p:spPr bwMode="auto">
            <a:xfrm flipH="1" flipV="1">
              <a:off x="7780692" y="5259036"/>
              <a:ext cx="361950" cy="2270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59"/>
            <p:cNvCxnSpPr>
              <a:cxnSpLocks noChangeShapeType="1"/>
              <a:stCxn id="40" idx="1"/>
              <a:endCxn id="39" idx="5"/>
            </p:cNvCxnSpPr>
            <p:nvPr/>
          </p:nvCxnSpPr>
          <p:spPr bwMode="auto">
            <a:xfrm flipV="1">
              <a:off x="7191729" y="5259036"/>
              <a:ext cx="363538" cy="207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9" name="Oval 60"/>
            <p:cNvSpPr>
              <a:spLocks noChangeArrowheads="1"/>
            </p:cNvSpPr>
            <p:nvPr/>
          </p:nvSpPr>
          <p:spPr bwMode="auto">
            <a:xfrm flipH="1">
              <a:off x="8095017" y="5449536"/>
              <a:ext cx="319087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55" name="Text Box 70"/>
            <p:cNvSpPr txBox="1">
              <a:spLocks noChangeArrowheads="1"/>
            </p:cNvSpPr>
            <p:nvPr/>
          </p:nvSpPr>
          <p:spPr bwMode="auto">
            <a:xfrm flipH="1">
              <a:off x="6397979" y="4320823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v</a:t>
              </a:r>
            </a:p>
          </p:txBody>
        </p:sp>
        <p:sp>
          <p:nvSpPr>
            <p:cNvPr id="56" name="Oval 73"/>
            <p:cNvSpPr>
              <a:spLocks noChangeArrowheads="1"/>
            </p:cNvSpPr>
            <p:nvPr/>
          </p:nvSpPr>
          <p:spPr bwMode="auto">
            <a:xfrm flipH="1">
              <a:off x="5407379" y="4976461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cxnSp>
          <p:nvCxnSpPr>
            <p:cNvPr id="62" name="AutoShape 79"/>
            <p:cNvCxnSpPr>
              <a:cxnSpLocks noChangeShapeType="1"/>
              <a:stCxn id="56" idx="1"/>
              <a:endCxn id="37" idx="5"/>
            </p:cNvCxnSpPr>
            <p:nvPr/>
          </p:nvCxnSpPr>
          <p:spPr bwMode="auto">
            <a:xfrm flipV="1">
              <a:off x="5680429" y="4927248"/>
              <a:ext cx="534988" cy="857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330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</a:t>
            </a:r>
            <a:r>
              <a:rPr lang="en-US" dirty="0" smtClean="0"/>
              <a:t>Remove </a:t>
            </a:r>
            <a:r>
              <a:rPr lang="en-US" dirty="0" smtClean="0"/>
              <a:t>– 2 internal children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85422" y="1243013"/>
            <a:ext cx="38862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charset="2"/>
              <a:buChar char="§"/>
            </a:pPr>
            <a:r>
              <a:rPr lang="en-US" sz="2000" dirty="0" smtClean="0"/>
              <a:t>How to find the internal node </a:t>
            </a:r>
            <a:r>
              <a:rPr lang="en-US" sz="2000" b="1" i="1" dirty="0" smtClean="0"/>
              <a:t>w </a:t>
            </a:r>
            <a:r>
              <a:rPr lang="en-US" sz="2000" dirty="0" smtClean="0"/>
              <a:t>that follows </a:t>
            </a:r>
            <a:r>
              <a:rPr lang="en-US" sz="2000" b="1" i="1" dirty="0" smtClean="0"/>
              <a:t>v</a:t>
            </a:r>
            <a:r>
              <a:rPr lang="en-US" sz="2000" dirty="0" smtClean="0"/>
              <a:t> in an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traversal?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/>
              <a:t>Find </a:t>
            </a:r>
            <a:r>
              <a:rPr lang="en-US" sz="1800" b="1" i="1" dirty="0"/>
              <a:t>v</a:t>
            </a:r>
            <a:r>
              <a:rPr lang="en-US" sz="1800" dirty="0" smtClean="0"/>
              <a:t>’s </a:t>
            </a:r>
            <a:r>
              <a:rPr lang="en-US" sz="1800" dirty="0"/>
              <a:t>successor by going right, then left, left,</a:t>
            </a:r>
            <a:r>
              <a:rPr lang="is-IS" sz="1800" dirty="0" smtClean="0"/>
              <a:t>…</a:t>
            </a:r>
          </a:p>
          <a:p>
            <a:pPr>
              <a:buClrTx/>
              <a:buFont typeface="Wingdings" charset="2"/>
              <a:buChar char="§"/>
            </a:pPr>
            <a:r>
              <a:rPr lang="is-IS" sz="2000" dirty="0" smtClean="0"/>
              <a:t>Examples:</a:t>
            </a:r>
          </a:p>
          <a:p>
            <a:pPr>
              <a:buClrTx/>
              <a:buFont typeface="Wingdings" charset="2"/>
              <a:buChar char="§"/>
            </a:pPr>
            <a:r>
              <a:rPr lang="is-IS" sz="2000" dirty="0" smtClean="0"/>
              <a:t>Successor of 3 is </a:t>
            </a:r>
          </a:p>
          <a:p>
            <a:pPr>
              <a:buClrTx/>
              <a:buFont typeface="Wingdings" charset="2"/>
              <a:buChar char="§"/>
            </a:pPr>
            <a:r>
              <a:rPr lang="is-IS" sz="2000" dirty="0"/>
              <a:t>Successor of </a:t>
            </a:r>
            <a:r>
              <a:rPr lang="is-IS" sz="2000" dirty="0" smtClean="0"/>
              <a:t>8 </a:t>
            </a:r>
            <a:r>
              <a:rPr lang="is-IS" sz="2000" dirty="0"/>
              <a:t>is </a:t>
            </a:r>
            <a:endParaRPr lang="en-US" sz="2000" dirty="0"/>
          </a:p>
          <a:p>
            <a:pPr>
              <a:buClrTx/>
              <a:buFont typeface="Wingdings" charset="2"/>
              <a:buChar char="§"/>
            </a:pPr>
            <a:endParaRPr lang="en-US" sz="2000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 flipH="1">
            <a:off x="6248400" y="1656471"/>
            <a:ext cx="320675" cy="319087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flipH="1">
            <a:off x="5257800" y="1273883"/>
            <a:ext cx="319088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flipH="1">
            <a:off x="7586663" y="2035883"/>
            <a:ext cx="319087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997700" y="2508958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0" name="AutoShape 10"/>
          <p:cNvCxnSpPr>
            <a:cxnSpLocks noChangeShapeType="1"/>
            <a:stCxn id="5" idx="3"/>
            <a:endCxn id="7" idx="7"/>
          </p:cNvCxnSpPr>
          <p:nvPr/>
        </p:nvCxnSpPr>
        <p:spPr bwMode="auto">
          <a:xfrm>
            <a:off x="6521450" y="1956508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6" idx="3"/>
            <a:endCxn id="5" idx="7"/>
          </p:cNvCxnSpPr>
          <p:nvPr/>
        </p:nvCxnSpPr>
        <p:spPr bwMode="auto">
          <a:xfrm>
            <a:off x="5530850" y="1575508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4"/>
          <p:cNvCxnSpPr>
            <a:cxnSpLocks noChangeShapeType="1"/>
            <a:stCxn id="22" idx="1"/>
            <a:endCxn id="8" idx="5"/>
          </p:cNvCxnSpPr>
          <p:nvPr/>
        </p:nvCxnSpPr>
        <p:spPr bwMode="auto">
          <a:xfrm flipV="1">
            <a:off x="6846888" y="2810583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6"/>
          <p:cNvCxnSpPr>
            <a:cxnSpLocks noChangeShapeType="1"/>
            <a:stCxn id="17" idx="7"/>
            <a:endCxn id="7" idx="3"/>
          </p:cNvCxnSpPr>
          <p:nvPr/>
        </p:nvCxnSpPr>
        <p:spPr bwMode="auto">
          <a:xfrm flipH="1" flipV="1">
            <a:off x="7859713" y="2337508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7"/>
          <p:cNvCxnSpPr>
            <a:cxnSpLocks noChangeShapeType="1"/>
            <a:stCxn id="8" idx="1"/>
            <a:endCxn id="7" idx="5"/>
          </p:cNvCxnSpPr>
          <p:nvPr/>
        </p:nvCxnSpPr>
        <p:spPr bwMode="auto">
          <a:xfrm flipV="1">
            <a:off x="7270750" y="2337508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Oval 18"/>
          <p:cNvSpPr>
            <a:spLocks noChangeArrowheads="1"/>
          </p:cNvSpPr>
          <p:nvPr/>
        </p:nvSpPr>
        <p:spPr bwMode="auto">
          <a:xfrm flipH="1">
            <a:off x="8174038" y="2508958"/>
            <a:ext cx="319087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2" name="Oval 28"/>
          <p:cNvSpPr>
            <a:spLocks noChangeArrowheads="1"/>
          </p:cNvSpPr>
          <p:nvPr/>
        </p:nvSpPr>
        <p:spPr bwMode="auto">
          <a:xfrm flipH="1">
            <a:off x="6573838" y="2997908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 flipH="1">
            <a:off x="6477000" y="1365958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 flipH="1">
            <a:off x="6286500" y="276295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 flipH="1">
            <a:off x="5486400" y="2035883"/>
            <a:ext cx="319088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cxnSp>
        <p:nvCxnSpPr>
          <p:cNvPr id="36" name="AutoShape 47"/>
          <p:cNvCxnSpPr>
            <a:cxnSpLocks noChangeShapeType="1"/>
            <a:stCxn id="30" idx="1"/>
            <a:endCxn id="5" idx="5"/>
          </p:cNvCxnSpPr>
          <p:nvPr/>
        </p:nvCxnSpPr>
        <p:spPr bwMode="auto">
          <a:xfrm flipV="1">
            <a:off x="5759450" y="1956508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" name="Oval 28"/>
          <p:cNvSpPr>
            <a:spLocks noChangeArrowheads="1"/>
          </p:cNvSpPr>
          <p:nvPr/>
        </p:nvSpPr>
        <p:spPr bwMode="auto">
          <a:xfrm flipH="1">
            <a:off x="2804231" y="3644020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 flipH="1">
            <a:off x="2804231" y="4180241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charset="0"/>
                <a:sym typeface="Symbol" charset="0"/>
              </a:rPr>
              <a:t>9</a:t>
            </a:r>
            <a:endParaRPr lang="en-US" sz="1800" dirty="0">
              <a:latin typeface="Times New Roman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55980" y="1769532"/>
            <a:ext cx="3886200" cy="421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dirty="0" smtClean="0"/>
              <a:t>Consider an ordered map with </a:t>
            </a:r>
            <a:r>
              <a:rPr lang="en-US" b="1" i="1" dirty="0" smtClean="0"/>
              <a:t>n</a:t>
            </a:r>
            <a:r>
              <a:rPr lang="en-US" dirty="0" smtClean="0"/>
              <a:t> items implemented by means of a binary search tree of height </a:t>
            </a:r>
            <a:r>
              <a:rPr lang="en-US" b="1" i="1" dirty="0" smtClean="0"/>
              <a:t>h</a:t>
            </a:r>
            <a:endParaRPr lang="en-US" dirty="0" smtClean="0"/>
          </a:p>
          <a:p>
            <a:pPr lvl="1">
              <a:buClrTx/>
              <a:buFont typeface="Wingdings" charset="2"/>
              <a:buChar char="§"/>
            </a:pPr>
            <a:r>
              <a:rPr lang="en-US" sz="2000" dirty="0" smtClean="0"/>
              <a:t>The space used is </a:t>
            </a:r>
            <a:r>
              <a:rPr lang="en-US" sz="2000" b="1" i="1" dirty="0" smtClean="0"/>
              <a:t>O</a:t>
            </a:r>
            <a:r>
              <a:rPr lang="en-US" sz="2000" dirty="0" smtClean="0"/>
              <a:t>(</a:t>
            </a:r>
            <a:r>
              <a:rPr lang="en-US" sz="2000" b="1" i="1" dirty="0" smtClean="0"/>
              <a:t>n</a:t>
            </a:r>
            <a:r>
              <a:rPr lang="en-US" sz="2000" dirty="0" smtClean="0"/>
              <a:t>)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2000" dirty="0" smtClean="0"/>
              <a:t>Methods</a:t>
            </a:r>
            <a:r>
              <a:rPr lang="en-US" sz="2000" dirty="0">
                <a:solidFill>
                  <a:schemeClr val="tx2"/>
                </a:solidFill>
              </a:rPr>
              <a:t> find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insert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tx2"/>
                </a:solidFill>
              </a:rPr>
              <a:t>erase</a:t>
            </a:r>
            <a:r>
              <a:rPr lang="en-US" sz="2000" dirty="0" smtClean="0"/>
              <a:t> take </a:t>
            </a:r>
            <a:r>
              <a:rPr lang="en-US" sz="2000" b="1" i="1" dirty="0" smtClean="0"/>
              <a:t>O</a:t>
            </a:r>
            <a:r>
              <a:rPr lang="en-US" sz="2000" dirty="0" smtClean="0"/>
              <a:t>(</a:t>
            </a:r>
            <a:r>
              <a:rPr lang="en-US" sz="2000" b="1" i="1" dirty="0" smtClean="0"/>
              <a:t>h</a:t>
            </a:r>
            <a:r>
              <a:rPr lang="en-US" sz="2000" dirty="0" smtClean="0"/>
              <a:t>) time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The height </a:t>
            </a:r>
            <a:r>
              <a:rPr lang="en-US" b="1" i="1" dirty="0" smtClean="0"/>
              <a:t>h</a:t>
            </a:r>
            <a:r>
              <a:rPr lang="en-US" dirty="0" smtClean="0"/>
              <a:t> is </a:t>
            </a:r>
            <a:r>
              <a:rPr lang="en-US" b="1" i="1" dirty="0" smtClean="0"/>
              <a:t>O</a:t>
            </a:r>
            <a:r>
              <a:rPr lang="en-US" dirty="0" smtClean="0"/>
              <a:t>(</a:t>
            </a:r>
            <a:r>
              <a:rPr lang="en-US" b="1" i="1" dirty="0" smtClean="0"/>
              <a:t>n</a:t>
            </a:r>
            <a:r>
              <a:rPr lang="en-US" dirty="0" smtClean="0"/>
              <a:t>) in the worst case and </a:t>
            </a:r>
            <a:r>
              <a:rPr lang="en-US" b="1" i="1" dirty="0" smtClean="0"/>
              <a:t>O</a:t>
            </a:r>
            <a:r>
              <a:rPr lang="en-US" dirty="0" smtClean="0"/>
              <a:t>(log </a:t>
            </a:r>
            <a:r>
              <a:rPr lang="en-US" b="1" i="1" dirty="0" smtClean="0"/>
              <a:t>n</a:t>
            </a:r>
            <a:r>
              <a:rPr lang="en-US" dirty="0" smtClean="0"/>
              <a:t>) in the best case</a:t>
            </a:r>
            <a:endParaRPr lang="en-US" dirty="0"/>
          </a:p>
        </p:txBody>
      </p: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5259479" y="1845732"/>
            <a:ext cx="2571269" cy="1812677"/>
            <a:chOff x="3120" y="960"/>
            <a:chExt cx="1893" cy="1335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sym typeface="Symbol" charset="0"/>
              </a:endParaRPr>
            </a:p>
          </p:txBody>
        </p:sp>
        <p:cxnSp>
          <p:nvCxnSpPr>
            <p:cNvPr id="8" name="AutoShape 9"/>
            <p:cNvCxnSpPr>
              <a:cxnSpLocks noChangeShapeType="1"/>
              <a:stCxn id="25" idx="3"/>
              <a:endCxn id="27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AutoShape 10"/>
            <p:cNvCxnSpPr>
              <a:cxnSpLocks noChangeShapeType="1"/>
              <a:stCxn id="7" idx="3"/>
              <a:endCxn id="25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" name="AutoShape 12"/>
            <p:cNvCxnSpPr>
              <a:cxnSpLocks noChangeShapeType="1"/>
              <a:stCxn id="32" idx="7"/>
              <a:endCxn id="23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23" idx="7"/>
              <a:endCxn id="27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 flipH="1">
              <a:off x="4811" y="2093"/>
              <a:ext cx="202" cy="202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sym typeface="Symbol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 flipH="1">
              <a:off x="3965" y="1527"/>
              <a:ext cx="201" cy="202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sym typeface="Symbol" charset="0"/>
              </a:endParaRP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 flipH="1">
              <a:off x="3542" y="1243"/>
              <a:ext cx="202" cy="201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sym typeface="Symbol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 flipH="1">
              <a:off x="4387" y="1810"/>
              <a:ext cx="202" cy="202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sym typeface="Symbol" charset="0"/>
              </a:endParaRPr>
            </a:p>
          </p:txBody>
        </p:sp>
      </p:grpSp>
      <p:sp>
        <p:nvSpPr>
          <p:cNvPr id="33" name="Oval 70"/>
          <p:cNvSpPr>
            <a:spLocks noChangeArrowheads="1"/>
          </p:cNvSpPr>
          <p:nvPr/>
        </p:nvSpPr>
        <p:spPr bwMode="auto">
          <a:xfrm>
            <a:off x="6460068" y="4360332"/>
            <a:ext cx="285750" cy="284163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olidFill>
                <a:schemeClr val="tx2"/>
              </a:solidFill>
              <a:sym typeface="Symbol" charset="0"/>
            </a:endParaRPr>
          </a:p>
        </p:txBody>
      </p:sp>
      <p:cxnSp>
        <p:nvCxnSpPr>
          <p:cNvPr id="34" name="AutoShape 71"/>
          <p:cNvCxnSpPr>
            <a:cxnSpLocks noChangeShapeType="1"/>
            <a:stCxn id="33" idx="3"/>
            <a:endCxn id="36" idx="7"/>
          </p:cNvCxnSpPr>
          <p:nvPr/>
        </p:nvCxnSpPr>
        <p:spPr bwMode="auto">
          <a:xfrm flipH="1">
            <a:off x="5644093" y="4612745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72"/>
          <p:cNvCxnSpPr>
            <a:cxnSpLocks noChangeShapeType="1"/>
            <a:stCxn id="49" idx="1"/>
            <a:endCxn id="33" idx="5"/>
          </p:cNvCxnSpPr>
          <p:nvPr/>
        </p:nvCxnSpPr>
        <p:spPr bwMode="auto">
          <a:xfrm flipH="1" flipV="1">
            <a:off x="6704543" y="4612745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Oval 73"/>
          <p:cNvSpPr>
            <a:spLocks noChangeArrowheads="1"/>
          </p:cNvSpPr>
          <p:nvPr/>
        </p:nvSpPr>
        <p:spPr bwMode="auto">
          <a:xfrm>
            <a:off x="5401206" y="4815945"/>
            <a:ext cx="284162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sp>
        <p:nvSpPr>
          <p:cNvPr id="37" name="Oval 74"/>
          <p:cNvSpPr>
            <a:spLocks noChangeArrowheads="1"/>
          </p:cNvSpPr>
          <p:nvPr/>
        </p:nvSpPr>
        <p:spPr bwMode="auto">
          <a:xfrm>
            <a:off x="5923493" y="5271557"/>
            <a:ext cx="285750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cxnSp>
        <p:nvCxnSpPr>
          <p:cNvPr id="42" name="AutoShape 79"/>
          <p:cNvCxnSpPr>
            <a:cxnSpLocks noChangeShapeType="1"/>
            <a:stCxn id="44" idx="7"/>
            <a:endCxn id="36" idx="3"/>
          </p:cNvCxnSpPr>
          <p:nvPr/>
        </p:nvCxnSpPr>
        <p:spPr bwMode="auto">
          <a:xfrm flipV="1">
            <a:off x="5121806" y="5069945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80"/>
          <p:cNvCxnSpPr>
            <a:cxnSpLocks noChangeShapeType="1"/>
            <a:stCxn id="37" idx="1"/>
            <a:endCxn id="36" idx="5"/>
          </p:cNvCxnSpPr>
          <p:nvPr/>
        </p:nvCxnSpPr>
        <p:spPr bwMode="auto">
          <a:xfrm flipH="1" flipV="1">
            <a:off x="5644093" y="5069945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Oval 81"/>
          <p:cNvSpPr>
            <a:spLocks noChangeArrowheads="1"/>
          </p:cNvSpPr>
          <p:nvPr/>
        </p:nvSpPr>
        <p:spPr bwMode="auto">
          <a:xfrm>
            <a:off x="4878918" y="5271557"/>
            <a:ext cx="284163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sp>
        <p:nvSpPr>
          <p:cNvPr id="49" name="Oval 86"/>
          <p:cNvSpPr>
            <a:spLocks noChangeArrowheads="1"/>
          </p:cNvSpPr>
          <p:nvPr/>
        </p:nvSpPr>
        <p:spPr bwMode="auto">
          <a:xfrm>
            <a:off x="7520518" y="4817532"/>
            <a:ext cx="284163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sp>
        <p:nvSpPr>
          <p:cNvPr id="50" name="Oval 87"/>
          <p:cNvSpPr>
            <a:spLocks noChangeArrowheads="1"/>
          </p:cNvSpPr>
          <p:nvPr/>
        </p:nvSpPr>
        <p:spPr bwMode="auto">
          <a:xfrm>
            <a:off x="8042806" y="5273145"/>
            <a:ext cx="285750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  <p:cxnSp>
        <p:nvCxnSpPr>
          <p:cNvPr id="55" name="AutoShape 92"/>
          <p:cNvCxnSpPr>
            <a:cxnSpLocks noChangeShapeType="1"/>
            <a:stCxn id="57" idx="7"/>
            <a:endCxn id="49" idx="3"/>
          </p:cNvCxnSpPr>
          <p:nvPr/>
        </p:nvCxnSpPr>
        <p:spPr bwMode="auto">
          <a:xfrm flipV="1">
            <a:off x="7241118" y="507153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AutoShape 93"/>
          <p:cNvCxnSpPr>
            <a:cxnSpLocks noChangeShapeType="1"/>
            <a:stCxn id="50" idx="1"/>
            <a:endCxn id="49" idx="5"/>
          </p:cNvCxnSpPr>
          <p:nvPr/>
        </p:nvCxnSpPr>
        <p:spPr bwMode="auto">
          <a:xfrm flipH="1" flipV="1">
            <a:off x="7763406" y="5071532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" name="Oval 94"/>
          <p:cNvSpPr>
            <a:spLocks noChangeArrowheads="1"/>
          </p:cNvSpPr>
          <p:nvPr/>
        </p:nvSpPr>
        <p:spPr bwMode="auto">
          <a:xfrm>
            <a:off x="6998231" y="5273145"/>
            <a:ext cx="284162" cy="285750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554200" y="273053"/>
            <a:ext cx="6297967" cy="708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Binary Search Trees (BST)</a:t>
            </a:r>
            <a:endParaRPr lang="en-US" sz="4000" dirty="0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66892" y="1986842"/>
            <a:ext cx="3810000" cy="49226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200" dirty="0" smtClean="0"/>
              <a:t>A binary search tree is a binary tree storing keys (or key-value entries) at its internal nodes and satisfying the following property: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000" dirty="0" smtClean="0"/>
              <a:t>Let </a:t>
            </a:r>
            <a:r>
              <a:rPr lang="en-US" sz="2000" b="1" i="1" dirty="0" smtClean="0"/>
              <a:t>u</a:t>
            </a:r>
            <a:r>
              <a:rPr lang="en-US" sz="2000" dirty="0" smtClean="0"/>
              <a:t>, </a:t>
            </a:r>
            <a:r>
              <a:rPr lang="en-US" sz="2000" b="1" i="1" dirty="0" smtClean="0"/>
              <a:t>v</a:t>
            </a:r>
            <a:r>
              <a:rPr lang="en-US" sz="2000" dirty="0" smtClean="0"/>
              <a:t>, and </a:t>
            </a:r>
            <a:r>
              <a:rPr lang="en-US" sz="2000" b="1" i="1" dirty="0" smtClean="0"/>
              <a:t>w</a:t>
            </a:r>
            <a:r>
              <a:rPr lang="en-US" sz="2000" dirty="0" smtClean="0"/>
              <a:t> be three nodes such that </a:t>
            </a:r>
            <a:r>
              <a:rPr lang="en-US" sz="2000" b="1" i="1" dirty="0" smtClean="0"/>
              <a:t>u</a:t>
            </a:r>
            <a:r>
              <a:rPr lang="en-US" sz="2000" dirty="0" smtClean="0"/>
              <a:t> is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</a:t>
            </a:r>
            <a:r>
              <a:rPr lang="en-US" sz="2000" b="1" i="1" dirty="0" smtClean="0"/>
              <a:t>v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w</a:t>
            </a:r>
            <a:r>
              <a:rPr lang="en-US" sz="2000" dirty="0" smtClean="0"/>
              <a:t> is in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</a:t>
            </a:r>
            <a:r>
              <a:rPr lang="en-US" sz="2000" b="1" i="1" dirty="0" smtClean="0"/>
              <a:t>v</a:t>
            </a:r>
            <a:r>
              <a:rPr lang="en-US" sz="2000" dirty="0" smtClean="0"/>
              <a:t>. We have </a:t>
            </a:r>
            <a:br>
              <a:rPr lang="en-US" sz="2000" dirty="0" smtClean="0"/>
            </a:br>
            <a:r>
              <a:rPr lang="en-US" sz="2000" b="1" i="1" dirty="0" smtClean="0"/>
              <a:t>key</a:t>
            </a:r>
            <a:r>
              <a:rPr lang="en-US" sz="2000" dirty="0" smtClean="0"/>
              <a:t>(</a:t>
            </a:r>
            <a:r>
              <a:rPr lang="en-US" sz="2000" b="1" i="1" dirty="0" smtClean="0"/>
              <a:t>u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charset="0"/>
              </a:rPr>
              <a:t></a:t>
            </a:r>
            <a:r>
              <a:rPr lang="en-US" sz="2000" dirty="0" smtClean="0"/>
              <a:t> </a:t>
            </a:r>
            <a:r>
              <a:rPr lang="en-US" sz="2000" b="1" i="1" dirty="0" smtClean="0"/>
              <a:t>key</a:t>
            </a:r>
            <a:r>
              <a:rPr lang="en-US" sz="2000" dirty="0" smtClean="0"/>
              <a:t>(</a:t>
            </a:r>
            <a:r>
              <a:rPr lang="en-US" sz="2000" b="1" i="1" dirty="0" smtClean="0"/>
              <a:t>v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charset="0"/>
              </a:rPr>
              <a:t></a:t>
            </a:r>
            <a:r>
              <a:rPr lang="en-US" sz="2000" dirty="0" smtClean="0"/>
              <a:t> </a:t>
            </a:r>
            <a:r>
              <a:rPr lang="en-US" sz="2000" b="1" i="1" dirty="0" smtClean="0"/>
              <a:t>key</a:t>
            </a:r>
            <a:r>
              <a:rPr lang="en-US" sz="2000" dirty="0" smtClean="0"/>
              <a:t>(</a:t>
            </a:r>
            <a:r>
              <a:rPr lang="en-US" sz="2000" b="1" i="1" dirty="0" smtClean="0"/>
              <a:t>w</a:t>
            </a:r>
            <a:r>
              <a:rPr lang="en-US" sz="2000" dirty="0" smtClean="0"/>
              <a:t>)</a:t>
            </a:r>
          </a:p>
        </p:txBody>
      </p:sp>
      <p:sp>
        <p:nvSpPr>
          <p:cNvPr id="7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828822" y="1306693"/>
            <a:ext cx="3810000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dirty="0" smtClean="0"/>
              <a:t>An </a:t>
            </a:r>
            <a:r>
              <a:rPr lang="en-US" dirty="0" err="1" smtClean="0"/>
              <a:t>inorder</a:t>
            </a:r>
            <a:r>
              <a:rPr lang="en-US" dirty="0" smtClean="0"/>
              <a:t> traversal of a binary search trees visits the keys in increasing order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46639" y="3375380"/>
            <a:ext cx="3270250" cy="1327150"/>
            <a:chOff x="4846639" y="3375380"/>
            <a:chExt cx="3270250" cy="1327150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386514" y="3375380"/>
              <a:ext cx="320675" cy="319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6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7797801" y="3886555"/>
              <a:ext cx="319088" cy="320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9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434014" y="3886555"/>
              <a:ext cx="319088" cy="320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ym typeface="Symbol" charset="0"/>
                </a:rPr>
                <a:t>2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021389" y="4381855"/>
              <a:ext cx="320675" cy="320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4</a:t>
              </a:r>
            </a:p>
          </p:txBody>
        </p:sp>
        <p:cxnSp>
          <p:nvCxnSpPr>
            <p:cNvPr id="16" name="AutoShape 13"/>
            <p:cNvCxnSpPr>
              <a:cxnSpLocks noChangeShapeType="1"/>
              <a:stCxn id="9" idx="3"/>
              <a:endCxn id="11" idx="7"/>
            </p:cNvCxnSpPr>
            <p:nvPr/>
          </p:nvCxnSpPr>
          <p:spPr bwMode="auto">
            <a:xfrm flipH="1">
              <a:off x="5707064" y="3656368"/>
              <a:ext cx="727075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6659564" y="3657955"/>
              <a:ext cx="1184275" cy="266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29" idx="7"/>
              <a:endCxn id="10" idx="3"/>
            </p:cNvCxnSpPr>
            <p:nvPr/>
          </p:nvCxnSpPr>
          <p:spPr bwMode="auto">
            <a:xfrm flipV="1">
              <a:off x="7577139" y="4169130"/>
              <a:ext cx="26670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24" idx="7"/>
              <a:endCxn id="11" idx="3"/>
            </p:cNvCxnSpPr>
            <p:nvPr/>
          </p:nvCxnSpPr>
          <p:spPr bwMode="auto">
            <a:xfrm flipV="1">
              <a:off x="5119689" y="4169130"/>
              <a:ext cx="360363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2" idx="1"/>
              <a:endCxn id="11" idx="5"/>
            </p:cNvCxnSpPr>
            <p:nvPr/>
          </p:nvCxnSpPr>
          <p:spPr bwMode="auto">
            <a:xfrm flipH="1" flipV="1">
              <a:off x="5707064" y="4169130"/>
              <a:ext cx="36195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846639" y="4381855"/>
              <a:ext cx="319088" cy="320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1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7304089" y="4381855"/>
              <a:ext cx="320675" cy="320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8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33108" y="514707"/>
            <a:ext cx="1993900" cy="1301751"/>
            <a:chOff x="4707468" y="4038955"/>
            <a:chExt cx="1993900" cy="1301751"/>
          </a:xfrm>
        </p:grpSpPr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5544081" y="4038955"/>
              <a:ext cx="319088" cy="32067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sym typeface="Symbol" charset="0"/>
                </a:rPr>
                <a:t>v</a:t>
              </a:r>
              <a:endParaRPr lang="en-US" sz="1800" dirty="0">
                <a:sym typeface="Symbol" charset="0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6131456" y="4534255"/>
              <a:ext cx="320675" cy="32067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sym typeface="Symbol" charset="0"/>
                </a:rPr>
                <a:t>w</a:t>
              </a:r>
              <a:endParaRPr lang="en-US" sz="1800" dirty="0">
                <a:sym typeface="Symbol" charset="0"/>
              </a:endParaRPr>
            </a:p>
          </p:txBody>
        </p:sp>
        <p:sp>
          <p:nvSpPr>
            <p:cNvPr id="36" name="Rectangle 10"/>
            <p:cNvSpPr>
              <a:spLocks noChangeAspect="1" noChangeArrowheads="1"/>
            </p:cNvSpPr>
            <p:nvPr/>
          </p:nvSpPr>
          <p:spPr bwMode="auto">
            <a:xfrm>
              <a:off x="5883806" y="5110518"/>
              <a:ext cx="230188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7" name="Rectangle 11"/>
            <p:cNvSpPr>
              <a:spLocks noChangeAspect="1" noChangeArrowheads="1"/>
            </p:cNvSpPr>
            <p:nvPr/>
          </p:nvSpPr>
          <p:spPr bwMode="auto">
            <a:xfrm>
              <a:off x="6469593" y="5110518"/>
              <a:ext cx="231775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38" name="AutoShape 17"/>
            <p:cNvCxnSpPr>
              <a:cxnSpLocks noChangeShapeType="1"/>
              <a:stCxn id="37" idx="0"/>
              <a:endCxn id="35" idx="5"/>
            </p:cNvCxnSpPr>
            <p:nvPr/>
          </p:nvCxnSpPr>
          <p:spPr bwMode="auto">
            <a:xfrm flipH="1" flipV="1">
              <a:off x="6404506" y="4816830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AutoShape 18"/>
            <p:cNvCxnSpPr>
              <a:cxnSpLocks noChangeShapeType="1"/>
              <a:stCxn id="36" idx="0"/>
              <a:endCxn id="35" idx="3"/>
            </p:cNvCxnSpPr>
            <p:nvPr/>
          </p:nvCxnSpPr>
          <p:spPr bwMode="auto">
            <a:xfrm flipV="1">
              <a:off x="5999693" y="4816830"/>
              <a:ext cx="179388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" name="AutoShape 19"/>
            <p:cNvCxnSpPr>
              <a:cxnSpLocks noChangeShapeType="1"/>
              <a:stCxn id="42" idx="7"/>
              <a:endCxn id="34" idx="3"/>
            </p:cNvCxnSpPr>
            <p:nvPr/>
          </p:nvCxnSpPr>
          <p:spPr bwMode="auto">
            <a:xfrm flipV="1">
              <a:off x="5229756" y="4321530"/>
              <a:ext cx="360363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AutoShape 20"/>
            <p:cNvCxnSpPr>
              <a:cxnSpLocks noChangeShapeType="1"/>
              <a:stCxn id="35" idx="1"/>
              <a:endCxn id="34" idx="5"/>
            </p:cNvCxnSpPr>
            <p:nvPr/>
          </p:nvCxnSpPr>
          <p:spPr bwMode="auto">
            <a:xfrm flipH="1" flipV="1">
              <a:off x="5817131" y="4321530"/>
              <a:ext cx="36195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4956706" y="4534255"/>
              <a:ext cx="319088" cy="32067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sym typeface="Symbol" charset="0"/>
                </a:rPr>
                <a:t>u</a:t>
              </a:r>
              <a:endParaRPr lang="en-US" sz="1800" dirty="0">
                <a:sym typeface="Symbol" charset="0"/>
              </a:endParaRPr>
            </a:p>
          </p:txBody>
        </p:sp>
        <p:sp>
          <p:nvSpPr>
            <p:cNvPr id="43" name="Rectangle 22"/>
            <p:cNvSpPr>
              <a:spLocks noChangeAspect="1" noChangeArrowheads="1"/>
            </p:cNvSpPr>
            <p:nvPr/>
          </p:nvSpPr>
          <p:spPr bwMode="auto">
            <a:xfrm>
              <a:off x="4707468" y="5110518"/>
              <a:ext cx="230188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4" name="Rectangle 23"/>
            <p:cNvSpPr>
              <a:spLocks noChangeAspect="1" noChangeArrowheads="1"/>
            </p:cNvSpPr>
            <p:nvPr/>
          </p:nvSpPr>
          <p:spPr bwMode="auto">
            <a:xfrm>
              <a:off x="5294843" y="5110518"/>
              <a:ext cx="230188" cy="2301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5" name="AutoShape 24"/>
            <p:cNvCxnSpPr>
              <a:cxnSpLocks noChangeShapeType="1"/>
              <a:stCxn id="44" idx="0"/>
              <a:endCxn id="42" idx="5"/>
            </p:cNvCxnSpPr>
            <p:nvPr/>
          </p:nvCxnSpPr>
          <p:spPr bwMode="auto">
            <a:xfrm flipH="1" flipV="1">
              <a:off x="5229756" y="4816830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AutoShape 25"/>
            <p:cNvCxnSpPr>
              <a:cxnSpLocks noChangeShapeType="1"/>
              <a:stCxn id="43" idx="0"/>
              <a:endCxn id="42" idx="3"/>
            </p:cNvCxnSpPr>
            <p:nvPr/>
          </p:nvCxnSpPr>
          <p:spPr bwMode="auto">
            <a:xfrm flipV="1">
              <a:off x="4823356" y="4816830"/>
              <a:ext cx="179388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9437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45050"/>
            <a:ext cx="541824" cy="256222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</a:t>
            </a:r>
            <a:r>
              <a:rPr lang="en-US" dirty="0" smtClean="0"/>
              <a:t>Trees with Distinct Keys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75044" y="2614939"/>
            <a:ext cx="3187228" cy="2103450"/>
            <a:chOff x="1473821" y="4153038"/>
            <a:chExt cx="3187228" cy="1815963"/>
          </a:xfrm>
        </p:grpSpPr>
        <p:sp>
          <p:nvSpPr>
            <p:cNvPr id="19" name="Oval 18"/>
            <p:cNvSpPr/>
            <p:nvPr/>
          </p:nvSpPr>
          <p:spPr>
            <a:xfrm>
              <a:off x="2756991" y="4153038"/>
              <a:ext cx="620888" cy="550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  <a:latin typeface="Times New Roman"/>
                  <a:cs typeface="Times New Roman"/>
                </a:rPr>
                <a:t>o</a:t>
              </a:r>
              <a:endParaRPr lang="en-US" sz="1400" b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473821" y="5094112"/>
              <a:ext cx="1340558" cy="87488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o</a:t>
              </a:r>
              <a:r>
                <a:rPr lang="en-US" sz="1600" dirty="0" smtClean="0">
                  <a:solidFill>
                    <a:schemeClr val="tx1"/>
                  </a:solidFill>
                </a:rPr>
                <a:t>’s left tree </a:t>
              </a:r>
              <a:endParaRPr lang="en-US" sz="1600" dirty="0" smtClean="0">
                <a:solidFill>
                  <a:srgbClr val="008000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3320491" y="5091291"/>
              <a:ext cx="1340558" cy="87488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o</a:t>
              </a:r>
              <a:r>
                <a:rPr lang="en-US" sz="1600" dirty="0" smtClean="0">
                  <a:solidFill>
                    <a:schemeClr val="tx1"/>
                  </a:solidFill>
                </a:rPr>
                <a:t>’s right tree</a:t>
              </a:r>
              <a:endParaRPr lang="en-US" sz="1600" b="1" dirty="0" smtClean="0">
                <a:solidFill>
                  <a:srgbClr val="008000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19" idx="3"/>
              <a:endCxn id="3" idx="0"/>
            </p:cNvCxnSpPr>
            <p:nvPr/>
          </p:nvCxnSpPr>
          <p:spPr>
            <a:xfrm flipH="1">
              <a:off x="2144100" y="4622777"/>
              <a:ext cx="703818" cy="47133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5"/>
              <a:endCxn id="23" idx="0"/>
            </p:cNvCxnSpPr>
            <p:nvPr/>
          </p:nvCxnSpPr>
          <p:spPr>
            <a:xfrm>
              <a:off x="3286952" y="4622777"/>
              <a:ext cx="703818" cy="46851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968658" y="1484479"/>
            <a:ext cx="5286953" cy="3256865"/>
            <a:chOff x="3067435" y="3022578"/>
            <a:chExt cx="5286953" cy="2811740"/>
          </a:xfrm>
        </p:grpSpPr>
        <p:sp>
          <p:nvSpPr>
            <p:cNvPr id="29" name="Oval 28"/>
            <p:cNvSpPr/>
            <p:nvPr/>
          </p:nvSpPr>
          <p:spPr>
            <a:xfrm>
              <a:off x="6450331" y="4018353"/>
              <a:ext cx="620888" cy="550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880089"/>
                  </a:solidFill>
                  <a:latin typeface="Times New Roman"/>
                  <a:cs typeface="Times New Roman"/>
                </a:rPr>
                <a:t>v</a:t>
              </a:r>
              <a:endParaRPr lang="en-US" sz="1400" b="1" dirty="0">
                <a:solidFill>
                  <a:srgbClr val="88008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5167161" y="4959429"/>
              <a:ext cx="1340558" cy="87488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rgbClr val="880089"/>
                  </a:solidFill>
                </a:rPr>
                <a:t>v</a:t>
              </a:r>
              <a:r>
                <a:rPr lang="en-US" sz="1600" dirty="0" smtClean="0">
                  <a:solidFill>
                    <a:schemeClr val="tx1"/>
                  </a:solidFill>
                </a:rPr>
                <a:t>’s left tree</a:t>
              </a: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7013830" y="4956607"/>
              <a:ext cx="1340558" cy="87488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rgbClr val="880089"/>
                  </a:solidFill>
                </a:rPr>
                <a:t>v</a:t>
              </a:r>
              <a:r>
                <a:rPr lang="en-US" sz="1600" dirty="0" smtClean="0">
                  <a:solidFill>
                    <a:schemeClr val="tx1"/>
                  </a:solidFill>
                </a:rPr>
                <a:t>’s right tree </a:t>
              </a: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29" idx="3"/>
              <a:endCxn id="30" idx="0"/>
            </p:cNvCxnSpPr>
            <p:nvPr/>
          </p:nvCxnSpPr>
          <p:spPr>
            <a:xfrm flipH="1">
              <a:off x="5837440" y="4488090"/>
              <a:ext cx="703818" cy="47133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5"/>
              <a:endCxn id="31" idx="0"/>
            </p:cNvCxnSpPr>
            <p:nvPr/>
          </p:nvCxnSpPr>
          <p:spPr>
            <a:xfrm>
              <a:off x="6980292" y="4488090"/>
              <a:ext cx="703817" cy="46851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4603661" y="3022578"/>
              <a:ext cx="620888" cy="550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endParaRPr lang="en-US" sz="14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5" name="Straight Connector 34"/>
            <p:cNvCxnSpPr>
              <a:stCxn id="34" idx="3"/>
              <a:endCxn id="19" idx="0"/>
            </p:cNvCxnSpPr>
            <p:nvPr/>
          </p:nvCxnSpPr>
          <p:spPr>
            <a:xfrm flipH="1">
              <a:off x="3067435" y="3492317"/>
              <a:ext cx="1627153" cy="494036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9" idx="0"/>
              <a:endCxn id="34" idx="5"/>
            </p:cNvCxnSpPr>
            <p:nvPr/>
          </p:nvCxnSpPr>
          <p:spPr>
            <a:xfrm flipH="1" flipV="1">
              <a:off x="5133622" y="3492317"/>
              <a:ext cx="1627153" cy="526036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0"/>
          <p:cNvSpPr txBox="1">
            <a:spLocks/>
          </p:cNvSpPr>
          <p:nvPr/>
        </p:nvSpPr>
        <p:spPr>
          <a:xfrm>
            <a:off x="5446889" y="1086566"/>
            <a:ext cx="3357314" cy="12383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lvl="1" indent="-225425">
              <a:buClrTx/>
              <a:buFont typeface="Wingdings" charset="2"/>
              <a:buChar char="§"/>
            </a:pPr>
            <a:r>
              <a:rPr lang="en-US" sz="1800" dirty="0" smtClean="0"/>
              <a:t>All nodes in </a:t>
            </a:r>
            <a:r>
              <a:rPr lang="en-US" sz="1800" b="1" dirty="0" smtClean="0">
                <a:solidFill>
                  <a:srgbClr val="008000"/>
                </a:solidFill>
              </a:rPr>
              <a:t>o</a:t>
            </a:r>
            <a:r>
              <a:rPr lang="en-US" sz="1800" dirty="0" smtClean="0"/>
              <a:t>’s left and right sub trees</a:t>
            </a:r>
            <a:r>
              <a:rPr lang="en-US" sz="1800" b="1" dirty="0" smtClean="0"/>
              <a:t> &lt; </a:t>
            </a:r>
            <a:r>
              <a:rPr lang="en-US" sz="1800" dirty="0" smtClean="0"/>
              <a:t>value of </a:t>
            </a:r>
            <a:r>
              <a:rPr lang="en-US" sz="1800" b="1" dirty="0" smtClean="0">
                <a:solidFill>
                  <a:srgbClr val="0000FF"/>
                </a:solidFill>
              </a:rPr>
              <a:t>r</a:t>
            </a:r>
          </a:p>
          <a:p>
            <a:pPr marL="225425" lvl="1" indent="-225425">
              <a:buClrTx/>
              <a:buFont typeface="Wingdings" charset="2"/>
              <a:buChar char="§"/>
            </a:pPr>
            <a:r>
              <a:rPr lang="en-US" sz="1800" dirty="0" smtClean="0"/>
              <a:t>All nodes in </a:t>
            </a:r>
            <a:r>
              <a:rPr lang="en-US" sz="1800" b="1" dirty="0" smtClean="0">
                <a:solidFill>
                  <a:srgbClr val="660066"/>
                </a:solidFill>
              </a:rPr>
              <a:t>v</a:t>
            </a:r>
            <a:r>
              <a:rPr lang="en-US" sz="1800" dirty="0" smtClean="0"/>
              <a:t>’s </a:t>
            </a:r>
            <a:r>
              <a:rPr lang="en-US" sz="1800" dirty="0"/>
              <a:t>left and right sub trees</a:t>
            </a:r>
            <a:r>
              <a:rPr lang="en-US" sz="1800" b="1" dirty="0"/>
              <a:t> </a:t>
            </a:r>
            <a:r>
              <a:rPr lang="en-US" sz="1800" b="1" dirty="0" smtClean="0"/>
              <a:t>&gt; </a:t>
            </a:r>
            <a:r>
              <a:rPr lang="en-US" sz="1800" dirty="0"/>
              <a:t>value of </a:t>
            </a:r>
            <a:r>
              <a:rPr lang="en-US" sz="1800" b="1" dirty="0">
                <a:solidFill>
                  <a:srgbClr val="0000FF"/>
                </a:solidFill>
              </a:rPr>
              <a:t>r</a:t>
            </a:r>
            <a:endParaRPr lang="en-US" sz="1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38667" y="2917555"/>
            <a:ext cx="178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o</a:t>
            </a:r>
            <a:r>
              <a:rPr lang="en-US" dirty="0" smtClean="0">
                <a:solidFill>
                  <a:srgbClr val="008000"/>
                </a:solidFill>
              </a:rPr>
              <a:t>’s left tree &lt; </a:t>
            </a:r>
            <a:r>
              <a:rPr lang="en-US" b="1" dirty="0" smtClean="0">
                <a:solidFill>
                  <a:srgbClr val="008000"/>
                </a:solidFill>
              </a:rPr>
              <a:t>o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o</a:t>
            </a:r>
            <a:r>
              <a:rPr lang="en-US" dirty="0" smtClean="0">
                <a:solidFill>
                  <a:srgbClr val="008000"/>
                </a:solidFill>
              </a:rPr>
              <a:t>’s right tree &gt; </a:t>
            </a:r>
            <a:r>
              <a:rPr lang="en-US" b="1" dirty="0" smtClean="0">
                <a:solidFill>
                  <a:srgbClr val="008000"/>
                </a:solidFill>
              </a:rPr>
              <a:t>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48" y="5206309"/>
            <a:ext cx="7138964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binary search tree can be the basis for an efficient Map</a:t>
            </a:r>
          </a:p>
          <a:p>
            <a:pPr marL="285750" indent="-285750">
              <a:lnSpc>
                <a:spcPct val="90000"/>
              </a:lnSpc>
              <a:buFont typeface="Wingdings" charset="2"/>
              <a:buChar char="q"/>
            </a:pPr>
            <a:endParaRPr lang="en-US" altLang="en-US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charset="2"/>
              <a:buChar char="q"/>
            </a:pPr>
            <a:r>
              <a:rPr lang="en-US" alt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Storing </a:t>
            </a: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key-value entries at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1" dirty="0"/>
              <a:t>Operations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2400" dirty="0" smtClean="0"/>
              <a:t>Search: </a:t>
            </a:r>
            <a:r>
              <a:rPr lang="en-US" sz="2400" dirty="0"/>
              <a:t>locate a node with a specific key</a:t>
            </a:r>
          </a:p>
          <a:p>
            <a:pPr marL="214313" indent="-214313">
              <a:buFont typeface="Arial" charset="0"/>
              <a:buChar char="•"/>
            </a:pPr>
            <a:r>
              <a:rPr lang="en-US" sz="2400" dirty="0" smtClean="0"/>
              <a:t>Insert</a:t>
            </a:r>
            <a:r>
              <a:rPr lang="en-US" sz="2400" dirty="0"/>
              <a:t>: add a node</a:t>
            </a:r>
          </a:p>
          <a:p>
            <a:pPr marL="214313" indent="-214313">
              <a:buFont typeface="Arial" charset="0"/>
              <a:buChar char="•"/>
            </a:pPr>
            <a:r>
              <a:rPr lang="en-US" sz="2400" dirty="0" smtClean="0"/>
              <a:t>Remove: </a:t>
            </a:r>
            <a:r>
              <a:rPr lang="en-US" sz="2400" dirty="0"/>
              <a:t>remove a node</a:t>
            </a:r>
          </a:p>
          <a:p>
            <a:pPr marL="214313" indent="-214313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Search</a:t>
            </a:r>
            <a:endParaRPr lang="en-US" dirty="0"/>
          </a:p>
        </p:txBody>
      </p:sp>
      <p:sp>
        <p:nvSpPr>
          <p:cNvPr id="4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09321" y="1064801"/>
            <a:ext cx="7290911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 smtClean="0"/>
              <a:t>To find/search for a key </a:t>
            </a:r>
            <a:r>
              <a:rPr lang="en-US" sz="2000" b="1" i="1" dirty="0" smtClean="0"/>
              <a:t>k</a:t>
            </a:r>
            <a:r>
              <a:rPr lang="en-US" sz="2000" dirty="0" smtClean="0"/>
              <a:t>, we trace a downward path starting at the root</a:t>
            </a:r>
          </a:p>
          <a:p>
            <a:pPr>
              <a:buFont typeface="Wingdings" charset="2"/>
              <a:buChar char="q"/>
            </a:pPr>
            <a:r>
              <a:rPr lang="en-US" sz="2000" dirty="0"/>
              <a:t>Navigate left and right down the tree</a:t>
            </a:r>
          </a:p>
          <a:p>
            <a:pPr>
              <a:buFont typeface="Wingdings" charset="2"/>
              <a:buChar char="q"/>
            </a:pPr>
            <a:r>
              <a:rPr lang="en-US" sz="2000" dirty="0"/>
              <a:t>At each node, compare node key to search key</a:t>
            </a:r>
          </a:p>
          <a:p>
            <a:pPr>
              <a:buFont typeface="Wingdings" charset="2"/>
              <a:buChar char="q"/>
            </a:pPr>
            <a:r>
              <a:rPr lang="en-US" sz="2000" dirty="0"/>
              <a:t>If they match, search terminates successfully</a:t>
            </a:r>
          </a:p>
          <a:p>
            <a:pPr>
              <a:buFont typeface="Wingdings" charset="2"/>
              <a:buChar char="q"/>
            </a:pPr>
            <a:r>
              <a:rPr lang="en-US" sz="2000" dirty="0"/>
              <a:t>If search key is less, go down to left subtree</a:t>
            </a:r>
          </a:p>
          <a:p>
            <a:pPr>
              <a:buFont typeface="Wingdings" charset="2"/>
              <a:buChar char="q"/>
            </a:pPr>
            <a:r>
              <a:rPr lang="en-US" sz="2000" dirty="0"/>
              <a:t>If search key is greater, go down to right subtree</a:t>
            </a:r>
          </a:p>
          <a:p>
            <a:pPr>
              <a:buFont typeface="Wingdings" charset="2"/>
              <a:buChar char="q"/>
            </a:pPr>
            <a:r>
              <a:rPr lang="en-US" sz="2000" dirty="0"/>
              <a:t>If no match has been found when bottom of tree is reached (no left or right subtree to descend to), search terminates unsuccessfully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12033" y="2066239"/>
            <a:ext cx="2426850" cy="992457"/>
            <a:chOff x="6112033" y="2066239"/>
            <a:chExt cx="2426850" cy="992457"/>
          </a:xfrm>
        </p:grpSpPr>
        <p:sp>
          <p:nvSpPr>
            <p:cNvPr id="6" name="Oval 1031"/>
            <p:cNvSpPr>
              <a:spLocks noChangeArrowheads="1"/>
            </p:cNvSpPr>
            <p:nvPr/>
          </p:nvSpPr>
          <p:spPr bwMode="auto">
            <a:xfrm>
              <a:off x="7254773" y="2066239"/>
              <a:ext cx="237973" cy="2335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7" name="Oval 1032"/>
            <p:cNvSpPr>
              <a:spLocks noChangeArrowheads="1"/>
            </p:cNvSpPr>
            <p:nvPr/>
          </p:nvSpPr>
          <p:spPr bwMode="auto">
            <a:xfrm>
              <a:off x="8302088" y="2440444"/>
              <a:ext cx="236795" cy="2347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8" name="Oval 1033"/>
            <p:cNvSpPr>
              <a:spLocks noChangeArrowheads="1"/>
            </p:cNvSpPr>
            <p:nvPr/>
          </p:nvSpPr>
          <p:spPr bwMode="auto">
            <a:xfrm>
              <a:off x="6547924" y="2440444"/>
              <a:ext cx="236794" cy="2347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9" name="Oval 1034"/>
            <p:cNvSpPr>
              <a:spLocks noChangeArrowheads="1"/>
            </p:cNvSpPr>
            <p:nvPr/>
          </p:nvSpPr>
          <p:spPr bwMode="auto">
            <a:xfrm>
              <a:off x="6983814" y="2803028"/>
              <a:ext cx="237973" cy="2347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cxnSp>
          <p:nvCxnSpPr>
            <p:cNvPr id="13" name="AutoShape 1038"/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flipH="1">
              <a:off x="6750554" y="2287043"/>
              <a:ext cx="539562" cy="167346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AutoShape 1039"/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7457403" y="2287043"/>
              <a:ext cx="878849" cy="1812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AutoShape 1041"/>
            <p:cNvCxnSpPr>
              <a:cxnSpLocks noChangeShapeType="1"/>
              <a:stCxn id="26" idx="7"/>
              <a:endCxn id="7" idx="3"/>
            </p:cNvCxnSpPr>
            <p:nvPr/>
          </p:nvCxnSpPr>
          <p:spPr bwMode="auto">
            <a:xfrm flipV="1">
              <a:off x="8165430" y="2647303"/>
              <a:ext cx="170822" cy="1719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044"/>
            <p:cNvCxnSpPr>
              <a:cxnSpLocks noChangeShapeType="1"/>
              <a:stCxn id="21" idx="7"/>
              <a:endCxn id="8" idx="3"/>
            </p:cNvCxnSpPr>
            <p:nvPr/>
          </p:nvCxnSpPr>
          <p:spPr bwMode="auto">
            <a:xfrm flipV="1">
              <a:off x="6314663" y="2661248"/>
              <a:ext cx="267424" cy="1696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045"/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6750554" y="2661248"/>
              <a:ext cx="268603" cy="15572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Oval 1046"/>
            <p:cNvSpPr>
              <a:spLocks noChangeArrowheads="1"/>
            </p:cNvSpPr>
            <p:nvPr/>
          </p:nvSpPr>
          <p:spPr bwMode="auto">
            <a:xfrm>
              <a:off x="6112033" y="2803028"/>
              <a:ext cx="236794" cy="2347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26" name="Oval 1051"/>
            <p:cNvSpPr>
              <a:spLocks noChangeArrowheads="1"/>
            </p:cNvSpPr>
            <p:nvPr/>
          </p:nvSpPr>
          <p:spPr bwMode="auto">
            <a:xfrm>
              <a:off x="7962800" y="2791407"/>
              <a:ext cx="237973" cy="2347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31" name="Text Box 1056"/>
            <p:cNvSpPr txBox="1">
              <a:spLocks noChangeArrowheads="1"/>
            </p:cNvSpPr>
            <p:nvPr/>
          </p:nvSpPr>
          <p:spPr bwMode="auto">
            <a:xfrm>
              <a:off x="6845978" y="2089482"/>
              <a:ext cx="240329" cy="29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</a:t>
              </a:r>
            </a:p>
          </p:txBody>
        </p:sp>
        <p:sp>
          <p:nvSpPr>
            <p:cNvPr id="32" name="Text Box 1057"/>
            <p:cNvSpPr txBox="1">
              <a:spLocks noChangeArrowheads="1"/>
            </p:cNvSpPr>
            <p:nvPr/>
          </p:nvSpPr>
          <p:spPr bwMode="auto">
            <a:xfrm>
              <a:off x="6845978" y="2479957"/>
              <a:ext cx="240329" cy="29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&gt;</a:t>
              </a:r>
            </a:p>
          </p:txBody>
        </p:sp>
        <p:sp>
          <p:nvSpPr>
            <p:cNvPr id="33" name="Text Box 1058"/>
            <p:cNvSpPr txBox="1">
              <a:spLocks noChangeArrowheads="1"/>
            </p:cNvSpPr>
            <p:nvPr/>
          </p:nvSpPr>
          <p:spPr bwMode="auto">
            <a:xfrm>
              <a:off x="7227677" y="2768164"/>
              <a:ext cx="240329" cy="29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5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Search</a:t>
            </a:r>
            <a:endParaRPr lang="en-US" dirty="0"/>
          </a:p>
        </p:txBody>
      </p:sp>
      <p:sp>
        <p:nvSpPr>
          <p:cNvPr id="4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09321" y="1064801"/>
            <a:ext cx="4455253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 smtClean="0"/>
              <a:t>Example: </a:t>
            </a:r>
            <a:r>
              <a:rPr lang="en-US" sz="2000" dirty="0" smtClean="0">
                <a:solidFill>
                  <a:schemeClr val="tx2"/>
                </a:solidFill>
              </a:rPr>
              <a:t>search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charset="0"/>
              </a:rPr>
              <a:t>4</a:t>
            </a:r>
            <a:r>
              <a:rPr lang="en-US" sz="2000" dirty="0" smtClean="0"/>
              <a:t>):</a:t>
            </a:r>
          </a:p>
          <a:p>
            <a:pPr lvl="1">
              <a:buFont typeface="Wingdings" charset="2"/>
              <a:buChar char="q"/>
            </a:pPr>
            <a:r>
              <a:rPr lang="en-US" sz="1800" dirty="0" smtClean="0"/>
              <a:t>Call </a:t>
            </a:r>
            <a:r>
              <a:rPr lang="en-US" sz="1800" dirty="0" err="1" smtClean="0"/>
              <a:t>BSTSearch</a:t>
            </a:r>
            <a:r>
              <a:rPr lang="en-US" sz="1800" dirty="0" smtClean="0"/>
              <a:t>(4)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4701926" y="1157114"/>
            <a:ext cx="4152900" cy="33886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Search(key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  cur =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root   </a:t>
            </a: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  while (cur is not null)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     if (key == cur-&gt;key)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        return cur // Found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     else if (key &lt; cur-&gt;key)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        cur = cur-&gt;left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     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        cur = cur-&gt;right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  return null // Not found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}</a:t>
            </a:r>
            <a:endParaRPr lang="en-US" sz="18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99744" y="3943352"/>
            <a:ext cx="3270250" cy="1355725"/>
            <a:chOff x="999744" y="3943352"/>
            <a:chExt cx="3270250" cy="1355725"/>
          </a:xfrm>
        </p:grpSpPr>
        <p:sp>
          <p:nvSpPr>
            <p:cNvPr id="6" name="Oval 1031"/>
            <p:cNvSpPr>
              <a:spLocks noChangeArrowheads="1"/>
            </p:cNvSpPr>
            <p:nvPr/>
          </p:nvSpPr>
          <p:spPr bwMode="auto">
            <a:xfrm>
              <a:off x="2539619" y="3943352"/>
              <a:ext cx="320675" cy="3190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7" name="Oval 1032"/>
            <p:cNvSpPr>
              <a:spLocks noChangeArrowheads="1"/>
            </p:cNvSpPr>
            <p:nvPr/>
          </p:nvSpPr>
          <p:spPr bwMode="auto">
            <a:xfrm>
              <a:off x="3950906" y="4454527"/>
              <a:ext cx="319088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8" name="Oval 1033"/>
            <p:cNvSpPr>
              <a:spLocks noChangeArrowheads="1"/>
            </p:cNvSpPr>
            <p:nvPr/>
          </p:nvSpPr>
          <p:spPr bwMode="auto">
            <a:xfrm>
              <a:off x="1587119" y="4454527"/>
              <a:ext cx="319087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9" name="Oval 1034"/>
            <p:cNvSpPr>
              <a:spLocks noChangeArrowheads="1"/>
            </p:cNvSpPr>
            <p:nvPr/>
          </p:nvSpPr>
          <p:spPr bwMode="auto">
            <a:xfrm>
              <a:off x="2174494" y="4949827"/>
              <a:ext cx="320675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cxnSp>
          <p:nvCxnSpPr>
            <p:cNvPr id="13" name="AutoShape 1038"/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flipH="1">
              <a:off x="1860169" y="4244977"/>
              <a:ext cx="727075" cy="228600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AutoShape 1039"/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2812669" y="4244977"/>
              <a:ext cx="11842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AutoShape 1041"/>
            <p:cNvCxnSpPr>
              <a:cxnSpLocks noChangeShapeType="1"/>
              <a:stCxn id="26" idx="7"/>
              <a:endCxn id="7" idx="3"/>
            </p:cNvCxnSpPr>
            <p:nvPr/>
          </p:nvCxnSpPr>
          <p:spPr bwMode="auto">
            <a:xfrm flipV="1">
              <a:off x="3766756" y="4737102"/>
              <a:ext cx="230188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044"/>
            <p:cNvCxnSpPr>
              <a:cxnSpLocks noChangeShapeType="1"/>
              <a:stCxn id="21" idx="7"/>
              <a:endCxn id="8" idx="3"/>
            </p:cNvCxnSpPr>
            <p:nvPr/>
          </p:nvCxnSpPr>
          <p:spPr bwMode="auto">
            <a:xfrm flipV="1">
              <a:off x="1272794" y="4756152"/>
              <a:ext cx="360362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045"/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1860169" y="4756152"/>
              <a:ext cx="361950" cy="21272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Oval 1046"/>
            <p:cNvSpPr>
              <a:spLocks noChangeArrowheads="1"/>
            </p:cNvSpPr>
            <p:nvPr/>
          </p:nvSpPr>
          <p:spPr bwMode="auto">
            <a:xfrm>
              <a:off x="999744" y="4949827"/>
              <a:ext cx="319087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26" name="Oval 1051"/>
            <p:cNvSpPr>
              <a:spLocks noChangeArrowheads="1"/>
            </p:cNvSpPr>
            <p:nvPr/>
          </p:nvSpPr>
          <p:spPr bwMode="auto">
            <a:xfrm>
              <a:off x="3493706" y="4933952"/>
              <a:ext cx="320675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31" name="Text Box 1056"/>
            <p:cNvSpPr txBox="1">
              <a:spLocks noChangeArrowheads="1"/>
            </p:cNvSpPr>
            <p:nvPr/>
          </p:nvSpPr>
          <p:spPr bwMode="auto">
            <a:xfrm>
              <a:off x="1988756" y="3975102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</a:t>
              </a:r>
            </a:p>
          </p:txBody>
        </p:sp>
        <p:sp>
          <p:nvSpPr>
            <p:cNvPr id="32" name="Text Box 1057"/>
            <p:cNvSpPr txBox="1">
              <a:spLocks noChangeArrowheads="1"/>
            </p:cNvSpPr>
            <p:nvPr/>
          </p:nvSpPr>
          <p:spPr bwMode="auto">
            <a:xfrm>
              <a:off x="1988756" y="4508502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&gt;</a:t>
              </a:r>
            </a:p>
          </p:txBody>
        </p:sp>
        <p:sp>
          <p:nvSpPr>
            <p:cNvPr id="33" name="Text Box 1058"/>
            <p:cNvSpPr txBox="1">
              <a:spLocks noChangeArrowheads="1"/>
            </p:cNvSpPr>
            <p:nvPr/>
          </p:nvSpPr>
          <p:spPr bwMode="auto">
            <a:xfrm>
              <a:off x="2503106" y="4902202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4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Insertion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99533" y="1501775"/>
            <a:ext cx="36576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 smtClean="0"/>
              <a:t>To perform operation </a:t>
            </a:r>
            <a:r>
              <a:rPr lang="en-US" sz="2000" dirty="0" smtClean="0">
                <a:solidFill>
                  <a:schemeClr val="tx2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b="1" i="1" dirty="0"/>
              <a:t>k</a:t>
            </a:r>
            <a:r>
              <a:rPr lang="en-US" sz="2000" dirty="0" smtClean="0"/>
              <a:t>, </a:t>
            </a:r>
            <a:r>
              <a:rPr lang="en-US" sz="2000" dirty="0" err="1" smtClean="0"/>
              <a:t>val</a:t>
            </a:r>
            <a:r>
              <a:rPr lang="en-US" sz="2000" dirty="0" smtClean="0"/>
              <a:t>), we search for key </a:t>
            </a:r>
            <a:r>
              <a:rPr lang="en-US" sz="2000" b="1" i="1" dirty="0"/>
              <a:t>k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Assume </a:t>
            </a:r>
            <a:r>
              <a:rPr lang="en-US" sz="2000" b="1" i="1" dirty="0"/>
              <a:t>k</a:t>
            </a:r>
            <a:r>
              <a:rPr lang="en-US" sz="2000" dirty="0" smtClean="0"/>
              <a:t> is not already in the tree, and let </a:t>
            </a:r>
            <a:r>
              <a:rPr lang="en-US" sz="2000" b="1" i="1" dirty="0" smtClean="0"/>
              <a:t>w</a:t>
            </a:r>
            <a:r>
              <a:rPr lang="en-US" sz="2000" dirty="0" smtClean="0"/>
              <a:t> be the </a:t>
            </a:r>
            <a:r>
              <a:rPr lang="en-US" sz="2000" dirty="0" smtClean="0"/>
              <a:t>null pointer </a:t>
            </a:r>
            <a:r>
              <a:rPr lang="en-US" sz="2000" dirty="0" smtClean="0"/>
              <a:t>reached by the search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Create a new node with key </a:t>
            </a:r>
            <a:r>
              <a:rPr lang="en-US" sz="2000" b="1" i="1" dirty="0"/>
              <a:t>k</a:t>
            </a:r>
            <a:r>
              <a:rPr lang="en-US" sz="2000" dirty="0" smtClean="0"/>
              <a:t> and attach it to </a:t>
            </a:r>
            <a:r>
              <a:rPr lang="en-US" sz="2000" dirty="0" smtClean="0"/>
              <a:t>pointer </a:t>
            </a:r>
            <a:r>
              <a:rPr lang="en-US" sz="2000" b="1" i="1" dirty="0"/>
              <a:t>w</a:t>
            </a:r>
            <a:endParaRPr lang="en-US" sz="2000" dirty="0" smtClean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Example: </a:t>
            </a:r>
            <a:r>
              <a:rPr lang="en-US" sz="2000" dirty="0" smtClean="0"/>
              <a:t>insert (5)</a:t>
            </a:r>
            <a:endParaRPr lang="en-US" sz="2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13325" y="1382890"/>
            <a:ext cx="3270250" cy="1855788"/>
            <a:chOff x="5013325" y="1382890"/>
            <a:chExt cx="3270250" cy="1855788"/>
          </a:xfrm>
        </p:grpSpPr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6553200" y="1382890"/>
              <a:ext cx="320675" cy="3190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olidFill>
                    <a:schemeClr val="tx2"/>
                  </a:solidFill>
                  <a:sym typeface="Symbol" charset="0"/>
                </a:rPr>
                <a:t>6</a:t>
              </a: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7964488" y="1894065"/>
              <a:ext cx="319087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9</a:t>
              </a: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600700" y="1894065"/>
              <a:ext cx="319088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sym typeface="Symbol" charset="0"/>
                </a:rPr>
                <a:t>2</a:t>
              </a: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6188075" y="2389365"/>
              <a:ext cx="320675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sym typeface="Symbol" charset="0"/>
                </a:rPr>
                <a:t>4</a:t>
              </a:r>
            </a:p>
          </p:txBody>
        </p:sp>
        <p:cxnSp>
          <p:nvCxnSpPr>
            <p:cNvPr id="36" name="AutoShape 41"/>
            <p:cNvCxnSpPr>
              <a:cxnSpLocks noChangeShapeType="1"/>
              <a:stCxn id="29" idx="3"/>
              <a:endCxn id="31" idx="7"/>
            </p:cNvCxnSpPr>
            <p:nvPr/>
          </p:nvCxnSpPr>
          <p:spPr bwMode="auto">
            <a:xfrm flipH="1">
              <a:off x="5873750" y="1684515"/>
              <a:ext cx="727075" cy="228600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AutoShape 42"/>
            <p:cNvCxnSpPr>
              <a:cxnSpLocks noChangeShapeType="1"/>
              <a:stCxn id="30" idx="1"/>
              <a:endCxn id="29" idx="5"/>
            </p:cNvCxnSpPr>
            <p:nvPr/>
          </p:nvCxnSpPr>
          <p:spPr bwMode="auto">
            <a:xfrm flipH="1" flipV="1">
              <a:off x="6826250" y="1684515"/>
              <a:ext cx="11842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AutoShape 44"/>
            <p:cNvCxnSpPr>
              <a:cxnSpLocks noChangeShapeType="1"/>
              <a:stCxn id="49" idx="7"/>
              <a:endCxn id="30" idx="3"/>
            </p:cNvCxnSpPr>
            <p:nvPr/>
          </p:nvCxnSpPr>
          <p:spPr bwMode="auto">
            <a:xfrm flipV="1">
              <a:off x="7743825" y="2176640"/>
              <a:ext cx="26670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" name="AutoShape 45"/>
            <p:cNvCxnSpPr>
              <a:cxnSpLocks noChangeShapeType="1"/>
              <a:endCxn id="32" idx="5"/>
            </p:cNvCxnSpPr>
            <p:nvPr/>
          </p:nvCxnSpPr>
          <p:spPr bwMode="auto">
            <a:xfrm flipH="1" flipV="1">
              <a:off x="6461125" y="2690990"/>
              <a:ext cx="180975" cy="24606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" name="AutoShape 47"/>
            <p:cNvCxnSpPr>
              <a:cxnSpLocks noChangeShapeType="1"/>
              <a:stCxn id="44" idx="7"/>
              <a:endCxn id="31" idx="3"/>
            </p:cNvCxnSpPr>
            <p:nvPr/>
          </p:nvCxnSpPr>
          <p:spPr bwMode="auto">
            <a:xfrm flipV="1">
              <a:off x="5286375" y="2195690"/>
              <a:ext cx="360363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3" name="AutoShape 48"/>
            <p:cNvCxnSpPr>
              <a:cxnSpLocks noChangeShapeType="1"/>
              <a:stCxn id="32" idx="1"/>
              <a:endCxn id="31" idx="5"/>
            </p:cNvCxnSpPr>
            <p:nvPr/>
          </p:nvCxnSpPr>
          <p:spPr bwMode="auto">
            <a:xfrm flipH="1" flipV="1">
              <a:off x="5873750" y="2195690"/>
              <a:ext cx="361950" cy="21272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5013325" y="2389365"/>
              <a:ext cx="319088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1</a:t>
              </a: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7470775" y="2389365"/>
              <a:ext cx="320675" cy="3206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8</a:t>
              </a:r>
            </a:p>
          </p:txBody>
        </p:sp>
        <p:sp>
          <p:nvSpPr>
            <p:cNvPr id="59" name="Text Box 64"/>
            <p:cNvSpPr txBox="1">
              <a:spLocks noChangeArrowheads="1"/>
            </p:cNvSpPr>
            <p:nvPr/>
          </p:nvSpPr>
          <p:spPr bwMode="auto">
            <a:xfrm>
              <a:off x="6029325" y="144004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+mn-lt"/>
                  <a:sym typeface="Symbol" charset="0"/>
                </a:rPr>
                <a:t>&lt;</a:t>
              </a:r>
            </a:p>
          </p:txBody>
        </p:sp>
        <p:sp>
          <p:nvSpPr>
            <p:cNvPr id="60" name="Text Box 65"/>
            <p:cNvSpPr txBox="1">
              <a:spLocks noChangeArrowheads="1"/>
            </p:cNvSpPr>
            <p:nvPr/>
          </p:nvSpPr>
          <p:spPr bwMode="auto">
            <a:xfrm>
              <a:off x="6029325" y="197344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+mn-lt"/>
                  <a:sym typeface="Symbol" charset="0"/>
                </a:rPr>
                <a:t>&gt;</a:t>
              </a:r>
            </a:p>
          </p:txBody>
        </p:sp>
        <p:sp>
          <p:nvSpPr>
            <p:cNvPr id="61" name="Text Box 66"/>
            <p:cNvSpPr txBox="1">
              <a:spLocks noChangeArrowheads="1"/>
            </p:cNvSpPr>
            <p:nvPr/>
          </p:nvSpPr>
          <p:spPr bwMode="auto">
            <a:xfrm>
              <a:off x="6534150" y="2525890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+mn-lt"/>
                  <a:sym typeface="Symbol" charset="0"/>
                </a:rPr>
                <a:t>&gt;</a:t>
              </a:r>
            </a:p>
          </p:txBody>
        </p:sp>
        <p:sp>
          <p:nvSpPr>
            <p:cNvPr id="62" name="Text Box 69"/>
            <p:cNvSpPr txBox="1">
              <a:spLocks noChangeArrowheads="1"/>
            </p:cNvSpPr>
            <p:nvPr/>
          </p:nvSpPr>
          <p:spPr bwMode="auto">
            <a:xfrm>
              <a:off x="6461125" y="2838568"/>
              <a:ext cx="4413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  <a:latin typeface="+mn-lt"/>
                  <a:sym typeface="Symbol" charset="0"/>
                </a:rPr>
                <a:t>w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21238" y="3759201"/>
            <a:ext cx="3462337" cy="1844675"/>
            <a:chOff x="4821238" y="3759201"/>
            <a:chExt cx="3462337" cy="184467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6765925" y="3759201"/>
              <a:ext cx="320675" cy="31908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6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964488" y="4270376"/>
              <a:ext cx="319087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9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408613" y="4270376"/>
              <a:ext cx="319087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995988" y="4765676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4</a:t>
              </a:r>
            </a:p>
          </p:txBody>
        </p:sp>
        <p:cxnSp>
          <p:nvCxnSpPr>
            <p:cNvPr id="11" name="AutoShape 11"/>
            <p:cNvCxnSpPr>
              <a:cxnSpLocks noChangeShapeType="1"/>
              <a:stCxn id="5" idx="3"/>
              <a:endCxn id="7" idx="7"/>
            </p:cNvCxnSpPr>
            <p:nvPr/>
          </p:nvCxnSpPr>
          <p:spPr bwMode="auto">
            <a:xfrm flipH="1">
              <a:off x="5681663" y="4041776"/>
              <a:ext cx="1131887" cy="266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1"/>
              <a:endCxn id="5" idx="5"/>
            </p:cNvCxnSpPr>
            <p:nvPr/>
          </p:nvCxnSpPr>
          <p:spPr bwMode="auto">
            <a:xfrm flipH="1" flipV="1">
              <a:off x="7038975" y="4041776"/>
              <a:ext cx="971550" cy="266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24" idx="7"/>
              <a:endCxn id="6" idx="3"/>
            </p:cNvCxnSpPr>
            <p:nvPr/>
          </p:nvCxnSpPr>
          <p:spPr bwMode="auto">
            <a:xfrm flipV="1">
              <a:off x="7743825" y="4552951"/>
              <a:ext cx="26670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54" idx="1"/>
              <a:endCxn id="8" idx="5"/>
            </p:cNvCxnSpPr>
            <p:nvPr/>
          </p:nvCxnSpPr>
          <p:spPr bwMode="auto">
            <a:xfrm flipH="1" flipV="1">
              <a:off x="6269038" y="5048251"/>
              <a:ext cx="198437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19" idx="7"/>
              <a:endCxn id="7" idx="3"/>
            </p:cNvCxnSpPr>
            <p:nvPr/>
          </p:nvCxnSpPr>
          <p:spPr bwMode="auto">
            <a:xfrm flipV="1">
              <a:off x="5094288" y="4552951"/>
              <a:ext cx="360362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5681663" y="4552951"/>
              <a:ext cx="36195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4821238" y="4765676"/>
              <a:ext cx="319087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ym typeface="Symbol" charset="0"/>
                </a:rPr>
                <a:t>1</a:t>
              </a: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7470775" y="4765676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8</a:t>
              </a: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6419850" y="5283201"/>
              <a:ext cx="320675" cy="320675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sym typeface="Symbol" charset="0"/>
                </a:rPr>
                <a:t>5</a:t>
              </a:r>
            </a:p>
          </p:txBody>
        </p:sp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6629400" y="4978401"/>
              <a:ext cx="4413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+mn-lt"/>
                  <a:sym typeface="Symbol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2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Remove 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80130" y="1286515"/>
            <a:ext cx="3781425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 smtClean="0"/>
              <a:t>Most difficult operation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The node to remove may not be a leaf</a:t>
            </a:r>
          </a:p>
          <a:p>
            <a:pPr lvl="1">
              <a:buFont typeface="Wingdings" charset="2"/>
              <a:buChar char="q"/>
            </a:pPr>
            <a:r>
              <a:rPr lang="en-US" sz="1800" dirty="0" smtClean="0"/>
              <a:t>Should not remove its children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Three possibilities: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Node to delete has</a:t>
            </a:r>
          </a:p>
          <a:p>
            <a:pPr lvl="1">
              <a:buFont typeface="Wingdings" charset="2"/>
              <a:buChar char="q"/>
            </a:pPr>
            <a:r>
              <a:rPr lang="en-US" sz="1800" dirty="0" smtClean="0"/>
              <a:t>No children</a:t>
            </a:r>
          </a:p>
          <a:p>
            <a:pPr lvl="1">
              <a:buFont typeface="Wingdings" charset="2"/>
              <a:buChar char="q"/>
            </a:pPr>
            <a:r>
              <a:rPr lang="en-US" sz="1800" dirty="0" smtClean="0"/>
              <a:t>1 child</a:t>
            </a:r>
          </a:p>
          <a:p>
            <a:pPr lvl="1">
              <a:buFont typeface="Wingdings" charset="2"/>
              <a:buChar char="q"/>
            </a:pPr>
            <a:r>
              <a:rPr lang="en-US" sz="1800" dirty="0" smtClean="0"/>
              <a:t>2 children</a:t>
            </a:r>
            <a:endParaRPr lang="en-US" sz="1800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640690" y="1416757"/>
            <a:ext cx="320675" cy="319088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sym typeface="Symbol" charset="0"/>
              </a:rPr>
              <a:t>6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839253" y="1927932"/>
            <a:ext cx="319087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ym typeface="Symbol" charset="0"/>
              </a:rPr>
              <a:t>9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283378" y="1927932"/>
            <a:ext cx="319087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sym typeface="Symbol" charset="0"/>
              </a:rPr>
              <a:t>2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870753" y="2423232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cxnSp>
        <p:nvCxnSpPr>
          <p:cNvPr id="11" name="AutoShape 10"/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5556428" y="1718382"/>
            <a:ext cx="1131887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1"/>
          <p:cNvCxnSpPr>
            <a:cxnSpLocks noChangeShapeType="1"/>
            <a:stCxn id="6" idx="1"/>
            <a:endCxn id="5" idx="5"/>
          </p:cNvCxnSpPr>
          <p:nvPr/>
        </p:nvCxnSpPr>
        <p:spPr bwMode="auto">
          <a:xfrm flipH="1" flipV="1">
            <a:off x="6913740" y="1718382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3"/>
          <p:cNvCxnSpPr>
            <a:cxnSpLocks noChangeShapeType="1"/>
            <a:stCxn id="24" idx="7"/>
            <a:endCxn id="6" idx="3"/>
          </p:cNvCxnSpPr>
          <p:nvPr/>
        </p:nvCxnSpPr>
        <p:spPr bwMode="auto">
          <a:xfrm flipV="1">
            <a:off x="7618590" y="2210507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4"/>
          <p:cNvCxnSpPr>
            <a:cxnSpLocks noChangeShapeType="1"/>
            <a:stCxn id="29" idx="1"/>
            <a:endCxn id="8" idx="5"/>
          </p:cNvCxnSpPr>
          <p:nvPr/>
        </p:nvCxnSpPr>
        <p:spPr bwMode="auto">
          <a:xfrm flipH="1" flipV="1">
            <a:off x="6143803" y="2724857"/>
            <a:ext cx="198437" cy="2349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19" idx="7"/>
            <a:endCxn id="7" idx="3"/>
          </p:cNvCxnSpPr>
          <p:nvPr/>
        </p:nvCxnSpPr>
        <p:spPr bwMode="auto">
          <a:xfrm flipV="1">
            <a:off x="4969053" y="2229557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5556428" y="2229557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696003" y="2423232"/>
            <a:ext cx="319087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ym typeface="Symbol" charset="0"/>
              </a:rPr>
              <a:t>1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345540" y="2423232"/>
            <a:ext cx="320675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ym typeface="Symbol" charset="0"/>
              </a:rPr>
              <a:t>8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294615" y="2940757"/>
            <a:ext cx="320675" cy="320675"/>
          </a:xfrm>
          <a:prstGeom prst="ellipse">
            <a:avLst/>
          </a:prstGeom>
          <a:solidFill>
            <a:srgbClr val="CFDCF0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ym typeface="Symbol" charset="0"/>
              </a:rPr>
              <a:t>5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544672" y="2785812"/>
            <a:ext cx="3797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+mn-lt"/>
                <a:sym typeface="Symbol" charset="0"/>
              </a:rPr>
              <a:t>v</a:t>
            </a:r>
          </a:p>
        </p:txBody>
      </p:sp>
      <p:sp>
        <p:nvSpPr>
          <p:cNvPr id="61" name="Text Box 91"/>
          <p:cNvSpPr txBox="1">
            <a:spLocks noChangeArrowheads="1"/>
          </p:cNvSpPr>
          <p:nvPr/>
        </p:nvSpPr>
        <p:spPr bwMode="auto">
          <a:xfrm>
            <a:off x="5878690" y="1477082"/>
            <a:ext cx="355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+mn-lt"/>
                <a:sym typeface="Symbol" charset="0"/>
              </a:rPr>
              <a:t>&lt;</a:t>
            </a:r>
          </a:p>
        </p:txBody>
      </p:sp>
      <p:sp>
        <p:nvSpPr>
          <p:cNvPr id="62" name="Text Box 92"/>
          <p:cNvSpPr txBox="1">
            <a:spLocks noChangeArrowheads="1"/>
          </p:cNvSpPr>
          <p:nvPr/>
        </p:nvSpPr>
        <p:spPr bwMode="auto">
          <a:xfrm>
            <a:off x="5650090" y="2010482"/>
            <a:ext cx="355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+mn-lt"/>
                <a:sym typeface="Symbo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655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</a:t>
            </a:r>
            <a:r>
              <a:rPr lang="en-US" dirty="0" smtClean="0"/>
              <a:t>Remove </a:t>
            </a:r>
            <a:r>
              <a:rPr lang="en-US" dirty="0" smtClean="0"/>
              <a:t>– </a:t>
            </a:r>
            <a:r>
              <a:rPr lang="en-US" dirty="0"/>
              <a:t>0</a:t>
            </a:r>
            <a:r>
              <a:rPr lang="en-US" dirty="0" smtClean="0"/>
              <a:t> children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80130" y="1286515"/>
            <a:ext cx="3781425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 smtClean="0"/>
              <a:t>To perform operation </a:t>
            </a:r>
            <a:r>
              <a:rPr lang="en-US" sz="2000" dirty="0" smtClean="0">
                <a:solidFill>
                  <a:schemeClr val="tx2"/>
                </a:solidFill>
              </a:rPr>
              <a:t>erase</a:t>
            </a:r>
            <a:r>
              <a:rPr lang="en-US" sz="2000" dirty="0" smtClean="0"/>
              <a:t>(</a:t>
            </a:r>
            <a:r>
              <a:rPr lang="en-US" sz="2000" b="1" i="1" dirty="0" smtClean="0"/>
              <a:t>k</a:t>
            </a:r>
            <a:r>
              <a:rPr lang="en-US" sz="2000" dirty="0" smtClean="0"/>
              <a:t>), we search for key </a:t>
            </a:r>
            <a:r>
              <a:rPr lang="en-US" sz="2000" b="1" i="1" dirty="0" smtClean="0"/>
              <a:t>k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Assume key </a:t>
            </a:r>
            <a:r>
              <a:rPr lang="en-US" sz="2000" b="1" i="1" dirty="0" smtClean="0"/>
              <a:t>k</a:t>
            </a:r>
            <a:r>
              <a:rPr lang="en-US" sz="2000" dirty="0" smtClean="0"/>
              <a:t> is in the tree, and let let </a:t>
            </a:r>
            <a:r>
              <a:rPr lang="en-US" sz="2000" b="1" i="1" dirty="0" smtClean="0"/>
              <a:t>v</a:t>
            </a:r>
            <a:r>
              <a:rPr lang="en-US" sz="2000" dirty="0" smtClean="0"/>
              <a:t> be the node storing </a:t>
            </a:r>
            <a:r>
              <a:rPr lang="en-US" sz="2000" b="1" i="1" dirty="0" smtClean="0"/>
              <a:t>k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If node </a:t>
            </a:r>
            <a:r>
              <a:rPr lang="en-US" sz="2000" b="1" i="1" dirty="0" smtClean="0"/>
              <a:t>v</a:t>
            </a:r>
            <a:r>
              <a:rPr lang="en-US" sz="2000" dirty="0" smtClean="0"/>
              <a:t> has NO internal children, just remove </a:t>
            </a:r>
            <a:r>
              <a:rPr lang="en-US" sz="2000" b="1" i="1" dirty="0" smtClean="0"/>
              <a:t>v</a:t>
            </a:r>
            <a:endParaRPr lang="en-US" sz="2000" dirty="0" smtClean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Example: remove 5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716994" y="4251325"/>
            <a:ext cx="3270250" cy="1327150"/>
            <a:chOff x="4716994" y="4251325"/>
            <a:chExt cx="3270250" cy="1327150"/>
          </a:xfrm>
        </p:grpSpPr>
        <p:sp>
          <p:nvSpPr>
            <p:cNvPr id="36" name="Oval 66"/>
            <p:cNvSpPr>
              <a:spLocks noChangeArrowheads="1"/>
            </p:cNvSpPr>
            <p:nvPr/>
          </p:nvSpPr>
          <p:spPr bwMode="auto">
            <a:xfrm>
              <a:off x="6256869" y="4251325"/>
              <a:ext cx="320675" cy="31908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6</a:t>
              </a:r>
            </a:p>
          </p:txBody>
        </p:sp>
        <p:sp>
          <p:nvSpPr>
            <p:cNvPr id="37" name="Oval 67"/>
            <p:cNvSpPr>
              <a:spLocks noChangeArrowheads="1"/>
            </p:cNvSpPr>
            <p:nvPr/>
          </p:nvSpPr>
          <p:spPr bwMode="auto">
            <a:xfrm>
              <a:off x="7668157" y="4762500"/>
              <a:ext cx="319087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9</a:t>
              </a:r>
            </a:p>
          </p:txBody>
        </p:sp>
        <p:sp>
          <p:nvSpPr>
            <p:cNvPr id="38" name="Oval 68"/>
            <p:cNvSpPr>
              <a:spLocks noChangeArrowheads="1"/>
            </p:cNvSpPr>
            <p:nvPr/>
          </p:nvSpPr>
          <p:spPr bwMode="auto">
            <a:xfrm>
              <a:off x="5304369" y="4762500"/>
              <a:ext cx="319088" cy="320675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2</a:t>
              </a:r>
            </a:p>
          </p:txBody>
        </p:sp>
        <p:sp>
          <p:nvSpPr>
            <p:cNvPr id="39" name="Oval 69"/>
            <p:cNvSpPr>
              <a:spLocks noChangeArrowheads="1"/>
            </p:cNvSpPr>
            <p:nvPr/>
          </p:nvSpPr>
          <p:spPr bwMode="auto">
            <a:xfrm>
              <a:off x="5891744" y="5257800"/>
              <a:ext cx="320675" cy="320675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sym typeface="Symbol" charset="0"/>
                </a:rPr>
                <a:t>4</a:t>
              </a:r>
              <a:endParaRPr lang="en-US" sz="1800" dirty="0">
                <a:sym typeface="Symbol" charset="0"/>
              </a:endParaRPr>
            </a:p>
          </p:txBody>
        </p:sp>
        <p:cxnSp>
          <p:nvCxnSpPr>
            <p:cNvPr id="43" name="AutoShape 73"/>
            <p:cNvCxnSpPr>
              <a:cxnSpLocks noChangeShapeType="1"/>
              <a:stCxn id="36" idx="3"/>
              <a:endCxn id="38" idx="7"/>
            </p:cNvCxnSpPr>
            <p:nvPr/>
          </p:nvCxnSpPr>
          <p:spPr bwMode="auto">
            <a:xfrm flipH="1">
              <a:off x="5577419" y="4533900"/>
              <a:ext cx="7270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AutoShape 74"/>
            <p:cNvCxnSpPr>
              <a:cxnSpLocks noChangeShapeType="1"/>
              <a:stCxn id="37" idx="1"/>
              <a:endCxn id="36" idx="5"/>
            </p:cNvCxnSpPr>
            <p:nvPr/>
          </p:nvCxnSpPr>
          <p:spPr bwMode="auto">
            <a:xfrm flipH="1" flipV="1">
              <a:off x="6529919" y="4533900"/>
              <a:ext cx="1184275" cy="266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AutoShape 76"/>
            <p:cNvCxnSpPr>
              <a:cxnSpLocks noChangeShapeType="1"/>
              <a:stCxn id="56" idx="7"/>
              <a:endCxn id="37" idx="3"/>
            </p:cNvCxnSpPr>
            <p:nvPr/>
          </p:nvCxnSpPr>
          <p:spPr bwMode="auto">
            <a:xfrm flipV="1">
              <a:off x="7447494" y="5045075"/>
              <a:ext cx="26670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79"/>
            <p:cNvCxnSpPr>
              <a:cxnSpLocks noChangeShapeType="1"/>
              <a:stCxn id="51" idx="7"/>
              <a:endCxn id="38" idx="3"/>
            </p:cNvCxnSpPr>
            <p:nvPr/>
          </p:nvCxnSpPr>
          <p:spPr bwMode="auto">
            <a:xfrm flipV="1">
              <a:off x="4990044" y="5064125"/>
              <a:ext cx="360363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" name="AutoShape 80"/>
            <p:cNvCxnSpPr>
              <a:cxnSpLocks noChangeShapeType="1"/>
              <a:stCxn id="39" idx="1"/>
              <a:endCxn id="38" idx="5"/>
            </p:cNvCxnSpPr>
            <p:nvPr/>
          </p:nvCxnSpPr>
          <p:spPr bwMode="auto">
            <a:xfrm flipH="1" flipV="1">
              <a:off x="5577419" y="5064125"/>
              <a:ext cx="361950" cy="21272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" name="Oval 81"/>
            <p:cNvSpPr>
              <a:spLocks noChangeArrowheads="1"/>
            </p:cNvSpPr>
            <p:nvPr/>
          </p:nvSpPr>
          <p:spPr bwMode="auto">
            <a:xfrm>
              <a:off x="4716994" y="5257800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1</a:t>
              </a:r>
            </a:p>
          </p:txBody>
        </p:sp>
        <p:sp>
          <p:nvSpPr>
            <p:cNvPr id="56" name="Oval 86"/>
            <p:cNvSpPr>
              <a:spLocks noChangeArrowheads="1"/>
            </p:cNvSpPr>
            <p:nvPr/>
          </p:nvSpPr>
          <p:spPr bwMode="auto">
            <a:xfrm>
              <a:off x="7174444" y="5257800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8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96003" y="1416757"/>
            <a:ext cx="3462337" cy="1844675"/>
            <a:chOff x="4696003" y="1416757"/>
            <a:chExt cx="3462337" cy="184467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6640690" y="1416757"/>
              <a:ext cx="320675" cy="319088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olidFill>
                    <a:schemeClr val="tx2"/>
                  </a:solidFill>
                  <a:sym typeface="Symbol" charset="0"/>
                </a:rPr>
                <a:t>6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839253" y="1927932"/>
              <a:ext cx="319087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ym typeface="Symbol" charset="0"/>
                </a:rPr>
                <a:t>9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283378" y="1927932"/>
              <a:ext cx="319087" cy="320675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sym typeface="Symbo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70753" y="2423232"/>
              <a:ext cx="320675" cy="320675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olidFill>
                    <a:schemeClr val="tx2"/>
                  </a:solidFill>
                  <a:sym typeface="Symbol" charset="0"/>
                </a:rPr>
                <a:t>4</a:t>
              </a:r>
            </a:p>
          </p:txBody>
        </p:sp>
        <p:cxnSp>
          <p:nvCxnSpPr>
            <p:cNvPr id="11" name="AutoShape 10"/>
            <p:cNvCxnSpPr>
              <a:cxnSpLocks noChangeShapeType="1"/>
              <a:stCxn id="5" idx="3"/>
              <a:endCxn id="7" idx="7"/>
            </p:cNvCxnSpPr>
            <p:nvPr/>
          </p:nvCxnSpPr>
          <p:spPr bwMode="auto">
            <a:xfrm flipH="1">
              <a:off x="5556428" y="1718382"/>
              <a:ext cx="1131887" cy="228600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AutoShape 11"/>
            <p:cNvCxnSpPr>
              <a:cxnSpLocks noChangeShapeType="1"/>
              <a:stCxn id="6" idx="1"/>
              <a:endCxn id="5" idx="5"/>
            </p:cNvCxnSpPr>
            <p:nvPr/>
          </p:nvCxnSpPr>
          <p:spPr bwMode="auto">
            <a:xfrm flipH="1" flipV="1">
              <a:off x="6913740" y="1718382"/>
              <a:ext cx="9715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24" idx="7"/>
              <a:endCxn id="6" idx="3"/>
            </p:cNvCxnSpPr>
            <p:nvPr/>
          </p:nvCxnSpPr>
          <p:spPr bwMode="auto">
            <a:xfrm flipV="1">
              <a:off x="7618590" y="2210507"/>
              <a:ext cx="266700" cy="250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29" idx="1"/>
              <a:endCxn id="8" idx="5"/>
            </p:cNvCxnSpPr>
            <p:nvPr/>
          </p:nvCxnSpPr>
          <p:spPr bwMode="auto">
            <a:xfrm flipH="1" flipV="1">
              <a:off x="6143803" y="2724857"/>
              <a:ext cx="198437" cy="234950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19" idx="7"/>
              <a:endCxn id="7" idx="3"/>
            </p:cNvCxnSpPr>
            <p:nvPr/>
          </p:nvCxnSpPr>
          <p:spPr bwMode="auto">
            <a:xfrm flipV="1">
              <a:off x="4969053" y="2229557"/>
              <a:ext cx="360362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5556428" y="2229557"/>
              <a:ext cx="361950" cy="21272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96003" y="2423232"/>
              <a:ext cx="319087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1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345540" y="2423232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8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94615" y="2940757"/>
              <a:ext cx="320675" cy="320675"/>
            </a:xfrm>
            <a:prstGeom prst="ellipse">
              <a:avLst/>
            </a:prstGeom>
            <a:solidFill>
              <a:srgbClr val="CFDCF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ym typeface="Symbol" charset="0"/>
                </a:rPr>
                <a:t>5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6544672" y="2785812"/>
              <a:ext cx="3797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+mn-lt"/>
                  <a:sym typeface="Symbol" charset="0"/>
                </a:rPr>
                <a:t>v</a:t>
              </a:r>
            </a:p>
          </p:txBody>
        </p:sp>
        <p:sp>
          <p:nvSpPr>
            <p:cNvPr id="61" name="Text Box 91"/>
            <p:cNvSpPr txBox="1">
              <a:spLocks noChangeArrowheads="1"/>
            </p:cNvSpPr>
            <p:nvPr/>
          </p:nvSpPr>
          <p:spPr bwMode="auto">
            <a:xfrm>
              <a:off x="5878690" y="1477082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+mn-lt"/>
                  <a:sym typeface="Symbol" charset="0"/>
                </a:rPr>
                <a:t>&lt;</a:t>
              </a:r>
            </a:p>
          </p:txBody>
        </p:sp>
        <p:sp>
          <p:nvSpPr>
            <p:cNvPr id="62" name="Text Box 92"/>
            <p:cNvSpPr txBox="1">
              <a:spLocks noChangeArrowheads="1"/>
            </p:cNvSpPr>
            <p:nvPr/>
          </p:nvSpPr>
          <p:spPr bwMode="auto">
            <a:xfrm>
              <a:off x="5650090" y="2010482"/>
              <a:ext cx="3557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latin typeface="+mn-lt"/>
                  <a:sym typeface="Symbol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2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41228</TotalTime>
  <Words>793</Words>
  <Application>Microsoft Office PowerPoint</Application>
  <PresentationFormat>On-screen Show (4:3)</PresentationFormat>
  <Paragraphs>216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MS PGothic</vt:lpstr>
      <vt:lpstr>Arial</vt:lpstr>
      <vt:lpstr>Brush Script MT</vt:lpstr>
      <vt:lpstr>Calibri</vt:lpstr>
      <vt:lpstr>Calibri Light</vt:lpstr>
      <vt:lpstr>Calisto MT</vt:lpstr>
      <vt:lpstr>Courier New</vt:lpstr>
      <vt:lpstr>Menlo</vt:lpstr>
      <vt:lpstr>Symbol</vt:lpstr>
      <vt:lpstr>Times New Roman</vt:lpstr>
      <vt:lpstr>Wingdings</vt:lpstr>
      <vt:lpstr>Capital</vt:lpstr>
      <vt:lpstr>Office Theme</vt:lpstr>
      <vt:lpstr>CPSC 131</vt:lpstr>
      <vt:lpstr>Binary Search Trees (BST)</vt:lpstr>
      <vt:lpstr>Binary Search Trees with Distinct Keys</vt:lpstr>
      <vt:lpstr>PowerPoint Presentation</vt:lpstr>
      <vt:lpstr>BST Search</vt:lpstr>
      <vt:lpstr>BST Search</vt:lpstr>
      <vt:lpstr>BST Insertion</vt:lpstr>
      <vt:lpstr>BST Remove </vt:lpstr>
      <vt:lpstr>BST Remove – 0 children</vt:lpstr>
      <vt:lpstr>BST Remove – 1 internal child</vt:lpstr>
      <vt:lpstr>BST Remove – 2 internal children</vt:lpstr>
      <vt:lpstr>BST Remove – 2 internal children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</dc:title>
  <dc:creator>Gina Ackerman</dc:creator>
  <cp:lastModifiedBy>Panangadan, Anand</cp:lastModifiedBy>
  <cp:revision>910</cp:revision>
  <dcterms:created xsi:type="dcterms:W3CDTF">2015-01-12T05:55:10Z</dcterms:created>
  <dcterms:modified xsi:type="dcterms:W3CDTF">2018-10-31T20:24:57Z</dcterms:modified>
</cp:coreProperties>
</file>