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49" r:id="rId3"/>
    <p:sldId id="352" r:id="rId4"/>
    <p:sldId id="387" r:id="rId5"/>
    <p:sldId id="354" r:id="rId6"/>
    <p:sldId id="388" r:id="rId7"/>
    <p:sldId id="353" r:id="rId8"/>
    <p:sldId id="364" r:id="rId9"/>
    <p:sldId id="365" r:id="rId10"/>
    <p:sldId id="371" r:id="rId11"/>
    <p:sldId id="367" r:id="rId12"/>
    <p:sldId id="368" r:id="rId13"/>
    <p:sldId id="369" r:id="rId14"/>
    <p:sldId id="372" r:id="rId15"/>
    <p:sldId id="373" r:id="rId16"/>
    <p:sldId id="392" r:id="rId17"/>
    <p:sldId id="370" r:id="rId18"/>
    <p:sldId id="362" r:id="rId19"/>
    <p:sldId id="363" r:id="rId20"/>
    <p:sldId id="376" r:id="rId21"/>
    <p:sldId id="396" r:id="rId22"/>
    <p:sldId id="397" r:id="rId23"/>
    <p:sldId id="398" r:id="rId24"/>
    <p:sldId id="386" r:id="rId25"/>
    <p:sldId id="403" r:id="rId26"/>
    <p:sldId id="399" r:id="rId27"/>
    <p:sldId id="400" r:id="rId28"/>
    <p:sldId id="401" r:id="rId29"/>
    <p:sldId id="380" r:id="rId30"/>
    <p:sldId id="378" r:id="rId31"/>
    <p:sldId id="394" r:id="rId32"/>
    <p:sldId id="382" r:id="rId33"/>
    <p:sldId id="383" r:id="rId34"/>
    <p:sldId id="355" r:id="rId35"/>
    <p:sldId id="391" r:id="rId36"/>
    <p:sldId id="385" r:id="rId37"/>
    <p:sldId id="393" r:id="rId38"/>
    <p:sldId id="389" r:id="rId39"/>
    <p:sldId id="39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9A21-16EA-4575-AF24-74AE53FF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F222-2F9D-4C1E-8105-D984EF321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BC3-48B7-4F48-8E02-ED676B38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with Recursion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58A2E-7FFD-456D-B1A3-DC10795B41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53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1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7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7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67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1CA6-3286-4EFF-9254-18493859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3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21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11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7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3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657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C54B-6788-42E4-A24A-6B46BACD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B851B-343C-4429-9E4C-41B7EAAC1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2CCE-7DF4-4212-A630-1721A878C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0E30-99EE-4DDF-9756-F014C1BC3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438F-FE14-44F4-95E2-0BBF54502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ECA9-07F8-4932-93DD-936D09EB5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4F1C-BF8B-4485-9CD5-EF0E91D6E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988D74-A490-482F-98EF-3AA74D31C1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131</a:t>
            </a:r>
            <a:br>
              <a:rPr lang="en-US" dirty="0" smtClean="0"/>
            </a:br>
            <a:r>
              <a:rPr lang="en-US" dirty="0"/>
              <a:t>Data Structures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Inserted keys 20, 25, 30 into a table of size 7</a:t>
            </a:r>
          </a:p>
          <a:p>
            <a:pPr marL="0" indent="0">
              <a:buNone/>
            </a:pPr>
            <a:r>
              <a:rPr lang="en-US" dirty="0" smtClean="0"/>
              <a:t>Insert key 16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36576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45069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390900" y="4098073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2875156" y="4761570"/>
            <a:ext cx="2438400" cy="7620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Collision!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4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two </a:t>
            </a:r>
            <a:r>
              <a:rPr lang="en-US" i="1" dirty="0" smtClean="0"/>
              <a:t>different</a:t>
            </a:r>
            <a:r>
              <a:rPr lang="en-US" dirty="0" smtClean="0"/>
              <a:t> keys get assigned to the </a:t>
            </a:r>
            <a:r>
              <a:rPr lang="en-US" i="1" dirty="0" smtClean="0"/>
              <a:t>same</a:t>
            </a:r>
            <a:r>
              <a:rPr lang="en-US" dirty="0" smtClean="0"/>
              <a:t> table index</a:t>
            </a:r>
          </a:p>
          <a:p>
            <a:pPr lvl="1"/>
            <a:r>
              <a:rPr lang="en-US" dirty="0" smtClean="0"/>
              <a:t>30 % 7 = 16 % 7 = 2</a:t>
            </a:r>
          </a:p>
          <a:p>
            <a:r>
              <a:rPr lang="en-US" dirty="0" smtClean="0"/>
              <a:t>Solutions to deal with collisions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Chaining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Quadratic </a:t>
            </a:r>
            <a:r>
              <a:rPr lang="en-US" dirty="0" smtClean="0">
                <a:solidFill>
                  <a:srgbClr val="FF0000"/>
                </a:solidFill>
              </a:rPr>
              <a:t>probing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Prevent collisions completely – </a:t>
            </a:r>
            <a:r>
              <a:rPr lang="en-US" i="1" dirty="0" smtClean="0">
                <a:solidFill>
                  <a:srgbClr val="FF0000"/>
                </a:solidFill>
              </a:rPr>
              <a:t>Direct Hashing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9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Have </a:t>
            </a:r>
            <a:r>
              <a:rPr lang="en-US" sz="2800" dirty="0"/>
              <a:t>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</a:t>
            </a:r>
            <a:r>
              <a:rPr lang="en-US" sz="2800" dirty="0" smtClean="0"/>
              <a:t>keys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9800"/>
            <a:ext cx="6038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Have </a:t>
            </a:r>
            <a:r>
              <a:rPr lang="en-US" sz="2800" dirty="0"/>
              <a:t>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</a:t>
            </a:r>
            <a:r>
              <a:rPr lang="en-US" sz="2800" dirty="0" smtClean="0"/>
              <a:t>keys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 smtClean="0"/>
              <a:t>find</a:t>
            </a:r>
            <a:r>
              <a:rPr lang="en-US" sz="2800" dirty="0"/>
              <a:t>(): calculate hash, search bucket’s list for </a:t>
            </a:r>
            <a:r>
              <a:rPr lang="en-US" sz="2800" dirty="0" smtClean="0"/>
              <a:t>key</a:t>
            </a:r>
            <a:endParaRPr lang="en-US" sz="2800" dirty="0"/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insert(): calculate hash, insert key into bucket’s list.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remove(): calculate hash, remove key </a:t>
            </a:r>
            <a:r>
              <a:rPr lang="en-US" sz="2800" dirty="0" smtClean="0"/>
              <a:t>from bucket’s list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7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Insert(</a:t>
            </a:r>
            <a:r>
              <a:rPr lang="en-US" sz="2800" dirty="0" smtClean="0">
                <a:solidFill>
                  <a:srgbClr val="FF0000"/>
                </a:solidFill>
              </a:rPr>
              <a:t>23</a:t>
            </a:r>
            <a:r>
              <a:rPr lang="en-US" sz="2800" dirty="0" smtClean="0"/>
              <a:t>)? </a:t>
            </a:r>
            <a:r>
              <a:rPr lang="en-US" sz="2800" i="1" dirty="0" smtClean="0"/>
              <a:t>Note that N=13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9800"/>
            <a:ext cx="6038850" cy="38195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59925" y="3514065"/>
            <a:ext cx="495300" cy="4181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7" t="33112" r="19243" b="30978"/>
          <a:stretch/>
        </p:blipFill>
        <p:spPr>
          <a:xfrm>
            <a:off x="5588475" y="4038600"/>
            <a:ext cx="838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Have </a:t>
            </a:r>
            <a:r>
              <a:rPr lang="en-US" sz="2800" dirty="0"/>
              <a:t>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</a:t>
            </a:r>
            <a:r>
              <a:rPr lang="en-US" sz="2800" dirty="0" smtClean="0"/>
              <a:t>keys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 smtClean="0"/>
              <a:t>find</a:t>
            </a:r>
            <a:r>
              <a:rPr lang="en-US" sz="2800" dirty="0"/>
              <a:t>(): calculate hash, search bucket’s list for </a:t>
            </a:r>
            <a:r>
              <a:rPr lang="en-US" sz="2800" dirty="0" smtClean="0"/>
              <a:t>key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 smtClean="0"/>
              <a:t>O(n) </a:t>
            </a:r>
            <a:r>
              <a:rPr lang="en-US" sz="2400" dirty="0" smtClean="0">
                <a:solidFill>
                  <a:srgbClr val="FF0000"/>
                </a:solidFill>
              </a:rPr>
              <a:t>worst-case</a:t>
            </a:r>
            <a:endParaRPr lang="en-US" sz="2400" dirty="0">
              <a:solidFill>
                <a:srgbClr val="FF0000"/>
              </a:solidFill>
            </a:endParaRP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insert(): calculate hash, insert key into bucket’s list</a:t>
            </a:r>
            <a:r>
              <a:rPr lang="en-US" sz="2800" dirty="0" smtClean="0"/>
              <a:t>.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 smtClean="0"/>
              <a:t>O(1) </a:t>
            </a:r>
            <a:r>
              <a:rPr lang="en-US" sz="2400" dirty="0" smtClean="0">
                <a:solidFill>
                  <a:srgbClr val="FF0000"/>
                </a:solidFill>
              </a:rPr>
              <a:t>worst-case if duplicates allowed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 smtClean="0"/>
              <a:t>O(n) </a:t>
            </a:r>
            <a:r>
              <a:rPr lang="en-US" sz="2400" dirty="0">
                <a:solidFill>
                  <a:srgbClr val="FF0000"/>
                </a:solidFill>
              </a:rPr>
              <a:t>worst-case if duplicates </a:t>
            </a:r>
            <a:r>
              <a:rPr lang="en-US" sz="2400" dirty="0" smtClean="0">
                <a:solidFill>
                  <a:srgbClr val="FF0000"/>
                </a:solidFill>
              </a:rPr>
              <a:t>not allowed</a:t>
            </a:r>
            <a:endParaRPr lang="en-US" sz="2400" dirty="0">
              <a:solidFill>
                <a:srgbClr val="FF0000"/>
              </a:solidFill>
            </a:endParaRPr>
          </a:p>
          <a:p>
            <a:pPr marL="257175" indent="-257175">
              <a:buFont typeface="Arial" charset="0"/>
              <a:buChar char="•"/>
            </a:pPr>
            <a:r>
              <a:rPr lang="en-US" sz="2800" dirty="0" smtClean="0"/>
              <a:t>remove</a:t>
            </a:r>
            <a:r>
              <a:rPr lang="en-US" sz="2800" dirty="0"/>
              <a:t>(): calculate hash, remove key </a:t>
            </a:r>
            <a:r>
              <a:rPr lang="en-US" sz="2800" dirty="0" smtClean="0"/>
              <a:t>from bucket’s list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/>
              <a:t>O(n) </a:t>
            </a:r>
            <a:r>
              <a:rPr lang="en-US" sz="2400" dirty="0">
                <a:solidFill>
                  <a:srgbClr val="FF0000"/>
                </a:solidFill>
              </a:rPr>
              <a:t>worst-case</a:t>
            </a:r>
          </a:p>
          <a:p>
            <a:pPr marL="657225" lvl="1" indent="-257175">
              <a:buFont typeface="Arial" charset="0"/>
              <a:buChar char="•"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charset="0"/>
              <a:buChar char="•"/>
            </a:pPr>
            <a:r>
              <a:rPr lang="en-US" dirty="0" smtClean="0"/>
              <a:t>Only have a single array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bucket </a:t>
            </a:r>
            <a:r>
              <a:rPr lang="en-US" dirty="0" smtClean="0"/>
              <a:t>is occupied</a:t>
            </a:r>
            <a:r>
              <a:rPr lang="en-US" dirty="0"/>
              <a:t>, search forward for a free </a:t>
            </a:r>
            <a:r>
              <a:rPr lang="en-US" dirty="0" smtClean="0"/>
              <a:t>bucket</a:t>
            </a:r>
            <a:endParaRPr lang="en-US" dirty="0"/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Search is </a:t>
            </a:r>
            <a:r>
              <a:rPr lang="en-US" dirty="0" smtClean="0"/>
              <a:t>circular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end of table is reached, wrap around to </a:t>
            </a:r>
            <a:r>
              <a:rPr lang="en-US" dirty="0" smtClean="0"/>
              <a:t>beginning</a:t>
            </a:r>
            <a:endParaRPr lang="en-US" dirty="0"/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Search fails if starting point is </a:t>
            </a:r>
            <a:r>
              <a:rPr lang="en-US" dirty="0" smtClean="0"/>
              <a:t>reached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143000" y="1905000"/>
            <a:ext cx="6858000" cy="3962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295400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hash table of size 13, compression function: key % 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Resolving collisions with linear probing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7270" y="3352800"/>
            <a:ext cx="7848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217988"/>
            <a:ext cx="7848600" cy="195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5029200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7325"/>
            <a:ext cx="6858000" cy="394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2209800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" y="3288268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878" y="4294329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096"/>
          <a:stretch/>
        </p:blipFill>
        <p:spPr>
          <a:xfrm>
            <a:off x="1752600" y="509588"/>
            <a:ext cx="6858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Values of “empty” cells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00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Two kinds of empty cells</a:t>
            </a:r>
          </a:p>
          <a:p>
            <a:pPr lvl="1"/>
            <a:r>
              <a:rPr lang="en-US" altLang="en-US" sz="1800" dirty="0" smtClean="0"/>
              <a:t>Empty since start (E1)</a:t>
            </a:r>
          </a:p>
          <a:p>
            <a:pPr lvl="1"/>
            <a:r>
              <a:rPr lang="en-US" altLang="en-US" sz="1800" dirty="0" smtClean="0"/>
              <a:t>Empty after removal of an element (E2)</a:t>
            </a:r>
          </a:p>
          <a:p>
            <a:r>
              <a:rPr lang="en-US" altLang="en-US" sz="2400" dirty="0" smtClean="0"/>
              <a:t>Initially, all cells have value E1</a:t>
            </a: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9548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constant time data structure?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343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 long does it take to find an entry in a data structure?</a:t>
            </a:r>
          </a:p>
          <a:p>
            <a:pPr lvl="1" indent="-342900">
              <a:buFont typeface="Arial" charset="0"/>
              <a:buChar char="•"/>
            </a:pPr>
            <a:r>
              <a:rPr lang="en-US" dirty="0" smtClean="0"/>
              <a:t>Linked lists: </a:t>
            </a:r>
            <a:r>
              <a:rPr lang="en-US" dirty="0" smtClean="0">
                <a:solidFill>
                  <a:srgbClr val="FF0000"/>
                </a:solidFill>
              </a:rPr>
              <a:t>O(n)</a:t>
            </a:r>
          </a:p>
          <a:p>
            <a:pPr lvl="1" indent="-342900">
              <a:buFont typeface="Arial" charset="0"/>
              <a:buChar char="•"/>
            </a:pPr>
            <a:r>
              <a:rPr lang="en-US" dirty="0" smtClean="0"/>
              <a:t>Balanced trees (AVL): </a:t>
            </a:r>
            <a:r>
              <a:rPr lang="en-US" dirty="0" smtClean="0">
                <a:solidFill>
                  <a:srgbClr val="FF0000"/>
                </a:solidFill>
              </a:rPr>
              <a:t>O(log 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we get to </a:t>
            </a: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 array can get values in O(1) </a:t>
            </a:r>
            <a:r>
              <a:rPr lang="en-US" b="1" i="1" dirty="0" smtClean="0"/>
              <a:t>if</a:t>
            </a:r>
          </a:p>
          <a:p>
            <a:pPr lvl="1" indent="-342900">
              <a:buFont typeface="Arial" charset="0"/>
              <a:buChar char="•"/>
            </a:pPr>
            <a:r>
              <a:rPr lang="en-US" dirty="0" smtClean="0"/>
              <a:t>Keys are the same as array index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9694" y="1219200"/>
            <a:ext cx="1529115" cy="1352272"/>
            <a:chOff x="4992690" y="4560365"/>
            <a:chExt cx="1529115" cy="13522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43689" y="456036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charset="0"/>
                  <a:sym typeface="Symbol" charset="0"/>
                </a:rPr>
                <a:t>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08652" y="5078318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6" idx="0"/>
              <a:endCxn id="5" idx="5"/>
            </p:cNvCxnSpPr>
            <p:nvPr/>
          </p:nvCxnSpPr>
          <p:spPr bwMode="auto">
            <a:xfrm flipH="1" flipV="1">
              <a:off x="5517402" y="4832724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AutoShape 15"/>
            <p:cNvCxnSpPr>
              <a:cxnSpLocks noChangeShapeType="1"/>
              <a:endCxn id="6" idx="5"/>
            </p:cNvCxnSpPr>
            <p:nvPr/>
          </p:nvCxnSpPr>
          <p:spPr bwMode="auto">
            <a:xfrm flipH="1" flipV="1">
              <a:off x="5981702" y="536089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16"/>
            <p:cNvCxnSpPr>
              <a:cxnSpLocks noChangeShapeType="1"/>
              <a:stCxn id="10" idx="0"/>
              <a:endCxn id="6" idx="3"/>
            </p:cNvCxnSpPr>
            <p:nvPr/>
          </p:nvCxnSpPr>
          <p:spPr bwMode="auto">
            <a:xfrm flipV="1">
              <a:off x="5375278" y="5352031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5214940" y="5587729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6201130" y="5591962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 smtClean="0">
                  <a:latin typeface="Times New Roman" charset="0"/>
                  <a:sym typeface="Symbol" charset="0"/>
                </a:rPr>
                <a:t>20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21" name="AutoShape 30"/>
            <p:cNvCxnSpPr>
              <a:cxnSpLocks noChangeShapeType="1"/>
              <a:endCxn id="5" idx="3"/>
            </p:cNvCxnSpPr>
            <p:nvPr/>
          </p:nvCxnSpPr>
          <p:spPr bwMode="auto">
            <a:xfrm flipV="1">
              <a:off x="4992690" y="4832724"/>
              <a:ext cx="297961" cy="2957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6315119" y="1700853"/>
            <a:ext cx="320675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 smtClean="0">
                <a:latin typeface="Times New Roman" charset="0"/>
                <a:sym typeface="Symbol" charset="0"/>
              </a:rPr>
              <a:t>1</a:t>
            </a:r>
            <a:endParaRPr lang="en-US" sz="1800" dirty="0">
              <a:latin typeface="Times New Roman" charset="0"/>
              <a:sym typeface="Symbol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8294864" y="3087786"/>
            <a:ext cx="386468" cy="3804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681332" y="3087786"/>
            <a:ext cx="386468" cy="3804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224795" y="3087786"/>
            <a:ext cx="772936" cy="380477"/>
            <a:chOff x="5429956" y="2302932"/>
            <a:chExt cx="1219200" cy="60960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7834043" y="3287643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49538" y="3084965"/>
            <a:ext cx="772936" cy="380477"/>
            <a:chOff x="5429956" y="2302932"/>
            <a:chExt cx="1219200" cy="60960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758786" y="3284822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049662" y="3087786"/>
            <a:ext cx="772936" cy="380477"/>
            <a:chOff x="5429956" y="2302932"/>
            <a:chExt cx="1219200" cy="6096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9"/>
          <p:cNvSpPr>
            <a:spLocks noChangeShapeType="1"/>
          </p:cNvSpPr>
          <p:nvPr/>
        </p:nvSpPr>
        <p:spPr bwMode="auto">
          <a:xfrm flipV="1">
            <a:off x="5658910" y="3287643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974405" y="3084965"/>
            <a:ext cx="772936" cy="380477"/>
            <a:chOff x="5429956" y="2302932"/>
            <a:chExt cx="1219200" cy="609600"/>
          </a:xfrm>
        </p:grpSpPr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583653" y="3284822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681332" y="3084965"/>
            <a:ext cx="386468" cy="3804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013809" y="4342244"/>
            <a:ext cx="4937042" cy="380477"/>
            <a:chOff x="4013809" y="4342244"/>
            <a:chExt cx="4937042" cy="380477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7385932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7010400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282444" y="4342244"/>
              <a:ext cx="772936" cy="380477"/>
              <a:chOff x="5429956" y="2302932"/>
              <a:chExt cx="1219200" cy="609600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09508" y="4342244"/>
              <a:ext cx="772936" cy="380477"/>
              <a:chOff x="5429956" y="2302932"/>
              <a:chExt cx="1219200" cy="609600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760163" y="4342244"/>
              <a:ext cx="772936" cy="380477"/>
              <a:chOff x="5429956" y="2302932"/>
              <a:chExt cx="1219200" cy="609600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013809" y="4342244"/>
              <a:ext cx="772936" cy="380477"/>
              <a:chOff x="5429956" y="2302932"/>
              <a:chExt cx="1219200" cy="609600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1</a:t>
                </a:r>
              </a:p>
            </p:txBody>
          </p:sp>
        </p:grpSp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8564383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4043" y="42400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0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Consider a hash table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dirty="0" smtClean="0"/>
              <a:t> that uses linear probing</a:t>
            </a:r>
          </a:p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find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 smtClean="0"/>
              <a:t>We start at cell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We probe consecutive locations until one of the following occurs</a:t>
            </a:r>
          </a:p>
          <a:p>
            <a:pPr lvl="2" eaLnBrk="1" hangingPunct="1"/>
            <a:r>
              <a:rPr lang="en-US" altLang="en-US" sz="1800" dirty="0" smtClean="0"/>
              <a:t>An item with key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1800" dirty="0" smtClean="0"/>
              <a:t> is found, or</a:t>
            </a:r>
          </a:p>
          <a:p>
            <a:pPr lvl="2" eaLnBrk="1" hangingPunct="1"/>
            <a:r>
              <a:rPr lang="en-US" altLang="en-US" sz="1800" dirty="0" smtClean="0"/>
              <a:t>An empty cell (E1) is found, or</a:t>
            </a:r>
          </a:p>
          <a:p>
            <a:pPr lvl="2" eaLnBrk="1" hangingPunct="1"/>
            <a:r>
              <a:rPr lang="en-US" altLang="en-US" sz="1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</a:t>
            </a:r>
            <a:endParaRPr lang="en-US" altLang="en-US" sz="2000" dirty="0">
              <a:solidFill>
                <a:schemeClr val="accent2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c.key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c.value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1268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Insert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insert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k, value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 smtClean="0"/>
              <a:t>We start at cell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We probe consecutive locations until a</a:t>
            </a:r>
            <a:r>
              <a:rPr lang="en-US" altLang="en-US" sz="1800" dirty="0" smtClean="0"/>
              <a:t>n empty cell (E1 or E2) is found, or</a:t>
            </a:r>
          </a:p>
          <a:p>
            <a:pPr lvl="2" eaLnBrk="1" hangingPunct="1"/>
            <a:r>
              <a:rPr lang="en-US" altLang="en-US" sz="1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4770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k, value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 </a:t>
            </a:r>
            <a:r>
              <a:rPr lang="en-US" altLang="en-US" sz="200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or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E2</a:t>
            </a:r>
            <a:endParaRPr lang="en-US" altLang="en-US" sz="2000" dirty="0">
              <a:solidFill>
                <a:schemeClr val="accent2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].key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			A</a:t>
            </a:r>
            <a:r>
              <a:rPr lang="en-US" alt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].value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value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break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hashtable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is full</a:t>
            </a:r>
            <a:endParaRPr lang="en-US" altLang="en-US" sz="20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653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Remove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remove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 smtClean="0"/>
              <a:t>We start at cell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We probe consecutive locations until </a:t>
            </a:r>
            <a:r>
              <a:rPr lang="en-US" altLang="en-US" sz="2000" dirty="0" err="1"/>
              <a:t>until</a:t>
            </a:r>
            <a:r>
              <a:rPr lang="en-US" altLang="en-US" sz="2000" dirty="0"/>
              <a:t> one of the following occurs</a:t>
            </a:r>
          </a:p>
          <a:p>
            <a:pPr lvl="2"/>
            <a:r>
              <a:rPr lang="en-US" altLang="en-US" sz="1800" dirty="0"/>
              <a:t>An item with key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is found, or</a:t>
            </a:r>
          </a:p>
          <a:p>
            <a:pPr lvl="2"/>
            <a:r>
              <a:rPr lang="en-US" altLang="en-US" sz="1800" dirty="0"/>
              <a:t>An empty cell (E1) is found, or</a:t>
            </a:r>
          </a:p>
          <a:p>
            <a:pPr lvl="2"/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/>
              <a:t> cells have been unsuccessfully probed </a:t>
            </a:r>
            <a:endParaRPr lang="en-US" altLang="en-US" sz="1800" dirty="0" smtClean="0"/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51090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</a:t>
            </a:r>
            <a:endParaRPr lang="en-US" altLang="en-US" sz="2000" dirty="0">
              <a:solidFill>
                <a:schemeClr val="accent2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c.key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 A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E2</a:t>
            </a:r>
            <a:endParaRPr lang="en-US" altLang="en-US" sz="2000" dirty="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Performance of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Colliding items lump together, causing future collisions to cause a longer sequence of </a:t>
            </a:r>
            <a:r>
              <a:rPr lang="en-US" altLang="en-US" sz="2400" dirty="0" smtClean="0"/>
              <a:t>probes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 the </a:t>
            </a:r>
            <a:r>
              <a:rPr lang="en-US" altLang="en-US" sz="2400" dirty="0">
                <a:solidFill>
                  <a:srgbClr val="FF0000"/>
                </a:solidFill>
              </a:rPr>
              <a:t>worst case</a:t>
            </a:r>
            <a:r>
              <a:rPr lang="en-US" altLang="en-US" sz="2400" dirty="0"/>
              <a:t>, searches, insertions and removals on a hash table </a:t>
            </a:r>
            <a:r>
              <a:rPr lang="en-US" altLang="en-US" sz="2400" dirty="0" smtClean="0"/>
              <a:t>take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worst case occurs when all the keys inserted into the map collide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Load </a:t>
            </a:r>
            <a:r>
              <a:rPr lang="en-US" altLang="en-US" sz="2400" dirty="0" smtClean="0">
                <a:solidFill>
                  <a:srgbClr val="FF0000"/>
                </a:solidFill>
              </a:rPr>
              <a:t>factor </a:t>
            </a:r>
            <a:r>
              <a:rPr lang="en-US" altLang="en-US" sz="2400" dirty="0" smtClean="0"/>
              <a:t>of a hash table</a:t>
            </a:r>
            <a:r>
              <a:rPr lang="en-US" altLang="en-US" sz="2400" b="1" i="1" dirty="0">
                <a:latin typeface="Symbol" panose="05050102010706020507" pitchFamily="18" charset="2"/>
              </a:rPr>
              <a:t> a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Symbol" panose="05050102010706020507" pitchFamily="18" charset="2"/>
              </a:rPr>
              <a:t>/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How full is the hash table?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load factor </a:t>
            </a:r>
            <a:r>
              <a:rPr lang="en-US" altLang="en-US" sz="2400" dirty="0" smtClean="0"/>
              <a:t>affects </a:t>
            </a:r>
            <a:r>
              <a:rPr lang="en-US" altLang="en-US" sz="2400" dirty="0"/>
              <a:t>the performance of a hash table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Assuming that the hash values are like random numbers, </a:t>
            </a:r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expected</a:t>
            </a:r>
            <a:r>
              <a:rPr lang="en-US" altLang="en-US" sz="2400" dirty="0"/>
              <a:t> number of probes for an insertion with linear probing is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/ </a:t>
            </a:r>
            <a:r>
              <a:rPr lang="en-US" altLang="en-US" sz="2400" dirty="0">
                <a:latin typeface="Times New Roman" panose="02020603050405020304" pitchFamily="18" charset="0"/>
              </a:rPr>
              <a:t>(1 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Symbol" panose="05050102010706020507" pitchFamily="18" charset="2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  <a:endParaRPr lang="en-US" altLang="en-US" sz="2400" dirty="0" smtClean="0">
              <a:latin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Recommendation</a:t>
            </a:r>
            <a:r>
              <a:rPr lang="en-US" altLang="en-US" sz="2400" dirty="0" smtClean="0"/>
              <a:t>: keep </a:t>
            </a:r>
            <a:r>
              <a:rPr lang="en-US" altLang="en-US" sz="2400" b="1" i="1" dirty="0">
                <a:latin typeface="Symbol" panose="05050102010706020507" pitchFamily="18" charset="2"/>
              </a:rPr>
              <a:t>a </a:t>
            </a:r>
            <a:r>
              <a:rPr lang="en-US" altLang="en-US" sz="2400" dirty="0" smtClean="0"/>
              <a:t>&lt; 0.5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At least half the table must be empty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Then, </a:t>
            </a:r>
            <a:r>
              <a:rPr lang="en-US" altLang="en-US" sz="2400" dirty="0" smtClean="0">
                <a:solidFill>
                  <a:srgbClr val="FF0000"/>
                </a:solidFill>
              </a:rPr>
              <a:t>expected cost</a:t>
            </a:r>
            <a:r>
              <a:rPr lang="en-US" altLang="en-US" sz="2400" dirty="0" smtClean="0"/>
              <a:t> &lt; 1/(1-0.5) </a:t>
            </a:r>
            <a:r>
              <a:rPr lang="en-US" altLang="en-US" sz="2400" dirty="0" smtClean="0">
                <a:solidFill>
                  <a:srgbClr val="FF0000"/>
                </a:solidFill>
              </a:rPr>
              <a:t>= O(1)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400" dirty="0"/>
          </a:p>
        </p:txBody>
      </p:sp>
      <p:sp>
        <p:nvSpPr>
          <p:cNvPr id="1843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F143E3-7F76-4303-AD4D-BFD4B79F1901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41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expected</a:t>
            </a:r>
            <a:r>
              <a:rPr lang="en-US" altLang="en-US" sz="2800" dirty="0" smtClean="0"/>
              <a:t> running time of all the operations in a hash table is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practice, </a:t>
            </a:r>
            <a:r>
              <a:rPr lang="en-US" altLang="en-US" sz="2800" dirty="0" smtClean="0">
                <a:solidFill>
                  <a:srgbClr val="FF0000"/>
                </a:solidFill>
              </a:rPr>
              <a:t>hashing is very fast provided the load factor is not close to 100%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Recommendations: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keep </a:t>
            </a:r>
            <a:r>
              <a:rPr lang="en-US" altLang="en-US" sz="2000" b="1" i="1" dirty="0">
                <a:latin typeface="Symbol" panose="05050102010706020507" pitchFamily="18" charset="2"/>
              </a:rPr>
              <a:t>a </a:t>
            </a:r>
            <a:r>
              <a:rPr lang="en-US" altLang="en-US" sz="2000" dirty="0"/>
              <a:t>&lt; </a:t>
            </a:r>
            <a:r>
              <a:rPr lang="en-US" altLang="en-US" sz="2000" dirty="0" smtClean="0"/>
              <a:t>0.5 for linear probing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keep </a:t>
            </a:r>
            <a:r>
              <a:rPr lang="en-US" altLang="en-US" sz="2000" b="1" i="1" dirty="0">
                <a:latin typeface="Symbol" panose="05050102010706020507" pitchFamily="18" charset="2"/>
              </a:rPr>
              <a:t>a </a:t>
            </a:r>
            <a:r>
              <a:rPr lang="en-US" altLang="en-US" sz="2000" dirty="0"/>
              <a:t>&lt; </a:t>
            </a:r>
            <a:r>
              <a:rPr lang="en-US" altLang="en-US" sz="2000" dirty="0" smtClean="0"/>
              <a:t>0.9 </a:t>
            </a:r>
            <a:r>
              <a:rPr lang="en-US" altLang="en-US" sz="2000" dirty="0"/>
              <a:t>for </a:t>
            </a:r>
            <a:r>
              <a:rPr lang="en-US" altLang="en-US" sz="2000" dirty="0" smtClean="0"/>
              <a:t>separate chaining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browser caches</a:t>
            </a:r>
            <a:endParaRPr lang="en-US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9224" name="Date Placeholder 7"/>
          <p:cNvSpPr>
            <a:spLocks noGrp="1"/>
          </p:cNvSpPr>
          <p:nvPr>
            <p:ph type="dt" sz="half" idx="10"/>
          </p:nvPr>
        </p:nvSpPr>
        <p:spPr>
          <a:xfrm>
            <a:off x="2133600" y="6376794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 smtClean="0"/>
              <a:t>© 2010 Goodrich, </a:t>
            </a:r>
            <a:r>
              <a:rPr lang="en-US" altLang="en-US" sz="1400" dirty="0" err="1" smtClean="0"/>
              <a:t>Tamassia</a:t>
            </a:r>
            <a:endParaRPr lang="en-US" altLang="en-US" sz="1400" dirty="0" smtClean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68992F-66CF-4F8A-9B18-545C4E203CBE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/>
          </p:nvPr>
        </p:nvGraphicFramePr>
        <p:xfrm>
          <a:off x="6232021" y="4564857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021" y="4564857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</a:t>
            </a:r>
            <a:r>
              <a:rPr lang="en-US" dirty="0" smtClean="0"/>
              <a:t>probing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57175" indent="-257175">
                  <a:buFont typeface="Arial" charset="0"/>
                  <a:buChar char="•"/>
                </a:pPr>
                <a:r>
                  <a:rPr lang="en-US" dirty="0" smtClean="0"/>
                  <a:t>Same approach as linear probing but probe sequence is different</a:t>
                </a:r>
                <a:endParaRPr lang="en-US" dirty="0" smtClean="0"/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 smtClean="0"/>
                  <a:t>Linear probing sequence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 smtClean="0"/>
                  <a:t>index = H, H+1, H+2, H+3, …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 smtClean="0"/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 smtClean="0"/>
                  <a:t>Quadratic probing </a:t>
                </a:r>
                <a:r>
                  <a:rPr lang="en-US" dirty="0"/>
                  <a:t>sequence: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 smtClean="0"/>
                  <a:t>c1 and c2 are constants that are given</a:t>
                </a:r>
              </a:p>
              <a:p>
                <a:pPr marL="1057275" lvl="2" indent="-257175">
                  <a:buFont typeface="Arial" charset="0"/>
                  <a:buChar char="•"/>
                </a:pPr>
                <a:r>
                  <a:rPr lang="en-US" dirty="0" smtClean="0"/>
                  <a:t>For instance: c1=1, c2=1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</a:t>
            </a:r>
            <a:r>
              <a:rPr lang="en-US" dirty="0" smtClean="0"/>
              <a:t>probing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57175" indent="-257175">
                  <a:buFont typeface="Arial" charset="0"/>
                  <a:buChar char="•"/>
                </a:pPr>
                <a:r>
                  <a:rPr lang="en-US" dirty="0" smtClean="0"/>
                  <a:t>Example:</a:t>
                </a:r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 smtClean="0"/>
                  <a:t>Let table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 smtClean="0"/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2=1</m:t>
                    </m:r>
                  </m:oMath>
                </a14:m>
                <a:endParaRPr lang="en-US" dirty="0" smtClean="0"/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 smtClean="0"/>
                  <a:t>Probe sequence for key=45: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=45%10=5</m:t>
                    </m:r>
                  </m:oMath>
                </a14:m>
                <a:endParaRPr lang="en-US" b="0" dirty="0" smtClean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b="0" dirty="0" smtClean="0"/>
                  <a:t>First probe: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 smtClean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 smtClean="0"/>
                  <a:t>Then </a:t>
                </a:r>
                <a:r>
                  <a:rPr lang="en-US" dirty="0"/>
                  <a:t>probe: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Then </a:t>
                </a:r>
                <a:r>
                  <a:rPr lang="en-US" dirty="0"/>
                  <a:t>probe: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=11%10=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 smtClean="0"/>
              <a:t>Can prevent collisions </a:t>
            </a:r>
            <a:r>
              <a:rPr lang="en-US" dirty="0" smtClean="0">
                <a:solidFill>
                  <a:srgbClr val="FF0000"/>
                </a:solidFill>
              </a:rPr>
              <a:t>completely</a:t>
            </a:r>
            <a:r>
              <a:rPr lang="en-US" dirty="0" smtClean="0"/>
              <a:t>, if:</a:t>
            </a:r>
            <a:endParaRPr lang="en-US" dirty="0" smtClean="0"/>
          </a:p>
          <a:p>
            <a:pPr marL="657225" lvl="1" indent="-257175">
              <a:buFont typeface="Arial" charset="0"/>
              <a:buChar char="•"/>
            </a:pPr>
            <a:r>
              <a:rPr lang="en-US" dirty="0" smtClean="0"/>
              <a:t>Table is large enough that every key gets its own index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 smtClean="0"/>
              <a:t>Array index = key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 smtClean="0"/>
              <a:t>A true O(1) data structure</a:t>
            </a: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 smtClean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 smtClean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 smtClean="0"/>
          </a:p>
          <a:p>
            <a:pPr marL="257175" indent="-257175">
              <a:buFont typeface="Arial" charset="0"/>
              <a:buChar char="•"/>
            </a:pPr>
            <a:r>
              <a:rPr lang="en-US" dirty="0" smtClean="0"/>
              <a:t>Limitations </a:t>
            </a:r>
            <a:r>
              <a:rPr lang="en-US" dirty="0"/>
              <a:t>of direct hashing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keys must be non-negative </a:t>
            </a:r>
            <a:r>
              <a:rPr lang="en-US" dirty="0" smtClean="0"/>
              <a:t>integers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hash table's size equals the largest key value plus 1, which may be very </a:t>
            </a:r>
            <a:r>
              <a:rPr lang="en-US" dirty="0" smtClean="0"/>
              <a:t>large</a:t>
            </a: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0" y="3075414"/>
            <a:ext cx="6497707" cy="810786"/>
            <a:chOff x="304800" y="1524000"/>
            <a:chExt cx="6497707" cy="810786"/>
          </a:xfrm>
        </p:grpSpPr>
        <p:grpSp>
          <p:nvGrpSpPr>
            <p:cNvPr id="25" name="Group 24"/>
            <p:cNvGrpSpPr/>
            <p:nvPr/>
          </p:nvGrpSpPr>
          <p:grpSpPr>
            <a:xfrm>
              <a:off x="304800" y="1524000"/>
              <a:ext cx="3200400" cy="457200"/>
              <a:chOff x="1066800" y="3657600"/>
              <a:chExt cx="6400800" cy="838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66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81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956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244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638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53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6284642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900961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621466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505200" y="1524000"/>
              <a:ext cx="3200400" cy="457200"/>
              <a:chOff x="1066800" y="3657600"/>
              <a:chExt cx="6400800" cy="838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1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6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100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7244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53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9849" y="2027009"/>
              <a:ext cx="6432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0      1         2        3      4        5       6        7       8       9       10     11      12      13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70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Codes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How do we deal with non-integer keys?</a:t>
            </a:r>
          </a:p>
          <a:p>
            <a:pPr lvl="1"/>
            <a:r>
              <a:rPr lang="en-US" altLang="en-US" sz="2000" dirty="0" smtClean="0"/>
              <a:t>Char</a:t>
            </a:r>
          </a:p>
          <a:p>
            <a:pPr lvl="1"/>
            <a:r>
              <a:rPr lang="en-US" altLang="en-US" sz="2000" dirty="0" smtClean="0"/>
              <a:t>Strings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goal of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hash function is to  “disperse” the keys in an apparently random way</a:t>
            </a:r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Codes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 smtClean="0"/>
              <a:t>ASCII code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 smtClean="0"/>
              <a:t>A number for every character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 smtClean="0"/>
              <a:t>“A” = 65; “B” = 66, “C” = 67, …, “Z”=90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 smtClean="0"/>
              <a:t>“a” </a:t>
            </a:r>
            <a:r>
              <a:rPr lang="en-US" sz="2200" dirty="0"/>
              <a:t>= </a:t>
            </a:r>
            <a:r>
              <a:rPr lang="en-US" sz="2200" dirty="0" smtClean="0"/>
              <a:t>97; “b” </a:t>
            </a:r>
            <a:r>
              <a:rPr lang="en-US" sz="2200" dirty="0"/>
              <a:t>= </a:t>
            </a:r>
            <a:r>
              <a:rPr lang="en-US" sz="2200" dirty="0" smtClean="0"/>
              <a:t>98, “c” </a:t>
            </a:r>
            <a:r>
              <a:rPr lang="en-US" sz="2200" dirty="0"/>
              <a:t>= </a:t>
            </a:r>
            <a:r>
              <a:rPr lang="en-US" sz="2200" dirty="0" smtClean="0"/>
              <a:t>99, </a:t>
            </a:r>
            <a:r>
              <a:rPr lang="en-US" sz="2200" dirty="0"/>
              <a:t>…, </a:t>
            </a:r>
            <a:r>
              <a:rPr lang="en-US" sz="2200" dirty="0" smtClean="0"/>
              <a:t>“z”=122</a:t>
            </a:r>
            <a:endParaRPr lang="en-US" sz="2200" dirty="0"/>
          </a:p>
          <a:p>
            <a:pPr lvl="1">
              <a:lnSpc>
                <a:spcPct val="110000"/>
              </a:lnSpc>
              <a:defRPr/>
            </a:pPr>
            <a:endParaRPr lang="en-US" sz="2200" dirty="0" smtClean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6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constant time data structure?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An array can get values in O(1) </a:t>
            </a:r>
            <a:r>
              <a:rPr lang="en-US" b="1" i="1" dirty="0"/>
              <a:t>if</a:t>
            </a:r>
          </a:p>
          <a:p>
            <a:pPr lvl="1" indent="-342900">
              <a:buFont typeface="Arial" charset="0"/>
              <a:buChar char="•"/>
            </a:pPr>
            <a:r>
              <a:rPr lang="en-US" dirty="0"/>
              <a:t>Keys are the same as array index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Disadvantages: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Requires </a:t>
            </a:r>
            <a:r>
              <a:rPr lang="en-US" dirty="0">
                <a:solidFill>
                  <a:schemeClr val="tx1"/>
                </a:solidFill>
              </a:rPr>
              <a:t>keys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unique integers in the range </a:t>
            </a:r>
            <a:r>
              <a:rPr lang="en-US" dirty="0" smtClean="0">
                <a:solidFill>
                  <a:schemeClr val="tx1"/>
                </a:solidFill>
              </a:rPr>
              <a:t>0,1,…, </a:t>
            </a:r>
            <a:r>
              <a:rPr lang="en-US" dirty="0">
                <a:solidFill>
                  <a:schemeClr val="tx1"/>
                </a:solidFill>
              </a:rPr>
              <a:t>N-1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wastes </a:t>
            </a:r>
            <a:r>
              <a:rPr lang="en-US" dirty="0">
                <a:solidFill>
                  <a:schemeClr val="tx1"/>
                </a:solidFill>
              </a:rPr>
              <a:t>a lot of space if the number of entries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much smaller than 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hash table is an attempt to reach O(1) by: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converting keys into codes, which may not be unique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compressing codes into indexes within a reduced storage space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11039" r="2036" b="646"/>
          <a:stretch/>
        </p:blipFill>
        <p:spPr>
          <a:xfrm>
            <a:off x="2590800" y="1295400"/>
            <a:ext cx="5715000" cy="48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44637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41274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Codes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Component sum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If the key is longer than an integer</a:t>
            </a:r>
          </a:p>
          <a:p>
            <a:pPr lvl="1" eaLnBrk="1" hangingPunct="1"/>
            <a:r>
              <a:rPr lang="en-US" altLang="en-US" sz="2000" dirty="0" smtClean="0"/>
              <a:t>Partition the key into components of fixed length (e.g., 16 or 32 bits) and sum the components (ignoring overflows)</a:t>
            </a:r>
          </a:p>
          <a:p>
            <a:pPr lvl="1" eaLnBrk="1" hangingPunct="1"/>
            <a:r>
              <a:rPr lang="en-US" altLang="en-US" sz="2000" dirty="0" smtClean="0"/>
              <a:t>Can we do this for strings?</a:t>
            </a:r>
          </a:p>
          <a:p>
            <a:pPr lvl="2"/>
            <a:r>
              <a:rPr lang="en-US" altLang="en-US" sz="2000" dirty="0" smtClean="0"/>
              <a:t>“A” = 65</a:t>
            </a:r>
          </a:p>
          <a:p>
            <a:pPr lvl="2"/>
            <a:r>
              <a:rPr lang="en-US" altLang="en-US" sz="2000" dirty="0" smtClean="0"/>
              <a:t>“AB”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65 + 66 = 131</a:t>
            </a:r>
          </a:p>
          <a:p>
            <a:pPr lvl="2"/>
            <a:r>
              <a:rPr lang="en-US" altLang="en-US" sz="2000" dirty="0"/>
              <a:t>“</a:t>
            </a:r>
            <a:r>
              <a:rPr lang="en-US" altLang="en-US" sz="2000" dirty="0" smtClean="0"/>
              <a:t>ABE”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65 + 66 + 69 = 200</a:t>
            </a:r>
          </a:p>
          <a:p>
            <a:pPr lvl="1"/>
            <a:endParaRPr lang="en-US" altLang="en-US" sz="2000" dirty="0"/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0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Codes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Component sum for strings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“A” = 65</a:t>
            </a:r>
          </a:p>
          <a:p>
            <a:pPr lvl="1"/>
            <a:r>
              <a:rPr lang="en-US" altLang="en-US" sz="2000" dirty="0" smtClean="0"/>
              <a:t>“AB”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65 + 66 = 131</a:t>
            </a:r>
          </a:p>
          <a:p>
            <a:pPr lvl="1"/>
            <a:r>
              <a:rPr lang="en-US" altLang="en-US" sz="2000" dirty="0"/>
              <a:t>“</a:t>
            </a:r>
            <a:r>
              <a:rPr lang="en-US" altLang="en-US" sz="2000" dirty="0" smtClean="0"/>
              <a:t>ABE”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65 + 66 + 69 = 200</a:t>
            </a:r>
          </a:p>
          <a:p>
            <a:r>
              <a:rPr lang="en-US" altLang="en-US" sz="2400" dirty="0" smtClean="0"/>
              <a:t>What is the issue?</a:t>
            </a:r>
          </a:p>
          <a:p>
            <a:pPr lvl="1"/>
            <a:r>
              <a:rPr lang="en-US" altLang="en-US" sz="2000" dirty="0" smtClean="0"/>
              <a:t>Order does </a:t>
            </a:r>
            <a:r>
              <a:rPr lang="en-US" altLang="en-US" sz="2000" dirty="0" smtClean="0">
                <a:solidFill>
                  <a:srgbClr val="FF0000"/>
                </a:solidFill>
              </a:rPr>
              <a:t>not</a:t>
            </a:r>
            <a:r>
              <a:rPr lang="en-US" altLang="en-US" sz="2000" dirty="0" smtClean="0"/>
              <a:t> matter</a:t>
            </a:r>
          </a:p>
          <a:p>
            <a:pPr lvl="1"/>
            <a:r>
              <a:rPr lang="en-US" altLang="en-US" sz="2000" dirty="0" smtClean="0"/>
              <a:t>“RAMON” and “NORMA” have the same hash code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5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Polynomial </a:t>
            </a:r>
            <a:r>
              <a:rPr lang="en-US" sz="2400" dirty="0" smtClean="0">
                <a:solidFill>
                  <a:srgbClr val="0070C0"/>
                </a:solidFill>
              </a:rPr>
              <a:t>accumulation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Again, split key into components (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/>
              <a:t> </a:t>
            </a:r>
            <a:r>
              <a:rPr lang="en-US" sz="2400" dirty="0" smtClean="0"/>
              <a:t>,…)</a:t>
            </a:r>
            <a:r>
              <a:rPr lang="en-US" sz="2400" baseline="30000" dirty="0" smtClean="0"/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But instead of just adding,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Treat components </a:t>
            </a:r>
            <a:r>
              <a:rPr lang="en-US" sz="2400" dirty="0">
                <a:solidFill>
                  <a:schemeClr val="tx1"/>
                </a:solidFill>
              </a:rPr>
              <a:t>as the coefficients of a </a:t>
            </a:r>
            <a:r>
              <a:rPr lang="en-US" sz="2400" dirty="0" smtClean="0">
                <a:solidFill>
                  <a:schemeClr val="tx1"/>
                </a:solidFill>
              </a:rPr>
              <a:t>polynomial: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x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k-1 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k-2  </a:t>
            </a:r>
            <a:r>
              <a:rPr lang="en-US" sz="2400" dirty="0">
                <a:solidFill>
                  <a:schemeClr val="tx1"/>
                </a:solidFill>
              </a:rPr>
              <a:t>+. . .+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k-2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k-1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-25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Easier to write code when rewritten like this: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x</a:t>
            </a:r>
            <a:r>
              <a:rPr lang="en-US" sz="2400" baseline="-25000" dirty="0" smtClean="0">
                <a:solidFill>
                  <a:schemeClr val="tx1"/>
                </a:solidFill>
              </a:rPr>
              <a:t>k-1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k-2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k-3 </a:t>
            </a:r>
            <a:r>
              <a:rPr lang="en-US" sz="2400" dirty="0">
                <a:solidFill>
                  <a:schemeClr val="tx1"/>
                </a:solidFill>
              </a:rPr>
              <a:t>+ . . . a(x</a:t>
            </a:r>
            <a:r>
              <a:rPr lang="en-US" sz="2400" baseline="-25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+ a x</a:t>
            </a:r>
            <a:r>
              <a:rPr lang="en-US" sz="2400" baseline="-25000" dirty="0">
                <a:solidFill>
                  <a:schemeClr val="tx1"/>
                </a:solidFill>
              </a:rPr>
              <a:t>0 </a:t>
            </a:r>
            <a:r>
              <a:rPr lang="en-US" sz="2400" dirty="0">
                <a:solidFill>
                  <a:schemeClr val="tx1"/>
                </a:solidFill>
              </a:rPr>
              <a:t>)). . .)) 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4273"/>
              </p:ext>
            </p:extLst>
          </p:nvPr>
        </p:nvGraphicFramePr>
        <p:xfrm>
          <a:off x="4876798" y="5257800"/>
          <a:ext cx="2819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34932299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14923937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29984854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3818989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25614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9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76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6945" y="3493849"/>
            <a:ext cx="2172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“a” is some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C++ implementation of Polynomial accumulation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2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polynomial_hash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word) {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33;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 = 0;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i++)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 = hash*a + word[i];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30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Polynomial </a:t>
            </a:r>
            <a:r>
              <a:rPr lang="en-US" sz="2400" dirty="0" smtClean="0">
                <a:solidFill>
                  <a:srgbClr val="0070C0"/>
                </a:solidFill>
              </a:rPr>
              <a:t>accumulation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Especially suitable for </a:t>
            </a:r>
            <a:r>
              <a:rPr lang="en-US" altLang="en-US" sz="2400" dirty="0" smtClean="0"/>
              <a:t>strings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Choice of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33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gives at most 6 collisions on a set of 50,000 English </a:t>
            </a:r>
            <a:r>
              <a:rPr lang="en-US" altLang="en-US" sz="2400" dirty="0" smtClean="0"/>
              <a:t>words</a:t>
            </a:r>
            <a:endParaRPr lang="en-US" alt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8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Codes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Integer cast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Suitable for keys of length less than or equal to the number of bits of the integer type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800" dirty="0" smtClean="0"/>
              <a:t>byte, short,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 in C++</a:t>
            </a:r>
          </a:p>
          <a:p>
            <a:pPr lvl="2">
              <a:lnSpc>
                <a:spcPct val="110000"/>
              </a:lnSpc>
              <a:defRPr/>
            </a:pPr>
            <a:endParaRPr lang="en-US" sz="1800" dirty="0" smtClean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5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Usage similar to a map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dirty="0" err="1" smtClean="0">
                <a:solidFill>
                  <a:srgbClr val="FF0000"/>
                </a:solidFill>
              </a:rPr>
              <a:t>unordered_map</a:t>
            </a:r>
            <a:r>
              <a:rPr lang="en-US" sz="2400" dirty="0" smtClean="0"/>
              <a:t> </a:t>
            </a:r>
            <a:r>
              <a:rPr lang="en-US" sz="2400" dirty="0"/>
              <a:t>containers are </a:t>
            </a:r>
            <a:r>
              <a:rPr lang="en-US" sz="2400" dirty="0">
                <a:solidFill>
                  <a:srgbClr val="FF0000"/>
                </a:solidFill>
              </a:rPr>
              <a:t>faster</a:t>
            </a:r>
            <a:r>
              <a:rPr lang="en-US" sz="2400" dirty="0"/>
              <a:t> than </a:t>
            </a:r>
            <a:r>
              <a:rPr lang="en-US" sz="2400" dirty="0">
                <a:solidFill>
                  <a:srgbClr val="FF0000"/>
                </a:solidFill>
              </a:rPr>
              <a:t>map</a:t>
            </a:r>
            <a:r>
              <a:rPr lang="en-US" sz="2400" dirty="0"/>
              <a:t> containers to access individual elements by their key, although they are generally </a:t>
            </a:r>
            <a:r>
              <a:rPr lang="en-US" sz="2400" dirty="0">
                <a:solidFill>
                  <a:srgbClr val="FF0000"/>
                </a:solidFill>
              </a:rPr>
              <a:t>less efficient for range iteration </a:t>
            </a:r>
            <a:r>
              <a:rPr lang="en-US" sz="2400" dirty="0"/>
              <a:t>through a subset of their elements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2590800"/>
            <a:ext cx="7010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["Allen"] = 3.42;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new element inserted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["Beth"] = 3.5;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new element inserted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["Allen"];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existing element read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Using the operator[key] automatically inserts (key, default value) if key is not found!</a:t>
            </a:r>
          </a:p>
          <a:p>
            <a:pPr lvl="1"/>
            <a:r>
              <a:rPr lang="en-US" sz="2000" dirty="0" smtClean="0"/>
              <a:t>Same as in </a:t>
            </a:r>
            <a:r>
              <a:rPr lang="en-US" sz="2000" dirty="0" err="1" smtClean="0"/>
              <a:t>std</a:t>
            </a:r>
            <a:r>
              <a:rPr lang="en-US" sz="2000" dirty="0" smtClean="0"/>
              <a:t>::map</a:t>
            </a:r>
          </a:p>
          <a:p>
            <a:pPr lvl="1"/>
            <a:r>
              <a:rPr lang="en-US" sz="2000" dirty="0" smtClean="0"/>
              <a:t>Check for key using find()  and end iterator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600" y="3733800"/>
            <a:ext cx="7010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gpaRecord.find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("Allen") !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[“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72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Convert any data type into an array index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Hashing function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430"/>
          <a:stretch/>
        </p:blipFill>
        <p:spPr>
          <a:xfrm>
            <a:off x="4648200" y="1843881"/>
            <a:ext cx="4038600" cy="2042319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3" b="11694"/>
          <a:stretch/>
        </p:blipFill>
        <p:spPr>
          <a:xfrm>
            <a:off x="4648200" y="3810000"/>
            <a:ext cx="403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Verdana" panose="020B0604030504040204" pitchFamily="34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hash table </a:t>
            </a:r>
            <a:r>
              <a:rPr lang="en-US" altLang="en-US" sz="2400" dirty="0">
                <a:latin typeface="Verdana" panose="020B0604030504040204" pitchFamily="34" charset="0"/>
              </a:rPr>
              <a:t>for a given key type consists of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Hash function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h</a:t>
            </a:r>
            <a:endParaRPr lang="en-US" altLang="en-US" sz="2400" dirty="0"/>
          </a:p>
          <a:p>
            <a:pPr lvl="1"/>
            <a:r>
              <a:rPr lang="en-US" altLang="en-US" sz="2400" dirty="0"/>
              <a:t>Array (called </a:t>
            </a:r>
            <a:r>
              <a:rPr lang="en-US" altLang="en-US" sz="2400" dirty="0">
                <a:solidFill>
                  <a:srgbClr val="FF0000"/>
                </a:solidFill>
              </a:rPr>
              <a:t>table</a:t>
            </a:r>
            <a:r>
              <a:rPr lang="en-US" altLang="en-US" sz="2400" dirty="0"/>
              <a:t>)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</a:p>
          <a:p>
            <a:r>
              <a:rPr lang="en-US" altLang="en-US" sz="2400" dirty="0"/>
              <a:t>When implementing a map with a hash table, the goal is to store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at index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(Key, value) pairs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Keys are associated with values</a:t>
            </a:r>
          </a:p>
          <a:p>
            <a:pPr lvl="1"/>
            <a:r>
              <a:rPr lang="en-US" dirty="0" smtClean="0"/>
              <a:t>For simplicity, only showing keys in figures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3323" y="3505200"/>
            <a:ext cx="8897353" cy="2209800"/>
            <a:chOff x="1999247" y="3581400"/>
            <a:chExt cx="8897353" cy="2209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30"/>
            <a:stretch/>
          </p:blipFill>
          <p:spPr>
            <a:xfrm>
              <a:off x="1999247" y="3581400"/>
              <a:ext cx="8897353" cy="2209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6" t="41251" r="72797" b="29630"/>
            <a:stretch/>
          </p:blipFill>
          <p:spPr>
            <a:xfrm>
              <a:off x="4267200" y="48768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0000" y="4876800"/>
              <a:ext cx="609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0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Division method</a:t>
            </a:r>
          </a:p>
          <a:p>
            <a:r>
              <a:rPr lang="en-US" dirty="0" smtClean="0"/>
              <a:t>Let N be the size of the array</a:t>
            </a:r>
          </a:p>
          <a:p>
            <a:r>
              <a:rPr lang="en-US" dirty="0" smtClean="0"/>
              <a:t>To get array index of hash code k, do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Index = k % N</a:t>
            </a:r>
          </a:p>
          <a:p>
            <a:pPr lvl="1"/>
            <a:r>
              <a:rPr lang="en-US" dirty="0" smtClean="0"/>
              <a:t>Take remainder after dividing k by N</a:t>
            </a:r>
          </a:p>
          <a:p>
            <a:r>
              <a:rPr lang="en-US" dirty="0"/>
              <a:t>Simple and commonly </a:t>
            </a:r>
            <a:r>
              <a:rPr lang="en-US" dirty="0" smtClean="0"/>
              <a:t>used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Let N=7</a:t>
            </a:r>
          </a:p>
          <a:p>
            <a:r>
              <a:rPr lang="en-US" sz="2400" dirty="0" smtClean="0"/>
              <a:t>Key </a:t>
            </a:r>
            <a:r>
              <a:rPr lang="en-US" sz="2400" dirty="0"/>
              <a:t>2</a:t>
            </a:r>
            <a:r>
              <a:rPr lang="en-US" sz="2400" dirty="0" smtClean="0"/>
              <a:t>0 goes into array index 20 % 7 = 6</a:t>
            </a:r>
          </a:p>
          <a:p>
            <a:pPr lvl="1"/>
            <a:r>
              <a:rPr lang="en-US" sz="2000" dirty="0" smtClean="0"/>
              <a:t>array[6] =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keys 20, 25, 30 into a table of size 7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36576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45069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4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Searching is similar to insert</a:t>
            </a:r>
          </a:p>
          <a:p>
            <a:pPr marL="0" indent="0">
              <a:buNone/>
            </a:pPr>
            <a:r>
              <a:rPr lang="en-US" dirty="0" smtClean="0"/>
              <a:t>search(25):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index(25) = 25%7 = 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Look in array[4]</a:t>
            </a:r>
          </a:p>
          <a:p>
            <a:pPr marL="0" indent="0">
              <a:buNone/>
            </a:pPr>
            <a:r>
              <a:rPr lang="en-US" dirty="0" smtClean="0"/>
              <a:t>Cost of insert/search = O(1)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51054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59547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1735</Words>
  <Application>Microsoft Office PowerPoint</Application>
  <PresentationFormat>On-screen Show (4:3)</PresentationFormat>
  <Paragraphs>416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Default Design</vt:lpstr>
      <vt:lpstr>1_Office Theme</vt:lpstr>
      <vt:lpstr>Clip</vt:lpstr>
      <vt:lpstr>CPSC 131 Data Structures Concepts</vt:lpstr>
      <vt:lpstr>A constant time data structure?</vt:lpstr>
      <vt:lpstr>A constant time data structure?</vt:lpstr>
      <vt:lpstr>Main idea</vt:lpstr>
      <vt:lpstr>Hashtable</vt:lpstr>
      <vt:lpstr>(Key, value) pairs</vt:lpstr>
      <vt:lpstr>Compression function</vt:lpstr>
      <vt:lpstr>Compression function</vt:lpstr>
      <vt:lpstr>Compression function</vt:lpstr>
      <vt:lpstr>Compression function</vt:lpstr>
      <vt:lpstr>Collisions</vt:lpstr>
      <vt:lpstr>Chaining</vt:lpstr>
      <vt:lpstr>Chaining</vt:lpstr>
      <vt:lpstr>Chaining</vt:lpstr>
      <vt:lpstr>Chaining</vt:lpstr>
      <vt:lpstr>Linear probing</vt:lpstr>
      <vt:lpstr>Resolving collisions with linear probing</vt:lpstr>
      <vt:lpstr>PowerPoint Presentation</vt:lpstr>
      <vt:lpstr>Values of “empty” cells</vt:lpstr>
      <vt:lpstr>Search with Linear Probing</vt:lpstr>
      <vt:lpstr>Insert with Linear Probing</vt:lpstr>
      <vt:lpstr>Remove with Linear Probing</vt:lpstr>
      <vt:lpstr>Performance of Linear Probing</vt:lpstr>
      <vt:lpstr>Performance of Hashing</vt:lpstr>
      <vt:lpstr>Quadratic probing</vt:lpstr>
      <vt:lpstr>Quadratic probing</vt:lpstr>
      <vt:lpstr>Direct Hashing</vt:lpstr>
      <vt:lpstr>Hash Codes</vt:lpstr>
      <vt:lpstr>Hash Codes</vt:lpstr>
      <vt:lpstr>ASCII table</vt:lpstr>
      <vt:lpstr>Hash Codes</vt:lpstr>
      <vt:lpstr>Hash Codes</vt:lpstr>
      <vt:lpstr>Hash codes</vt:lpstr>
      <vt:lpstr>Hash codes</vt:lpstr>
      <vt:lpstr>Hash codes</vt:lpstr>
      <vt:lpstr>Hash Codes</vt:lpstr>
      <vt:lpstr>hash table in C++</vt:lpstr>
      <vt:lpstr>hash table in C++</vt:lpstr>
    </vt:vector>
  </TitlesOfParts>
  <Company>Cal State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Panangadan, Anand</cp:lastModifiedBy>
  <cp:revision>184</cp:revision>
  <dcterms:created xsi:type="dcterms:W3CDTF">2008-04-23T23:59:47Z</dcterms:created>
  <dcterms:modified xsi:type="dcterms:W3CDTF">2018-12-05T06:43:58Z</dcterms:modified>
</cp:coreProperties>
</file>