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349" r:id="rId3"/>
    <p:sldId id="350" r:id="rId4"/>
    <p:sldId id="323" r:id="rId5"/>
    <p:sldId id="341" r:id="rId6"/>
    <p:sldId id="333" r:id="rId7"/>
    <p:sldId id="331" r:id="rId8"/>
    <p:sldId id="332" r:id="rId9"/>
    <p:sldId id="334" r:id="rId10"/>
    <p:sldId id="343" r:id="rId11"/>
    <p:sldId id="342" r:id="rId12"/>
    <p:sldId id="344" r:id="rId13"/>
    <p:sldId id="336" r:id="rId14"/>
    <p:sldId id="345" r:id="rId15"/>
    <p:sldId id="338" r:id="rId16"/>
    <p:sldId id="348" r:id="rId17"/>
    <p:sldId id="346" r:id="rId18"/>
    <p:sldId id="339" r:id="rId19"/>
    <p:sldId id="335" r:id="rId20"/>
    <p:sldId id="33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45B001-05F6-4BC5-922C-948C99DECF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9A21-16EA-4575-AF24-74AE53FFA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9F222-2F9D-4C1E-8105-D984EF321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4CBC3-48B7-4F48-8E02-ED676B389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962400" cy="4343400"/>
          </a:xfrm>
        </p:spPr>
        <p:txBody>
          <a:bodyPr/>
          <a:lstStyle>
            <a:lvl1pPr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962400" cy="4343400"/>
          </a:xfrm>
        </p:spPr>
        <p:txBody>
          <a:bodyPr/>
          <a:lstStyle>
            <a:lvl1pPr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with Recursion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58A2E-7FFD-456D-B1A3-DC10795B41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4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53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91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04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67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75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867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C1CA6-3286-4EFF-9254-184938596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8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32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21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511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78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135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ACAA6-B49D-9F4B-8A9F-13E8EB73F8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FE102-A273-8544-BB2F-FAAE6DB027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657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ACAA6-B49D-9F4B-8A9F-13E8EB73F8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FE102-A273-8544-BB2F-FAAE6DB027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2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3C54B-6788-42E4-A24A-6B46BACD9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B851B-343C-4429-9E4C-41B7EAAC1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82CCE-7DF4-4212-A630-1721A878C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E0E30-99EE-4DDF-9756-F014C1BC3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F438F-FE14-44F4-95E2-0BBF54502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BECA9-07F8-4932-93DD-936D09EB5A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C4F1C-BF8B-4485-9CD5-EF0E91D6EA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988D74-A490-482F-98EF-3AA74D31C1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 131</a:t>
            </a:r>
            <a:br>
              <a:rPr lang="en-US" dirty="0" smtClean="0"/>
            </a:br>
            <a:r>
              <a:rPr lang="en-US" dirty="0"/>
              <a:t>Data Structures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function to calculate </a:t>
            </a:r>
          </a:p>
          <a:p>
            <a:r>
              <a:rPr lang="en-US" dirty="0" smtClean="0"/>
              <a:t>sum(n) = 1 + 2 + …+n</a:t>
            </a:r>
          </a:p>
          <a:p>
            <a:r>
              <a:rPr lang="en-US" dirty="0" smtClean="0"/>
              <a:t>This can be rewritten as:</a:t>
            </a:r>
          </a:p>
          <a:p>
            <a:r>
              <a:rPr lang="en-US" dirty="0"/>
              <a:t>sum(n) = </a:t>
            </a:r>
            <a:r>
              <a:rPr lang="en-US" dirty="0">
                <a:solidFill>
                  <a:srgbClr val="FF0000"/>
                </a:solidFill>
              </a:rPr>
              <a:t>1 + 2 + …</a:t>
            </a:r>
            <a:r>
              <a:rPr lang="en-US" dirty="0"/>
              <a:t>+</a:t>
            </a:r>
            <a:r>
              <a:rPr lang="en-US" dirty="0" smtClean="0"/>
              <a:t>n = </a:t>
            </a:r>
            <a:r>
              <a:rPr lang="en-US" dirty="0" smtClean="0">
                <a:solidFill>
                  <a:srgbClr val="FF0000"/>
                </a:solidFill>
              </a:rPr>
              <a:t>sum(n-1)</a:t>
            </a:r>
            <a:r>
              <a:rPr lang="en-US" dirty="0" smtClean="0"/>
              <a:t> + n</a:t>
            </a:r>
          </a:p>
          <a:p>
            <a:pPr lvl="1"/>
            <a:r>
              <a:rPr lang="en-US" dirty="0" smtClean="0"/>
              <a:t>Unless n&lt;=1: the </a:t>
            </a:r>
            <a:r>
              <a:rPr lang="en-US" i="1" dirty="0" smtClean="0"/>
              <a:t>Base case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1" y="46482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Recurrence </a:t>
            </a:r>
            <a:r>
              <a:rPr lang="en-US" sz="24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Condition when recursion does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work</a:t>
            </a:r>
            <a:endParaRPr lang="en-US" sz="2400" dirty="0"/>
          </a:p>
          <a:p>
            <a:r>
              <a:rPr lang="en-US" sz="2400" i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case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Condition when recursion does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6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function to calculate </a:t>
            </a:r>
          </a:p>
          <a:p>
            <a:r>
              <a:rPr lang="en-US" dirty="0" smtClean="0"/>
              <a:t>sum(n) = 1 + 2 + …+n</a:t>
            </a:r>
          </a:p>
          <a:p>
            <a:r>
              <a:rPr lang="en-US" dirty="0" smtClean="0"/>
              <a:t>This can be rewritten as:</a:t>
            </a:r>
          </a:p>
          <a:p>
            <a:r>
              <a:rPr lang="en-US" dirty="0"/>
              <a:t>sum(n) = </a:t>
            </a:r>
            <a:r>
              <a:rPr lang="en-US" dirty="0">
                <a:solidFill>
                  <a:srgbClr val="FF0000"/>
                </a:solidFill>
              </a:rPr>
              <a:t>1 + 2 + …</a:t>
            </a:r>
            <a:r>
              <a:rPr lang="en-US" dirty="0"/>
              <a:t>+</a:t>
            </a:r>
            <a:r>
              <a:rPr lang="en-US" dirty="0" smtClean="0"/>
              <a:t>n = </a:t>
            </a:r>
            <a:r>
              <a:rPr lang="en-US" dirty="0" smtClean="0">
                <a:solidFill>
                  <a:srgbClr val="FF0000"/>
                </a:solidFill>
              </a:rPr>
              <a:t>sum(n-1)</a:t>
            </a:r>
            <a:r>
              <a:rPr lang="en-US" dirty="0" smtClean="0"/>
              <a:t> + n</a:t>
            </a:r>
          </a:p>
          <a:p>
            <a:pPr lvl="1"/>
            <a:r>
              <a:rPr lang="en-US" dirty="0" smtClean="0"/>
              <a:t>Unless n&lt;=1: the </a:t>
            </a:r>
            <a:r>
              <a:rPr lang="en-US" i="1" dirty="0" smtClean="0"/>
              <a:t>Base case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4648200"/>
            <a:ext cx="4870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sum(1)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sum(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 problem</a:t>
            </a:r>
            <a:r>
              <a:rPr lang="en-US" sz="4000" dirty="0"/>
              <a:t> </a:t>
            </a:r>
            <a:r>
              <a:rPr lang="en-US" sz="4000" dirty="0" smtClean="0"/>
              <a:t>can have different recursions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function to calculate </a:t>
            </a:r>
          </a:p>
          <a:p>
            <a:r>
              <a:rPr lang="en-US" dirty="0" smtClean="0"/>
              <a:t>sum(n) = 1 + 2 + …+n</a:t>
            </a:r>
          </a:p>
          <a:p>
            <a:r>
              <a:rPr lang="en-US" dirty="0" smtClean="0"/>
              <a:t>We rewrote this as:</a:t>
            </a:r>
          </a:p>
          <a:p>
            <a:r>
              <a:rPr lang="en-US" dirty="0"/>
              <a:t>sum(n) </a:t>
            </a:r>
            <a:r>
              <a:rPr lang="en-US" dirty="0" smtClean="0"/>
              <a:t>	= </a:t>
            </a:r>
            <a:r>
              <a:rPr lang="en-US" dirty="0">
                <a:solidFill>
                  <a:srgbClr val="FF0000"/>
                </a:solidFill>
              </a:rPr>
              <a:t>1 + 2 + 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r>
              <a:rPr lang="en-US" dirty="0">
                <a:solidFill>
                  <a:srgbClr val="FF0000"/>
                </a:solidFill>
              </a:rPr>
              <a:t>+(</a:t>
            </a:r>
            <a:r>
              <a:rPr lang="en-US" dirty="0" smtClean="0">
                <a:solidFill>
                  <a:srgbClr val="FF0000"/>
                </a:solidFill>
              </a:rPr>
              <a:t>n-2)+(n-1)</a:t>
            </a:r>
            <a:r>
              <a:rPr lang="en-US" dirty="0" smtClean="0"/>
              <a:t>+n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sum(n-1)</a:t>
            </a:r>
            <a:r>
              <a:rPr lang="en-US" dirty="0" smtClean="0"/>
              <a:t> + n</a:t>
            </a:r>
          </a:p>
          <a:p>
            <a:r>
              <a:rPr lang="en-US" dirty="0" smtClean="0"/>
              <a:t>Any other way?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 problem</a:t>
            </a:r>
            <a:r>
              <a:rPr lang="en-US" sz="4000" dirty="0"/>
              <a:t> </a:t>
            </a:r>
            <a:r>
              <a:rPr lang="en-US" sz="4000" dirty="0" smtClean="0"/>
              <a:t>can have different recursions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function to calculate </a:t>
            </a:r>
          </a:p>
          <a:p>
            <a:r>
              <a:rPr lang="en-US" dirty="0" smtClean="0"/>
              <a:t>sum(n) = 1 + 2 + …+n</a:t>
            </a:r>
          </a:p>
          <a:p>
            <a:r>
              <a:rPr lang="en-US" dirty="0" smtClean="0"/>
              <a:t>This can be rewritten as:</a:t>
            </a:r>
          </a:p>
          <a:p>
            <a:r>
              <a:rPr lang="en-US" dirty="0"/>
              <a:t>sum(n) </a:t>
            </a:r>
            <a:r>
              <a:rPr lang="en-US" dirty="0" smtClean="0"/>
              <a:t>	= </a:t>
            </a:r>
            <a:r>
              <a:rPr lang="en-US" dirty="0">
                <a:solidFill>
                  <a:srgbClr val="FF0000"/>
                </a:solidFill>
              </a:rPr>
              <a:t>1 + 2 + 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r>
              <a:rPr lang="en-US" dirty="0">
                <a:solidFill>
                  <a:srgbClr val="FF0000"/>
                </a:solidFill>
              </a:rPr>
              <a:t>+(</a:t>
            </a:r>
            <a:r>
              <a:rPr lang="en-US" dirty="0" smtClean="0">
                <a:solidFill>
                  <a:srgbClr val="FF0000"/>
                </a:solidFill>
              </a:rPr>
              <a:t>n-2)</a:t>
            </a:r>
            <a:r>
              <a:rPr lang="en-US" dirty="0" smtClean="0"/>
              <a:t>+(n-1)+n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sum(n-2)</a:t>
            </a:r>
            <a:r>
              <a:rPr lang="en-US" dirty="0" smtClean="0"/>
              <a:t> + n-1 + n</a:t>
            </a:r>
          </a:p>
          <a:p>
            <a:pPr lvl="1"/>
            <a:r>
              <a:rPr lang="en-US" dirty="0" smtClean="0"/>
              <a:t>Unless n&lt;=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: the </a:t>
            </a:r>
            <a:r>
              <a:rPr lang="en-US" i="1" dirty="0" smtClean="0"/>
              <a:t>Base cases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5021944"/>
            <a:ext cx="525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2)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sum(2) = 1+2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sum(1)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-1) +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8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478576" y="1524000"/>
            <a:ext cx="3760424" cy="1219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A linked list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90800" y="1905000"/>
            <a:ext cx="762000" cy="457200"/>
            <a:chOff x="838200" y="1828800"/>
            <a:chExt cx="762000" cy="457200"/>
          </a:xfrm>
        </p:grpSpPr>
        <p:sp>
          <p:nvSpPr>
            <p:cNvPr id="6" name="Rectangle 5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0118" y="1905000"/>
            <a:ext cx="762000" cy="457200"/>
            <a:chOff x="838200" y="1828800"/>
            <a:chExt cx="762000" cy="457200"/>
          </a:xfrm>
        </p:grpSpPr>
        <p:sp>
          <p:nvSpPr>
            <p:cNvPr id="10" name="Rectangle 9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9436" y="1905000"/>
            <a:ext cx="762000" cy="457200"/>
            <a:chOff x="838200" y="1828800"/>
            <a:chExt cx="762000" cy="457200"/>
          </a:xfrm>
        </p:grpSpPr>
        <p:sp>
          <p:nvSpPr>
            <p:cNvPr id="13" name="Rectangle 12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754" y="1905000"/>
            <a:ext cx="762000" cy="457200"/>
            <a:chOff x="838200" y="1828800"/>
            <a:chExt cx="762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NULL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3352800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83482" y="2125796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22118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91436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7350" y="194113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header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256748" y="2787134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smaller linked list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1119" y="3492877"/>
            <a:ext cx="7238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a linked list?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 linked list </a:t>
            </a:r>
            <a:r>
              <a:rPr lang="en-US" sz="2000" dirty="0" smtClean="0"/>
              <a:t>is a head pointer followed by a sequence of nodes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914" y="4404785"/>
            <a:ext cx="507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many linked lists are here?</a:t>
            </a:r>
          </a:p>
        </p:txBody>
      </p:sp>
    </p:spTree>
    <p:extLst>
      <p:ext uri="{BB962C8B-B14F-4D97-AF65-F5344CB8AC3E}">
        <p14:creationId xmlns:p14="http://schemas.microsoft.com/office/powerpoint/2010/main" val="3615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478576" y="1524000"/>
            <a:ext cx="3760424" cy="1219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90800" y="1905000"/>
            <a:ext cx="762000" cy="457200"/>
            <a:chOff x="838200" y="1828800"/>
            <a:chExt cx="762000" cy="457200"/>
          </a:xfrm>
        </p:grpSpPr>
        <p:sp>
          <p:nvSpPr>
            <p:cNvPr id="6" name="Rectangle 5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0118" y="1905000"/>
            <a:ext cx="762000" cy="457200"/>
            <a:chOff x="838200" y="1828800"/>
            <a:chExt cx="762000" cy="457200"/>
          </a:xfrm>
        </p:grpSpPr>
        <p:sp>
          <p:nvSpPr>
            <p:cNvPr id="10" name="Rectangle 9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9436" y="1905000"/>
            <a:ext cx="762000" cy="457200"/>
            <a:chOff x="838200" y="1828800"/>
            <a:chExt cx="762000" cy="457200"/>
          </a:xfrm>
        </p:grpSpPr>
        <p:sp>
          <p:nvSpPr>
            <p:cNvPr id="13" name="Rectangle 12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754" y="1905000"/>
            <a:ext cx="762000" cy="457200"/>
            <a:chOff x="838200" y="1828800"/>
            <a:chExt cx="762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NULL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3352800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83482" y="2125796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22118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91436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7350" y="194113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header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256748" y="2787134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smaller linked list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1119" y="3492877"/>
            <a:ext cx="76017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Recursive definition: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“The length of a linked list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66FF"/>
                </a:solidFill>
              </a:rPr>
              <a:t>one plus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length of the smaller linked list”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914" y="4404785"/>
            <a:ext cx="822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Base case (when recursion does not work): empty linked list (length=0)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9187" y="4959287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length(Node *header)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(header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of empty list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length(header-&gt;next);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478576" y="1524000"/>
            <a:ext cx="3760424" cy="1219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90800" y="1905000"/>
            <a:ext cx="762000" cy="457200"/>
            <a:chOff x="838200" y="1828800"/>
            <a:chExt cx="762000" cy="457200"/>
          </a:xfrm>
        </p:grpSpPr>
        <p:sp>
          <p:nvSpPr>
            <p:cNvPr id="6" name="Rectangle 5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0118" y="1905000"/>
            <a:ext cx="762000" cy="457200"/>
            <a:chOff x="838200" y="1828800"/>
            <a:chExt cx="762000" cy="457200"/>
          </a:xfrm>
        </p:grpSpPr>
        <p:sp>
          <p:nvSpPr>
            <p:cNvPr id="10" name="Rectangle 9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9436" y="1905000"/>
            <a:ext cx="762000" cy="457200"/>
            <a:chOff x="838200" y="1828800"/>
            <a:chExt cx="762000" cy="457200"/>
          </a:xfrm>
        </p:grpSpPr>
        <p:sp>
          <p:nvSpPr>
            <p:cNvPr id="13" name="Rectangle 12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754" y="1905000"/>
            <a:ext cx="762000" cy="457200"/>
            <a:chOff x="838200" y="1828800"/>
            <a:chExt cx="762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NULL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3352800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83482" y="2125796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22118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91436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7350" y="194113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header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256748" y="2787134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smaller linked list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1119" y="3492877"/>
            <a:ext cx="76017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Recursive definition: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“The length of a linked list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66FF"/>
                </a:solidFill>
              </a:rPr>
              <a:t>one plus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length of the smaller linked list”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914" y="4404785"/>
            <a:ext cx="836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Base case (when recursion does not work): empty linked list (length=0)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9187" y="4959287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length(Node *header)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(header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of empty list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length(header-&gt;next);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478576" y="1524000"/>
            <a:ext cx="3760424" cy="1219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all elements of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90800" y="1905000"/>
            <a:ext cx="762000" cy="457200"/>
            <a:chOff x="838200" y="1828800"/>
            <a:chExt cx="762000" cy="457200"/>
          </a:xfrm>
        </p:grpSpPr>
        <p:sp>
          <p:nvSpPr>
            <p:cNvPr id="6" name="Rectangle 5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0118" y="1905000"/>
            <a:ext cx="762000" cy="457200"/>
            <a:chOff x="838200" y="1828800"/>
            <a:chExt cx="762000" cy="457200"/>
          </a:xfrm>
        </p:grpSpPr>
        <p:sp>
          <p:nvSpPr>
            <p:cNvPr id="10" name="Rectangle 9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9436" y="1905000"/>
            <a:ext cx="762000" cy="457200"/>
            <a:chOff x="838200" y="1828800"/>
            <a:chExt cx="762000" cy="457200"/>
          </a:xfrm>
        </p:grpSpPr>
        <p:sp>
          <p:nvSpPr>
            <p:cNvPr id="13" name="Rectangle 12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754" y="1905000"/>
            <a:ext cx="762000" cy="457200"/>
            <a:chOff x="838200" y="1828800"/>
            <a:chExt cx="762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838200" y="1828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828800"/>
              <a:ext cx="152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NULL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3352800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83482" y="2125796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22118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91436" y="2133600"/>
            <a:ext cx="4073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7350" y="194113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header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256748" y="2787134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smaller linked list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1119" y="3492876"/>
            <a:ext cx="6772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Recursive definition: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“To print all elements of a linked list, </a:t>
            </a:r>
            <a:r>
              <a:rPr lang="en-US" dirty="0" smtClean="0">
                <a:solidFill>
                  <a:srgbClr val="0066FF"/>
                </a:solidFill>
              </a:rPr>
              <a:t>print first element </a:t>
            </a:r>
            <a:r>
              <a:rPr lang="en-US" dirty="0" smtClean="0"/>
              <a:t>and then </a:t>
            </a:r>
            <a:r>
              <a:rPr lang="en-US" dirty="0" smtClean="0">
                <a:solidFill>
                  <a:srgbClr val="FF0000"/>
                </a:solidFill>
              </a:rPr>
              <a:t>print all elements of the smaller linked list”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914" y="4404785"/>
            <a:ext cx="843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Base case (when recursion does not work): empty linked list (no printing)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9187" y="4959287"/>
            <a:ext cx="8162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print(Node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*header)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(header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case: nothing to print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66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header-</a:t>
            </a:r>
            <a:r>
              <a:rPr lang="en-US" dirty="0" smtClean="0">
                <a:solidFill>
                  <a:srgbClr val="0066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&gt;data;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 first element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print(header-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&gt;next);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function to calculate the factorial of a number</a:t>
            </a:r>
          </a:p>
          <a:p>
            <a:r>
              <a:rPr lang="en-US" dirty="0" smtClean="0"/>
              <a:t>factorial(n) = 1 * 2 * …*n</a:t>
            </a:r>
          </a:p>
          <a:p>
            <a:r>
              <a:rPr lang="en-US" dirty="0" smtClean="0"/>
              <a:t>This can be rewritten as:</a:t>
            </a:r>
          </a:p>
          <a:p>
            <a:r>
              <a:rPr lang="en-US" dirty="0"/>
              <a:t>factorial(n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>
                <a:solidFill>
                  <a:srgbClr val="FF0000"/>
                </a:solidFill>
              </a:rPr>
              <a:t>2 *</a:t>
            </a:r>
            <a:r>
              <a:rPr lang="en-US" dirty="0" smtClean="0">
                <a:solidFill>
                  <a:srgbClr val="FF0000"/>
                </a:solidFill>
              </a:rPr>
              <a:t> …</a:t>
            </a:r>
            <a:r>
              <a:rPr lang="en-US" dirty="0" smtClean="0"/>
              <a:t>*n = </a:t>
            </a:r>
            <a:r>
              <a:rPr lang="en-US" dirty="0" smtClean="0">
                <a:solidFill>
                  <a:srgbClr val="FF0000"/>
                </a:solidFill>
              </a:rPr>
              <a:t>factorial(n-1)</a:t>
            </a:r>
            <a:r>
              <a:rPr lang="en-US" dirty="0" smtClean="0"/>
              <a:t>*n</a:t>
            </a:r>
          </a:p>
          <a:p>
            <a:pPr lvl="1"/>
            <a:r>
              <a:rPr lang="en-US" dirty="0" smtClean="0"/>
              <a:t>Unless n&lt;=1: the </a:t>
            </a:r>
            <a:r>
              <a:rPr lang="en-US" i="1" dirty="0" smtClean="0"/>
              <a:t>Base case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4925834"/>
            <a:ext cx="5756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factorial(1)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Visualizing Recursion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376932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Recursion trace</a:t>
            </a:r>
          </a:p>
          <a:p>
            <a:pPr lvl="1" eaLnBrk="1" hangingPunct="1"/>
            <a:r>
              <a:rPr lang="en-US" altLang="en-US" sz="2400" dirty="0" smtClean="0"/>
              <a:t>A box for each recursive call</a:t>
            </a:r>
          </a:p>
          <a:p>
            <a:pPr lvl="1" eaLnBrk="1" hangingPunct="1"/>
            <a:r>
              <a:rPr lang="en-US" altLang="en-US" sz="2400" dirty="0" smtClean="0"/>
              <a:t>An arrow from each caller to </a:t>
            </a:r>
            <a:r>
              <a:rPr lang="en-US" altLang="en-US" sz="2400" dirty="0" err="1" smtClean="0"/>
              <a:t>callee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An arrow from each </a:t>
            </a:r>
            <a:r>
              <a:rPr lang="en-US" altLang="en-US" sz="2400" dirty="0" err="1" smtClean="0"/>
              <a:t>callee</a:t>
            </a:r>
            <a:r>
              <a:rPr lang="en-US" altLang="en-US" sz="2400" dirty="0" smtClean="0"/>
              <a:t> to caller showing return value</a:t>
            </a:r>
          </a:p>
        </p:txBody>
      </p:sp>
      <p:sp>
        <p:nvSpPr>
          <p:cNvPr id="6152" name="Date Placeholder 10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smtClean="0">
                <a:sym typeface="Symbol" panose="05050102010706020507" pitchFamily="18" charset="2"/>
              </a:rPr>
              <a:t>© 2010 Goodrich, Tamassia</a:t>
            </a:r>
          </a:p>
        </p:txBody>
      </p:sp>
      <p:sp>
        <p:nvSpPr>
          <p:cNvPr id="6149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smtClean="0"/>
              <a:t>Programming with Recursion</a:t>
            </a:r>
          </a:p>
        </p:txBody>
      </p:sp>
      <p:sp>
        <p:nvSpPr>
          <p:cNvPr id="615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A6EE0E-E701-4E12-B7F9-57E733DBE28E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grpSp>
        <p:nvGrpSpPr>
          <p:cNvPr id="6151" name="Group 11"/>
          <p:cNvGrpSpPr>
            <a:grpSpLocks noChangeAspect="1"/>
          </p:cNvGrpSpPr>
          <p:nvPr/>
        </p:nvGrpSpPr>
        <p:grpSpPr bwMode="auto">
          <a:xfrm>
            <a:off x="4310062" y="1676400"/>
            <a:ext cx="4757738" cy="3694113"/>
            <a:chOff x="2899" y="1511"/>
            <a:chExt cx="2690" cy="2089"/>
          </a:xfrm>
        </p:grpSpPr>
        <p:sp>
          <p:nvSpPr>
            <p:cNvPr id="6153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99" y="1511"/>
              <a:ext cx="2669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12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13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Rectangle 14"/>
            <p:cNvSpPr>
              <a:spLocks noChangeArrowheads="1"/>
            </p:cNvSpPr>
            <p:nvPr/>
          </p:nvSpPr>
          <p:spPr bwMode="auto">
            <a:xfrm>
              <a:off x="2954" y="179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 dirty="0" err="1" smtClean="0">
                  <a:solidFill>
                    <a:srgbClr val="3366FF"/>
                  </a:solidFill>
                  <a:latin typeface="Arial" panose="020B0604020202020204" pitchFamily="34" charset="0"/>
                </a:rPr>
                <a:t>recursiveFactorial</a:t>
              </a:r>
              <a:endParaRPr lang="en-US" altLang="en-US" dirty="0"/>
            </a:p>
          </p:txBody>
        </p:sp>
        <p:sp>
          <p:nvSpPr>
            <p:cNvPr id="6157" name="Rectangle 15"/>
            <p:cNvSpPr>
              <a:spLocks noChangeArrowheads="1"/>
            </p:cNvSpPr>
            <p:nvPr/>
          </p:nvSpPr>
          <p:spPr bwMode="auto">
            <a:xfrm>
              <a:off x="3756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6158" name="Rectangle 16"/>
            <p:cNvSpPr>
              <a:spLocks noChangeArrowheads="1"/>
            </p:cNvSpPr>
            <p:nvPr/>
          </p:nvSpPr>
          <p:spPr bwMode="auto">
            <a:xfrm>
              <a:off x="3790" y="179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6159" name="Rectangle 17"/>
            <p:cNvSpPr>
              <a:spLocks noChangeArrowheads="1"/>
            </p:cNvSpPr>
            <p:nvPr/>
          </p:nvSpPr>
          <p:spPr bwMode="auto">
            <a:xfrm>
              <a:off x="3850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>
              <a:off x="3470" y="1960"/>
              <a:ext cx="44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19"/>
            <p:cNvSpPr>
              <a:spLocks/>
            </p:cNvSpPr>
            <p:nvPr/>
          </p:nvSpPr>
          <p:spPr bwMode="auto">
            <a:xfrm>
              <a:off x="3498" y="2130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20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21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22"/>
            <p:cNvSpPr>
              <a:spLocks noChangeArrowheads="1"/>
            </p:cNvSpPr>
            <p:nvPr/>
          </p:nvSpPr>
          <p:spPr bwMode="auto">
            <a:xfrm>
              <a:off x="3056" y="2203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 dirty="0" err="1">
                  <a:solidFill>
                    <a:srgbClr val="3366FF"/>
                  </a:solidFill>
                  <a:latin typeface="Arial" panose="020B0604020202020204" pitchFamily="34" charset="0"/>
                </a:rPr>
                <a:t>recursiveFactorial</a:t>
              </a:r>
              <a:endParaRPr lang="en-US" altLang="en-US" dirty="0"/>
            </a:p>
          </p:txBody>
        </p:sp>
        <p:sp>
          <p:nvSpPr>
            <p:cNvPr id="6165" name="Rectangle 23"/>
            <p:cNvSpPr>
              <a:spLocks noChangeArrowheads="1"/>
            </p:cNvSpPr>
            <p:nvPr/>
          </p:nvSpPr>
          <p:spPr bwMode="auto">
            <a:xfrm>
              <a:off x="3858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6166" name="Rectangle 24"/>
            <p:cNvSpPr>
              <a:spLocks noChangeArrowheads="1"/>
            </p:cNvSpPr>
            <p:nvPr/>
          </p:nvSpPr>
          <p:spPr bwMode="auto">
            <a:xfrm>
              <a:off x="3892" y="2203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3</a:t>
              </a:r>
              <a:endParaRPr lang="en-US" altLang="en-US"/>
            </a:p>
          </p:txBody>
        </p:sp>
        <p:sp>
          <p:nvSpPr>
            <p:cNvPr id="6167" name="Rectangle 25"/>
            <p:cNvSpPr>
              <a:spLocks noChangeArrowheads="1"/>
            </p:cNvSpPr>
            <p:nvPr/>
          </p:nvSpPr>
          <p:spPr bwMode="auto">
            <a:xfrm>
              <a:off x="3951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6168" name="Line 26"/>
            <p:cNvSpPr>
              <a:spLocks noChangeShapeType="1"/>
            </p:cNvSpPr>
            <p:nvPr/>
          </p:nvSpPr>
          <p:spPr bwMode="auto">
            <a:xfrm>
              <a:off x="3572" y="2367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27"/>
            <p:cNvSpPr>
              <a:spLocks/>
            </p:cNvSpPr>
            <p:nvPr/>
          </p:nvSpPr>
          <p:spPr bwMode="auto">
            <a:xfrm>
              <a:off x="3600" y="2537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28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29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Rectangle 30"/>
            <p:cNvSpPr>
              <a:spLocks noChangeArrowheads="1"/>
            </p:cNvSpPr>
            <p:nvPr/>
          </p:nvSpPr>
          <p:spPr bwMode="auto">
            <a:xfrm>
              <a:off x="3158" y="2611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recursiveFactorial</a:t>
              </a:r>
              <a:endParaRPr lang="en-US" altLang="en-US"/>
            </a:p>
          </p:txBody>
        </p:sp>
        <p:sp>
          <p:nvSpPr>
            <p:cNvPr id="6173" name="Rectangle 31"/>
            <p:cNvSpPr>
              <a:spLocks noChangeArrowheads="1"/>
            </p:cNvSpPr>
            <p:nvPr/>
          </p:nvSpPr>
          <p:spPr bwMode="auto">
            <a:xfrm>
              <a:off x="3960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6174" name="Rectangle 32"/>
            <p:cNvSpPr>
              <a:spLocks noChangeArrowheads="1"/>
            </p:cNvSpPr>
            <p:nvPr/>
          </p:nvSpPr>
          <p:spPr bwMode="auto">
            <a:xfrm>
              <a:off x="3994" y="26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6175" name="Rectangle 33"/>
            <p:cNvSpPr>
              <a:spLocks noChangeArrowheads="1"/>
            </p:cNvSpPr>
            <p:nvPr/>
          </p:nvSpPr>
          <p:spPr bwMode="auto">
            <a:xfrm>
              <a:off x="4053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6176" name="Line 34"/>
            <p:cNvSpPr>
              <a:spLocks noChangeShapeType="1"/>
            </p:cNvSpPr>
            <p:nvPr/>
          </p:nvSpPr>
          <p:spPr bwMode="auto">
            <a:xfrm>
              <a:off x="3673" y="2775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35"/>
            <p:cNvSpPr>
              <a:spLocks/>
            </p:cNvSpPr>
            <p:nvPr/>
          </p:nvSpPr>
          <p:spPr bwMode="auto">
            <a:xfrm>
              <a:off x="3702" y="2945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2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2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36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37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Rectangle 38"/>
            <p:cNvSpPr>
              <a:spLocks noChangeArrowheads="1"/>
            </p:cNvSpPr>
            <p:nvPr/>
          </p:nvSpPr>
          <p:spPr bwMode="auto">
            <a:xfrm>
              <a:off x="3260" y="3018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recursiveFactorial</a:t>
              </a:r>
              <a:endParaRPr lang="en-US" altLang="en-US"/>
            </a:p>
          </p:txBody>
        </p:sp>
        <p:sp>
          <p:nvSpPr>
            <p:cNvPr id="6181" name="Rectangle 39"/>
            <p:cNvSpPr>
              <a:spLocks noChangeArrowheads="1"/>
            </p:cNvSpPr>
            <p:nvPr/>
          </p:nvSpPr>
          <p:spPr bwMode="auto">
            <a:xfrm>
              <a:off x="4062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6182" name="Rectangle 40"/>
            <p:cNvSpPr>
              <a:spLocks noChangeArrowheads="1"/>
            </p:cNvSpPr>
            <p:nvPr/>
          </p:nvSpPr>
          <p:spPr bwMode="auto">
            <a:xfrm>
              <a:off x="4096" y="30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6183" name="Rectangle 41"/>
            <p:cNvSpPr>
              <a:spLocks noChangeArrowheads="1"/>
            </p:cNvSpPr>
            <p:nvPr/>
          </p:nvSpPr>
          <p:spPr bwMode="auto">
            <a:xfrm>
              <a:off x="4155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6184" name="Line 42"/>
            <p:cNvSpPr>
              <a:spLocks noChangeShapeType="1"/>
            </p:cNvSpPr>
            <p:nvPr/>
          </p:nvSpPr>
          <p:spPr bwMode="auto">
            <a:xfrm>
              <a:off x="3775" y="3182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43"/>
            <p:cNvSpPr>
              <a:spLocks/>
            </p:cNvSpPr>
            <p:nvPr/>
          </p:nvSpPr>
          <p:spPr bwMode="auto">
            <a:xfrm>
              <a:off x="3803" y="3352"/>
              <a:ext cx="31" cy="34"/>
            </a:xfrm>
            <a:custGeom>
              <a:avLst/>
              <a:gdLst>
                <a:gd name="T0" fmla="*/ 31 w 31"/>
                <a:gd name="T1" fmla="*/ 0 h 34"/>
                <a:gd name="T2" fmla="*/ 23 w 31"/>
                <a:gd name="T3" fmla="*/ 34 h 34"/>
                <a:gd name="T4" fmla="*/ 0 w 31"/>
                <a:gd name="T5" fmla="*/ 7 h 34"/>
                <a:gd name="T6" fmla="*/ 31 w 31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4"/>
                <a:gd name="T14" fmla="*/ 31 w 3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4">
                  <a:moveTo>
                    <a:pt x="31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44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Freeform 45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Rectangle 46"/>
            <p:cNvSpPr>
              <a:spLocks noChangeArrowheads="1"/>
            </p:cNvSpPr>
            <p:nvPr/>
          </p:nvSpPr>
          <p:spPr bwMode="auto">
            <a:xfrm>
              <a:off x="3362" y="342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recursiveFactorial</a:t>
              </a:r>
              <a:endParaRPr lang="en-US" altLang="en-US"/>
            </a:p>
          </p:txBody>
        </p:sp>
        <p:sp>
          <p:nvSpPr>
            <p:cNvPr id="6189" name="Rectangle 47"/>
            <p:cNvSpPr>
              <a:spLocks noChangeArrowheads="1"/>
            </p:cNvSpPr>
            <p:nvPr/>
          </p:nvSpPr>
          <p:spPr bwMode="auto">
            <a:xfrm>
              <a:off x="4164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6190" name="Rectangle 48"/>
            <p:cNvSpPr>
              <a:spLocks noChangeArrowheads="1"/>
            </p:cNvSpPr>
            <p:nvPr/>
          </p:nvSpPr>
          <p:spPr bwMode="auto">
            <a:xfrm>
              <a:off x="4198" y="342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6191" name="Rectangle 49"/>
            <p:cNvSpPr>
              <a:spLocks noChangeArrowheads="1"/>
            </p:cNvSpPr>
            <p:nvPr/>
          </p:nvSpPr>
          <p:spPr bwMode="auto">
            <a:xfrm>
              <a:off x="4257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6192" name="Freeform 50"/>
            <p:cNvSpPr>
              <a:spLocks/>
            </p:cNvSpPr>
            <p:nvPr/>
          </p:nvSpPr>
          <p:spPr bwMode="auto">
            <a:xfrm>
              <a:off x="4257" y="3094"/>
              <a:ext cx="184" cy="394"/>
            </a:xfrm>
            <a:custGeom>
              <a:avLst/>
              <a:gdLst>
                <a:gd name="T0" fmla="*/ 78 w 184"/>
                <a:gd name="T1" fmla="*/ 394 h 394"/>
                <a:gd name="T2" fmla="*/ 122 w 184"/>
                <a:gd name="T3" fmla="*/ 355 h 394"/>
                <a:gd name="T4" fmla="*/ 154 w 184"/>
                <a:gd name="T5" fmla="*/ 315 h 394"/>
                <a:gd name="T6" fmla="*/ 175 w 184"/>
                <a:gd name="T7" fmla="*/ 276 h 394"/>
                <a:gd name="T8" fmla="*/ 184 w 184"/>
                <a:gd name="T9" fmla="*/ 237 h 394"/>
                <a:gd name="T10" fmla="*/ 182 w 184"/>
                <a:gd name="T11" fmla="*/ 197 h 394"/>
                <a:gd name="T12" fmla="*/ 168 w 184"/>
                <a:gd name="T13" fmla="*/ 158 h 394"/>
                <a:gd name="T14" fmla="*/ 143 w 184"/>
                <a:gd name="T15" fmla="*/ 118 h 394"/>
                <a:gd name="T16" fmla="*/ 107 w 184"/>
                <a:gd name="T17" fmla="*/ 79 h 394"/>
                <a:gd name="T18" fmla="*/ 59 w 184"/>
                <a:gd name="T19" fmla="*/ 40 h 394"/>
                <a:gd name="T20" fmla="*/ 0 w 184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4"/>
                <a:gd name="T35" fmla="*/ 184 w 184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4">
                  <a:moveTo>
                    <a:pt x="78" y="394"/>
                  </a:moveTo>
                  <a:lnTo>
                    <a:pt x="122" y="355"/>
                  </a:lnTo>
                  <a:lnTo>
                    <a:pt x="154" y="315"/>
                  </a:lnTo>
                  <a:lnTo>
                    <a:pt x="175" y="276"/>
                  </a:lnTo>
                  <a:lnTo>
                    <a:pt x="184" y="237"/>
                  </a:lnTo>
                  <a:lnTo>
                    <a:pt x="182" y="197"/>
                  </a:lnTo>
                  <a:lnTo>
                    <a:pt x="168" y="158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Freeform 51"/>
            <p:cNvSpPr>
              <a:spLocks/>
            </p:cNvSpPr>
            <p:nvPr/>
          </p:nvSpPr>
          <p:spPr bwMode="auto">
            <a:xfrm>
              <a:off x="4234" y="3080"/>
              <a:ext cx="34" cy="30"/>
            </a:xfrm>
            <a:custGeom>
              <a:avLst/>
              <a:gdLst>
                <a:gd name="T0" fmla="*/ 18 w 34"/>
                <a:gd name="T1" fmla="*/ 30 h 30"/>
                <a:gd name="T2" fmla="*/ 0 w 34"/>
                <a:gd name="T3" fmla="*/ 0 h 30"/>
                <a:gd name="T4" fmla="*/ 34 w 34"/>
                <a:gd name="T5" fmla="*/ 3 h 30"/>
                <a:gd name="T6" fmla="*/ 18 w 34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0"/>
                <a:gd name="T14" fmla="*/ 34 w 34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0">
                  <a:moveTo>
                    <a:pt x="18" y="30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Rectangle 52"/>
            <p:cNvSpPr>
              <a:spLocks noChangeArrowheads="1"/>
            </p:cNvSpPr>
            <p:nvPr/>
          </p:nvSpPr>
          <p:spPr bwMode="auto">
            <a:xfrm>
              <a:off x="4490" y="3218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/>
            </a:p>
          </p:txBody>
        </p:sp>
        <p:sp>
          <p:nvSpPr>
            <p:cNvPr id="6195" name="Rectangle 53"/>
            <p:cNvSpPr>
              <a:spLocks noChangeArrowheads="1"/>
            </p:cNvSpPr>
            <p:nvPr/>
          </p:nvSpPr>
          <p:spPr bwMode="auto">
            <a:xfrm>
              <a:off x="4783" y="32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6196" name="Rectangle 54"/>
            <p:cNvSpPr>
              <a:spLocks noChangeArrowheads="1"/>
            </p:cNvSpPr>
            <p:nvPr/>
          </p:nvSpPr>
          <p:spPr bwMode="auto">
            <a:xfrm>
              <a:off x="3523" y="2008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/>
            </a:p>
          </p:txBody>
        </p:sp>
        <p:sp>
          <p:nvSpPr>
            <p:cNvPr id="6197" name="Rectangle 55"/>
            <p:cNvSpPr>
              <a:spLocks noChangeArrowheads="1"/>
            </p:cNvSpPr>
            <p:nvPr/>
          </p:nvSpPr>
          <p:spPr bwMode="auto">
            <a:xfrm>
              <a:off x="3625" y="2419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/>
            </a:p>
          </p:txBody>
        </p:sp>
        <p:sp>
          <p:nvSpPr>
            <p:cNvPr id="6198" name="Rectangle 56"/>
            <p:cNvSpPr>
              <a:spLocks noChangeArrowheads="1"/>
            </p:cNvSpPr>
            <p:nvPr/>
          </p:nvSpPr>
          <p:spPr bwMode="auto">
            <a:xfrm>
              <a:off x="3727" y="2827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/>
            </a:p>
          </p:txBody>
        </p:sp>
        <p:sp>
          <p:nvSpPr>
            <p:cNvPr id="6199" name="Rectangle 57"/>
            <p:cNvSpPr>
              <a:spLocks noChangeArrowheads="1"/>
            </p:cNvSpPr>
            <p:nvPr/>
          </p:nvSpPr>
          <p:spPr bwMode="auto">
            <a:xfrm>
              <a:off x="3828" y="3243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/>
            </a:p>
          </p:txBody>
        </p:sp>
        <p:sp>
          <p:nvSpPr>
            <p:cNvPr id="6200" name="Freeform 58"/>
            <p:cNvSpPr>
              <a:spLocks/>
            </p:cNvSpPr>
            <p:nvPr/>
          </p:nvSpPr>
          <p:spPr bwMode="auto">
            <a:xfrm>
              <a:off x="4155" y="2687"/>
              <a:ext cx="184" cy="393"/>
            </a:xfrm>
            <a:custGeom>
              <a:avLst/>
              <a:gdLst>
                <a:gd name="T0" fmla="*/ 79 w 184"/>
                <a:gd name="T1" fmla="*/ 393 h 393"/>
                <a:gd name="T2" fmla="*/ 122 w 184"/>
                <a:gd name="T3" fmla="*/ 354 h 393"/>
                <a:gd name="T4" fmla="*/ 154 w 184"/>
                <a:gd name="T5" fmla="*/ 315 h 393"/>
                <a:gd name="T6" fmla="*/ 175 w 184"/>
                <a:gd name="T7" fmla="*/ 275 h 393"/>
                <a:gd name="T8" fmla="*/ 184 w 184"/>
                <a:gd name="T9" fmla="*/ 236 h 393"/>
                <a:gd name="T10" fmla="*/ 182 w 184"/>
                <a:gd name="T11" fmla="*/ 197 h 393"/>
                <a:gd name="T12" fmla="*/ 169 w 184"/>
                <a:gd name="T13" fmla="*/ 157 h 393"/>
                <a:gd name="T14" fmla="*/ 144 w 184"/>
                <a:gd name="T15" fmla="*/ 118 h 393"/>
                <a:gd name="T16" fmla="*/ 107 w 184"/>
                <a:gd name="T17" fmla="*/ 78 h 393"/>
                <a:gd name="T18" fmla="*/ 60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9" y="393"/>
                  </a:moveTo>
                  <a:lnTo>
                    <a:pt x="122" y="354"/>
                  </a:lnTo>
                  <a:lnTo>
                    <a:pt x="154" y="315"/>
                  </a:lnTo>
                  <a:lnTo>
                    <a:pt x="175" y="275"/>
                  </a:lnTo>
                  <a:lnTo>
                    <a:pt x="184" y="236"/>
                  </a:lnTo>
                  <a:lnTo>
                    <a:pt x="182" y="197"/>
                  </a:lnTo>
                  <a:lnTo>
                    <a:pt x="169" y="157"/>
                  </a:lnTo>
                  <a:lnTo>
                    <a:pt x="144" y="118"/>
                  </a:lnTo>
                  <a:lnTo>
                    <a:pt x="107" y="78"/>
                  </a:lnTo>
                  <a:lnTo>
                    <a:pt x="60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59"/>
            <p:cNvSpPr>
              <a:spLocks/>
            </p:cNvSpPr>
            <p:nvPr/>
          </p:nvSpPr>
          <p:spPr bwMode="auto">
            <a:xfrm>
              <a:off x="4132" y="2673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60"/>
            <p:cNvSpPr>
              <a:spLocks/>
            </p:cNvSpPr>
            <p:nvPr/>
          </p:nvSpPr>
          <p:spPr bwMode="auto">
            <a:xfrm>
              <a:off x="4054" y="2279"/>
              <a:ext cx="183" cy="394"/>
            </a:xfrm>
            <a:custGeom>
              <a:avLst/>
              <a:gdLst>
                <a:gd name="T0" fmla="*/ 78 w 183"/>
                <a:gd name="T1" fmla="*/ 394 h 394"/>
                <a:gd name="T2" fmla="*/ 121 w 183"/>
                <a:gd name="T3" fmla="*/ 355 h 394"/>
                <a:gd name="T4" fmla="*/ 153 w 183"/>
                <a:gd name="T5" fmla="*/ 315 h 394"/>
                <a:gd name="T6" fmla="*/ 174 w 183"/>
                <a:gd name="T7" fmla="*/ 276 h 394"/>
                <a:gd name="T8" fmla="*/ 183 w 183"/>
                <a:gd name="T9" fmla="*/ 237 h 394"/>
                <a:gd name="T10" fmla="*/ 181 w 183"/>
                <a:gd name="T11" fmla="*/ 197 h 394"/>
                <a:gd name="T12" fmla="*/ 168 w 183"/>
                <a:gd name="T13" fmla="*/ 158 h 394"/>
                <a:gd name="T14" fmla="*/ 143 w 183"/>
                <a:gd name="T15" fmla="*/ 119 h 394"/>
                <a:gd name="T16" fmla="*/ 106 w 183"/>
                <a:gd name="T17" fmla="*/ 79 h 394"/>
                <a:gd name="T18" fmla="*/ 59 w 183"/>
                <a:gd name="T19" fmla="*/ 40 h 394"/>
                <a:gd name="T20" fmla="*/ 0 w 183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"/>
                <a:gd name="T34" fmla="*/ 0 h 394"/>
                <a:gd name="T35" fmla="*/ 183 w 183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" h="394">
                  <a:moveTo>
                    <a:pt x="78" y="394"/>
                  </a:moveTo>
                  <a:lnTo>
                    <a:pt x="121" y="355"/>
                  </a:lnTo>
                  <a:lnTo>
                    <a:pt x="153" y="315"/>
                  </a:lnTo>
                  <a:lnTo>
                    <a:pt x="174" y="276"/>
                  </a:lnTo>
                  <a:lnTo>
                    <a:pt x="183" y="237"/>
                  </a:lnTo>
                  <a:lnTo>
                    <a:pt x="181" y="197"/>
                  </a:lnTo>
                  <a:lnTo>
                    <a:pt x="168" y="158"/>
                  </a:lnTo>
                  <a:lnTo>
                    <a:pt x="143" y="119"/>
                  </a:lnTo>
                  <a:lnTo>
                    <a:pt x="106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61"/>
            <p:cNvSpPr>
              <a:spLocks/>
            </p:cNvSpPr>
            <p:nvPr/>
          </p:nvSpPr>
          <p:spPr bwMode="auto">
            <a:xfrm>
              <a:off x="4030" y="2265"/>
              <a:ext cx="35" cy="30"/>
            </a:xfrm>
            <a:custGeom>
              <a:avLst/>
              <a:gdLst>
                <a:gd name="T0" fmla="*/ 19 w 35"/>
                <a:gd name="T1" fmla="*/ 30 h 30"/>
                <a:gd name="T2" fmla="*/ 0 w 35"/>
                <a:gd name="T3" fmla="*/ 0 h 30"/>
                <a:gd name="T4" fmla="*/ 35 w 35"/>
                <a:gd name="T5" fmla="*/ 3 h 30"/>
                <a:gd name="T6" fmla="*/ 19 w 35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0"/>
                <a:gd name="T14" fmla="*/ 35 w 3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0">
                  <a:moveTo>
                    <a:pt x="19" y="30"/>
                  </a:moveTo>
                  <a:lnTo>
                    <a:pt x="0" y="0"/>
                  </a:lnTo>
                  <a:lnTo>
                    <a:pt x="35" y="3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62"/>
            <p:cNvSpPr>
              <a:spLocks/>
            </p:cNvSpPr>
            <p:nvPr/>
          </p:nvSpPr>
          <p:spPr bwMode="auto">
            <a:xfrm>
              <a:off x="3952" y="1872"/>
              <a:ext cx="184" cy="393"/>
            </a:xfrm>
            <a:custGeom>
              <a:avLst/>
              <a:gdLst>
                <a:gd name="T0" fmla="*/ 78 w 184"/>
                <a:gd name="T1" fmla="*/ 393 h 393"/>
                <a:gd name="T2" fmla="*/ 121 w 184"/>
                <a:gd name="T3" fmla="*/ 354 h 393"/>
                <a:gd name="T4" fmla="*/ 154 w 184"/>
                <a:gd name="T5" fmla="*/ 315 h 393"/>
                <a:gd name="T6" fmla="*/ 174 w 184"/>
                <a:gd name="T7" fmla="*/ 275 h 393"/>
                <a:gd name="T8" fmla="*/ 184 w 184"/>
                <a:gd name="T9" fmla="*/ 236 h 393"/>
                <a:gd name="T10" fmla="*/ 181 w 184"/>
                <a:gd name="T11" fmla="*/ 197 h 393"/>
                <a:gd name="T12" fmla="*/ 168 w 184"/>
                <a:gd name="T13" fmla="*/ 157 h 393"/>
                <a:gd name="T14" fmla="*/ 143 w 184"/>
                <a:gd name="T15" fmla="*/ 118 h 393"/>
                <a:gd name="T16" fmla="*/ 107 w 184"/>
                <a:gd name="T17" fmla="*/ 79 h 393"/>
                <a:gd name="T18" fmla="*/ 59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8" y="393"/>
                  </a:moveTo>
                  <a:lnTo>
                    <a:pt x="121" y="354"/>
                  </a:lnTo>
                  <a:lnTo>
                    <a:pt x="154" y="315"/>
                  </a:lnTo>
                  <a:lnTo>
                    <a:pt x="174" y="275"/>
                  </a:lnTo>
                  <a:lnTo>
                    <a:pt x="184" y="236"/>
                  </a:lnTo>
                  <a:lnTo>
                    <a:pt x="181" y="197"/>
                  </a:lnTo>
                  <a:lnTo>
                    <a:pt x="168" y="157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63"/>
            <p:cNvSpPr>
              <a:spLocks/>
            </p:cNvSpPr>
            <p:nvPr/>
          </p:nvSpPr>
          <p:spPr bwMode="auto">
            <a:xfrm>
              <a:off x="3928" y="1858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Rectangle 64"/>
            <p:cNvSpPr>
              <a:spLocks noChangeArrowheads="1"/>
            </p:cNvSpPr>
            <p:nvPr/>
          </p:nvSpPr>
          <p:spPr bwMode="auto">
            <a:xfrm>
              <a:off x="4393" y="2819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/>
            </a:p>
          </p:txBody>
        </p:sp>
        <p:sp>
          <p:nvSpPr>
            <p:cNvPr id="6207" name="Rectangle 65"/>
            <p:cNvSpPr>
              <a:spLocks noChangeArrowheads="1"/>
            </p:cNvSpPr>
            <p:nvPr/>
          </p:nvSpPr>
          <p:spPr bwMode="auto">
            <a:xfrm>
              <a:off x="4690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6208" name="Rectangle 66"/>
            <p:cNvSpPr>
              <a:spLocks noChangeArrowheads="1"/>
            </p:cNvSpPr>
            <p:nvPr/>
          </p:nvSpPr>
          <p:spPr bwMode="auto">
            <a:xfrm>
              <a:off x="4745" y="2819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6209" name="Rectangle 67"/>
            <p:cNvSpPr>
              <a:spLocks noChangeArrowheads="1"/>
            </p:cNvSpPr>
            <p:nvPr/>
          </p:nvSpPr>
          <p:spPr bwMode="auto">
            <a:xfrm>
              <a:off x="4783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6210" name="Rectangle 68"/>
            <p:cNvSpPr>
              <a:spLocks noChangeArrowheads="1"/>
            </p:cNvSpPr>
            <p:nvPr/>
          </p:nvSpPr>
          <p:spPr bwMode="auto">
            <a:xfrm>
              <a:off x="4868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= </a:t>
              </a:r>
              <a:endParaRPr lang="en-US" altLang="en-US"/>
            </a:p>
          </p:txBody>
        </p:sp>
        <p:sp>
          <p:nvSpPr>
            <p:cNvPr id="6211" name="Rectangle 69"/>
            <p:cNvSpPr>
              <a:spLocks noChangeArrowheads="1"/>
            </p:cNvSpPr>
            <p:nvPr/>
          </p:nvSpPr>
          <p:spPr bwMode="auto">
            <a:xfrm>
              <a:off x="4957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6212" name="Rectangle 70"/>
            <p:cNvSpPr>
              <a:spLocks noChangeArrowheads="1"/>
            </p:cNvSpPr>
            <p:nvPr/>
          </p:nvSpPr>
          <p:spPr bwMode="auto">
            <a:xfrm>
              <a:off x="4299" y="2411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/>
            </a:p>
          </p:txBody>
        </p:sp>
        <p:sp>
          <p:nvSpPr>
            <p:cNvPr id="6213" name="Rectangle 71"/>
            <p:cNvSpPr>
              <a:spLocks noChangeArrowheads="1"/>
            </p:cNvSpPr>
            <p:nvPr/>
          </p:nvSpPr>
          <p:spPr bwMode="auto">
            <a:xfrm>
              <a:off x="4592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6214" name="Rectangle 72"/>
            <p:cNvSpPr>
              <a:spLocks noChangeArrowheads="1"/>
            </p:cNvSpPr>
            <p:nvPr/>
          </p:nvSpPr>
          <p:spPr bwMode="auto">
            <a:xfrm>
              <a:off x="4652" y="2411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6215" name="Rectangle 73"/>
            <p:cNvSpPr>
              <a:spLocks noChangeArrowheads="1"/>
            </p:cNvSpPr>
            <p:nvPr/>
          </p:nvSpPr>
          <p:spPr bwMode="auto">
            <a:xfrm>
              <a:off x="4690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6216" name="Rectangle 74"/>
            <p:cNvSpPr>
              <a:spLocks noChangeArrowheads="1"/>
            </p:cNvSpPr>
            <p:nvPr/>
          </p:nvSpPr>
          <p:spPr bwMode="auto">
            <a:xfrm>
              <a:off x="4775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= </a:t>
              </a:r>
              <a:endParaRPr lang="en-US" altLang="en-US"/>
            </a:p>
          </p:txBody>
        </p:sp>
        <p:sp>
          <p:nvSpPr>
            <p:cNvPr id="6217" name="Rectangle 75"/>
            <p:cNvSpPr>
              <a:spLocks noChangeArrowheads="1"/>
            </p:cNvSpPr>
            <p:nvPr/>
          </p:nvSpPr>
          <p:spPr bwMode="auto">
            <a:xfrm>
              <a:off x="4864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6218" name="Rectangle 76"/>
            <p:cNvSpPr>
              <a:spLocks noChangeArrowheads="1"/>
            </p:cNvSpPr>
            <p:nvPr/>
          </p:nvSpPr>
          <p:spPr bwMode="auto">
            <a:xfrm>
              <a:off x="4164" y="2004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/>
            </a:p>
          </p:txBody>
        </p:sp>
        <p:sp>
          <p:nvSpPr>
            <p:cNvPr id="6219" name="Rectangle 77"/>
            <p:cNvSpPr>
              <a:spLocks noChangeArrowheads="1"/>
            </p:cNvSpPr>
            <p:nvPr/>
          </p:nvSpPr>
          <p:spPr bwMode="auto">
            <a:xfrm>
              <a:off x="4461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/>
            </a:p>
          </p:txBody>
        </p:sp>
        <p:sp>
          <p:nvSpPr>
            <p:cNvPr id="6220" name="Rectangle 78"/>
            <p:cNvSpPr>
              <a:spLocks noChangeArrowheads="1"/>
            </p:cNvSpPr>
            <p:nvPr/>
          </p:nvSpPr>
          <p:spPr bwMode="auto">
            <a:xfrm>
              <a:off x="4516" y="2004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6221" name="Rectangle 79"/>
            <p:cNvSpPr>
              <a:spLocks noChangeArrowheads="1"/>
            </p:cNvSpPr>
            <p:nvPr/>
          </p:nvSpPr>
          <p:spPr bwMode="auto">
            <a:xfrm>
              <a:off x="4554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 </a:t>
              </a:r>
              <a:endParaRPr lang="en-US" altLang="en-US"/>
            </a:p>
          </p:txBody>
        </p:sp>
        <p:sp>
          <p:nvSpPr>
            <p:cNvPr id="6222" name="Rectangle 80"/>
            <p:cNvSpPr>
              <a:spLocks noChangeArrowheads="1"/>
            </p:cNvSpPr>
            <p:nvPr/>
          </p:nvSpPr>
          <p:spPr bwMode="auto">
            <a:xfrm>
              <a:off x="4639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= </a:t>
              </a:r>
              <a:endParaRPr lang="en-US" altLang="en-US"/>
            </a:p>
          </p:txBody>
        </p:sp>
        <p:sp>
          <p:nvSpPr>
            <p:cNvPr id="6223" name="Rectangle 81"/>
            <p:cNvSpPr>
              <a:spLocks noChangeArrowheads="1"/>
            </p:cNvSpPr>
            <p:nvPr/>
          </p:nvSpPr>
          <p:spPr bwMode="auto">
            <a:xfrm>
              <a:off x="4728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/>
            </a:p>
          </p:txBody>
        </p:sp>
        <p:sp>
          <p:nvSpPr>
            <p:cNvPr id="6224" name="Freeform 82"/>
            <p:cNvSpPr>
              <a:spLocks/>
            </p:cNvSpPr>
            <p:nvPr/>
          </p:nvSpPr>
          <p:spPr bwMode="auto">
            <a:xfrm>
              <a:off x="3928" y="1681"/>
              <a:ext cx="298" cy="177"/>
            </a:xfrm>
            <a:custGeom>
              <a:avLst/>
              <a:gdLst>
                <a:gd name="T0" fmla="*/ 0 w 298"/>
                <a:gd name="T1" fmla="*/ 177 h 177"/>
                <a:gd name="T2" fmla="*/ 64 w 298"/>
                <a:gd name="T3" fmla="*/ 173 h 177"/>
                <a:gd name="T4" fmla="*/ 121 w 298"/>
                <a:gd name="T5" fmla="*/ 163 h 177"/>
                <a:gd name="T6" fmla="*/ 171 w 298"/>
                <a:gd name="T7" fmla="*/ 144 h 177"/>
                <a:gd name="T8" fmla="*/ 214 w 298"/>
                <a:gd name="T9" fmla="*/ 119 h 177"/>
                <a:gd name="T10" fmla="*/ 249 w 298"/>
                <a:gd name="T11" fmla="*/ 87 h 177"/>
                <a:gd name="T12" fmla="*/ 277 w 298"/>
                <a:gd name="T13" fmla="*/ 47 h 177"/>
                <a:gd name="T14" fmla="*/ 298 w 298"/>
                <a:gd name="T15" fmla="*/ 0 h 1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8"/>
                <a:gd name="T25" fmla="*/ 0 h 177"/>
                <a:gd name="T26" fmla="*/ 298 w 298"/>
                <a:gd name="T27" fmla="*/ 177 h 1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8" h="177">
                  <a:moveTo>
                    <a:pt x="0" y="177"/>
                  </a:moveTo>
                  <a:lnTo>
                    <a:pt x="64" y="173"/>
                  </a:lnTo>
                  <a:lnTo>
                    <a:pt x="121" y="163"/>
                  </a:lnTo>
                  <a:lnTo>
                    <a:pt x="171" y="144"/>
                  </a:lnTo>
                  <a:lnTo>
                    <a:pt x="214" y="119"/>
                  </a:lnTo>
                  <a:lnTo>
                    <a:pt x="249" y="87"/>
                  </a:lnTo>
                  <a:lnTo>
                    <a:pt x="277" y="47"/>
                  </a:lnTo>
                  <a:lnTo>
                    <a:pt x="298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Freeform 83"/>
            <p:cNvSpPr>
              <a:spLocks/>
            </p:cNvSpPr>
            <p:nvPr/>
          </p:nvSpPr>
          <p:spPr bwMode="auto">
            <a:xfrm>
              <a:off x="4210" y="1654"/>
              <a:ext cx="30" cy="35"/>
            </a:xfrm>
            <a:custGeom>
              <a:avLst/>
              <a:gdLst>
                <a:gd name="T0" fmla="*/ 30 w 30"/>
                <a:gd name="T1" fmla="*/ 35 h 35"/>
                <a:gd name="T2" fmla="*/ 24 w 30"/>
                <a:gd name="T3" fmla="*/ 0 h 35"/>
                <a:gd name="T4" fmla="*/ 0 w 30"/>
                <a:gd name="T5" fmla="*/ 26 h 35"/>
                <a:gd name="T6" fmla="*/ 30 w 30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5"/>
                <a:gd name="T14" fmla="*/ 30 w 3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5">
                  <a:moveTo>
                    <a:pt x="30" y="35"/>
                  </a:moveTo>
                  <a:lnTo>
                    <a:pt x="24" y="0"/>
                  </a:lnTo>
                  <a:lnTo>
                    <a:pt x="0" y="26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Rectangle 84"/>
            <p:cNvSpPr>
              <a:spLocks noChangeArrowheads="1"/>
            </p:cNvSpPr>
            <p:nvPr/>
          </p:nvSpPr>
          <p:spPr bwMode="auto">
            <a:xfrm>
              <a:off x="3884" y="1537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/>
            </a:p>
          </p:txBody>
        </p:sp>
        <p:sp>
          <p:nvSpPr>
            <p:cNvPr id="6227" name="Rectangle 85"/>
            <p:cNvSpPr>
              <a:spLocks noChangeArrowheads="1"/>
            </p:cNvSpPr>
            <p:nvPr/>
          </p:nvSpPr>
          <p:spPr bwMode="auto">
            <a:xfrm>
              <a:off x="4176" y="1537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6228" name="Rectangle 86"/>
            <p:cNvSpPr>
              <a:spLocks noChangeArrowheads="1"/>
            </p:cNvSpPr>
            <p:nvPr/>
          </p:nvSpPr>
          <p:spPr bwMode="auto">
            <a:xfrm>
              <a:off x="4232" y="1537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6229" name="Rectangle 87"/>
            <p:cNvSpPr>
              <a:spLocks noChangeArrowheads="1"/>
            </p:cNvSpPr>
            <p:nvPr/>
          </p:nvSpPr>
          <p:spPr bwMode="auto">
            <a:xfrm>
              <a:off x="4274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6 </a:t>
              </a:r>
              <a:endParaRPr lang="en-US" altLang="en-US"/>
            </a:p>
          </p:txBody>
        </p:sp>
        <p:sp>
          <p:nvSpPr>
            <p:cNvPr id="6230" name="Rectangle 88"/>
            <p:cNvSpPr>
              <a:spLocks noChangeArrowheads="1"/>
            </p:cNvSpPr>
            <p:nvPr/>
          </p:nvSpPr>
          <p:spPr bwMode="auto">
            <a:xfrm>
              <a:off x="4359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= </a:t>
              </a:r>
              <a:endParaRPr lang="en-US" altLang="en-US"/>
            </a:p>
          </p:txBody>
        </p:sp>
        <p:sp>
          <p:nvSpPr>
            <p:cNvPr id="6231" name="Rectangle 89"/>
            <p:cNvSpPr>
              <a:spLocks noChangeArrowheads="1"/>
            </p:cNvSpPr>
            <p:nvPr/>
          </p:nvSpPr>
          <p:spPr bwMode="auto">
            <a:xfrm>
              <a:off x="4444" y="1537"/>
              <a:ext cx="16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24</a:t>
              </a:r>
              <a:endParaRPr lang="en-US" altLang="en-US"/>
            </a:p>
          </p:txBody>
        </p:sp>
        <p:sp>
          <p:nvSpPr>
            <p:cNvPr id="6232" name="Line 90"/>
            <p:cNvSpPr>
              <a:spLocks noChangeShapeType="1"/>
            </p:cNvSpPr>
            <p:nvPr/>
          </p:nvSpPr>
          <p:spPr bwMode="auto">
            <a:xfrm>
              <a:off x="4590" y="1603"/>
              <a:ext cx="329" cy="1"/>
            </a:xfrm>
            <a:prstGeom prst="line">
              <a:avLst/>
            </a:prstGeom>
            <a:noFill/>
            <a:ln w="1588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Freeform 91"/>
            <p:cNvSpPr>
              <a:spLocks/>
            </p:cNvSpPr>
            <p:nvPr/>
          </p:nvSpPr>
          <p:spPr bwMode="auto">
            <a:xfrm>
              <a:off x="4915" y="158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5 h 31"/>
                <a:gd name="T4" fmla="*/ 0 w 32"/>
                <a:gd name="T5" fmla="*/ 31 h 31"/>
                <a:gd name="T6" fmla="*/ 0 w 3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0"/>
                  </a:moveTo>
                  <a:lnTo>
                    <a:pt x="32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Rectangle 92"/>
            <p:cNvSpPr>
              <a:spLocks noChangeArrowheads="1"/>
            </p:cNvSpPr>
            <p:nvPr/>
          </p:nvSpPr>
          <p:spPr bwMode="auto">
            <a:xfrm>
              <a:off x="4978" y="1541"/>
              <a:ext cx="6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final answer</a:t>
              </a:r>
              <a:endParaRPr lang="en-US" altLang="en-US"/>
            </a:p>
          </p:txBody>
        </p:sp>
        <p:sp>
          <p:nvSpPr>
            <p:cNvPr id="6235" name="Line 93"/>
            <p:cNvSpPr>
              <a:spLocks noChangeShapeType="1"/>
            </p:cNvSpPr>
            <p:nvPr/>
          </p:nvSpPr>
          <p:spPr bwMode="auto">
            <a:xfrm flipV="1">
              <a:off x="4794" y="2971"/>
              <a:ext cx="1" cy="257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Freeform 94"/>
            <p:cNvSpPr>
              <a:spLocks/>
            </p:cNvSpPr>
            <p:nvPr/>
          </p:nvSpPr>
          <p:spPr bwMode="auto">
            <a:xfrm>
              <a:off x="4776" y="2939"/>
              <a:ext cx="36" cy="37"/>
            </a:xfrm>
            <a:custGeom>
              <a:avLst/>
              <a:gdLst>
                <a:gd name="T0" fmla="*/ 0 w 36"/>
                <a:gd name="T1" fmla="*/ 37 h 37"/>
                <a:gd name="T2" fmla="*/ 18 w 36"/>
                <a:gd name="T3" fmla="*/ 0 h 37"/>
                <a:gd name="T4" fmla="*/ 36 w 36"/>
                <a:gd name="T5" fmla="*/ 37 h 37"/>
                <a:gd name="T6" fmla="*/ 0 w 36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7"/>
                <a:gd name="T14" fmla="*/ 36 w 36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7">
                  <a:moveTo>
                    <a:pt x="0" y="37"/>
                  </a:moveTo>
                  <a:lnTo>
                    <a:pt x="18" y="0"/>
                  </a:lnTo>
                  <a:lnTo>
                    <a:pt x="36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Line 95"/>
            <p:cNvSpPr>
              <a:spLocks noChangeShapeType="1"/>
            </p:cNvSpPr>
            <p:nvPr/>
          </p:nvSpPr>
          <p:spPr bwMode="auto">
            <a:xfrm flipH="1" flipV="1">
              <a:off x="4736" y="2558"/>
              <a:ext cx="185" cy="268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Freeform 96"/>
            <p:cNvSpPr>
              <a:spLocks/>
            </p:cNvSpPr>
            <p:nvPr/>
          </p:nvSpPr>
          <p:spPr bwMode="auto">
            <a:xfrm>
              <a:off x="4717" y="2532"/>
              <a:ext cx="36" cy="40"/>
            </a:xfrm>
            <a:custGeom>
              <a:avLst/>
              <a:gdLst>
                <a:gd name="T0" fmla="*/ 6 w 36"/>
                <a:gd name="T1" fmla="*/ 40 h 40"/>
                <a:gd name="T2" fmla="*/ 0 w 36"/>
                <a:gd name="T3" fmla="*/ 0 h 40"/>
                <a:gd name="T4" fmla="*/ 36 w 36"/>
                <a:gd name="T5" fmla="*/ 19 h 40"/>
                <a:gd name="T6" fmla="*/ 6 w 3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40"/>
                <a:gd name="T14" fmla="*/ 36 w 3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40">
                  <a:moveTo>
                    <a:pt x="6" y="40"/>
                  </a:moveTo>
                  <a:lnTo>
                    <a:pt x="0" y="0"/>
                  </a:lnTo>
                  <a:lnTo>
                    <a:pt x="36" y="19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Line 97"/>
            <p:cNvSpPr>
              <a:spLocks noChangeShapeType="1"/>
            </p:cNvSpPr>
            <p:nvPr/>
          </p:nvSpPr>
          <p:spPr bwMode="auto">
            <a:xfrm flipH="1" flipV="1">
              <a:off x="4611" y="2148"/>
              <a:ext cx="234" cy="270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98"/>
            <p:cNvSpPr>
              <a:spLocks/>
            </p:cNvSpPr>
            <p:nvPr/>
          </p:nvSpPr>
          <p:spPr bwMode="auto">
            <a:xfrm>
              <a:off x="4590" y="2124"/>
              <a:ext cx="38" cy="40"/>
            </a:xfrm>
            <a:custGeom>
              <a:avLst/>
              <a:gdLst>
                <a:gd name="T0" fmla="*/ 10 w 38"/>
                <a:gd name="T1" fmla="*/ 40 h 40"/>
                <a:gd name="T2" fmla="*/ 0 w 38"/>
                <a:gd name="T3" fmla="*/ 0 h 40"/>
                <a:gd name="T4" fmla="*/ 38 w 38"/>
                <a:gd name="T5" fmla="*/ 16 h 40"/>
                <a:gd name="T6" fmla="*/ 10 w 38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40"/>
                <a:gd name="T14" fmla="*/ 38 w 3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40">
                  <a:moveTo>
                    <a:pt x="10" y="40"/>
                  </a:moveTo>
                  <a:lnTo>
                    <a:pt x="0" y="0"/>
                  </a:lnTo>
                  <a:lnTo>
                    <a:pt x="38" y="16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99"/>
            <p:cNvSpPr>
              <a:spLocks noChangeShapeType="1"/>
            </p:cNvSpPr>
            <p:nvPr/>
          </p:nvSpPr>
          <p:spPr bwMode="auto">
            <a:xfrm flipH="1" flipV="1">
              <a:off x="4335" y="1675"/>
              <a:ext cx="408" cy="336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100"/>
            <p:cNvSpPr>
              <a:spLocks/>
            </p:cNvSpPr>
            <p:nvPr/>
          </p:nvSpPr>
          <p:spPr bwMode="auto">
            <a:xfrm>
              <a:off x="4310" y="1654"/>
              <a:ext cx="40" cy="38"/>
            </a:xfrm>
            <a:custGeom>
              <a:avLst/>
              <a:gdLst>
                <a:gd name="T0" fmla="*/ 17 w 40"/>
                <a:gd name="T1" fmla="*/ 38 h 38"/>
                <a:gd name="T2" fmla="*/ 0 w 40"/>
                <a:gd name="T3" fmla="*/ 0 h 38"/>
                <a:gd name="T4" fmla="*/ 40 w 40"/>
                <a:gd name="T5" fmla="*/ 10 h 38"/>
                <a:gd name="T6" fmla="*/ 17 w 40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8"/>
                <a:gd name="T14" fmla="*/ 40 w 4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8">
                  <a:moveTo>
                    <a:pt x="17" y="38"/>
                  </a:moveTo>
                  <a:lnTo>
                    <a:pt x="0" y="0"/>
                  </a:lnTo>
                  <a:lnTo>
                    <a:pt x="40" y="10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101"/>
            <p:cNvSpPr>
              <a:spLocks noChangeShapeType="1"/>
            </p:cNvSpPr>
            <p:nvPr/>
          </p:nvSpPr>
          <p:spPr bwMode="auto">
            <a:xfrm>
              <a:off x="3368" y="1552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102"/>
            <p:cNvSpPr>
              <a:spLocks/>
            </p:cNvSpPr>
            <p:nvPr/>
          </p:nvSpPr>
          <p:spPr bwMode="auto">
            <a:xfrm>
              <a:off x="3396" y="1722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Rectangle 103"/>
            <p:cNvSpPr>
              <a:spLocks noChangeArrowheads="1"/>
            </p:cNvSpPr>
            <p:nvPr/>
          </p:nvSpPr>
          <p:spPr bwMode="auto">
            <a:xfrm>
              <a:off x="3421" y="1600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2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576262"/>
            <a:ext cx="8572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3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and Implementing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DLinkedList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&gt;::remove(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DNode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&gt;*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node v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DNode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&gt;* u =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prev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	/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predecessor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DNode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&gt;* w =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-&gt;next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successor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u-&gt;next = w;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unlink v from list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w-&gt;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u;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n--;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DLinkedList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removeFront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from font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remove(header-&gt;next);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4200" y="1932710"/>
            <a:ext cx="2514600" cy="2770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5105400"/>
            <a:ext cx="2590800" cy="3048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1999" y="480725"/>
            <a:ext cx="1524001" cy="7568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499270"/>
            <a:ext cx="3048000" cy="69373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calls itself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Recurrence case</a:t>
            </a:r>
          </a:p>
          <a:p>
            <a:pPr lvl="1"/>
            <a:r>
              <a:rPr lang="en-US" dirty="0" smtClean="0"/>
              <a:t>Helper function</a:t>
            </a:r>
          </a:p>
          <a:p>
            <a:pPr lvl="1"/>
            <a:r>
              <a:rPr lang="en-US" dirty="0" smtClean="0"/>
              <a:t>Recursion trace</a:t>
            </a:r>
          </a:p>
          <a:p>
            <a:pPr lvl="1"/>
            <a:r>
              <a:rPr lang="en-US" dirty="0" smtClean="0"/>
              <a:t>Linear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thinking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to use recursion? How to write C++ code using recursion?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actually happens during execution?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thinking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to use recursion? How to write C++ code using recursion?</a:t>
            </a:r>
          </a:p>
          <a:p>
            <a:pPr marL="1371600" lvl="2" indent="-514350"/>
            <a:r>
              <a:rPr lang="en-US" dirty="0" smtClean="0"/>
              <a:t>Base case</a:t>
            </a:r>
          </a:p>
          <a:p>
            <a:pPr marL="1371600" lvl="2" indent="-514350"/>
            <a:r>
              <a:rPr lang="en-US" dirty="0" smtClean="0"/>
              <a:t>Recurrence case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actually happens during execution?</a:t>
            </a:r>
          </a:p>
          <a:p>
            <a:pPr marL="1371600" lvl="2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Recursion trace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function to calculate </a:t>
            </a:r>
          </a:p>
          <a:p>
            <a:r>
              <a:rPr lang="en-US" dirty="0" smtClean="0"/>
              <a:t>sum(n) = 1 + 2 + …+n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function to calculate </a:t>
            </a:r>
          </a:p>
          <a:p>
            <a:r>
              <a:rPr lang="en-US" dirty="0" smtClean="0"/>
              <a:t>sum(n) = </a:t>
            </a:r>
            <a:r>
              <a:rPr lang="en-US" dirty="0" smtClean="0">
                <a:solidFill>
                  <a:srgbClr val="FF0000"/>
                </a:solidFill>
              </a:rPr>
              <a:t>1 + 2 + …</a:t>
            </a:r>
            <a:r>
              <a:rPr lang="en-US" dirty="0" smtClean="0"/>
              <a:t>+n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849</Words>
  <Application>Microsoft Office PowerPoint</Application>
  <PresentationFormat>On-screen Show (4:3)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Symbol</vt:lpstr>
      <vt:lpstr>Tahoma</vt:lpstr>
      <vt:lpstr>Times New Roman</vt:lpstr>
      <vt:lpstr>Wingdings</vt:lpstr>
      <vt:lpstr>Default Design</vt:lpstr>
      <vt:lpstr>1_Office Theme</vt:lpstr>
      <vt:lpstr>CPSC 131 Data Structures Concepts</vt:lpstr>
      <vt:lpstr>PowerPoint Presentation</vt:lpstr>
      <vt:lpstr>Calling and Implementing a function</vt:lpstr>
      <vt:lpstr>Recursion</vt:lpstr>
      <vt:lpstr>Recursion</vt:lpstr>
      <vt:lpstr>Recursion</vt:lpstr>
      <vt:lpstr>Recursion</vt:lpstr>
      <vt:lpstr>Recursion example 1</vt:lpstr>
      <vt:lpstr>Recursion example 1</vt:lpstr>
      <vt:lpstr>Recursion example 1</vt:lpstr>
      <vt:lpstr>Recursion example 1</vt:lpstr>
      <vt:lpstr>A problem can have different recursions</vt:lpstr>
      <vt:lpstr>A problem can have different recursions</vt:lpstr>
      <vt:lpstr>A linked list</vt:lpstr>
      <vt:lpstr>Length of a linked list</vt:lpstr>
      <vt:lpstr>Length of a linked list</vt:lpstr>
      <vt:lpstr>Print all elements of a linked list</vt:lpstr>
      <vt:lpstr>Recursion example 2</vt:lpstr>
      <vt:lpstr>Visualizing Recursion</vt:lpstr>
    </vt:vector>
  </TitlesOfParts>
  <Company>Cal State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Recursive Functions</dc:title>
  <dc:creator>Mariko Molodowitch</dc:creator>
  <cp:lastModifiedBy>Panangadan, Anand</cp:lastModifiedBy>
  <cp:revision>142</cp:revision>
  <dcterms:created xsi:type="dcterms:W3CDTF">2008-04-23T23:59:47Z</dcterms:created>
  <dcterms:modified xsi:type="dcterms:W3CDTF">2018-10-12T05:02:09Z</dcterms:modified>
</cp:coreProperties>
</file>