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4" autoAdjust="0"/>
    <p:restoredTop sz="94660"/>
  </p:normalViewPr>
  <p:slideViewPr>
    <p:cSldViewPr snapToGrid="0">
      <p:cViewPr>
        <p:scale>
          <a:sx n="100" d="100"/>
          <a:sy n="100" d="100"/>
        </p:scale>
        <p:origin x="4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79ED-3B58-B1B4-161F-0F12C3DF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969D4-B5D3-A235-ACF8-ACB3C4BF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AA4-06D6-6FE5-5068-07A586FA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2E7D-CB2F-80A9-9EA1-B608E086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4D4C-AB73-FF0D-E5E9-B058358B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15B5-D0B3-EA93-0173-DB5E2BD7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900DD-AF09-089E-E290-CDB0A8C5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056C-A5D5-6F88-32ED-05A09F47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969-AF01-9AE7-880E-DDC35F1A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73AB-494F-E6A3-F30C-B7E45B3F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894F3-85D0-7ECA-1135-3B3E2F251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ECAC-4FC9-C668-5434-E44810B0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1DA-8303-6EFE-166B-285C4E83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F341-2703-40AF-0C4F-21A34B60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FC93-B92B-D2C3-B609-618FCE43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277-5BE6-A2EB-DFA6-2D322575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9D18-84EF-5C91-6F56-0E5AB49D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4454-D7A3-5E86-7E24-66C0D6B1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C90-8B5B-8AB1-A1B5-2BFF566F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AF7F-A209-4C17-291B-324C9E02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4047-6624-6B72-562B-4262260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008F0-DF12-EA89-BC93-B443E2D7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4E5B-7EE8-3A3A-9C9E-AD17E58F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D1A7-4004-FEDE-83A2-593904E7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C26B-26ED-2992-F38E-223ECAE8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E798-1B5C-F192-A3E4-8C46DEEB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CF0A-CBA0-EF70-325E-CC0A28608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96C7-CAEE-9CD0-1BCA-F9BF7F822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B71D-C0D6-7041-0F57-B37D6D2D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5710-232F-8842-4118-CB3DCB2A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6B4A9-5283-A125-826A-905AAD7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70D4-5251-26CE-F258-65EACC5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7423-A903-D137-2765-6F9818EB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1A7F-844E-3727-3FC5-A19236C7B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49B07-4F70-9C83-6873-FBDFF2D9F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5FCE3-9484-DA6C-99E1-F4E7A842E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9EEAF-B15E-B275-FD81-3ACD415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2B394-01B7-A44C-BF49-1FA99B5E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2FA1B-D9FD-4927-1FD6-0C237EE4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F77-A87D-FAA8-B12B-4793B3DD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6F1A5-84A8-B3A7-E449-C95C081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90229-628C-EFDE-EA7D-D6826572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5A485-2B6E-0121-DEDE-103AA817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60748-8839-7D59-7311-E1DC8843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9184E-3A10-54F5-2E6D-DBAA8A0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A8C02-8D5F-2C3A-A13B-57F1F279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0FEF-45BD-1A2C-1B85-5AA80C03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B22D-51D1-7FBC-2F4A-E4F67FA9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8C32-A341-C9B8-368E-0F50F4FC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1BFE-59C0-E6CB-5FB1-8344BC8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F7EC-DE8F-6AD6-FB64-23A1B9AD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FDFE-92EF-5D23-37B0-1B284330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133-0459-640D-6D40-8DA85BE3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96B9-5018-4CCE-0209-4B7135263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8D2E2-BFC6-C7EA-6DAA-BCBB11EE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3F531-2222-1175-2CCE-9174B58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9E87D-B734-C37D-5C59-4C744002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D68E7-9533-00C2-09B2-75BBA1E8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75FA9-3584-26BC-CB72-C8CE86E2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42552-CE69-DE58-9D6A-5E84DAB8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B8A5-AF28-5DB8-C255-DD24FDDE0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B16D-5768-498D-AB01-C28777BCA1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A8BD-C57E-A1D2-74F4-87DF85260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CE70-47CB-6454-E81B-8EE78F09E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4760-C5C2-4485-BAA4-EAA06085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bInnStuHf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pc.nmsu.edu/discovery/slurm/job-manage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no-editor.org/dist/latest/cheatshe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rc.unc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pc.nmsu.edu/discovery/slurm/job-managemen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2988-1DBF-F62B-84D0-FC86CA3B0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run and manage jobs on HPC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1BB5C-203C-7064-F288-E0D72CC7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Video To accompany this lecture is located at: </a:t>
            </a:r>
          </a:p>
          <a:p>
            <a:r>
              <a:rPr lang="en-US" dirty="0">
                <a:hlinkClick r:id="rId2"/>
              </a:rPr>
              <a:t>https://youtu.be/6bInnStuHfQ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0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31A6-18FE-9FD0-BCC6-A5704F39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 for using Linux Command 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179B-50C2-7D6B-D065-DC66DC0C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ls : lists files and directories 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cd : change directory 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cd .. : moves one directory up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cd- : moves to previous directory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More: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https://www.hostinger.com/tutorials/linux-commands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4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0E05-ECFA-5B36-078E-BEDFDEFF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 for SLURM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2FCB-29CD-1896-61A6-5CDBAB9F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&lt;watch&gt;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squeue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-u &lt;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onyen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&gt; : view job information managed by SLURM   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*watch is optional*</a:t>
            </a:r>
          </a:p>
          <a:p>
            <a:pPr marL="0" indent="0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seff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jobid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&gt; : view post-job statistics</a:t>
            </a:r>
          </a:p>
          <a:p>
            <a:pPr marL="0" indent="0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sbatch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&lt;name_of_file.sh&gt; : start job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scancel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job_id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&gt; : kill or end current state of a pending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EB9E2-B09B-9BF0-7BAB-A57351B1DA9A}"/>
              </a:ext>
            </a:extLst>
          </p:cNvPr>
          <p:cNvSpPr txBox="1"/>
          <p:nvPr/>
        </p:nvSpPr>
        <p:spPr>
          <a:xfrm>
            <a:off x="6564351" y="6447458"/>
            <a:ext cx="609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https://hpc.nmsu.edu/discovery/slurm/job-management/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1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5330-E31F-5EAE-915D-AB9D3838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command line text editor: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25D9-72F8-F786-C1AB-896C572E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nano &lt;name_of_file&gt; :opens file </a:t>
            </a:r>
          </a:p>
          <a:p>
            <a:pPr marL="0" indent="0">
              <a:buNone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Ctrl+x :exit (</a:t>
            </a:r>
            <a:r>
              <a:rPr lang="en-US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select yes to save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and no to not save changes)</a:t>
            </a:r>
          </a:p>
          <a:p>
            <a:pPr marL="0" indent="0">
              <a:buNone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Up/down/left/right arrows : to navigate the text file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8658C-D5CC-EA91-EFB2-E89C4946BDEE}"/>
              </a:ext>
            </a:extLst>
          </p:cNvPr>
          <p:cNvSpPr txBox="1"/>
          <p:nvPr/>
        </p:nvSpPr>
        <p:spPr>
          <a:xfrm>
            <a:off x="6618249" y="6211669"/>
            <a:ext cx="609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https://www.nano-editor.org/dist/latest/cheatsheet.html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4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D09-81D0-A40C-DAD6-F96AC989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sitting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D3BB-77AF-CCCD-CBD0-1D91363F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1. Submit the jobs </a:t>
            </a:r>
          </a:p>
          <a:p>
            <a:pPr lvl="1"/>
            <a:r>
              <a:rPr lang="en-US" dirty="0"/>
              <a:t>How to navigate folder/filesystems using SFTP or SSH</a:t>
            </a:r>
          </a:p>
          <a:p>
            <a:pPr lvl="1"/>
            <a:r>
              <a:rPr lang="en-US" dirty="0"/>
              <a:t>Edit </a:t>
            </a:r>
            <a:r>
              <a:rPr lang="en-US" dirty="0" err="1"/>
              <a:t>Batchfiles</a:t>
            </a:r>
            <a:r>
              <a:rPr lang="en-US" dirty="0"/>
              <a:t> (typically .</a:t>
            </a:r>
            <a:r>
              <a:rPr lang="en-US" dirty="0" err="1"/>
              <a:t>sh</a:t>
            </a:r>
            <a:r>
              <a:rPr lang="en-US" dirty="0"/>
              <a:t>) using nano</a:t>
            </a:r>
          </a:p>
          <a:p>
            <a:pPr lvl="1"/>
            <a:r>
              <a:rPr lang="en-US" dirty="0"/>
              <a:t>Execute </a:t>
            </a:r>
            <a:r>
              <a:rPr lang="en-US" dirty="0" err="1"/>
              <a:t>batchfiles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down job number from shell (Submitted batch job </a:t>
            </a:r>
            <a:r>
              <a:rPr lang="en-US" b="1" dirty="0">
                <a:highlight>
                  <a:srgbClr val="FFFF00"/>
                </a:highlight>
              </a:rPr>
              <a:t>5265284</a:t>
            </a:r>
            <a:r>
              <a:rPr lang="en-US" b="1" dirty="0"/>
              <a:t>) </a:t>
            </a:r>
            <a:r>
              <a:rPr lang="en-US" dirty="0"/>
              <a:t>into the spreadsheet</a:t>
            </a:r>
          </a:p>
          <a:p>
            <a:r>
              <a:rPr lang="en-US" dirty="0"/>
              <a:t>2. monitor the jobs</a:t>
            </a:r>
          </a:p>
          <a:p>
            <a:pPr lvl="1"/>
            <a:r>
              <a:rPr lang="en-US" dirty="0" err="1"/>
              <a:t>squeue</a:t>
            </a:r>
            <a:r>
              <a:rPr lang="en-US" dirty="0"/>
              <a:t> –u &lt;</a:t>
            </a:r>
            <a:r>
              <a:rPr lang="en-US" dirty="0" err="1"/>
              <a:t>onyen</a:t>
            </a:r>
            <a:r>
              <a:rPr lang="en-US" dirty="0"/>
              <a:t>&gt; </a:t>
            </a:r>
          </a:p>
          <a:p>
            <a:r>
              <a:rPr lang="en-US" dirty="0"/>
              <a:t>3. determine convergence</a:t>
            </a:r>
          </a:p>
          <a:p>
            <a:pPr lvl="1"/>
            <a:r>
              <a:rPr lang="en-US" dirty="0">
                <a:hlinkClick r:id="rId2"/>
              </a:rPr>
              <a:t>https://ondemand.rc.unc.edu/</a:t>
            </a:r>
            <a:endParaRPr lang="en-US" dirty="0"/>
          </a:p>
          <a:p>
            <a:pPr lvl="1"/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Run notebook: </a:t>
            </a:r>
            <a:r>
              <a:rPr lang="en-US" dirty="0" err="1">
                <a:solidFill>
                  <a:srgbClr val="00B0F0"/>
                </a:solidFill>
              </a:rPr>
              <a:t>VASP_check_convergence.ipynb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4. record the statistics into the spreadsheet</a:t>
            </a:r>
          </a:p>
          <a:p>
            <a:pPr lvl="1"/>
            <a:r>
              <a:rPr lang="en-US" dirty="0" err="1"/>
              <a:t>seff</a:t>
            </a:r>
            <a:r>
              <a:rPr lang="en-US" dirty="0"/>
              <a:t> </a:t>
            </a:r>
            <a:r>
              <a:rPr lang="en-US" b="1" dirty="0">
                <a:highlight>
                  <a:srgbClr val="FFFF00"/>
                </a:highlight>
              </a:rPr>
              <a:t>5265284</a:t>
            </a:r>
          </a:p>
          <a:p>
            <a:r>
              <a:rPr lang="en-US" b="1" dirty="0"/>
              <a:t>If converged</a:t>
            </a:r>
          </a:p>
          <a:p>
            <a:pPr lvl="1"/>
            <a:r>
              <a:rPr lang="en-US" b="1" dirty="0"/>
              <a:t>Your done</a:t>
            </a:r>
          </a:p>
          <a:p>
            <a:r>
              <a:rPr lang="en-US" b="1" dirty="0"/>
              <a:t>If not converged</a:t>
            </a:r>
          </a:p>
          <a:p>
            <a:pPr lvl="1"/>
            <a:r>
              <a:rPr lang="en-US" dirty="0">
                <a:hlinkClick r:id="rId2"/>
              </a:rPr>
              <a:t>https://ondemand.rc.unc.edu/</a:t>
            </a:r>
            <a:endParaRPr lang="en-US" dirty="0"/>
          </a:p>
          <a:p>
            <a:pPr lvl="1"/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Run notebook : </a:t>
            </a:r>
            <a:r>
              <a:rPr lang="en-US" dirty="0" err="1">
                <a:solidFill>
                  <a:srgbClr val="00B0F0"/>
                </a:solidFill>
              </a:rPr>
              <a:t>VASP_restart_job.ipynb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Redo step 1-4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b="1" dirty="0">
              <a:highlight>
                <a:srgbClr val="FFFF00"/>
              </a:highlight>
            </a:endParaRPr>
          </a:p>
          <a:p>
            <a:pPr lvl="1"/>
            <a:endParaRPr lang="en-US" b="1" dirty="0">
              <a:highlight>
                <a:srgbClr val="FFFF00"/>
              </a:highlight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54BE-F998-F2EF-A7AE-D22F7850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correct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4A1C-0965-FEF0-AEF8-6A538449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the time (#SBATCH --time=D:HH:MM:SS ) for running the jobs requires trial and error</a:t>
            </a:r>
          </a:p>
          <a:p>
            <a:pPr lvl="1"/>
            <a:r>
              <a:rPr lang="en-US" dirty="0"/>
              <a:t>If #SBATCH --time=0:1:00:00 (1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Will run asap</a:t>
            </a:r>
          </a:p>
          <a:p>
            <a:pPr lvl="1"/>
            <a:r>
              <a:rPr lang="en-US" dirty="0"/>
              <a:t>If #SBATCH --time=0:24:00:00</a:t>
            </a:r>
          </a:p>
          <a:p>
            <a:pPr lvl="2"/>
            <a:r>
              <a:rPr lang="en-US" dirty="0"/>
              <a:t>Will wait in line longer before the job can run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If over estimate </a:t>
            </a:r>
          </a:p>
          <a:p>
            <a:pPr lvl="2"/>
            <a:r>
              <a:rPr lang="en-US" dirty="0"/>
              <a:t>Wait a long time for job to start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If under estimate</a:t>
            </a:r>
          </a:p>
          <a:p>
            <a:pPr lvl="2"/>
            <a:r>
              <a:rPr lang="en-US" dirty="0"/>
              <a:t>The job will not have enough time to complete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3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5091-B92D-2FFA-F1BD-579D172E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: </a:t>
            </a:r>
            <a:r>
              <a:rPr lang="en-US" dirty="0" err="1"/>
              <a:t>seff</a:t>
            </a:r>
            <a:r>
              <a:rPr lang="en-US" dirty="0"/>
              <a:t> &lt;</a:t>
            </a:r>
            <a:r>
              <a:rPr lang="en-US" dirty="0" err="1"/>
              <a:t>job_id</a:t>
            </a:r>
            <a:r>
              <a:rPr lang="en-US" dirty="0"/>
              <a:t>&gt; (</a:t>
            </a:r>
            <a:r>
              <a:rPr lang="en-US" dirty="0" err="1"/>
              <a:t>Slurm</a:t>
            </a:r>
            <a:r>
              <a:rPr lang="en-US" dirty="0"/>
              <a:t> Job Efficiency Report)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9128-25C4-B62F-2434-542E2C15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>
                <a:highlight>
                  <a:srgbClr val="FFFF00"/>
                </a:highlight>
              </a:rPr>
              <a:t>Job ID: 5265284</a:t>
            </a:r>
          </a:p>
          <a:p>
            <a:pPr lvl="2"/>
            <a:r>
              <a:rPr lang="en-US" dirty="0"/>
              <a:t>Cluster: dogwood</a:t>
            </a:r>
          </a:p>
          <a:p>
            <a:pPr lvl="2"/>
            <a:r>
              <a:rPr lang="en-US" dirty="0"/>
              <a:t>User/Group: </a:t>
            </a:r>
            <a:r>
              <a:rPr lang="en-US" dirty="0" err="1"/>
              <a:t>jarkeith</a:t>
            </a:r>
            <a:r>
              <a:rPr lang="en-US" dirty="0"/>
              <a:t>/users</a:t>
            </a:r>
          </a:p>
          <a:p>
            <a:pPr lvl="2"/>
            <a:r>
              <a:rPr lang="en-US" dirty="0"/>
              <a:t>State: RUNNING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Nodes: 12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Cores per node: 40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CPU Utilized: 00:00:00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CPU Efficiency: 0.00% of 11:28:00 core-</a:t>
            </a:r>
            <a:r>
              <a:rPr lang="en-US" dirty="0" err="1">
                <a:highlight>
                  <a:srgbClr val="FFFF00"/>
                </a:highlight>
              </a:rPr>
              <a:t>walltime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Job Wall-clock time: 00:01:26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Memory Utilized: 0.00 MB (estimated maximum)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Memory Efficiency: 0.00% of 2.21 TB (4.71 GB/core)</a:t>
            </a:r>
          </a:p>
          <a:p>
            <a:pPr lvl="2"/>
            <a:r>
              <a:rPr lang="en-US" dirty="0"/>
              <a:t>WARNING: Efficiency statistics may be misleading for RUNNING jobs.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Note: we want to put the values of the highlighted values in a spreadsheet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377D6-AC39-953A-A4ED-E2D5F645C7E5}"/>
              </a:ext>
            </a:extLst>
          </p:cNvPr>
          <p:cNvSpPr txBox="1"/>
          <p:nvPr/>
        </p:nvSpPr>
        <p:spPr>
          <a:xfrm>
            <a:off x="6564351" y="6447458"/>
            <a:ext cx="609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https://hpc.nmsu.edu/discovery/slurm/job-management/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9CCE-61C7-703A-2B5F-0CAABA58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DFB0-2BED-65F3-67C8-EEC28B00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cd</a:t>
            </a: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cp /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proj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averittlab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/projects/sensors/inputs/test1 .  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*don’t forget the period*</a:t>
            </a:r>
          </a:p>
          <a:p>
            <a:pPr marL="0" indent="0">
              <a:buNone/>
            </a:pP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sbatch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&lt;.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sh_file_name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squeue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–u &lt;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onyen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come back and check using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squeue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command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When job is complete: 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seff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job_id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and put relevant information into spreadsheet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cd /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proj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averittlab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/projects/sensors/outputs </a:t>
            </a: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mv /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nas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/&lt;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onyen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&gt;/home/test1 .</a:t>
            </a:r>
          </a:p>
        </p:txBody>
      </p:sp>
    </p:spTree>
    <p:extLst>
      <p:ext uri="{BB962C8B-B14F-4D97-AF65-F5344CB8AC3E}">
        <p14:creationId xmlns:p14="http://schemas.microsoft.com/office/powerpoint/2010/main" val="223840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626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How to run and manage jobs on HPC systems </vt:lpstr>
      <vt:lpstr>Cheat Sheet for using Linux Command Line </vt:lpstr>
      <vt:lpstr>Cheat sheet for SLURM commands </vt:lpstr>
      <vt:lpstr>How to use command line text editor: nano</vt:lpstr>
      <vt:lpstr>Baby sitting jobs</vt:lpstr>
      <vt:lpstr>How to pick correct time</vt:lpstr>
      <vt:lpstr>The command : seff &lt;job_id&gt; (Slurm Job Efficiency Report) </vt:lpstr>
      <vt:lpstr>First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Averitt</dc:creator>
  <cp:lastModifiedBy>Jared Averitt</cp:lastModifiedBy>
  <cp:revision>2</cp:revision>
  <dcterms:created xsi:type="dcterms:W3CDTF">2023-07-16T15:20:58Z</dcterms:created>
  <dcterms:modified xsi:type="dcterms:W3CDTF">2023-07-17T01:23:34Z</dcterms:modified>
</cp:coreProperties>
</file>