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29" r:id="rId3"/>
    <p:sldId id="333" r:id="rId4"/>
    <p:sldId id="336" r:id="rId5"/>
    <p:sldId id="330" r:id="rId6"/>
    <p:sldId id="331" r:id="rId7"/>
    <p:sldId id="282" r:id="rId8"/>
    <p:sldId id="270" r:id="rId9"/>
    <p:sldId id="337" r:id="rId10"/>
    <p:sldId id="332" r:id="rId11"/>
    <p:sldId id="338" r:id="rId12"/>
    <p:sldId id="339" r:id="rId13"/>
    <p:sldId id="340" r:id="rId14"/>
    <p:sldId id="295" r:id="rId15"/>
    <p:sldId id="341" r:id="rId16"/>
    <p:sldId id="342" r:id="rId17"/>
    <p:sldId id="343" r:id="rId18"/>
    <p:sldId id="261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FF"/>
    <a:srgbClr val="FFCCFF"/>
    <a:srgbClr val="FF6600"/>
    <a:srgbClr val="FF9933"/>
    <a:srgbClr val="CC9900"/>
    <a:srgbClr val="FF9900"/>
    <a:srgbClr val="FF3300"/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3" autoAdjust="0"/>
    <p:restoredTop sz="87889" autoAdjust="0"/>
  </p:normalViewPr>
  <p:slideViewPr>
    <p:cSldViewPr>
      <p:cViewPr>
        <p:scale>
          <a:sx n="100" d="100"/>
          <a:sy n="100" d="100"/>
        </p:scale>
        <p:origin x="-42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650E8-AA36-4402-A64C-B72FC86EE054}" type="datetimeFigureOut">
              <a:rPr lang="zh-CN" altLang="en-US" smtClean="0"/>
              <a:pPr/>
              <a:t>2013/11/17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B9FD0-C2EA-4EE5-B199-E5AA384DD9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9FD0-C2EA-4EE5-B199-E5AA384DD9D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F3BA3-0245-4450-AA8C-0B7388FEAE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FFAC9-BD21-4EAD-912A-C8D61CFD15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A9ADF-242C-4E15-A4E9-FA35638C83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742F3-7DCB-4E44-B94C-B3567FBF1B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857E1-4482-42B2-8225-5D4D43736C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697C0-7687-46FE-93AC-5CE8AF6F82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9A65B-E58A-4995-BE95-352D53A85D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5C63E7-4550-4370-A63F-2C0393124F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7DA1C-E079-4E95-9685-78DBB67F37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322B6-D53E-41B1-AE63-DD062C2405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19B1E-D78A-4A66-BF68-9BD871E3AB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976CF5F-380A-451E-9C78-A4CDC3460D0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RocketMQ" TargetMode="External"/><Relationship Id="rId2" Type="http://schemas.openxmlformats.org/officeDocument/2006/relationships/hyperlink" Target="http://gitlab.alibaba-inc.com/shijia.wxr/rocketmq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4099" name="Rectangle 9"/>
          <p:cNvSpPr>
            <a:spLocks noChangeArrowheads="1"/>
          </p:cNvSpPr>
          <p:nvPr/>
        </p:nvSpPr>
        <p:spPr bwMode="auto">
          <a:xfrm>
            <a:off x="457200" y="1828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中间件</a:t>
            </a:r>
            <a:endParaRPr lang="en-US" altLang="zh-CN" sz="4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Rectangle 11"/>
          <p:cNvSpPr>
            <a:spLocks noChangeArrowheads="1"/>
          </p:cNvSpPr>
          <p:nvPr/>
        </p:nvSpPr>
        <p:spPr bwMode="auto">
          <a:xfrm>
            <a:off x="3581400" y="30480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3581400" y="35814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5929322" y="3524815"/>
            <a:ext cx="31342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400" dirty="0" smtClean="0">
              <a:solidFill>
                <a:srgbClr val="F2F2F2"/>
              </a:solidFill>
              <a:ea typeface="黑体" pitchFamily="2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2" charset="-122"/>
              </a:rPr>
              <a:t>誓嘉 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黑体" pitchFamily="2" charset="-122"/>
              </a:rPr>
              <a:t>shijia.wxr@taobao.com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3.0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存储方案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75" y="980728"/>
            <a:ext cx="84010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消费队列存储方案（单机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5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万个队列）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908720"/>
            <a:ext cx="77819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消费队列存储格式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060848"/>
            <a:ext cx="54102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消息查询索引方案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81113"/>
            <a:ext cx="64008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3.0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主备同步双写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980728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Master 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物理队列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PAGECACHE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写入消息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等待后台线程将数据同步到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同步成功后，向客户端返回成功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同步失败后，也向客户端返回成功（注：此时需要报警出来，人工查找错误原因）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2780928"/>
            <a:ext cx="69127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上述方式需要解决的难点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存储是通过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来访问数据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有别于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KV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，所以主备之间数据的顺序要完全一致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使用单线程同步，同步状态维护在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端。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如何避免双写带来的巨大性能损耗？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传统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（请求应答）方式无法高性能，使用专用通信协议，避免请求发出去，等待应带的过程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数据批量向</a:t>
            </a: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Slave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同步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数据如何流动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24744"/>
            <a:ext cx="6120680" cy="410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2513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常见问题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980728"/>
            <a:ext cx="69127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 Rebalance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失败怎么办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消费失败，消息如何重试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顺序消息消费失败，消息如何重试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发送消息失败该怎么办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发现消费消息慢，可能什么原因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6920" y="260648"/>
            <a:ext cx="1898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开源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980728"/>
            <a:ext cx="69127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u"/>
            </a:pPr>
            <a:r>
              <a:rPr lang="en-US" altLang="zh-CN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Gitlab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上开源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en-US" altLang="zh-CN" sz="1600" dirty="0" smtClean="0">
                <a:hlinkClick r:id="rId2"/>
              </a:rPr>
              <a:t>http://gitlab.alibaba-inc.com/shijia.wxr/rocketmq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u"/>
            </a:pPr>
            <a:r>
              <a:rPr lang="en-US" altLang="zh-CN" sz="16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上开源</a:t>
            </a: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en-US" altLang="zh-CN" sz="1600" dirty="0" smtClean="0">
                <a:hlinkClick r:id="rId3"/>
              </a:rPr>
              <a:t>https://github.com/alibaba/RocketMQ</a:t>
            </a:r>
            <a:endParaRPr lang="en-US" altLang="zh-CN" sz="1600" dirty="0" smtClean="0"/>
          </a:p>
          <a:p>
            <a:pPr marL="457200" indent="-457200"/>
            <a:endParaRPr lang="en-US" altLang="zh-CN" sz="16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主要内容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976" y="928670"/>
            <a:ext cx="78488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Metaq3.0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常见问题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</a:p>
          <a:p>
            <a:pPr lvl="1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是什么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976" y="928670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METAQ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是一款完全的队列模型消息中间件。单台服务器支持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万以上个持久消息队列，通过扩容服务器，队列数几乎可任意横向扩展。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132856"/>
            <a:ext cx="58388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中的队列是什么形式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7224" y="4500570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一个队列由多个文件组成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每个文件定长，例如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1G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文件名是文件起始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，用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Java long 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类型表示，可认为范围无限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928670"/>
            <a:ext cx="68484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发送消息负载均衡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340768"/>
            <a:ext cx="6336704" cy="385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订阅消息负载均衡（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Rebalance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）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052736"/>
            <a:ext cx="65722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31640" y="4653136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Rebalance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同一个订阅组内，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平均分配队列，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个队列，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，那么第一个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消费前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个队列，另外一个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消费剩下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个队列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队列数，则多余出的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不消费任何队列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endParaRPr lang="zh-CN" altLang="en-US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7171" name="Rectangle 15"/>
          <p:cNvSpPr>
            <a:spLocks noChangeArrowheads="1"/>
          </p:cNvSpPr>
          <p:nvPr/>
        </p:nvSpPr>
        <p:spPr bwMode="auto">
          <a:xfrm>
            <a:off x="2209800" y="1828800"/>
            <a:ext cx="6553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en-US" sz="200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顺序消息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268760"/>
            <a:ext cx="74485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55576" y="4797152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public </a:t>
            </a:r>
            <a:r>
              <a:rPr lang="en-US" altLang="zh-CN" b="1" dirty="0" err="1" smtClean="0"/>
              <a:t>MessageQueue</a:t>
            </a:r>
            <a:r>
              <a:rPr lang="en-US" altLang="zh-CN" b="1" dirty="0" smtClean="0"/>
              <a:t> select(List&lt;</a:t>
            </a:r>
            <a:r>
              <a:rPr lang="en-US" altLang="zh-CN" b="1" dirty="0" err="1" smtClean="0"/>
              <a:t>MessageQueue</a:t>
            </a:r>
            <a:r>
              <a:rPr lang="en-US" altLang="zh-CN" b="1" dirty="0" smtClean="0"/>
              <a:t>&gt; </a:t>
            </a:r>
            <a:r>
              <a:rPr lang="en-US" altLang="zh-CN" b="1" dirty="0" err="1" smtClean="0"/>
              <a:t>mqs</a:t>
            </a:r>
            <a:r>
              <a:rPr lang="en-US" altLang="zh-CN" b="1" dirty="0" smtClean="0"/>
              <a:t>, //</a:t>
            </a:r>
          </a:p>
          <a:p>
            <a:r>
              <a:rPr lang="en-US" altLang="zh-CN" dirty="0" smtClean="0"/>
              <a:t>                            Message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, Object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            Integer </a:t>
            </a:r>
            <a:r>
              <a:rPr lang="en-US" altLang="zh-CN" dirty="0" err="1" smtClean="0"/>
              <a:t>orderid</a:t>
            </a:r>
            <a:r>
              <a:rPr lang="en-US" altLang="zh-CN" dirty="0" smtClean="0"/>
              <a:t> = (Integer)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           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index = </a:t>
            </a:r>
            <a:r>
              <a:rPr lang="en-US" altLang="zh-CN" b="1" dirty="0" err="1" smtClean="0"/>
              <a:t>orderid</a:t>
            </a:r>
            <a:r>
              <a:rPr lang="en-US" altLang="zh-CN" b="1" dirty="0" smtClean="0"/>
              <a:t> % </a:t>
            </a:r>
            <a:r>
              <a:rPr lang="en-US" altLang="zh-CN" b="1" dirty="0" err="1" smtClean="0"/>
              <a:t>mqs.size</a:t>
            </a:r>
            <a:r>
              <a:rPr lang="en-US" altLang="zh-CN" b="1" dirty="0" smtClean="0"/>
              <a:t>();</a:t>
            </a:r>
          </a:p>
          <a:p>
            <a:r>
              <a:rPr lang="en-US" altLang="zh-CN" dirty="0" smtClean="0"/>
              <a:t>                        </a:t>
            </a:r>
            <a:r>
              <a:rPr lang="en-US" altLang="zh-CN" b="1" dirty="0" smtClean="0"/>
              <a:t>return </a:t>
            </a:r>
            <a:r>
              <a:rPr lang="en-US" altLang="zh-CN" b="1" dirty="0" err="1" smtClean="0"/>
              <a:t>mqs.get</a:t>
            </a:r>
            <a:r>
              <a:rPr lang="en-US" altLang="zh-CN" b="1" dirty="0" smtClean="0"/>
              <a:t>(index);</a:t>
            </a:r>
          </a:p>
          <a:p>
            <a:r>
              <a:rPr lang="zh-CN" altLang="en-US" dirty="0" smtClean="0"/>
              <a:t>                    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3.0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主要特性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2976" y="928670"/>
            <a:ext cx="78488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去除</a:t>
            </a:r>
            <a:r>
              <a:rPr lang="en-US" altLang="zh-CN" sz="2000" b="1" dirty="0" err="1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Diamond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依赖，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3.0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独立运行，不依赖外部系统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消息查询，支持根据消息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查询消息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分布式事务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HA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增强，支持同步双写（主备都写成功，才向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Producer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返回）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长轮询方式拉消息，消息实时性同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方式一致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（几毫秒延迟）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定时消息，支持用户指定时间，延时投递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服务端消息重试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Consumer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可为失败消息指定</a:t>
            </a: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下次重试时间）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死信队列</a:t>
            </a:r>
            <a:endParaRPr lang="en-US" altLang="zh-CN" sz="2000" b="1" dirty="0" smtClean="0">
              <a:solidFill>
                <a:srgbClr val="FF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14450" y="247650"/>
            <a:ext cx="638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Metaq</a:t>
            </a:r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3.0 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部署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908720"/>
            <a:ext cx="2895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obao模板">
  <a:themeElements>
    <a:clrScheme name="视点">
      <a:dk1>
        <a:sysClr val="windowText" lastClr="000000"/>
      </a:dk1>
      <a:lt1>
        <a:sysClr val="window" lastClr="CCE8C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taobao模板</Template>
  <TotalTime>3016</TotalTime>
  <Pages>0</Pages>
  <Words>534</Words>
  <Characters>0</Characters>
  <Application>Microsoft Office PowerPoint</Application>
  <DocSecurity>0</DocSecurity>
  <PresentationFormat>全屏显示(4:3)</PresentationFormat>
  <Lines>0</Lines>
  <Paragraphs>97</Paragraphs>
  <Slides>18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taobao模板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Alibaba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誓嘉(王小瑞) vintage.wang@gmail.com</dc:creator>
  <cp:lastModifiedBy>vive</cp:lastModifiedBy>
  <cp:revision>588</cp:revision>
  <cp:lastPrinted>1601-01-01T00:00:00Z</cp:lastPrinted>
  <dcterms:created xsi:type="dcterms:W3CDTF">2011-11-17T05:49:48Z</dcterms:created>
  <dcterms:modified xsi:type="dcterms:W3CDTF">2013-11-17T03:15:32Z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2052-6.6.0.2461</vt:lpwstr>
  </property>
</Properties>
</file>