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  <p:sldMasterId id="2147483849" r:id="rId5"/>
    <p:sldMasterId id="2147483865" r:id="rId6"/>
  </p:sldMasterIdLst>
  <p:notesMasterIdLst>
    <p:notesMasterId r:id="rId54"/>
  </p:notesMasterIdLst>
  <p:handoutMasterIdLst>
    <p:handoutMasterId r:id="rId55"/>
  </p:handoutMasterIdLst>
  <p:sldIdLst>
    <p:sldId id="594" r:id="rId7"/>
    <p:sldId id="669" r:id="rId8"/>
    <p:sldId id="602" r:id="rId9"/>
    <p:sldId id="651" r:id="rId10"/>
    <p:sldId id="652" r:id="rId11"/>
    <p:sldId id="603" r:id="rId12"/>
    <p:sldId id="664" r:id="rId13"/>
    <p:sldId id="604" r:id="rId14"/>
    <p:sldId id="605" r:id="rId15"/>
    <p:sldId id="653" r:id="rId16"/>
    <p:sldId id="665" r:id="rId17"/>
    <p:sldId id="666" r:id="rId18"/>
    <p:sldId id="667" r:id="rId19"/>
    <p:sldId id="670" r:id="rId20"/>
    <p:sldId id="668" r:id="rId21"/>
    <p:sldId id="655" r:id="rId22"/>
    <p:sldId id="656" r:id="rId23"/>
    <p:sldId id="657" r:id="rId24"/>
    <p:sldId id="671" r:id="rId25"/>
    <p:sldId id="659" r:id="rId26"/>
    <p:sldId id="660" r:id="rId27"/>
    <p:sldId id="672" r:id="rId28"/>
    <p:sldId id="673" r:id="rId29"/>
    <p:sldId id="674" r:id="rId30"/>
    <p:sldId id="663" r:id="rId31"/>
    <p:sldId id="636" r:id="rId32"/>
    <p:sldId id="637" r:id="rId33"/>
    <p:sldId id="618" r:id="rId34"/>
    <p:sldId id="619" r:id="rId35"/>
    <p:sldId id="641" r:id="rId36"/>
    <p:sldId id="642" r:id="rId37"/>
    <p:sldId id="643" r:id="rId38"/>
    <p:sldId id="644" r:id="rId39"/>
    <p:sldId id="645" r:id="rId40"/>
    <p:sldId id="646" r:id="rId41"/>
    <p:sldId id="627" r:id="rId42"/>
    <p:sldId id="630" r:id="rId43"/>
    <p:sldId id="629" r:id="rId44"/>
    <p:sldId id="631" r:id="rId45"/>
    <p:sldId id="632" r:id="rId46"/>
    <p:sldId id="633" r:id="rId47"/>
    <p:sldId id="634" r:id="rId48"/>
    <p:sldId id="635" r:id="rId49"/>
    <p:sldId id="647" r:id="rId50"/>
    <p:sldId id="648" r:id="rId51"/>
    <p:sldId id="649" r:id="rId52"/>
    <p:sldId id="595" r:id="rId53"/>
  </p:sldIdLst>
  <p:sldSz cx="9144000" cy="5143500" type="screen16x9"/>
  <p:notesSz cx="6954838" cy="119840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880">
          <p15:clr>
            <a:srgbClr val="A4A3A4"/>
          </p15:clr>
        </p15:guide>
        <p15:guide id="9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5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8"/>
    <a:srgbClr val="70808E"/>
    <a:srgbClr val="123C63"/>
    <a:srgbClr val="E5CC1D"/>
    <a:srgbClr val="AE6C29"/>
    <a:srgbClr val="A2B960"/>
    <a:srgbClr val="006790"/>
    <a:srgbClr val="F68C20"/>
    <a:srgbClr val="D7107F"/>
    <a:srgbClr val="A43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2" autoAdjust="0"/>
    <p:restoredTop sz="97289" autoAdjust="0"/>
  </p:normalViewPr>
  <p:slideViewPr>
    <p:cSldViewPr snapToGrid="0" snapToObjects="1">
      <p:cViewPr varScale="1">
        <p:scale>
          <a:sx n="98" d="100"/>
          <a:sy n="98" d="100"/>
        </p:scale>
        <p:origin x="870" y="84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490" y="66"/>
      </p:cViewPr>
      <p:guideLst>
        <p:guide orient="horz" pos="3775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8969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r">
              <a:defRPr sz="1200"/>
            </a:lvl1pPr>
          </a:lstStyle>
          <a:p>
            <a:fld id="{7B6A12C6-64DF-430F-A4DC-0FC62ED5BE2B}" type="datetime1">
              <a:rPr lang="en-US" smtClean="0"/>
              <a:t>7/25/2015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8969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r">
              <a:defRPr sz="1200"/>
            </a:lvl1pPr>
          </a:lstStyle>
          <a:p>
            <a:fld id="{5C665FA2-C151-4662-A2E4-7CE245007D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4549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r">
              <a:defRPr sz="1200"/>
            </a:lvl1pPr>
          </a:lstStyle>
          <a:p>
            <a:fld id="{8209028B-9E3C-481D-8F79-63DDE9F2EC79}" type="datetime1">
              <a:rPr lang="en-US" smtClean="0"/>
              <a:t>7/25/2015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5938" y="900113"/>
            <a:ext cx="7986713" cy="4494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0" tIns="46270" rIns="92540" bIns="462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5692420"/>
            <a:ext cx="5563870" cy="5392817"/>
          </a:xfrm>
          <a:prstGeom prst="rect">
            <a:avLst/>
          </a:prstGeom>
        </p:spPr>
        <p:txBody>
          <a:bodyPr vert="horz" lIns="92540" tIns="46270" rIns="92540" bIns="4627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r">
              <a:defRPr sz="1200"/>
            </a:lvl1pPr>
          </a:lstStyle>
          <a:p>
            <a:fld id="{F55EC67E-402D-4FA6-937E-816E25842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11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0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DF04893-4A42-4E29-99B1-14D925EB79C1}" type="datetime1">
              <a:rPr lang="en-US" smtClean="0">
                <a:solidFill>
                  <a:prstClr val="black"/>
                </a:solidFill>
              </a:rPr>
              <a:pPr/>
              <a:t>7/25/2015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8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3B4CE9-60A1-4E14-8989-7EBAA22F6342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9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</a:t>
            </a:r>
            <a:r>
              <a:rPr lang="en-US" baseline="0" dirty="0" smtClean="0"/>
              <a:t> discussion about how out of the box is changing – even by Microsoft. It’s encouraging / recommending more customizations but doing so in a less harmful way. (Client side development) As users become savvy, you are going to see them building more of these hybrid solutions that leverage SharePoint web parts + client side development.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7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9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SharePoint will</a:t>
            </a:r>
            <a:r>
              <a:rPr lang="en-US" baseline="0" dirty="0" smtClean="0"/>
              <a:t> automatically assign your items ID numbers. You can always do some sort of a concatenation with the Item ID plus whatever naming scheme you have. This example is Slalom-ID (Item ID number)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8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through the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7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91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rand">
    <p:bg>
      <p:bgPr>
        <a:solidFill>
          <a:srgbClr val="007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10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  <a:endParaRPr lang="en-US" sz="600" dirty="0">
                  <a:gradFill>
                    <a:gsLst>
                      <a:gs pos="5417">
                        <a:schemeClr val="bg1"/>
                      </a:gs>
                      <a:gs pos="13333">
                        <a:schemeClr val="bg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95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r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85278" y="1972270"/>
            <a:ext cx="7773444" cy="3083548"/>
            <a:chOff x="1278928" y="1972270"/>
            <a:chExt cx="7773444" cy="3083548"/>
          </a:xfrm>
        </p:grpSpPr>
        <p:sp>
          <p:nvSpPr>
            <p:cNvPr id="5" name="Text Box 3"/>
            <p:cNvSpPr txBox="1">
              <a:spLocks noChangeArrowheads="1"/>
            </p:cNvSpPr>
            <p:nvPr userDrawn="1"/>
          </p:nvSpPr>
          <p:spPr bwMode="blackWhite">
            <a:xfrm>
              <a:off x="1278928" y="4640327"/>
              <a:ext cx="7773444" cy="4154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91425" tIns="45713" rIns="0" bIns="182880" anchor="b" anchorCtr="0">
              <a:spAutoFit/>
            </a:bodyPr>
            <a:lstStyle/>
            <a:p>
              <a:pPr algn="ctr" defTabSz="914099" eaLnBrk="0" hangingPunct="0">
                <a:defRPr/>
              </a:pPr>
              <a: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© 2015 Slalom, LLC. All rights reserved. The information herein is for informational purposes only and represents the current view of Slalom, LLC. as of the date of this presentation.</a:t>
              </a:r>
              <a:b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SLALOM MAKES NO WARRANTIES, EXPRESS, IMPLIED, OR STATUTORY, AS TO THE INFORMATION IN THIS PRESENTATION.</a:t>
              </a:r>
              <a:endParaRPr lang="en-US" sz="600" dirty="0"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4286480" y="4240217"/>
              <a:ext cx="1758341" cy="338554"/>
            </a:xfrm>
            <a:prstGeom prst="rect">
              <a:avLst/>
            </a:prstGeom>
            <a:noFill/>
          </p:spPr>
          <p:txBody>
            <a:bodyPr wrap="square" lIns="45720" tIns="0" rIns="0" bIns="91440">
              <a:spAutoFit/>
            </a:bodyPr>
            <a:lstStyle/>
            <a:p>
              <a:pPr algn="ctr" defTabSz="914363">
                <a:defRPr/>
              </a:pPr>
              <a:r>
                <a:rPr lang="en-US" sz="1600" b="1" spc="15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slalom.com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82" y="1972270"/>
              <a:ext cx="3374136" cy="87843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7276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65759" y="1240833"/>
            <a:ext cx="4746567" cy="984885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100000"/>
              </a:lnSpc>
              <a:defRPr sz="3200" b="0" spc="-150" baseline="0">
                <a:gradFill>
                  <a:gsLst>
                    <a:gs pos="0">
                      <a:schemeClr val="bg1"/>
                    </a:gs>
                    <a:gs pos="74000">
                      <a:schemeClr val="bg1"/>
                    </a:gs>
                  </a:gsLst>
                  <a:lin ang="5400000" scaled="1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Co-branded template for Slalom and Salesforce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5754" y="2391987"/>
            <a:ext cx="4736572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100" b="0" kern="1200" spc="-30" baseline="0" dirty="0">
                <a:gradFill>
                  <a:gsLst>
                    <a:gs pos="64602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393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3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over"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65759" y="1240833"/>
            <a:ext cx="4746567" cy="984885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100000"/>
              </a:lnSpc>
              <a:defRPr sz="3200" b="0" spc="-150" baseline="0">
                <a:gradFill>
                  <a:gsLst>
                    <a:gs pos="0">
                      <a:schemeClr val="bg1"/>
                    </a:gs>
                    <a:gs pos="74000">
                      <a:schemeClr val="bg1"/>
                    </a:gs>
                  </a:gsLst>
                  <a:lin ang="5400000" scaled="1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Co-branded template for Slalom and Salesforce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5754" y="2391987"/>
            <a:ext cx="4736572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100" b="0" kern="1200" spc="-30" baseline="0" dirty="0">
                <a:gradFill>
                  <a:gsLst>
                    <a:gs pos="64602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53" r="2661" b="891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595" y="4709482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74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38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9237" y="372534"/>
            <a:ext cx="7594763" cy="427205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8289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 a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1111" y="409927"/>
            <a:ext cx="7732888" cy="4349749"/>
          </a:xfrm>
          <a:prstGeom prst="rect">
            <a:avLst/>
          </a:prstGeom>
        </p:spPr>
      </p:pic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390525" y="2962026"/>
            <a:ext cx="3822988" cy="26161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100" i="0" baseline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228" y="2066396"/>
            <a:ext cx="3835285" cy="895630"/>
          </a:xfrm>
        </p:spPr>
        <p:txBody>
          <a:bodyPr lIns="0" rIns="0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261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opt a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4908" y="485421"/>
            <a:ext cx="7719092" cy="4341989"/>
          </a:xfrm>
          <a:prstGeom prst="rect">
            <a:avLst/>
          </a:prstGeom>
        </p:spPr>
      </p:pic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390525" y="2962026"/>
            <a:ext cx="3822988" cy="26161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100" i="0" baseline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228" y="2066396"/>
            <a:ext cx="3835285" cy="895630"/>
          </a:xfrm>
        </p:spPr>
        <p:txBody>
          <a:bodyPr lIns="0" rIns="0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011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opt a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1066" y="635658"/>
            <a:ext cx="7382933" cy="4152900"/>
          </a:xfrm>
          <a:prstGeom prst="rect">
            <a:avLst/>
          </a:prstGeom>
        </p:spPr>
      </p:pic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390525" y="2962026"/>
            <a:ext cx="3822988" cy="26161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100" i="0" baseline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228" y="2066396"/>
            <a:ext cx="3835285" cy="895630"/>
          </a:xfrm>
        </p:spPr>
        <p:txBody>
          <a:bodyPr lIns="0" rIns="0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508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opt a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2667" y="709083"/>
            <a:ext cx="7281332" cy="4095749"/>
          </a:xfrm>
          <a:prstGeom prst="rect">
            <a:avLst/>
          </a:prstGeom>
        </p:spPr>
      </p:pic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390525" y="2962026"/>
            <a:ext cx="3822988" cy="26161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100" i="0" baseline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228" y="2066396"/>
            <a:ext cx="3835285" cy="895630"/>
          </a:xfrm>
        </p:spPr>
        <p:txBody>
          <a:bodyPr lIns="0" rIns="0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051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 opt a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5254" y="496710"/>
            <a:ext cx="7618745" cy="4285544"/>
          </a:xfrm>
          <a:prstGeom prst="rect">
            <a:avLst/>
          </a:prstGeom>
        </p:spPr>
      </p:pic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390525" y="2962026"/>
            <a:ext cx="3822988" cy="26161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100" i="0" baseline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228" y="2066396"/>
            <a:ext cx="3835285" cy="895630"/>
          </a:xfrm>
        </p:spPr>
        <p:txBody>
          <a:bodyPr lIns="0" rIns="0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133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970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Content Placeholder 21"/>
          <p:cNvSpPr>
            <a:spLocks noGrp="1"/>
          </p:cNvSpPr>
          <p:nvPr userDrawn="1">
            <p:ph sz="quarter" idx="10" hasCustomPrompt="1"/>
          </p:nvPr>
        </p:nvSpPr>
        <p:spPr>
          <a:xfrm>
            <a:off x="585216" y="3094143"/>
            <a:ext cx="7973568" cy="26161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i="0" baseline="0">
                <a:gradFill>
                  <a:gsLst>
                    <a:gs pos="25000">
                      <a:schemeClr val="bg1">
                        <a:lumMod val="95000"/>
                      </a:schemeClr>
                    </a:gs>
                    <a:gs pos="54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 userDrawn="1">
            <p:ph type="title"/>
          </p:nvPr>
        </p:nvSpPr>
        <p:spPr>
          <a:xfrm>
            <a:off x="585216" y="2469428"/>
            <a:ext cx="7973568" cy="618631"/>
          </a:xfrm>
        </p:spPr>
        <p:txBody>
          <a:bodyPr lIns="91440" rIns="91440" anchor="b" anchorCtr="0"/>
          <a:lstStyle>
            <a:lvl1pPr algn="ctr">
              <a:defRPr sz="3600">
                <a:gradFill>
                  <a:gsLst>
                    <a:gs pos="15044">
                      <a:schemeClr val="bg1"/>
                    </a:gs>
                    <a:gs pos="38000">
                      <a:schemeClr val="bg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179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21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32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25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26864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4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25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ＭＳ Ｐゴシック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864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ＭＳ Ｐゴシック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0525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26864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24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4744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381000" y="4556560"/>
            <a:ext cx="8382000" cy="41549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25" tIns="45713" rIns="91425" bIns="182880" anchor="b" anchorCtr="0">
            <a:spAutoFit/>
          </a:bodyPr>
          <a:lstStyle/>
          <a:p>
            <a:pPr algn="ctr" defTabSz="914099" eaLnBrk="0" hangingPunct="0">
              <a:defRPr/>
            </a:pPr>
            <a:r>
              <a:rPr lang="en-US" sz="600" dirty="0" smtClean="0">
                <a:solidFill>
                  <a:srgbClr val="525252"/>
                </a:solidFill>
                <a:latin typeface="Arial"/>
                <a:cs typeface="Arial" charset="0"/>
              </a:rPr>
              <a:t>© 2015 Slalom, LLC. All rights reserved. The information herein is for informational purposes only and represents the current view of Slalom, LLC. as of the date of this presentation.</a:t>
            </a:r>
            <a:br>
              <a:rPr lang="en-US" sz="600" dirty="0" smtClean="0">
                <a:solidFill>
                  <a:srgbClr val="525252"/>
                </a:solidFill>
                <a:latin typeface="Arial"/>
                <a:cs typeface="Arial" charset="0"/>
              </a:rPr>
            </a:br>
            <a:r>
              <a:rPr lang="en-US" sz="600" dirty="0" smtClean="0">
                <a:solidFill>
                  <a:srgbClr val="525252"/>
                </a:solidFill>
                <a:latin typeface="Arial"/>
                <a:cs typeface="Arial" charset="0"/>
              </a:rPr>
              <a:t>SLALOM MAKES NO WARRANTIES, EXPRESS, IMPLIED, OR STATUTORY, AS TO THE INFORMATION IN THIS PRESENTATION.</a:t>
            </a:r>
            <a:endParaRPr lang="en-US" sz="600" dirty="0">
              <a:solidFill>
                <a:srgbClr val="525252"/>
              </a:solidFill>
              <a:latin typeface="Arial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4700" y="2214662"/>
            <a:ext cx="2514600" cy="654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44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43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8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3194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0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79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02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075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59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595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15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83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342900"/>
            <a:r>
              <a:rPr lang="en-US" sz="6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342900"/>
            <a:r>
              <a:rPr lang="en-US" sz="6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56001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0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2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97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773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647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4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25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26864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2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25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864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0525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26864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7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8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2230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28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  <a:endParaRPr lang="en-US" sz="600" dirty="0">
                  <a:gradFill>
                    <a:gsLst>
                      <a:gs pos="5417">
                        <a:schemeClr val="bg1"/>
                      </a:gs>
                      <a:gs pos="13333">
                        <a:schemeClr val="bg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228181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image" Target="../media/image26.png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1775" y="210121"/>
            <a:ext cx="8685455" cy="507831"/>
          </a:xfrm>
          <a:prstGeom prst="rect">
            <a:avLst/>
          </a:prstGeom>
          <a:noFill/>
        </p:spPr>
        <p:txBody>
          <a:bodyPr vert="horz" wrap="square" lIns="137160" tIns="73152" rIns="137160" bIns="45720" rtlCol="0" anchor="t" anchorCtr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2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60677"/>
            <a:ext cx="2895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8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90525" y="1072134"/>
            <a:ext cx="8369300" cy="121161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5" r:id="rId2"/>
    <p:sldLayoutId id="2147483729" r:id="rId3"/>
    <p:sldLayoutId id="2147483756" r:id="rId4"/>
    <p:sldLayoutId id="2147483731" r:id="rId5"/>
    <p:sldLayoutId id="2147483732" r:id="rId6"/>
    <p:sldLayoutId id="2147483733" r:id="rId7"/>
    <p:sldLayoutId id="2147483848" r:id="rId8"/>
    <p:sldLayoutId id="2147483843" r:id="rId9"/>
    <p:sldLayoutId id="2147483847" r:id="rId10"/>
    <p:sldLayoutId id="214748384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spc="0" baseline="0">
          <a:gradFill>
            <a:gsLst>
              <a:gs pos="21239">
                <a:srgbClr val="000000"/>
              </a:gs>
              <a:gs pos="42000">
                <a:srgbClr val="000000"/>
              </a:gs>
            </a:gsLst>
            <a:lin ang="5400000" scaled="0"/>
          </a:gra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038" indent="-173038" algn="l" defTabSz="914400" rtl="0" eaLnBrk="1" latinLnBrk="0" hangingPunct="1">
        <a:lnSpc>
          <a:spcPct val="90000"/>
        </a:lnSpc>
        <a:spcBef>
          <a:spcPts val="1200"/>
        </a:spcBef>
        <a:buClr>
          <a:srgbClr val="0072C8"/>
        </a:buClr>
        <a:buSzPct val="110000"/>
        <a:buFont typeface="Wingdings" panose="05000000000000000000" pitchFamily="2" charset="2"/>
        <a:buChar char="§"/>
        <a:defRPr lang="en-US" sz="16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indent="-150813" algn="l" defTabSz="914400" rtl="0" eaLnBrk="1" latinLnBrk="0" hangingPunct="1">
        <a:lnSpc>
          <a:spcPct val="90000"/>
        </a:lnSpc>
        <a:spcBef>
          <a:spcPts val="6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4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133350" algn="l" defTabSz="914400" rtl="0" eaLnBrk="1" latinLnBrk="0" hangingPunct="1">
        <a:lnSpc>
          <a:spcPct val="90000"/>
        </a:lnSpc>
        <a:spcBef>
          <a:spcPts val="4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2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90550" indent="-133350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04850" indent="-111125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1775" y="210121"/>
            <a:ext cx="8685455" cy="507831"/>
          </a:xfrm>
          <a:prstGeom prst="rect">
            <a:avLst/>
          </a:prstGeom>
          <a:noFill/>
        </p:spPr>
        <p:txBody>
          <a:bodyPr vert="horz" wrap="square" lIns="137160" tIns="73152" rIns="137160" bIns="4572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2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60677"/>
            <a:ext cx="2895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endParaRPr lang="en-US"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8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4CA37C95-3A7F-4C90-9D28-0B573484ACDD}" type="slidenum">
              <a:rPr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90525" y="1072134"/>
            <a:ext cx="8369300" cy="121161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7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spc="-100" baseline="0">
          <a:gradFill>
            <a:gsLst>
              <a:gs pos="21239">
                <a:srgbClr val="000000"/>
              </a:gs>
              <a:gs pos="42000">
                <a:srgbClr val="000000"/>
              </a:gs>
            </a:gsLst>
            <a:lin ang="5400000" scaled="0"/>
          </a:gra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173038" indent="-173038" algn="l" defTabSz="914400" rtl="0" eaLnBrk="1" latinLnBrk="0" hangingPunct="1">
        <a:lnSpc>
          <a:spcPct val="90000"/>
        </a:lnSpc>
        <a:spcBef>
          <a:spcPts val="1200"/>
        </a:spcBef>
        <a:buClr>
          <a:srgbClr val="0599DA"/>
        </a:buClr>
        <a:buSzPct val="110000"/>
        <a:buFont typeface="Wingdings" panose="05000000000000000000" pitchFamily="2" charset="2"/>
        <a:buChar char="§"/>
        <a:defRPr lang="en-US" sz="16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23850" indent="-150813" algn="l" defTabSz="914400" rtl="0" eaLnBrk="1" latinLnBrk="0" hangingPunct="1">
        <a:lnSpc>
          <a:spcPct val="90000"/>
        </a:lnSpc>
        <a:spcBef>
          <a:spcPts val="600"/>
        </a:spcBef>
        <a:buClr>
          <a:schemeClr val="bg1">
            <a:lumMod val="75000"/>
          </a:schemeClr>
        </a:buClr>
        <a:buSzPct val="110000"/>
        <a:buFont typeface="Wingdings" panose="05000000000000000000" pitchFamily="2" charset="2"/>
        <a:buChar char="§"/>
        <a:defRPr lang="en-US" sz="14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457200" indent="-133350" algn="l" defTabSz="914400" rtl="0" eaLnBrk="1" latinLnBrk="0" hangingPunct="1">
        <a:lnSpc>
          <a:spcPct val="90000"/>
        </a:lnSpc>
        <a:spcBef>
          <a:spcPts val="400"/>
        </a:spcBef>
        <a:buClr>
          <a:schemeClr val="bg1">
            <a:lumMod val="75000"/>
          </a:schemeClr>
        </a:buClr>
        <a:buSzPct val="110000"/>
        <a:buFont typeface="Wingdings" panose="05000000000000000000" pitchFamily="2" charset="2"/>
        <a:buChar char="§"/>
        <a:defRPr lang="en-US" sz="12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590550" indent="-133350" algn="l" defTabSz="914400" rtl="0" eaLnBrk="1" latinLnBrk="0" hangingPunct="1">
        <a:lnSpc>
          <a:spcPct val="90000"/>
        </a:lnSpc>
        <a:spcBef>
          <a:spcPts val="300"/>
        </a:spcBef>
        <a:buClr>
          <a:schemeClr val="bg1">
            <a:lumMod val="75000"/>
          </a:schemeClr>
        </a:buClr>
        <a:buSzPct val="110000"/>
        <a:buFont typeface="Wingdings" panose="05000000000000000000" pitchFamily="2" charset="2"/>
        <a:buChar char="§"/>
        <a:defRPr lang="en-US" sz="11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704850" indent="-111125" algn="l" defTabSz="914400" rtl="0" eaLnBrk="1" latinLnBrk="0" hangingPunct="1">
        <a:lnSpc>
          <a:spcPct val="90000"/>
        </a:lnSpc>
        <a:spcBef>
          <a:spcPts val="300"/>
        </a:spcBef>
        <a:buClr>
          <a:schemeClr val="bg1">
            <a:lumMod val="75000"/>
          </a:schemeClr>
        </a:buClr>
        <a:buSzPct val="110000"/>
        <a:buFont typeface="Wingdings" panose="05000000000000000000" pitchFamily="2" charset="2"/>
        <a:buChar char="§"/>
        <a:defRPr lang="en-US" sz="1100" kern="1200" spc="0" baseline="0" dirty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146">
          <p15:clr>
            <a:srgbClr val="F26B43"/>
          </p15:clr>
        </p15:guide>
        <p15:guide id="4" pos="246">
          <p15:clr>
            <a:srgbClr val="F26B43"/>
          </p15:clr>
        </p15:guide>
        <p15:guide id="5" pos="5518">
          <p15:clr>
            <a:srgbClr val="F26B43"/>
          </p15:clr>
        </p15:guide>
        <p15:guide id="6" pos="5616">
          <p15:clr>
            <a:srgbClr val="F26B43"/>
          </p15:clr>
        </p15:guide>
        <p15:guide id="7" orient="horz" pos="154">
          <p15:clr>
            <a:srgbClr val="F26B43"/>
          </p15:clr>
        </p15:guide>
        <p15:guide id="8" orient="horz" pos="67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7/25/2015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8" y="92869"/>
            <a:ext cx="3571875" cy="7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29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ugley.sharepoint.com/sites/pugtastic-QA" TargetMode="External"/><Relationship Id="rId2" Type="http://schemas.openxmlformats.org/officeDocument/2006/relationships/hyperlink" Target="http://pugley.sharepoint.com/sites/pugtastic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://pugley.sharepoint.com/sites/pugtastic-Dev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redmatfess.com/" TargetMode="External"/><Relationship Id="rId2" Type="http://schemas.openxmlformats.org/officeDocument/2006/relationships/hyperlink" Target="http://www.ctspug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hyperlink" Target="mailto:JaredM@slalom.co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jpeg"/><Relationship Id="rId4" Type="http://schemas.openxmlformats.org/officeDocument/2006/relationships/image" Target="../media/image31.png"/><Relationship Id="rId9" Type="http://schemas.openxmlformats.org/officeDocument/2006/relationships/image" Target="../media/image3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csr" TargetMode="External"/><Relationship Id="rId2" Type="http://schemas.openxmlformats.org/officeDocument/2006/relationships/hyperlink" Target="https://github.com/JaredMatfess/SPSBoston2015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risstahl.wordpress.com/2014/05/29/getting-started-with-rest-in-sharepoint-2013-part-i/" TargetMode="External"/><Relationship Id="rId4" Type="http://schemas.openxmlformats.org/officeDocument/2006/relationships/hyperlink" Target="https://msdn.microsoft.com/en-us/library/office/ff521587(v=office.14).aspx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3660" y="2229408"/>
            <a:ext cx="8183720" cy="889474"/>
          </a:xfrm>
        </p:spPr>
        <p:txBody>
          <a:bodyPr/>
          <a:lstStyle/>
          <a:p>
            <a:r>
              <a:rPr lang="en-US" dirty="0" smtClean="0"/>
              <a:t>The Art of Building SharePoint Business Solutions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Jared Matfess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16982"/>
          </a:xfrm>
        </p:spPr>
        <p:txBody>
          <a:bodyPr/>
          <a:lstStyle/>
          <a:p>
            <a:r>
              <a:rPr lang="en-US" dirty="0" smtClean="0"/>
              <a:t>Solution Architect, Slalom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97685" y="4228522"/>
            <a:ext cx="185980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#SPSNYC</a:t>
            </a:r>
          </a:p>
        </p:txBody>
      </p:sp>
    </p:spTree>
    <p:extLst>
      <p:ext uri="{BB962C8B-B14F-4D97-AF65-F5344CB8AC3E}">
        <p14:creationId xmlns:p14="http://schemas.microsoft.com/office/powerpoint/2010/main" val="4024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0807" y="499376"/>
            <a:ext cx="8183720" cy="889474"/>
          </a:xfrm>
        </p:spPr>
        <p:txBody>
          <a:bodyPr/>
          <a:lstStyle/>
          <a:p>
            <a:r>
              <a:rPr lang="en-US" dirty="0" smtClean="0"/>
              <a:t>Software Development Lifecycle &amp;</a:t>
            </a:r>
            <a:br>
              <a:rPr lang="en-US" dirty="0" smtClean="0"/>
            </a:br>
            <a:r>
              <a:rPr lang="en-US" dirty="0" smtClean="0"/>
              <a:t>SharePoint Business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&amp; SharePoint Business Solutions</a:t>
            </a:r>
            <a:endParaRPr lang="en-US" dirty="0"/>
          </a:p>
        </p:txBody>
      </p:sp>
      <p:pic>
        <p:nvPicPr>
          <p:cNvPr id="10" name="Picture 4" descr="https://s-media-cache-ak0.pinimg.com/736x/7c/39/80/7c39801cfb1081d00b50058df97e4f40.jpg"/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2" b="8907"/>
          <a:stretch/>
        </p:blipFill>
        <p:spPr bwMode="auto">
          <a:xfrm>
            <a:off x="1674160" y="1042145"/>
            <a:ext cx="6164434" cy="345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0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for content promotion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3154710"/>
          </a:xfrm>
        </p:spPr>
        <p:txBody>
          <a:bodyPr/>
          <a:lstStyle/>
          <a:p>
            <a:r>
              <a:rPr lang="en-US" b="1" dirty="0" smtClean="0"/>
              <a:t>Site Collection Backup &amp; Restore</a:t>
            </a:r>
          </a:p>
          <a:p>
            <a:pPr lvl="1"/>
            <a:r>
              <a:rPr lang="en-US" dirty="0" smtClean="0"/>
              <a:t>Helpful for initial development phases</a:t>
            </a:r>
          </a:p>
          <a:p>
            <a:pPr lvl="1"/>
            <a:r>
              <a:rPr lang="en-US" dirty="0" smtClean="0"/>
              <a:t>Becomes unusable once you have production data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Manual Recreation </a:t>
            </a:r>
          </a:p>
          <a:p>
            <a:pPr lvl="1"/>
            <a:r>
              <a:rPr lang="en-US" dirty="0" smtClean="0"/>
              <a:t>Mistake-prone &amp; time consuming</a:t>
            </a:r>
          </a:p>
          <a:p>
            <a:pPr lvl="1"/>
            <a:endParaRPr lang="en-US" dirty="0"/>
          </a:p>
          <a:p>
            <a:r>
              <a:rPr lang="en-US" b="1" dirty="0" smtClean="0"/>
              <a:t>Third Party Tooling</a:t>
            </a:r>
          </a:p>
          <a:p>
            <a:pPr lvl="1"/>
            <a:r>
              <a:rPr lang="en-US" dirty="0" smtClean="0"/>
              <a:t>Can enable seamless content migration &amp; transformation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ShareGate</a:t>
            </a:r>
            <a:r>
              <a:rPr lang="en-US" dirty="0" smtClean="0"/>
              <a:t>, </a:t>
            </a:r>
            <a:r>
              <a:rPr lang="en-US" dirty="0" err="1" smtClean="0"/>
              <a:t>AvePoint</a:t>
            </a:r>
            <a:r>
              <a:rPr lang="en-US" dirty="0" smtClean="0"/>
              <a:t> Content Manager, </a:t>
            </a:r>
            <a:r>
              <a:rPr lang="en-US" dirty="0" err="1" smtClean="0"/>
              <a:t>Metalogix</a:t>
            </a:r>
            <a:r>
              <a:rPr lang="en-US" dirty="0" smtClean="0"/>
              <a:t> Content Matrix, etc.</a:t>
            </a:r>
          </a:p>
          <a:p>
            <a:pPr lvl="1"/>
            <a:endParaRPr lang="en-US" dirty="0"/>
          </a:p>
        </p:txBody>
      </p:sp>
      <p:pic>
        <p:nvPicPr>
          <p:cNvPr id="6" name="Picture 2" descr="http://rebrick.lego.com/en-US/BottomMenu/~/media/System/TitleIcons/legoMan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017" y="1005707"/>
            <a:ext cx="1186841" cy="163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1775" y="4727197"/>
            <a:ext cx="8343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http://jaredmatfess.com/2015/06/software-development-lifecycle-sharepoint-business-solutions/</a:t>
            </a:r>
          </a:p>
        </p:txBody>
      </p:sp>
    </p:spTree>
    <p:extLst>
      <p:ext uri="{BB962C8B-B14F-4D97-AF65-F5344CB8AC3E}">
        <p14:creationId xmlns:p14="http://schemas.microsoft.com/office/powerpoint/2010/main" val="191966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Online / O365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2911566"/>
          </a:xfrm>
        </p:spPr>
        <p:txBody>
          <a:bodyPr/>
          <a:lstStyle/>
          <a:p>
            <a:r>
              <a:rPr lang="en-US" dirty="0" smtClean="0"/>
              <a:t>There is no concept of Production / Staging / Development environments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 could create separate site collection(s):</a:t>
            </a:r>
          </a:p>
          <a:p>
            <a:pPr lvl="1"/>
            <a:r>
              <a:rPr lang="en-US" dirty="0" smtClean="0">
                <a:hlinkClick r:id="rId2"/>
              </a:rPr>
              <a:t>http://pugley.sharepoint.com/sites/pugtastic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pugley.sharepoint.com/sites/pugtastic-QA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pugley.sharepoint.com/sites/pugtastic-Dev</a:t>
            </a:r>
            <a:endParaRPr lang="en-US" dirty="0" smtClean="0"/>
          </a:p>
          <a:p>
            <a:pPr lvl="1"/>
            <a:endParaRPr lang="en-US" dirty="0"/>
          </a:p>
          <a:p>
            <a:pPr marL="173037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979" y="3096136"/>
            <a:ext cx="3208766" cy="17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 It depends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2022092"/>
          </a:xfrm>
        </p:spPr>
        <p:txBody>
          <a:bodyPr/>
          <a:lstStyle/>
          <a:p>
            <a:r>
              <a:rPr lang="en-US" dirty="0" smtClean="0"/>
              <a:t>All solutions would benefit from at least more than 1 environment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Bare minimum recommendation:</a:t>
            </a:r>
          </a:p>
          <a:p>
            <a:pPr lvl="1"/>
            <a:r>
              <a:rPr lang="en-US" dirty="0" smtClean="0"/>
              <a:t>1 Non-Prod site collection</a:t>
            </a:r>
          </a:p>
          <a:p>
            <a:pPr lvl="1"/>
            <a:r>
              <a:rPr lang="en-US" dirty="0" smtClean="0"/>
              <a:t>1 Prod site collection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Have the tough conversation with your Enterprise Architecture team</a:t>
            </a:r>
          </a:p>
        </p:txBody>
      </p:sp>
      <p:pic>
        <p:nvPicPr>
          <p:cNvPr id="1028" name="Picture 4" descr="http://www.heyuguys.com/images/2012/09/LEGO-Marvel-and-DC-Character-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5692" y="1004198"/>
            <a:ext cx="1560575" cy="215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54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 smtClean="0"/>
              <a:t>Intake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7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8" y="23854"/>
            <a:ext cx="7716392" cy="50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1440394"/>
          </a:xfrm>
        </p:spPr>
        <p:txBody>
          <a:bodyPr/>
          <a:lstStyle/>
          <a:p>
            <a:r>
              <a:rPr lang="en-US" dirty="0" smtClean="0"/>
              <a:t>SharePoint Site Collection Request</a:t>
            </a:r>
          </a:p>
          <a:p>
            <a:r>
              <a:rPr lang="en-US" dirty="0" smtClean="0"/>
              <a:t>Employee travel/vacation request</a:t>
            </a:r>
          </a:p>
          <a:p>
            <a:r>
              <a:rPr lang="en-US" dirty="0" smtClean="0"/>
              <a:t>Purchasing request</a:t>
            </a:r>
          </a:p>
          <a:p>
            <a:r>
              <a:rPr lang="en-US" dirty="0" smtClean="0"/>
              <a:t>Light-weight Help Desk process</a:t>
            </a:r>
            <a:endParaRPr lang="en-US" dirty="0"/>
          </a:p>
        </p:txBody>
      </p:sp>
      <p:pic>
        <p:nvPicPr>
          <p:cNvPr id="1026" name="Picture 2" descr="https://40.media.tumblr.com/tumblr_lyjdd2K9UZ1qha2loo1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74" y="721988"/>
            <a:ext cx="2651936" cy="212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7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 SharePoint?</a:t>
            </a:r>
            <a:endParaRPr lang="en-US" dirty="0"/>
          </a:p>
        </p:txBody>
      </p:sp>
      <p:pic>
        <p:nvPicPr>
          <p:cNvPr id="6" name="Picture 2" descr="http://i.guim.co.uk/static/w--/h--/q-95/sys-images/Guardian/Pix/pictures/2013/6/13/1371160272540/Crazy-Pugs-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89" y="937260"/>
            <a:ext cx="2359025" cy="355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23160" y="4629283"/>
            <a:ext cx="59131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Because people will think you’re a total rock star!</a:t>
            </a:r>
          </a:p>
        </p:txBody>
      </p:sp>
    </p:spTree>
    <p:extLst>
      <p:ext uri="{BB962C8B-B14F-4D97-AF65-F5344CB8AC3E}">
        <p14:creationId xmlns:p14="http://schemas.microsoft.com/office/powerpoint/2010/main" val="361792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Typical SharePoint Business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3370153"/>
          </a:xfrm>
        </p:spPr>
        <p:txBody>
          <a:bodyPr/>
          <a:lstStyle/>
          <a:p>
            <a:r>
              <a:rPr lang="en-US" dirty="0" smtClean="0"/>
              <a:t>Several SharePoint Lists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SharePoint Workflows</a:t>
            </a:r>
          </a:p>
          <a:p>
            <a:pPr lvl="1"/>
            <a:r>
              <a:rPr lang="en-US" dirty="0" smtClean="0"/>
              <a:t>E-mail notifications for status updates</a:t>
            </a:r>
          </a:p>
          <a:p>
            <a:pPr lvl="1"/>
            <a:r>
              <a:rPr lang="en-US" dirty="0" smtClean="0"/>
              <a:t>Formatting of list items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List view web parts for “work-in-process”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Form(s) – InfoPath, K2, </a:t>
            </a:r>
            <a:r>
              <a:rPr lang="en-US" dirty="0" err="1" smtClean="0"/>
              <a:t>Nintex</a:t>
            </a:r>
            <a:r>
              <a:rPr lang="en-US" dirty="0" smtClean="0"/>
              <a:t>, Custom,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16" y="1068388"/>
            <a:ext cx="1942720" cy="245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4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590" y="916333"/>
            <a:ext cx="3160460" cy="1010841"/>
          </a:xfrm>
        </p:spPr>
        <p:txBody>
          <a:bodyPr anchor="t"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EVENT Sponsors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>
          <a:xfrm>
            <a:off x="685345" y="1645921"/>
            <a:ext cx="3340705" cy="2867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appreciated you supporting the New York SharePoint Community!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dirty="0" smtClean="0"/>
              <a:t>Diamond, Platinum, Gold, &amp; Silver have tables scattered throughout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dirty="0" smtClean="0"/>
              <a:t>Please visit them and inquire about their products &amp; services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dirty="0" smtClean="0"/>
              <a:t>To be eligible for prizes make sure to get your bingo card stamped by ALL sponsor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836" y="124691"/>
            <a:ext cx="3726113" cy="48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 smtClean="0"/>
              <a:t>Things you need to watch out for…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view throttling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73" y="1028632"/>
            <a:ext cx="5477831" cy="3645248"/>
          </a:xfrm>
        </p:spPr>
      </p:pic>
    </p:spTree>
    <p:extLst>
      <p:ext uri="{BB962C8B-B14F-4D97-AF65-F5344CB8AC3E}">
        <p14:creationId xmlns:p14="http://schemas.microsoft.com/office/powerpoint/2010/main" val="29537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that again?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2480679"/>
          </a:xfrm>
        </p:spPr>
        <p:txBody>
          <a:bodyPr/>
          <a:lstStyle/>
          <a:p>
            <a:r>
              <a:rPr lang="en-US" dirty="0" smtClean="0"/>
              <a:t>SharePoint has a boundary that only 5,000 items can be returned in a single view</a:t>
            </a:r>
          </a:p>
          <a:p>
            <a:pPr lvl="1"/>
            <a:r>
              <a:rPr lang="en-US" dirty="0" smtClean="0"/>
              <a:t>Auditors &amp; Admins are restricted to 20,000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sharepoint-thresholds-demo-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55" y="2129562"/>
            <a:ext cx="7651438" cy="204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931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Samuel L. Jackson says…</a:t>
            </a:r>
            <a:endParaRPr lang="en-US" dirty="0"/>
          </a:p>
        </p:txBody>
      </p:sp>
      <p:pic>
        <p:nvPicPr>
          <p:cNvPr id="2052" name="Picture 4" descr="Samuel L Jackson - When creating lists index your columns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655" y="1068388"/>
            <a:ext cx="4549928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49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the link… Click it.. Trust me..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126456" y="1622425"/>
            <a:ext cx="4886325" cy="20859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410510" y="3223768"/>
            <a:ext cx="978408" cy="484632"/>
          </a:xfrm>
          <a:prstGeom prst="rightArrow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pPr algn="ctr"/>
            <a:endParaRPr lang="en-US" sz="2400" dirty="0" smtClean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90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or Obscurity?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1508105"/>
          </a:xfrm>
        </p:spPr>
        <p:txBody>
          <a:bodyPr/>
          <a:lstStyle/>
          <a:p>
            <a:r>
              <a:rPr lang="en-US" dirty="0" smtClean="0"/>
              <a:t>How sensitive are your requests?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Search or don’t search?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Break inheritance on list items?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524" y="3973623"/>
            <a:ext cx="7618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“App Step (Step-by-Step) break permissions inheritance on item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://msdn.microsoft.com/en-us/library/office/jj822159.aspx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16" y="791588"/>
            <a:ext cx="3000983" cy="225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“Some tips &amp; tricks”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 smtClean="0"/>
              <a:t>Utility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Pro-Tip: How to create a Request ID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812006" y="1090929"/>
            <a:ext cx="7515225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593" y="3146040"/>
            <a:ext cx="42100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Pro-Tip: String Manipulation not like String Theory!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390525" y="1758035"/>
            <a:ext cx="8358188" cy="2262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407"/>
          <a:stretch/>
        </p:blipFill>
        <p:spPr>
          <a:xfrm>
            <a:off x="538971" y="1112418"/>
            <a:ext cx="2450719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493" y="1140993"/>
            <a:ext cx="1247775" cy="33337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83387" y="1065364"/>
            <a:ext cx="978408" cy="484632"/>
          </a:xfrm>
          <a:prstGeom prst="rightArrow">
            <a:avLst/>
          </a:prstGeom>
          <a:solidFill>
            <a:schemeClr val="accent1"/>
          </a:solidFill>
          <a:ln w="6350">
            <a:noFill/>
          </a:ln>
          <a:scene3d>
            <a:camera prst="orthographicFront"/>
            <a:lightRig rig="threePt" dir="t"/>
          </a:scene3d>
          <a:sp3d prstMaterial="matte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4592" tIns="13716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US" sz="1200" dirty="0" err="1">
              <a:gradFill>
                <a:gsLst>
                  <a:gs pos="42083">
                    <a:schemeClr val="bg1"/>
                  </a:gs>
                  <a:gs pos="85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04813" y="1234440"/>
            <a:ext cx="8339328" cy="4204228"/>
          </a:xfrm>
        </p:spPr>
        <p:txBody>
          <a:bodyPr/>
          <a:lstStyle/>
          <a:p>
            <a:r>
              <a:rPr lang="en-US" dirty="0" smtClean="0"/>
              <a:t>Solution Architect with Slalom Consulting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10+ years in the IT Field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Happily married for 4 years!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President of CT SharePoint Users Group (</a:t>
            </a:r>
            <a:r>
              <a:rPr lang="en-US" dirty="0" smtClean="0">
                <a:hlinkClick r:id="rId2"/>
              </a:rPr>
              <a:t>www.ctspug.org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www.jaredmatfess.com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JaredMatfess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E-mail: </a:t>
            </a:r>
            <a:r>
              <a:rPr lang="en-US" dirty="0" smtClean="0">
                <a:hlinkClick r:id="rId4"/>
              </a:rPr>
              <a:t>JaredM@slalom.com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97" y="2943475"/>
            <a:ext cx="1579100" cy="663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825" y="810835"/>
            <a:ext cx="2348516" cy="15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807" y="499376"/>
            <a:ext cx="8183720" cy="889474"/>
          </a:xfrm>
        </p:spPr>
        <p:txBody>
          <a:bodyPr/>
          <a:lstStyle/>
          <a:p>
            <a:r>
              <a:rPr lang="en-US" dirty="0" smtClean="0"/>
              <a:t>How to promote InfoPath Form across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47" y="111051"/>
            <a:ext cx="5639376" cy="49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1" y="124251"/>
            <a:ext cx="6498107" cy="4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90525" y="1067725"/>
            <a:ext cx="8357616" cy="3065455"/>
          </a:xfrm>
        </p:spPr>
        <p:txBody>
          <a:bodyPr/>
          <a:lstStyle/>
          <a:p>
            <a:r>
              <a:rPr lang="en-US" dirty="0" smtClean="0"/>
              <a:t>Do a Ctrl + F for the </a:t>
            </a:r>
            <a:r>
              <a:rPr lang="en-US" dirty="0" err="1" smtClean="0"/>
              <a:t>siteURL</a:t>
            </a:r>
            <a:r>
              <a:rPr lang="en-US" dirty="0" smtClean="0"/>
              <a:t> value in the manifest file</a:t>
            </a:r>
          </a:p>
          <a:p>
            <a:r>
              <a:rPr lang="en-US" dirty="0" smtClean="0"/>
              <a:t>Update the </a:t>
            </a:r>
            <a:r>
              <a:rPr lang="en-US" dirty="0" err="1" smtClean="0"/>
              <a:t>siteURL</a:t>
            </a:r>
            <a:r>
              <a:rPr lang="en-US" dirty="0" smtClean="0"/>
              <a:t> to point to your new environment</a:t>
            </a:r>
          </a:p>
          <a:p>
            <a:pPr lvl="1"/>
            <a:r>
              <a:rPr lang="en-US" dirty="0" smtClean="0"/>
              <a:t>You might need to update the GUIDs for </a:t>
            </a:r>
            <a:r>
              <a:rPr lang="en-US" dirty="0" err="1" smtClean="0"/>
              <a:t>sharePointListID</a:t>
            </a:r>
            <a:r>
              <a:rPr lang="en-US" dirty="0" smtClean="0"/>
              <a:t> &amp; </a:t>
            </a:r>
            <a:r>
              <a:rPr lang="en-US" dirty="0" err="1" smtClean="0"/>
              <a:t>contentType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Right click on the manifest.xsf and select Design</a:t>
            </a:r>
          </a:p>
          <a:p>
            <a:r>
              <a:rPr lang="en-US" dirty="0" smtClean="0"/>
              <a:t>Publish as normal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this key line in the manifest.xsf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0208" y="2621235"/>
            <a:ext cx="8692357" cy="1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0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84442" y="869245"/>
            <a:ext cx="5183221" cy="36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1775" y="210121"/>
            <a:ext cx="8685455" cy="507831"/>
          </a:xfrm>
        </p:spPr>
        <p:txBody>
          <a:bodyPr/>
          <a:lstStyle/>
          <a:p>
            <a:r>
              <a:rPr lang="en-US" dirty="0" smtClean="0"/>
              <a:t>Pro-Tip: Promoting to site with InfoPath Form already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911019"/>
          </a:xfrm>
        </p:spPr>
        <p:txBody>
          <a:bodyPr/>
          <a:lstStyle/>
          <a:p>
            <a:r>
              <a:rPr lang="en-US" dirty="0" smtClean="0"/>
              <a:t>If you’re promoting an InfoPath form to a site where there’s already an existing InfoPath Form (use case of application enhancements) – sometimes things go bad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74" y="1780151"/>
            <a:ext cx="5980788" cy="25860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03180" y="4506471"/>
            <a:ext cx="536717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Don’t be afraid of nuke the existing form out of existence!</a:t>
            </a:r>
          </a:p>
        </p:txBody>
      </p:sp>
    </p:spTree>
    <p:extLst>
      <p:ext uri="{BB962C8B-B14F-4D97-AF65-F5344CB8AC3E}">
        <p14:creationId xmlns:p14="http://schemas.microsoft.com/office/powerpoint/2010/main" val="29911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70807" y="1050610"/>
            <a:ext cx="8183720" cy="889474"/>
          </a:xfrm>
        </p:spPr>
        <p:txBody>
          <a:bodyPr/>
          <a:lstStyle/>
          <a:p>
            <a:r>
              <a:rPr lang="en-US" dirty="0" smtClean="0"/>
              <a:t>Step by Step: Building a SP2013 Workflow with a Loop Step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90525" y="1067725"/>
            <a:ext cx="8357616" cy="1286506"/>
          </a:xfrm>
        </p:spPr>
        <p:txBody>
          <a:bodyPr/>
          <a:lstStyle/>
          <a:p>
            <a:r>
              <a:rPr lang="en-US" dirty="0" smtClean="0"/>
              <a:t>Loops are incredibly powerful just like in application development</a:t>
            </a:r>
          </a:p>
          <a:p>
            <a:r>
              <a:rPr lang="en-US" dirty="0" smtClean="0"/>
              <a:t>SharePoint 2013 includes a new Loop step which allows you to iterate through a collection of items</a:t>
            </a:r>
          </a:p>
          <a:p>
            <a:r>
              <a:rPr lang="en-US" dirty="0" smtClean="0"/>
              <a:t>It’s also pretty poorly documented on the Internet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a dictionary with Accept &amp; Content-Type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31" y="894751"/>
            <a:ext cx="7258050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00" y="2633650"/>
            <a:ext cx="3867150" cy="15049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35641" y="4354875"/>
            <a:ext cx="3972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=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application/</a:t>
            </a:r>
            <a:r>
              <a:rPr lang="en-U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json;odata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=verbose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0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Add a call a web service action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383" y="4582199"/>
            <a:ext cx="7764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http://bootstrap:4444/sites/ctspug/_api/web/lists/getbytitle('Fake%20Data')/items?select=Title,RequestID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2" y="1075397"/>
            <a:ext cx="8764543" cy="5582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83" y="1916887"/>
            <a:ext cx="3312572" cy="23820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73038" y="2983231"/>
            <a:ext cx="296587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rgbClr val="CC0000"/>
              </a:buClr>
              <a:buSzPct val="110000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* Each variable is of Dictionary</a:t>
            </a:r>
          </a:p>
        </p:txBody>
      </p:sp>
    </p:spTree>
    <p:extLst>
      <p:ext uri="{BB962C8B-B14F-4D97-AF65-F5344CB8AC3E}">
        <p14:creationId xmlns:p14="http://schemas.microsoft.com/office/powerpoint/2010/main" val="14774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Placeholder 4"/>
          <p:cNvSpPr txBox="1">
            <a:spLocks/>
          </p:cNvSpPr>
          <p:nvPr/>
        </p:nvSpPr>
        <p:spPr>
          <a:xfrm>
            <a:off x="402336" y="1332127"/>
            <a:ext cx="8339328" cy="2319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33363" indent="-2333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2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047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120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2463" indent="-1857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5"/>
              </a:buClr>
              <a:buSzPct val="120000"/>
              <a:buFontTx/>
              <a:buBlip>
                <a:blip r:embed="rId4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3811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5"/>
              </a:buClr>
              <a:buFontTx/>
              <a:buBlip>
                <a:blip r:embed="rId4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42975" indent="-1333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5"/>
              </a:buClr>
              <a:buFontTx/>
              <a:buBlip>
                <a:blip r:embed="rId4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E4164"/>
              </a:buClr>
              <a:buFontTx/>
              <a:buNone/>
            </a:pPr>
            <a:r>
              <a:rPr lang="en-US" sz="1600" dirty="0">
                <a:gradFill>
                  <a:gsLst>
                    <a:gs pos="98148">
                      <a:srgbClr val="1E4164"/>
                    </a:gs>
                    <a:gs pos="15000">
                      <a:srgbClr val="1E4164"/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We bring business and technology </a:t>
            </a:r>
            <a:br>
              <a:rPr lang="en-US" sz="1600" dirty="0">
                <a:gradFill>
                  <a:gsLst>
                    <a:gs pos="98148">
                      <a:srgbClr val="1E4164"/>
                    </a:gs>
                    <a:gs pos="15000">
                      <a:srgbClr val="1E4164"/>
                    </a:gs>
                  </a:gsLst>
                  <a:lin ang="2700000" scaled="1"/>
                </a:gradFill>
                <a:cs typeface="Segoe UI" panose="020B0502040204020203" pitchFamily="34" charset="0"/>
              </a:rPr>
            </a:br>
            <a:r>
              <a:rPr lang="en-US" sz="1600" dirty="0">
                <a:gradFill>
                  <a:gsLst>
                    <a:gs pos="98148">
                      <a:srgbClr val="1E4164"/>
                    </a:gs>
                    <a:gs pos="15000">
                      <a:srgbClr val="1E4164"/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expertise to help companies</a:t>
            </a:r>
          </a:p>
          <a:p>
            <a:pPr>
              <a:spcBef>
                <a:spcPts val="3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100" dirty="0">
                <a:gradFill>
                  <a:gsLst>
                    <a:gs pos="98148">
                      <a:srgbClr val="838383">
                        <a:lumMod val="75000"/>
                      </a:srgbClr>
                    </a:gs>
                    <a:gs pos="15000">
                      <a:srgbClr val="838383">
                        <a:lumMod val="75000"/>
                      </a:srgbClr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Improve employee productivity</a:t>
            </a:r>
          </a:p>
          <a:p>
            <a:pPr>
              <a:spcBef>
                <a:spcPts val="3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100" dirty="0">
                <a:gradFill>
                  <a:gsLst>
                    <a:gs pos="98148">
                      <a:srgbClr val="838383">
                        <a:lumMod val="75000"/>
                      </a:srgbClr>
                    </a:gs>
                    <a:gs pos="15000">
                      <a:srgbClr val="838383">
                        <a:lumMod val="75000"/>
                      </a:srgbClr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Improve enterprise performance</a:t>
            </a:r>
          </a:p>
          <a:p>
            <a:pPr>
              <a:spcBef>
                <a:spcPts val="3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100" dirty="0">
                <a:gradFill>
                  <a:gsLst>
                    <a:gs pos="98148">
                      <a:srgbClr val="838383">
                        <a:lumMod val="75000"/>
                      </a:srgbClr>
                    </a:gs>
                    <a:gs pos="15000">
                      <a:srgbClr val="838383">
                        <a:lumMod val="75000"/>
                      </a:srgbClr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Drive innovation</a:t>
            </a:r>
          </a:p>
          <a:p>
            <a:pPr>
              <a:spcBef>
                <a:spcPts val="3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100" dirty="0">
                <a:gradFill>
                  <a:gsLst>
                    <a:gs pos="98148">
                      <a:srgbClr val="838383">
                        <a:lumMod val="75000"/>
                      </a:srgbClr>
                    </a:gs>
                    <a:gs pos="15000">
                      <a:srgbClr val="838383">
                        <a:lumMod val="75000"/>
                      </a:srgbClr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Retain and grow customers</a:t>
            </a:r>
          </a:p>
          <a:p>
            <a:pPr marL="0" indent="0">
              <a:spcBef>
                <a:spcPts val="1000"/>
              </a:spcBef>
              <a:buClrTx/>
              <a:buSzTx/>
              <a:buFontTx/>
              <a:buNone/>
            </a:pPr>
            <a:r>
              <a:rPr lang="en-US" sz="1600" dirty="0">
                <a:gradFill>
                  <a:gsLst>
                    <a:gs pos="98148">
                      <a:srgbClr val="1E4164"/>
                    </a:gs>
                    <a:gs pos="15000">
                      <a:srgbClr val="1E4164"/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Key Differentiators</a:t>
            </a:r>
          </a:p>
          <a:p>
            <a:pPr>
              <a:spcBef>
                <a:spcPts val="3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100" dirty="0">
                <a:gradFill>
                  <a:gsLst>
                    <a:gs pos="98148">
                      <a:srgbClr val="838383">
                        <a:lumMod val="75000"/>
                      </a:srgbClr>
                    </a:gs>
                    <a:gs pos="15000">
                      <a:srgbClr val="838383">
                        <a:lumMod val="75000"/>
                      </a:srgbClr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Balance of business and technology</a:t>
            </a:r>
            <a:endParaRPr lang="en-US" sz="1100" b="1" dirty="0">
              <a:gradFill>
                <a:gsLst>
                  <a:gs pos="98148">
                    <a:srgbClr val="838383">
                      <a:lumMod val="75000"/>
                    </a:srgbClr>
                  </a:gs>
                  <a:gs pos="15000">
                    <a:srgbClr val="838383">
                      <a:lumMod val="75000"/>
                    </a:srgbClr>
                  </a:gs>
                </a:gsLst>
                <a:lin ang="2700000" scaled="1"/>
              </a:gradFill>
              <a:cs typeface="Segoe UI" panose="020B0502040204020203" pitchFamily="34" charset="0"/>
            </a:endParaRPr>
          </a:p>
          <a:p>
            <a:pPr>
              <a:spcBef>
                <a:spcPts val="3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100" dirty="0">
                <a:gradFill>
                  <a:gsLst>
                    <a:gs pos="98148">
                      <a:srgbClr val="838383">
                        <a:lumMod val="75000"/>
                      </a:srgbClr>
                    </a:gs>
                    <a:gs pos="15000">
                      <a:srgbClr val="838383">
                        <a:lumMod val="75000"/>
                      </a:srgbClr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National reach – locally based teams</a:t>
            </a:r>
            <a:endParaRPr lang="en-US" sz="1100" b="1" dirty="0">
              <a:gradFill>
                <a:gsLst>
                  <a:gs pos="98148">
                    <a:srgbClr val="838383">
                      <a:lumMod val="75000"/>
                    </a:srgbClr>
                  </a:gs>
                  <a:gs pos="15000">
                    <a:srgbClr val="838383">
                      <a:lumMod val="75000"/>
                    </a:srgbClr>
                  </a:gs>
                </a:gsLst>
                <a:lin ang="2700000" scaled="1"/>
              </a:gradFill>
              <a:cs typeface="Segoe UI" panose="020B0502040204020203" pitchFamily="34" charset="0"/>
            </a:endParaRPr>
          </a:p>
          <a:p>
            <a:pPr>
              <a:spcBef>
                <a:spcPts val="3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100" dirty="0">
                <a:gradFill>
                  <a:gsLst>
                    <a:gs pos="98148">
                      <a:srgbClr val="838383">
                        <a:lumMod val="75000"/>
                      </a:srgbClr>
                    </a:gs>
                    <a:gs pos="15000">
                      <a:srgbClr val="838383">
                        <a:lumMod val="75000"/>
                      </a:srgbClr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Flexible, client focused delivery</a:t>
            </a:r>
          </a:p>
          <a:p>
            <a:pPr>
              <a:spcBef>
                <a:spcPts val="3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100" dirty="0">
                <a:gradFill>
                  <a:gsLst>
                    <a:gs pos="98148">
                      <a:srgbClr val="838383">
                        <a:lumMod val="75000"/>
                      </a:srgbClr>
                    </a:gs>
                    <a:gs pos="15000">
                      <a:srgbClr val="838383">
                        <a:lumMod val="75000"/>
                      </a:srgbClr>
                    </a:gs>
                  </a:gsLst>
                  <a:lin ang="2700000" scaled="1"/>
                </a:gradFill>
                <a:cs typeface="Segoe UI" panose="020B0502040204020203" pitchFamily="34" charset="0"/>
              </a:rPr>
              <a:t>Highly experienced consultants</a:t>
            </a:r>
            <a:endParaRPr lang="en-US" sz="1100" b="1" dirty="0">
              <a:gradFill>
                <a:gsLst>
                  <a:gs pos="98148">
                    <a:srgbClr val="838383">
                      <a:lumMod val="75000"/>
                    </a:srgbClr>
                  </a:gs>
                  <a:gs pos="15000">
                    <a:srgbClr val="838383">
                      <a:lumMod val="75000"/>
                    </a:srgbClr>
                  </a:gs>
                </a:gsLst>
                <a:lin ang="2700000" scaled="1"/>
              </a:gradFill>
              <a:cs typeface="Segoe UI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4294967295"/>
          </p:nvPr>
        </p:nvSpPr>
        <p:spPr>
          <a:xfrm>
            <a:off x="394172" y="3788022"/>
            <a:ext cx="3648213" cy="44319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>
                <a:gradFill>
                  <a:gsLst>
                    <a:gs pos="98148">
                      <a:schemeClr val="accent1"/>
                    </a:gs>
                    <a:gs pos="15000">
                      <a:schemeClr val="accent1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Management </a:t>
            </a:r>
            <a:r>
              <a:rPr lang="en-US" sz="1600" dirty="0">
                <a:gradFill>
                  <a:gsLst>
                    <a:gs pos="98148">
                      <a:schemeClr val="accent1"/>
                    </a:gs>
                    <a:gs pos="15000">
                      <a:schemeClr val="accent1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Consulting Firm – Serving our Clients Locally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933589" y="4288665"/>
            <a:ext cx="3974204" cy="460485"/>
            <a:chOff x="2987492" y="4623685"/>
            <a:chExt cx="3974204" cy="460484"/>
          </a:xfrm>
        </p:grpSpPr>
        <p:grpSp>
          <p:nvGrpSpPr>
            <p:cNvPr id="29" name="Group 28"/>
            <p:cNvGrpSpPr/>
            <p:nvPr/>
          </p:nvGrpSpPr>
          <p:grpSpPr>
            <a:xfrm>
              <a:off x="5311302" y="4675597"/>
              <a:ext cx="1650394" cy="408572"/>
              <a:chOff x="-959586" y="4425250"/>
              <a:chExt cx="2163319" cy="535553"/>
            </a:xfrm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-959586" y="4473437"/>
                <a:ext cx="517620" cy="346519"/>
              </a:xfrm>
              <a:custGeom>
                <a:avLst/>
                <a:gdLst>
                  <a:gd name="T0" fmla="*/ 577 w 592"/>
                  <a:gd name="T1" fmla="*/ 346 h 396"/>
                  <a:gd name="T2" fmla="*/ 498 w 592"/>
                  <a:gd name="T3" fmla="*/ 310 h 396"/>
                  <a:gd name="T4" fmla="*/ 444 w 592"/>
                  <a:gd name="T5" fmla="*/ 245 h 396"/>
                  <a:gd name="T6" fmla="*/ 456 w 592"/>
                  <a:gd name="T7" fmla="*/ 230 h 396"/>
                  <a:gd name="T8" fmla="*/ 532 w 592"/>
                  <a:gd name="T9" fmla="*/ 223 h 396"/>
                  <a:gd name="T10" fmla="*/ 502 w 592"/>
                  <a:gd name="T11" fmla="*/ 74 h 396"/>
                  <a:gd name="T12" fmla="*/ 386 w 592"/>
                  <a:gd name="T13" fmla="*/ 37 h 396"/>
                  <a:gd name="T14" fmla="*/ 295 w 592"/>
                  <a:gd name="T15" fmla="*/ 109 h 396"/>
                  <a:gd name="T16" fmla="*/ 275 w 592"/>
                  <a:gd name="T17" fmla="*/ 226 h 396"/>
                  <a:gd name="T18" fmla="*/ 345 w 592"/>
                  <a:gd name="T19" fmla="*/ 229 h 396"/>
                  <a:gd name="T20" fmla="*/ 357 w 592"/>
                  <a:gd name="T21" fmla="*/ 245 h 396"/>
                  <a:gd name="T22" fmla="*/ 303 w 592"/>
                  <a:gd name="T23" fmla="*/ 310 h 396"/>
                  <a:gd name="T24" fmla="*/ 225 w 592"/>
                  <a:gd name="T25" fmla="*/ 346 h 396"/>
                  <a:gd name="T26" fmla="*/ 220 w 592"/>
                  <a:gd name="T27" fmla="*/ 396 h 396"/>
                  <a:gd name="T28" fmla="*/ 582 w 592"/>
                  <a:gd name="T29" fmla="*/ 396 h 396"/>
                  <a:gd name="T30" fmla="*/ 577 w 592"/>
                  <a:gd name="T31" fmla="*/ 346 h 396"/>
                  <a:gd name="T32" fmla="*/ 208 w 592"/>
                  <a:gd name="T33" fmla="*/ 338 h 396"/>
                  <a:gd name="T34" fmla="*/ 282 w 592"/>
                  <a:gd name="T35" fmla="*/ 303 h 396"/>
                  <a:gd name="T36" fmla="*/ 290 w 592"/>
                  <a:gd name="T37" fmla="*/ 300 h 396"/>
                  <a:gd name="T38" fmla="*/ 318 w 592"/>
                  <a:gd name="T39" fmla="*/ 284 h 396"/>
                  <a:gd name="T40" fmla="*/ 292 w 592"/>
                  <a:gd name="T41" fmla="*/ 274 h 396"/>
                  <a:gd name="T42" fmla="*/ 274 w 592"/>
                  <a:gd name="T43" fmla="*/ 269 h 396"/>
                  <a:gd name="T44" fmla="*/ 256 w 592"/>
                  <a:gd name="T45" fmla="*/ 239 h 396"/>
                  <a:gd name="T46" fmla="*/ 245 w 592"/>
                  <a:gd name="T47" fmla="*/ 238 h 396"/>
                  <a:gd name="T48" fmla="*/ 256 w 592"/>
                  <a:gd name="T49" fmla="*/ 215 h 396"/>
                  <a:gd name="T50" fmla="*/ 261 w 592"/>
                  <a:gd name="T51" fmla="*/ 188 h 396"/>
                  <a:gd name="T52" fmla="*/ 272 w 592"/>
                  <a:gd name="T53" fmla="*/ 179 h 396"/>
                  <a:gd name="T54" fmla="*/ 272 w 592"/>
                  <a:gd name="T55" fmla="*/ 177 h 396"/>
                  <a:gd name="T56" fmla="*/ 274 w 592"/>
                  <a:gd name="T57" fmla="*/ 117 h 396"/>
                  <a:gd name="T58" fmla="*/ 274 w 592"/>
                  <a:gd name="T59" fmla="*/ 116 h 396"/>
                  <a:gd name="T60" fmla="*/ 276 w 592"/>
                  <a:gd name="T61" fmla="*/ 77 h 396"/>
                  <a:gd name="T62" fmla="*/ 273 w 592"/>
                  <a:gd name="T63" fmla="*/ 47 h 396"/>
                  <a:gd name="T64" fmla="*/ 262 w 592"/>
                  <a:gd name="T65" fmla="*/ 30 h 396"/>
                  <a:gd name="T66" fmla="*/ 248 w 592"/>
                  <a:gd name="T67" fmla="*/ 28 h 396"/>
                  <a:gd name="T68" fmla="*/ 240 w 592"/>
                  <a:gd name="T69" fmla="*/ 20 h 396"/>
                  <a:gd name="T70" fmla="*/ 152 w 592"/>
                  <a:gd name="T71" fmla="*/ 22 h 396"/>
                  <a:gd name="T72" fmla="*/ 119 w 592"/>
                  <a:gd name="T73" fmla="*/ 115 h 396"/>
                  <a:gd name="T74" fmla="*/ 114 w 592"/>
                  <a:gd name="T75" fmla="*/ 135 h 396"/>
                  <a:gd name="T76" fmla="*/ 127 w 592"/>
                  <a:gd name="T77" fmla="*/ 182 h 396"/>
                  <a:gd name="T78" fmla="*/ 135 w 592"/>
                  <a:gd name="T79" fmla="*/ 184 h 396"/>
                  <a:gd name="T80" fmla="*/ 139 w 592"/>
                  <a:gd name="T81" fmla="*/ 218 h 396"/>
                  <a:gd name="T82" fmla="*/ 150 w 592"/>
                  <a:gd name="T83" fmla="*/ 237 h 396"/>
                  <a:gd name="T84" fmla="*/ 142 w 592"/>
                  <a:gd name="T85" fmla="*/ 239 h 396"/>
                  <a:gd name="T86" fmla="*/ 124 w 592"/>
                  <a:gd name="T87" fmla="*/ 269 h 396"/>
                  <a:gd name="T88" fmla="*/ 106 w 592"/>
                  <a:gd name="T89" fmla="*/ 274 h 396"/>
                  <a:gd name="T90" fmla="*/ 50 w 592"/>
                  <a:gd name="T91" fmla="*/ 301 h 396"/>
                  <a:gd name="T92" fmla="*/ 1 w 592"/>
                  <a:gd name="T93" fmla="*/ 332 h 396"/>
                  <a:gd name="T94" fmla="*/ 0 w 592"/>
                  <a:gd name="T95" fmla="*/ 396 h 396"/>
                  <a:gd name="T96" fmla="*/ 200 w 592"/>
                  <a:gd name="T97" fmla="*/ 396 h 396"/>
                  <a:gd name="T98" fmla="*/ 208 w 592"/>
                  <a:gd name="T99" fmla="*/ 338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92" h="396">
                    <a:moveTo>
                      <a:pt x="577" y="346"/>
                    </a:moveTo>
                    <a:cubicBezTo>
                      <a:pt x="558" y="327"/>
                      <a:pt x="526" y="318"/>
                      <a:pt x="498" y="310"/>
                    </a:cubicBezTo>
                    <a:cubicBezTo>
                      <a:pt x="462" y="298"/>
                      <a:pt x="449" y="271"/>
                      <a:pt x="444" y="245"/>
                    </a:cubicBezTo>
                    <a:cubicBezTo>
                      <a:pt x="448" y="240"/>
                      <a:pt x="452" y="235"/>
                      <a:pt x="456" y="230"/>
                    </a:cubicBezTo>
                    <a:cubicBezTo>
                      <a:pt x="480" y="238"/>
                      <a:pt x="508" y="240"/>
                      <a:pt x="532" y="223"/>
                    </a:cubicBezTo>
                    <a:cubicBezTo>
                      <a:pt x="499" y="189"/>
                      <a:pt x="526" y="148"/>
                      <a:pt x="502" y="74"/>
                    </a:cubicBezTo>
                    <a:cubicBezTo>
                      <a:pt x="481" y="11"/>
                      <a:pt x="397" y="15"/>
                      <a:pt x="386" y="37"/>
                    </a:cubicBezTo>
                    <a:cubicBezTo>
                      <a:pt x="341" y="21"/>
                      <a:pt x="308" y="42"/>
                      <a:pt x="295" y="109"/>
                    </a:cubicBezTo>
                    <a:cubicBezTo>
                      <a:pt x="281" y="185"/>
                      <a:pt x="309" y="193"/>
                      <a:pt x="275" y="226"/>
                    </a:cubicBezTo>
                    <a:cubicBezTo>
                      <a:pt x="301" y="241"/>
                      <a:pt x="324" y="238"/>
                      <a:pt x="345" y="229"/>
                    </a:cubicBezTo>
                    <a:cubicBezTo>
                      <a:pt x="349" y="235"/>
                      <a:pt x="353" y="240"/>
                      <a:pt x="357" y="245"/>
                    </a:cubicBezTo>
                    <a:cubicBezTo>
                      <a:pt x="353" y="272"/>
                      <a:pt x="339" y="298"/>
                      <a:pt x="303" y="310"/>
                    </a:cubicBezTo>
                    <a:cubicBezTo>
                      <a:pt x="276" y="318"/>
                      <a:pt x="244" y="327"/>
                      <a:pt x="225" y="346"/>
                    </a:cubicBezTo>
                    <a:cubicBezTo>
                      <a:pt x="210" y="360"/>
                      <a:pt x="220" y="396"/>
                      <a:pt x="220" y="396"/>
                    </a:cubicBezTo>
                    <a:cubicBezTo>
                      <a:pt x="582" y="396"/>
                      <a:pt x="582" y="396"/>
                      <a:pt x="582" y="396"/>
                    </a:cubicBezTo>
                    <a:cubicBezTo>
                      <a:pt x="582" y="396"/>
                      <a:pt x="592" y="360"/>
                      <a:pt x="577" y="346"/>
                    </a:cubicBezTo>
                    <a:close/>
                    <a:moveTo>
                      <a:pt x="208" y="338"/>
                    </a:moveTo>
                    <a:cubicBezTo>
                      <a:pt x="227" y="320"/>
                      <a:pt x="256" y="311"/>
                      <a:pt x="282" y="303"/>
                    </a:cubicBezTo>
                    <a:cubicBezTo>
                      <a:pt x="285" y="302"/>
                      <a:pt x="288" y="301"/>
                      <a:pt x="290" y="300"/>
                    </a:cubicBezTo>
                    <a:cubicBezTo>
                      <a:pt x="301" y="297"/>
                      <a:pt x="311" y="291"/>
                      <a:pt x="318" y="284"/>
                    </a:cubicBezTo>
                    <a:cubicBezTo>
                      <a:pt x="309" y="281"/>
                      <a:pt x="301" y="277"/>
                      <a:pt x="292" y="274"/>
                    </a:cubicBezTo>
                    <a:cubicBezTo>
                      <a:pt x="286" y="272"/>
                      <a:pt x="280" y="270"/>
                      <a:pt x="274" y="269"/>
                    </a:cubicBezTo>
                    <a:cubicBezTo>
                      <a:pt x="267" y="264"/>
                      <a:pt x="260" y="248"/>
                      <a:pt x="256" y="239"/>
                    </a:cubicBezTo>
                    <a:cubicBezTo>
                      <a:pt x="253" y="239"/>
                      <a:pt x="249" y="238"/>
                      <a:pt x="245" y="238"/>
                    </a:cubicBezTo>
                    <a:cubicBezTo>
                      <a:pt x="246" y="225"/>
                      <a:pt x="253" y="224"/>
                      <a:pt x="256" y="215"/>
                    </a:cubicBezTo>
                    <a:cubicBezTo>
                      <a:pt x="259" y="206"/>
                      <a:pt x="257" y="195"/>
                      <a:pt x="261" y="188"/>
                    </a:cubicBezTo>
                    <a:cubicBezTo>
                      <a:pt x="263" y="183"/>
                      <a:pt x="269" y="182"/>
                      <a:pt x="272" y="179"/>
                    </a:cubicBezTo>
                    <a:cubicBezTo>
                      <a:pt x="272" y="179"/>
                      <a:pt x="272" y="178"/>
                      <a:pt x="272" y="177"/>
                    </a:cubicBezTo>
                    <a:cubicBezTo>
                      <a:pt x="271" y="163"/>
                      <a:pt x="270" y="145"/>
                      <a:pt x="274" y="117"/>
                    </a:cubicBezTo>
                    <a:cubicBezTo>
                      <a:pt x="274" y="117"/>
                      <a:pt x="274" y="116"/>
                      <a:pt x="274" y="116"/>
                    </a:cubicBezTo>
                    <a:cubicBezTo>
                      <a:pt x="273" y="108"/>
                      <a:pt x="276" y="82"/>
                      <a:pt x="276" y="77"/>
                    </a:cubicBezTo>
                    <a:cubicBezTo>
                      <a:pt x="276" y="62"/>
                      <a:pt x="276" y="61"/>
                      <a:pt x="273" y="47"/>
                    </a:cubicBezTo>
                    <a:cubicBezTo>
                      <a:pt x="273" y="47"/>
                      <a:pt x="268" y="34"/>
                      <a:pt x="262" y="30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0" y="20"/>
                      <a:pt x="240" y="20"/>
                      <a:pt x="240" y="20"/>
                    </a:cubicBezTo>
                    <a:cubicBezTo>
                      <a:pt x="207" y="0"/>
                      <a:pt x="171" y="14"/>
                      <a:pt x="152" y="22"/>
                    </a:cubicBezTo>
                    <a:cubicBezTo>
                      <a:pt x="124" y="31"/>
                      <a:pt x="107" y="58"/>
                      <a:pt x="119" y="115"/>
                    </a:cubicBezTo>
                    <a:cubicBezTo>
                      <a:pt x="121" y="125"/>
                      <a:pt x="114" y="129"/>
                      <a:pt x="114" y="135"/>
                    </a:cubicBezTo>
                    <a:cubicBezTo>
                      <a:pt x="115" y="147"/>
                      <a:pt x="116" y="175"/>
                      <a:pt x="127" y="182"/>
                    </a:cubicBezTo>
                    <a:cubicBezTo>
                      <a:pt x="128" y="182"/>
                      <a:pt x="136" y="184"/>
                      <a:pt x="135" y="184"/>
                    </a:cubicBezTo>
                    <a:cubicBezTo>
                      <a:pt x="137" y="195"/>
                      <a:pt x="138" y="207"/>
                      <a:pt x="139" y="218"/>
                    </a:cubicBezTo>
                    <a:cubicBezTo>
                      <a:pt x="142" y="226"/>
                      <a:pt x="148" y="227"/>
                      <a:pt x="150" y="237"/>
                    </a:cubicBezTo>
                    <a:cubicBezTo>
                      <a:pt x="142" y="239"/>
                      <a:pt x="142" y="239"/>
                      <a:pt x="142" y="239"/>
                    </a:cubicBezTo>
                    <a:cubicBezTo>
                      <a:pt x="138" y="248"/>
                      <a:pt x="131" y="264"/>
                      <a:pt x="124" y="269"/>
                    </a:cubicBezTo>
                    <a:cubicBezTo>
                      <a:pt x="118" y="270"/>
                      <a:pt x="112" y="272"/>
                      <a:pt x="106" y="274"/>
                    </a:cubicBezTo>
                    <a:cubicBezTo>
                      <a:pt x="85" y="282"/>
                      <a:pt x="71" y="293"/>
                      <a:pt x="50" y="301"/>
                    </a:cubicBezTo>
                    <a:cubicBezTo>
                      <a:pt x="31" y="310"/>
                      <a:pt x="8" y="312"/>
                      <a:pt x="1" y="332"/>
                    </a:cubicBezTo>
                    <a:cubicBezTo>
                      <a:pt x="1" y="346"/>
                      <a:pt x="0" y="378"/>
                      <a:pt x="0" y="396"/>
                    </a:cubicBezTo>
                    <a:cubicBezTo>
                      <a:pt x="200" y="396"/>
                      <a:pt x="200" y="396"/>
                      <a:pt x="200" y="396"/>
                    </a:cubicBezTo>
                    <a:cubicBezTo>
                      <a:pt x="197" y="386"/>
                      <a:pt x="192" y="355"/>
                      <a:pt x="208" y="338"/>
                    </a:cubicBezTo>
                    <a:close/>
                  </a:path>
                </a:pathLst>
              </a:custGeom>
              <a:solidFill>
                <a:srgbClr val="1E416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373737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-319778" y="4425250"/>
                <a:ext cx="1008997" cy="375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2768">
                  <a:lnSpc>
                    <a:spcPct val="90000"/>
                  </a:lnSpc>
                  <a:spcBef>
                    <a:spcPts val="1200"/>
                  </a:spcBef>
                  <a:buClr>
                    <a:srgbClr val="1E4164"/>
                  </a:buClr>
                </a:pPr>
                <a:r>
                  <a:rPr lang="en-US" sz="1400" b="1" dirty="0" smtClean="0">
                    <a:gradFill>
                      <a:gsLst>
                        <a:gs pos="28333">
                          <a:srgbClr val="13B5EA"/>
                        </a:gs>
                        <a:gs pos="84000">
                          <a:srgbClr val="13B5EA"/>
                        </a:gs>
                      </a:gsLst>
                      <a:lin ang="5400000" scaled="0"/>
                    </a:gradFill>
                    <a:cs typeface="Segoe UI" panose="020B0502040204020203" pitchFamily="34" charset="0"/>
                  </a:rPr>
                  <a:t>3,000</a:t>
                </a:r>
                <a:r>
                  <a:rPr lang="en-US" sz="1400" b="1" dirty="0">
                    <a:gradFill>
                      <a:gsLst>
                        <a:gs pos="28333">
                          <a:srgbClr val="13B5EA"/>
                        </a:gs>
                        <a:gs pos="84000">
                          <a:srgbClr val="13B5EA"/>
                        </a:gs>
                      </a:gsLst>
                      <a:lin ang="5400000" scaled="0"/>
                    </a:gradFill>
                    <a:cs typeface="Segoe UI" panose="020B0502040204020203" pitchFamily="34" charset="0"/>
                  </a:rPr>
                  <a:t>+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-492355" y="4676385"/>
                <a:ext cx="1696088" cy="284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2768">
                  <a:lnSpc>
                    <a:spcPct val="90000"/>
                  </a:lnSpc>
                  <a:spcBef>
                    <a:spcPts val="1200"/>
                  </a:spcBef>
                  <a:buClr>
                    <a:srgbClr val="1E4164"/>
                  </a:buClr>
                </a:pPr>
                <a:r>
                  <a:rPr lang="en-US" sz="900" dirty="0">
                    <a:gradFill>
                      <a:gsLst>
                        <a:gs pos="28333">
                          <a:srgbClr val="1E4164"/>
                        </a:gs>
                        <a:gs pos="83000">
                          <a:srgbClr val="1E4164"/>
                        </a:gs>
                      </a:gsLst>
                      <a:lin ang="5400000" scaled="0"/>
                    </a:gradFill>
                    <a:cs typeface="Segoe UI" panose="020B0502040204020203" pitchFamily="34" charset="0"/>
                  </a:rPr>
                  <a:t>Employees Nationally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987492" y="4623685"/>
              <a:ext cx="2613622" cy="417048"/>
              <a:chOff x="408700" y="1489170"/>
              <a:chExt cx="2613622" cy="417048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53836" y="1619987"/>
                <a:ext cx="595035" cy="28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2768">
                  <a:lnSpc>
                    <a:spcPct val="90000"/>
                  </a:lnSpc>
                  <a:spcBef>
                    <a:spcPts val="1200"/>
                  </a:spcBef>
                  <a:buClr>
                    <a:srgbClr val="1E4164"/>
                  </a:buClr>
                </a:pPr>
                <a:r>
                  <a:rPr lang="en-US" sz="1400" b="1" dirty="0">
                    <a:gradFill>
                      <a:gsLst>
                        <a:gs pos="28333">
                          <a:srgbClr val="13B5EA"/>
                        </a:gs>
                        <a:gs pos="84000">
                          <a:srgbClr val="13B5EA"/>
                        </a:gs>
                      </a:gsLst>
                      <a:lin ang="5400000" scaled="0"/>
                    </a:gradFill>
                    <a:cs typeface="Segoe UI" panose="020B0502040204020203" pitchFamily="34" charset="0"/>
                  </a:rPr>
                  <a:t>2001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41331" y="1500023"/>
                <a:ext cx="761747" cy="216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2768">
                  <a:lnSpc>
                    <a:spcPct val="90000"/>
                  </a:lnSpc>
                  <a:spcBef>
                    <a:spcPts val="1200"/>
                  </a:spcBef>
                  <a:buClr>
                    <a:srgbClr val="1E4164"/>
                  </a:buClr>
                </a:pPr>
                <a:r>
                  <a:rPr lang="en-US" sz="900" dirty="0">
                    <a:gradFill>
                      <a:gsLst>
                        <a:gs pos="28333">
                          <a:srgbClr val="1E4164"/>
                        </a:gs>
                        <a:gs pos="83000">
                          <a:srgbClr val="1E4164"/>
                        </a:gs>
                      </a:gsLst>
                      <a:lin ang="5400000" scaled="0"/>
                    </a:gradFill>
                    <a:cs typeface="Segoe UI" panose="020B0502040204020203" pitchFamily="34" charset="0"/>
                  </a:rPr>
                  <a:t>Founded in</a:t>
                </a:r>
              </a:p>
            </p:txBody>
          </p:sp>
          <p:grpSp>
            <p:nvGrpSpPr>
              <p:cNvPr id="24" name="Group 4"/>
              <p:cNvGrpSpPr>
                <a:grpSpLocks noChangeAspect="1"/>
              </p:cNvGrpSpPr>
              <p:nvPr/>
            </p:nvGrpSpPr>
            <p:grpSpPr bwMode="auto">
              <a:xfrm>
                <a:off x="408700" y="1562224"/>
                <a:ext cx="138381" cy="265084"/>
                <a:chOff x="2643" y="1166"/>
                <a:chExt cx="474" cy="908"/>
              </a:xfrm>
              <a:solidFill>
                <a:srgbClr val="1E4164"/>
              </a:solidFill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643" y="1967"/>
                  <a:ext cx="194" cy="10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2768"/>
                  <a:endParaRPr lang="en-US" dirty="0">
                    <a:solidFill>
                      <a:srgbClr val="373737"/>
                    </a:solidFill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923" y="1967"/>
                  <a:ext cx="194" cy="10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2768"/>
                  <a:endParaRPr lang="en-US" dirty="0">
                    <a:solidFill>
                      <a:srgbClr val="373737"/>
                    </a:solidFill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" name="Freeform 7"/>
                <p:cNvSpPr>
                  <a:spLocks noEditPoints="1"/>
                </p:cNvSpPr>
                <p:nvPr/>
              </p:nvSpPr>
              <p:spPr bwMode="auto">
                <a:xfrm>
                  <a:off x="2643" y="1280"/>
                  <a:ext cx="474" cy="680"/>
                </a:xfrm>
                <a:custGeom>
                  <a:avLst/>
                  <a:gdLst>
                    <a:gd name="T0" fmla="*/ 474 w 474"/>
                    <a:gd name="T1" fmla="*/ 680 h 680"/>
                    <a:gd name="T2" fmla="*/ 0 w 474"/>
                    <a:gd name="T3" fmla="*/ 0 h 680"/>
                    <a:gd name="T4" fmla="*/ 337 w 474"/>
                    <a:gd name="T5" fmla="*/ 50 h 680"/>
                    <a:gd name="T6" fmla="*/ 424 w 474"/>
                    <a:gd name="T7" fmla="*/ 158 h 680"/>
                    <a:gd name="T8" fmla="*/ 337 w 474"/>
                    <a:gd name="T9" fmla="*/ 50 h 680"/>
                    <a:gd name="T10" fmla="*/ 424 w 474"/>
                    <a:gd name="T11" fmla="*/ 193 h 680"/>
                    <a:gd name="T12" fmla="*/ 337 w 474"/>
                    <a:gd name="T13" fmla="*/ 301 h 680"/>
                    <a:gd name="T14" fmla="*/ 337 w 474"/>
                    <a:gd name="T15" fmla="*/ 344 h 680"/>
                    <a:gd name="T16" fmla="*/ 424 w 474"/>
                    <a:gd name="T17" fmla="*/ 451 h 680"/>
                    <a:gd name="T18" fmla="*/ 337 w 474"/>
                    <a:gd name="T19" fmla="*/ 344 h 680"/>
                    <a:gd name="T20" fmla="*/ 424 w 474"/>
                    <a:gd name="T21" fmla="*/ 501 h 680"/>
                    <a:gd name="T22" fmla="*/ 337 w 474"/>
                    <a:gd name="T23" fmla="*/ 615 h 680"/>
                    <a:gd name="T24" fmla="*/ 194 w 474"/>
                    <a:gd name="T25" fmla="*/ 50 h 680"/>
                    <a:gd name="T26" fmla="*/ 280 w 474"/>
                    <a:gd name="T27" fmla="*/ 158 h 680"/>
                    <a:gd name="T28" fmla="*/ 194 w 474"/>
                    <a:gd name="T29" fmla="*/ 50 h 680"/>
                    <a:gd name="T30" fmla="*/ 280 w 474"/>
                    <a:gd name="T31" fmla="*/ 193 h 680"/>
                    <a:gd name="T32" fmla="*/ 194 w 474"/>
                    <a:gd name="T33" fmla="*/ 301 h 680"/>
                    <a:gd name="T34" fmla="*/ 194 w 474"/>
                    <a:gd name="T35" fmla="*/ 344 h 680"/>
                    <a:gd name="T36" fmla="*/ 280 w 474"/>
                    <a:gd name="T37" fmla="*/ 451 h 680"/>
                    <a:gd name="T38" fmla="*/ 194 w 474"/>
                    <a:gd name="T39" fmla="*/ 344 h 680"/>
                    <a:gd name="T40" fmla="*/ 280 w 474"/>
                    <a:gd name="T41" fmla="*/ 501 h 680"/>
                    <a:gd name="T42" fmla="*/ 194 w 474"/>
                    <a:gd name="T43" fmla="*/ 615 h 680"/>
                    <a:gd name="T44" fmla="*/ 50 w 474"/>
                    <a:gd name="T45" fmla="*/ 50 h 680"/>
                    <a:gd name="T46" fmla="*/ 144 w 474"/>
                    <a:gd name="T47" fmla="*/ 158 h 680"/>
                    <a:gd name="T48" fmla="*/ 50 w 474"/>
                    <a:gd name="T49" fmla="*/ 50 h 680"/>
                    <a:gd name="T50" fmla="*/ 144 w 474"/>
                    <a:gd name="T51" fmla="*/ 193 h 680"/>
                    <a:gd name="T52" fmla="*/ 50 w 474"/>
                    <a:gd name="T53" fmla="*/ 301 h 680"/>
                    <a:gd name="T54" fmla="*/ 50 w 474"/>
                    <a:gd name="T55" fmla="*/ 344 h 680"/>
                    <a:gd name="T56" fmla="*/ 144 w 474"/>
                    <a:gd name="T57" fmla="*/ 451 h 680"/>
                    <a:gd name="T58" fmla="*/ 50 w 474"/>
                    <a:gd name="T59" fmla="*/ 344 h 680"/>
                    <a:gd name="T60" fmla="*/ 144 w 474"/>
                    <a:gd name="T61" fmla="*/ 501 h 680"/>
                    <a:gd name="T62" fmla="*/ 50 w 474"/>
                    <a:gd name="T63" fmla="*/ 615 h 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74" h="680">
                      <a:moveTo>
                        <a:pt x="0" y="680"/>
                      </a:moveTo>
                      <a:lnTo>
                        <a:pt x="474" y="680"/>
                      </a:lnTo>
                      <a:lnTo>
                        <a:pt x="474" y="0"/>
                      </a:lnTo>
                      <a:lnTo>
                        <a:pt x="0" y="0"/>
                      </a:lnTo>
                      <a:lnTo>
                        <a:pt x="0" y="680"/>
                      </a:lnTo>
                      <a:close/>
                      <a:moveTo>
                        <a:pt x="337" y="50"/>
                      </a:moveTo>
                      <a:lnTo>
                        <a:pt x="424" y="50"/>
                      </a:lnTo>
                      <a:lnTo>
                        <a:pt x="424" y="158"/>
                      </a:lnTo>
                      <a:lnTo>
                        <a:pt x="337" y="158"/>
                      </a:lnTo>
                      <a:lnTo>
                        <a:pt x="337" y="50"/>
                      </a:lnTo>
                      <a:close/>
                      <a:moveTo>
                        <a:pt x="337" y="193"/>
                      </a:moveTo>
                      <a:lnTo>
                        <a:pt x="424" y="193"/>
                      </a:lnTo>
                      <a:lnTo>
                        <a:pt x="424" y="301"/>
                      </a:lnTo>
                      <a:lnTo>
                        <a:pt x="337" y="301"/>
                      </a:lnTo>
                      <a:lnTo>
                        <a:pt x="337" y="193"/>
                      </a:lnTo>
                      <a:close/>
                      <a:moveTo>
                        <a:pt x="337" y="344"/>
                      </a:moveTo>
                      <a:lnTo>
                        <a:pt x="424" y="344"/>
                      </a:lnTo>
                      <a:lnTo>
                        <a:pt x="424" y="451"/>
                      </a:lnTo>
                      <a:lnTo>
                        <a:pt x="337" y="451"/>
                      </a:lnTo>
                      <a:lnTo>
                        <a:pt x="337" y="344"/>
                      </a:lnTo>
                      <a:close/>
                      <a:moveTo>
                        <a:pt x="337" y="501"/>
                      </a:moveTo>
                      <a:lnTo>
                        <a:pt x="424" y="501"/>
                      </a:lnTo>
                      <a:lnTo>
                        <a:pt x="424" y="615"/>
                      </a:lnTo>
                      <a:lnTo>
                        <a:pt x="337" y="615"/>
                      </a:lnTo>
                      <a:lnTo>
                        <a:pt x="337" y="501"/>
                      </a:lnTo>
                      <a:close/>
                      <a:moveTo>
                        <a:pt x="194" y="50"/>
                      </a:moveTo>
                      <a:lnTo>
                        <a:pt x="280" y="50"/>
                      </a:lnTo>
                      <a:lnTo>
                        <a:pt x="280" y="158"/>
                      </a:lnTo>
                      <a:lnTo>
                        <a:pt x="194" y="158"/>
                      </a:lnTo>
                      <a:lnTo>
                        <a:pt x="194" y="50"/>
                      </a:lnTo>
                      <a:close/>
                      <a:moveTo>
                        <a:pt x="194" y="193"/>
                      </a:moveTo>
                      <a:lnTo>
                        <a:pt x="280" y="193"/>
                      </a:lnTo>
                      <a:lnTo>
                        <a:pt x="280" y="301"/>
                      </a:lnTo>
                      <a:lnTo>
                        <a:pt x="194" y="301"/>
                      </a:lnTo>
                      <a:lnTo>
                        <a:pt x="194" y="193"/>
                      </a:lnTo>
                      <a:close/>
                      <a:moveTo>
                        <a:pt x="194" y="344"/>
                      </a:moveTo>
                      <a:lnTo>
                        <a:pt x="280" y="344"/>
                      </a:lnTo>
                      <a:lnTo>
                        <a:pt x="280" y="451"/>
                      </a:lnTo>
                      <a:lnTo>
                        <a:pt x="194" y="451"/>
                      </a:lnTo>
                      <a:lnTo>
                        <a:pt x="194" y="344"/>
                      </a:lnTo>
                      <a:close/>
                      <a:moveTo>
                        <a:pt x="194" y="501"/>
                      </a:moveTo>
                      <a:lnTo>
                        <a:pt x="280" y="501"/>
                      </a:lnTo>
                      <a:lnTo>
                        <a:pt x="280" y="615"/>
                      </a:lnTo>
                      <a:lnTo>
                        <a:pt x="194" y="615"/>
                      </a:lnTo>
                      <a:lnTo>
                        <a:pt x="194" y="501"/>
                      </a:lnTo>
                      <a:close/>
                      <a:moveTo>
                        <a:pt x="50" y="50"/>
                      </a:moveTo>
                      <a:lnTo>
                        <a:pt x="144" y="50"/>
                      </a:lnTo>
                      <a:lnTo>
                        <a:pt x="144" y="158"/>
                      </a:lnTo>
                      <a:lnTo>
                        <a:pt x="50" y="158"/>
                      </a:lnTo>
                      <a:lnTo>
                        <a:pt x="50" y="50"/>
                      </a:lnTo>
                      <a:close/>
                      <a:moveTo>
                        <a:pt x="50" y="193"/>
                      </a:moveTo>
                      <a:lnTo>
                        <a:pt x="144" y="193"/>
                      </a:lnTo>
                      <a:lnTo>
                        <a:pt x="144" y="301"/>
                      </a:lnTo>
                      <a:lnTo>
                        <a:pt x="50" y="301"/>
                      </a:lnTo>
                      <a:lnTo>
                        <a:pt x="50" y="193"/>
                      </a:lnTo>
                      <a:close/>
                      <a:moveTo>
                        <a:pt x="50" y="344"/>
                      </a:moveTo>
                      <a:lnTo>
                        <a:pt x="144" y="344"/>
                      </a:lnTo>
                      <a:lnTo>
                        <a:pt x="144" y="451"/>
                      </a:lnTo>
                      <a:lnTo>
                        <a:pt x="50" y="451"/>
                      </a:lnTo>
                      <a:lnTo>
                        <a:pt x="50" y="344"/>
                      </a:lnTo>
                      <a:close/>
                      <a:moveTo>
                        <a:pt x="50" y="501"/>
                      </a:moveTo>
                      <a:lnTo>
                        <a:pt x="144" y="501"/>
                      </a:lnTo>
                      <a:lnTo>
                        <a:pt x="144" y="615"/>
                      </a:lnTo>
                      <a:lnTo>
                        <a:pt x="50" y="615"/>
                      </a:lnTo>
                      <a:lnTo>
                        <a:pt x="50" y="50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2768"/>
                  <a:endParaRPr lang="en-US" dirty="0">
                    <a:solidFill>
                      <a:srgbClr val="373737"/>
                    </a:solidFill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Freeform 8"/>
                <p:cNvSpPr>
                  <a:spLocks/>
                </p:cNvSpPr>
                <p:nvPr/>
              </p:nvSpPr>
              <p:spPr bwMode="auto">
                <a:xfrm>
                  <a:off x="2643" y="1166"/>
                  <a:ext cx="474" cy="107"/>
                </a:xfrm>
                <a:custGeom>
                  <a:avLst/>
                  <a:gdLst>
                    <a:gd name="T0" fmla="*/ 381 w 474"/>
                    <a:gd name="T1" fmla="*/ 43 h 107"/>
                    <a:gd name="T2" fmla="*/ 381 w 474"/>
                    <a:gd name="T3" fmla="*/ 0 h 107"/>
                    <a:gd name="T4" fmla="*/ 93 w 474"/>
                    <a:gd name="T5" fmla="*/ 0 h 107"/>
                    <a:gd name="T6" fmla="*/ 93 w 474"/>
                    <a:gd name="T7" fmla="*/ 43 h 107"/>
                    <a:gd name="T8" fmla="*/ 0 w 474"/>
                    <a:gd name="T9" fmla="*/ 43 h 107"/>
                    <a:gd name="T10" fmla="*/ 0 w 474"/>
                    <a:gd name="T11" fmla="*/ 107 h 107"/>
                    <a:gd name="T12" fmla="*/ 474 w 474"/>
                    <a:gd name="T13" fmla="*/ 107 h 107"/>
                    <a:gd name="T14" fmla="*/ 474 w 474"/>
                    <a:gd name="T15" fmla="*/ 43 h 107"/>
                    <a:gd name="T16" fmla="*/ 381 w 474"/>
                    <a:gd name="T17" fmla="*/ 43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4" h="107">
                      <a:moveTo>
                        <a:pt x="381" y="43"/>
                      </a:moveTo>
                      <a:lnTo>
                        <a:pt x="381" y="0"/>
                      </a:lnTo>
                      <a:lnTo>
                        <a:pt x="93" y="0"/>
                      </a:lnTo>
                      <a:lnTo>
                        <a:pt x="93" y="43"/>
                      </a:lnTo>
                      <a:lnTo>
                        <a:pt x="0" y="43"/>
                      </a:lnTo>
                      <a:lnTo>
                        <a:pt x="0" y="107"/>
                      </a:lnTo>
                      <a:lnTo>
                        <a:pt x="474" y="107"/>
                      </a:lnTo>
                      <a:lnTo>
                        <a:pt x="474" y="43"/>
                      </a:lnTo>
                      <a:lnTo>
                        <a:pt x="381" y="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2768"/>
                  <a:endParaRPr lang="en-US" dirty="0">
                    <a:solidFill>
                      <a:srgbClr val="373737"/>
                    </a:solidFill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2837591" y="1489170"/>
                <a:ext cx="184731" cy="28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2768">
                  <a:lnSpc>
                    <a:spcPct val="90000"/>
                  </a:lnSpc>
                  <a:spcBef>
                    <a:spcPts val="1200"/>
                  </a:spcBef>
                  <a:buClr>
                    <a:srgbClr val="1E4164"/>
                  </a:buClr>
                </a:pPr>
                <a:endParaRPr lang="en-US" sz="1400" b="1" dirty="0">
                  <a:gradFill>
                    <a:gsLst>
                      <a:gs pos="28333">
                        <a:srgbClr val="13B5EA"/>
                      </a:gs>
                      <a:gs pos="84000">
                        <a:srgbClr val="13B5EA"/>
                      </a:gs>
                    </a:gsLst>
                    <a:lin ang="5400000" scaled="0"/>
                  </a:gradFill>
                  <a:cs typeface="Segoe UI" panose="020B0502040204020203" pitchFamily="34" charset="0"/>
                </a:endParaRP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1384923" y="1523468"/>
                <a:ext cx="1227495" cy="382750"/>
                <a:chOff x="1384923" y="1523468"/>
                <a:chExt cx="1227495" cy="382750"/>
              </a:xfrm>
            </p:grpSpPr>
            <p:sp>
              <p:nvSpPr>
                <p:cNvPr id="64" name="Freeform 9"/>
                <p:cNvSpPr>
                  <a:spLocks noEditPoints="1"/>
                </p:cNvSpPr>
                <p:nvPr/>
              </p:nvSpPr>
              <p:spPr bwMode="auto">
                <a:xfrm>
                  <a:off x="1384923" y="1537193"/>
                  <a:ext cx="79785" cy="314365"/>
                </a:xfrm>
                <a:custGeom>
                  <a:avLst/>
                  <a:gdLst>
                    <a:gd name="T0" fmla="*/ 26 w 32"/>
                    <a:gd name="T1" fmla="*/ 117 h 129"/>
                    <a:gd name="T2" fmla="*/ 27 w 32"/>
                    <a:gd name="T3" fmla="*/ 114 h 129"/>
                    <a:gd name="T4" fmla="*/ 27 w 32"/>
                    <a:gd name="T5" fmla="*/ 113 h 129"/>
                    <a:gd name="T6" fmla="*/ 20 w 32"/>
                    <a:gd name="T7" fmla="*/ 63 h 129"/>
                    <a:gd name="T8" fmla="*/ 23 w 32"/>
                    <a:gd name="T9" fmla="*/ 24 h 129"/>
                    <a:gd name="T10" fmla="*/ 28 w 32"/>
                    <a:gd name="T11" fmla="*/ 21 h 129"/>
                    <a:gd name="T12" fmla="*/ 32 w 32"/>
                    <a:gd name="T13" fmla="*/ 18 h 129"/>
                    <a:gd name="T14" fmla="*/ 29 w 32"/>
                    <a:gd name="T15" fmla="*/ 16 h 129"/>
                    <a:gd name="T16" fmla="*/ 20 w 32"/>
                    <a:gd name="T17" fmla="*/ 11 h 129"/>
                    <a:gd name="T18" fmla="*/ 20 w 32"/>
                    <a:gd name="T19" fmla="*/ 10 h 129"/>
                    <a:gd name="T20" fmla="*/ 19 w 32"/>
                    <a:gd name="T21" fmla="*/ 9 h 129"/>
                    <a:gd name="T22" fmla="*/ 17 w 32"/>
                    <a:gd name="T23" fmla="*/ 7 h 129"/>
                    <a:gd name="T24" fmla="*/ 17 w 32"/>
                    <a:gd name="T25" fmla="*/ 7 h 129"/>
                    <a:gd name="T26" fmla="*/ 16 w 32"/>
                    <a:gd name="T27" fmla="*/ 7 h 129"/>
                    <a:gd name="T28" fmla="*/ 16 w 32"/>
                    <a:gd name="T29" fmla="*/ 0 h 129"/>
                    <a:gd name="T30" fmla="*/ 16 w 32"/>
                    <a:gd name="T31" fmla="*/ 7 h 129"/>
                    <a:gd name="T32" fmla="*/ 14 w 32"/>
                    <a:gd name="T33" fmla="*/ 8 h 129"/>
                    <a:gd name="T34" fmla="*/ 13 w 32"/>
                    <a:gd name="T35" fmla="*/ 9 h 129"/>
                    <a:gd name="T36" fmla="*/ 12 w 32"/>
                    <a:gd name="T37" fmla="*/ 10 h 129"/>
                    <a:gd name="T38" fmla="*/ 12 w 32"/>
                    <a:gd name="T39" fmla="*/ 12 h 129"/>
                    <a:gd name="T40" fmla="*/ 3 w 32"/>
                    <a:gd name="T41" fmla="*/ 17 h 129"/>
                    <a:gd name="T42" fmla="*/ 5 w 32"/>
                    <a:gd name="T43" fmla="*/ 20 h 129"/>
                    <a:gd name="T44" fmla="*/ 4 w 32"/>
                    <a:gd name="T45" fmla="*/ 22 h 129"/>
                    <a:gd name="T46" fmla="*/ 12 w 32"/>
                    <a:gd name="T47" fmla="*/ 47 h 129"/>
                    <a:gd name="T48" fmla="*/ 6 w 32"/>
                    <a:gd name="T49" fmla="*/ 112 h 129"/>
                    <a:gd name="T50" fmla="*/ 5 w 32"/>
                    <a:gd name="T51" fmla="*/ 114 h 129"/>
                    <a:gd name="T52" fmla="*/ 4 w 32"/>
                    <a:gd name="T53" fmla="*/ 116 h 129"/>
                    <a:gd name="T54" fmla="*/ 3 w 32"/>
                    <a:gd name="T55" fmla="*/ 129 h 129"/>
                    <a:gd name="T56" fmla="*/ 8 w 32"/>
                    <a:gd name="T57" fmla="*/ 118 h 129"/>
                    <a:gd name="T58" fmla="*/ 21 w 32"/>
                    <a:gd name="T59" fmla="*/ 129 h 129"/>
                    <a:gd name="T60" fmla="*/ 14 w 32"/>
                    <a:gd name="T61" fmla="*/ 48 h 129"/>
                    <a:gd name="T62" fmla="*/ 14 w 32"/>
                    <a:gd name="T63" fmla="*/ 24 h 129"/>
                    <a:gd name="T64" fmla="*/ 15 w 32"/>
                    <a:gd name="T65" fmla="*/ 60 h 129"/>
                    <a:gd name="T66" fmla="*/ 11 w 32"/>
                    <a:gd name="T67" fmla="*/ 92 h 129"/>
                    <a:gd name="T68" fmla="*/ 9 w 32"/>
                    <a:gd name="T69" fmla="*/ 111 h 129"/>
                    <a:gd name="T70" fmla="*/ 19 w 32"/>
                    <a:gd name="T71" fmla="*/ 93 h 129"/>
                    <a:gd name="T72" fmla="*/ 9 w 32"/>
                    <a:gd name="T73" fmla="*/ 111 h 129"/>
                    <a:gd name="T74" fmla="*/ 19 w 32"/>
                    <a:gd name="T75" fmla="*/ 24 h 129"/>
                    <a:gd name="T76" fmla="*/ 19 w 32"/>
                    <a:gd name="T77" fmla="*/ 42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2" h="129">
                      <a:moveTo>
                        <a:pt x="28" y="129"/>
                      </a:moveTo>
                      <a:cubicBezTo>
                        <a:pt x="26" y="117"/>
                        <a:pt x="26" y="117"/>
                        <a:pt x="26" y="117"/>
                      </a:cubicBezTo>
                      <a:cubicBezTo>
                        <a:pt x="27" y="116"/>
                        <a:pt x="27" y="116"/>
                        <a:pt x="27" y="116"/>
                      </a:cubicBezTo>
                      <a:cubicBezTo>
                        <a:pt x="27" y="114"/>
                        <a:pt x="27" y="114"/>
                        <a:pt x="27" y="114"/>
                      </a:cubicBezTo>
                      <a:cubicBezTo>
                        <a:pt x="27" y="114"/>
                        <a:pt x="27" y="114"/>
                        <a:pt x="27" y="114"/>
                      </a:cubicBezTo>
                      <a:cubicBezTo>
                        <a:pt x="27" y="113"/>
                        <a:pt x="27" y="113"/>
                        <a:pt x="27" y="113"/>
                      </a:cubicBezTo>
                      <a:cubicBezTo>
                        <a:pt x="25" y="112"/>
                        <a:pt x="25" y="112"/>
                        <a:pt x="25" y="112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8" y="23"/>
                        <a:pt x="29" y="22"/>
                      </a:cubicBezTo>
                      <a:cubicBezTo>
                        <a:pt x="29" y="22"/>
                        <a:pt x="28" y="21"/>
                        <a:pt x="28" y="21"/>
                      </a:cubicBez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28" y="20"/>
                        <a:pt x="32" y="20"/>
                        <a:pt x="32" y="18"/>
                      </a:cubicBezTo>
                      <a:cubicBezTo>
                        <a:pt x="32" y="18"/>
                        <a:pt x="30" y="17"/>
                        <a:pt x="29" y="17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9" y="16"/>
                        <a:pt x="24" y="14"/>
                        <a:pt x="20" y="12"/>
                      </a:cubicBezTo>
                      <a:cubicBezTo>
                        <a:pt x="20" y="12"/>
                        <a:pt x="20" y="12"/>
                        <a:pt x="20" y="11"/>
                      </a:cubicBezTo>
                      <a:cubicBezTo>
                        <a:pt x="21" y="10"/>
                        <a:pt x="22" y="10"/>
                        <a:pt x="21" y="10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9" y="8"/>
                        <a:pt x="18" y="7"/>
                        <a:pt x="17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5" y="7"/>
                        <a:pt x="14" y="8"/>
                        <a:pt x="14" y="8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3" y="12"/>
                        <a:pt x="12" y="12"/>
                        <a:pt x="12" y="12"/>
                      </a:cubicBezTo>
                      <a:cubicBezTo>
                        <a:pt x="8" y="14"/>
                        <a:pt x="3" y="16"/>
                        <a:pt x="3" y="16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0" y="18"/>
                        <a:pt x="0" y="18"/>
                      </a:cubicBezTo>
                      <a:cubicBezTo>
                        <a:pt x="0" y="20"/>
                        <a:pt x="5" y="20"/>
                        <a:pt x="5" y="20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4" y="21"/>
                        <a:pt x="4" y="22"/>
                        <a:pt x="4" y="22"/>
                      </a:cubicBezTo>
                      <a:cubicBezTo>
                        <a:pt x="5" y="23"/>
                        <a:pt x="9" y="24"/>
                        <a:pt x="9" y="24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63"/>
                        <a:pt x="12" y="63"/>
                        <a:pt x="12" y="63"/>
                      </a:cubicBezTo>
                      <a:cubicBezTo>
                        <a:pt x="6" y="112"/>
                        <a:pt x="6" y="112"/>
                        <a:pt x="6" y="112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4" y="116"/>
                        <a:pt x="4" y="116"/>
                        <a:pt x="4" y="116"/>
                      </a:cubicBezTo>
                      <a:cubicBezTo>
                        <a:pt x="5" y="117"/>
                        <a:pt x="5" y="117"/>
                        <a:pt x="5" y="117"/>
                      </a:cubicBezTo>
                      <a:cubicBezTo>
                        <a:pt x="3" y="129"/>
                        <a:pt x="3" y="129"/>
                        <a:pt x="3" y="129"/>
                      </a:cubicBezTo>
                      <a:cubicBezTo>
                        <a:pt x="6" y="129"/>
                        <a:pt x="6" y="129"/>
                        <a:pt x="6" y="129"/>
                      </a:cubicBezTo>
                      <a:cubicBezTo>
                        <a:pt x="8" y="118"/>
                        <a:pt x="8" y="118"/>
                        <a:pt x="8" y="118"/>
                      </a:cubicBezTo>
                      <a:cubicBezTo>
                        <a:pt x="20" y="118"/>
                        <a:pt x="20" y="118"/>
                        <a:pt x="20" y="118"/>
                      </a:cubicBezTo>
                      <a:cubicBezTo>
                        <a:pt x="21" y="129"/>
                        <a:pt x="21" y="129"/>
                        <a:pt x="21" y="129"/>
                      </a:cubicBezTo>
                      <a:moveTo>
                        <a:pt x="14" y="24"/>
                      </a:moveTo>
                      <a:cubicBezTo>
                        <a:pt x="14" y="48"/>
                        <a:pt x="14" y="48"/>
                        <a:pt x="14" y="48"/>
                      </a:cubicBezTo>
                      <a:cubicBezTo>
                        <a:pt x="14" y="48"/>
                        <a:pt x="12" y="25"/>
                        <a:pt x="12" y="24"/>
                      </a:cubicBezTo>
                      <a:cubicBezTo>
                        <a:pt x="12" y="24"/>
                        <a:pt x="13" y="24"/>
                        <a:pt x="14" y="24"/>
                      </a:cubicBezTo>
                      <a:close/>
                      <a:moveTo>
                        <a:pt x="11" y="91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1" y="92"/>
                        <a:pt x="11" y="92"/>
                        <a:pt x="11" y="92"/>
                      </a:cubicBezTo>
                      <a:lnTo>
                        <a:pt x="11" y="91"/>
                      </a:lnTo>
                      <a:close/>
                      <a:moveTo>
                        <a:pt x="9" y="111"/>
                      </a:moveTo>
                      <a:cubicBezTo>
                        <a:pt x="10" y="93"/>
                        <a:pt x="10" y="93"/>
                        <a:pt x="10" y="93"/>
                      </a:cubicBezTo>
                      <a:cubicBezTo>
                        <a:pt x="19" y="93"/>
                        <a:pt x="19" y="93"/>
                        <a:pt x="19" y="93"/>
                      </a:cubicBezTo>
                      <a:cubicBezTo>
                        <a:pt x="20" y="111"/>
                        <a:pt x="20" y="111"/>
                        <a:pt x="20" y="111"/>
                      </a:cubicBezTo>
                      <a:lnTo>
                        <a:pt x="9" y="111"/>
                      </a:lnTo>
                      <a:close/>
                      <a:moveTo>
                        <a:pt x="19" y="42"/>
                      </a:moveTo>
                      <a:cubicBezTo>
                        <a:pt x="18" y="42"/>
                        <a:pt x="18" y="25"/>
                        <a:pt x="19" y="24"/>
                      </a:cubicBezTo>
                      <a:cubicBezTo>
                        <a:pt x="19" y="24"/>
                        <a:pt x="21" y="25"/>
                        <a:pt x="22" y="24"/>
                      </a:cubicBezTo>
                      <a:cubicBezTo>
                        <a:pt x="22" y="24"/>
                        <a:pt x="21" y="42"/>
                        <a:pt x="19" y="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2768"/>
                  <a:endParaRPr lang="en-US" dirty="0">
                    <a:solidFill>
                      <a:srgbClr val="373737"/>
                    </a:solidFill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451779" y="1619987"/>
                  <a:ext cx="1160639" cy="286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2768">
                    <a:lnSpc>
                      <a:spcPct val="90000"/>
                    </a:lnSpc>
                    <a:spcBef>
                      <a:spcPts val="1200"/>
                    </a:spcBef>
                    <a:buClr>
                      <a:srgbClr val="1E4164"/>
                    </a:buClr>
                  </a:pPr>
                  <a:r>
                    <a:rPr lang="en-US" sz="1400" b="1" dirty="0">
                      <a:gradFill>
                        <a:gsLst>
                          <a:gs pos="28333">
                            <a:srgbClr val="13B5EA"/>
                          </a:gs>
                          <a:gs pos="84000">
                            <a:srgbClr val="13B5EA"/>
                          </a:gs>
                        </a:gsLst>
                        <a:lin ang="5400000" scaled="0"/>
                      </a:gradFill>
                      <a:cs typeface="Segoe UI" panose="020B0502040204020203" pitchFamily="34" charset="0"/>
                    </a:rPr>
                    <a:t>Seattle, WA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1447089" y="1523468"/>
                  <a:ext cx="883575" cy="2169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2768">
                    <a:lnSpc>
                      <a:spcPct val="90000"/>
                    </a:lnSpc>
                    <a:spcBef>
                      <a:spcPts val="1200"/>
                    </a:spcBef>
                    <a:buClr>
                      <a:srgbClr val="1E4164"/>
                    </a:buClr>
                  </a:pPr>
                  <a:r>
                    <a:rPr lang="en-US" sz="900" dirty="0">
                      <a:gradFill>
                        <a:gsLst>
                          <a:gs pos="28333">
                            <a:srgbClr val="1E4164"/>
                          </a:gs>
                          <a:gs pos="83000">
                            <a:srgbClr val="1E4164"/>
                          </a:gs>
                        </a:gsLst>
                        <a:lin ang="5400000" scaled="0"/>
                      </a:gradFill>
                      <a:cs typeface="Segoe UI" panose="020B0502040204020203" pitchFamily="34" charset="0"/>
                    </a:rPr>
                    <a:t>Headquarters</a:t>
                  </a:r>
                </a:p>
              </p:txBody>
            </p:sp>
          </p:grpSp>
        </p:grpSp>
      </p:grpSp>
      <p:sp>
        <p:nvSpPr>
          <p:cNvPr id="52" name="Rectangle 51"/>
          <p:cNvSpPr/>
          <p:nvPr/>
        </p:nvSpPr>
        <p:spPr>
          <a:xfrm rot="5400000">
            <a:off x="4511638" y="-3126560"/>
            <a:ext cx="66174" cy="8321040"/>
          </a:xfrm>
          <a:prstGeom prst="rect">
            <a:avLst/>
          </a:prstGeom>
          <a:pattFill prst="dk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2768">
              <a:lnSpc>
                <a:spcPct val="90000"/>
              </a:lnSpc>
              <a:spcBef>
                <a:spcPts val="600"/>
              </a:spcBef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768420" y="1424933"/>
            <a:ext cx="4471220" cy="257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 bwMode="auto">
          <a:xfrm>
            <a:off x="6352247" y="2109710"/>
            <a:ext cx="483369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CHICAGO</a:t>
            </a:r>
          </a:p>
        </p:txBody>
      </p:sp>
      <p:sp>
        <p:nvSpPr>
          <p:cNvPr id="71" name="Isosceles Triangle 70"/>
          <p:cNvSpPr/>
          <p:nvPr/>
        </p:nvSpPr>
        <p:spPr bwMode="auto">
          <a:xfrm rot="10800000">
            <a:off x="6704275" y="2239131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894873" y="1845552"/>
            <a:ext cx="490758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BOSTON</a:t>
            </a:r>
          </a:p>
        </p:txBody>
      </p:sp>
      <p:sp>
        <p:nvSpPr>
          <p:cNvPr id="74" name="Isosceles Triangle 73"/>
          <p:cNvSpPr/>
          <p:nvPr/>
        </p:nvSpPr>
        <p:spPr bwMode="auto">
          <a:xfrm rot="10800000">
            <a:off x="7952121" y="1975213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759142" y="1616659"/>
            <a:ext cx="602763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PORTLAND</a:t>
            </a:r>
          </a:p>
        </p:txBody>
      </p:sp>
      <p:sp>
        <p:nvSpPr>
          <p:cNvPr id="76" name="Isosceles Triangle 75"/>
          <p:cNvSpPr/>
          <p:nvPr/>
        </p:nvSpPr>
        <p:spPr bwMode="auto">
          <a:xfrm rot="10800000">
            <a:off x="4132086" y="1738798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338514" y="2291084"/>
            <a:ext cx="793572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SAN FRANCISCO </a:t>
            </a:r>
          </a:p>
        </p:txBody>
      </p:sp>
      <p:sp>
        <p:nvSpPr>
          <p:cNvPr id="78" name="Isosceles Triangle 77"/>
          <p:cNvSpPr/>
          <p:nvPr/>
        </p:nvSpPr>
        <p:spPr bwMode="auto">
          <a:xfrm rot="10800000">
            <a:off x="3946495" y="2416068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707708" y="2700442"/>
            <a:ext cx="700176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LOS ANGELES</a:t>
            </a:r>
          </a:p>
        </p:txBody>
      </p:sp>
      <p:sp>
        <p:nvSpPr>
          <p:cNvPr id="80" name="Isosceles Triangle 79"/>
          <p:cNvSpPr/>
          <p:nvPr/>
        </p:nvSpPr>
        <p:spPr bwMode="auto">
          <a:xfrm rot="10800000">
            <a:off x="4163572" y="2830234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305854" y="2331351"/>
            <a:ext cx="516571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DENVER</a:t>
            </a:r>
          </a:p>
        </p:txBody>
      </p:sp>
      <p:sp>
        <p:nvSpPr>
          <p:cNvPr id="82" name="Isosceles Triangle 81"/>
          <p:cNvSpPr/>
          <p:nvPr/>
        </p:nvSpPr>
        <p:spPr bwMode="auto">
          <a:xfrm rot="10800000">
            <a:off x="5363101" y="2462672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925405" y="3017867"/>
            <a:ext cx="477942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DALLAS</a:t>
            </a:r>
          </a:p>
        </p:txBody>
      </p:sp>
      <p:sp>
        <p:nvSpPr>
          <p:cNvPr id="84" name="Isosceles Triangle 83"/>
          <p:cNvSpPr/>
          <p:nvPr/>
        </p:nvSpPr>
        <p:spPr bwMode="auto">
          <a:xfrm rot="10800000">
            <a:off x="5982653" y="3137914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019940" y="2895562"/>
            <a:ext cx="522872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ATLANTA</a:t>
            </a:r>
          </a:p>
        </p:txBody>
      </p:sp>
      <p:sp>
        <p:nvSpPr>
          <p:cNvPr id="86" name="Isosceles Triangle 85"/>
          <p:cNvSpPr/>
          <p:nvPr/>
        </p:nvSpPr>
        <p:spPr bwMode="auto">
          <a:xfrm rot="10800000">
            <a:off x="7077186" y="3026884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7956802" y="2040511"/>
            <a:ext cx="599124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HARTFORD</a:t>
            </a:r>
          </a:p>
        </p:txBody>
      </p:sp>
      <p:sp>
        <p:nvSpPr>
          <p:cNvPr id="88" name="Isosceles Triangle 87"/>
          <p:cNvSpPr/>
          <p:nvPr/>
        </p:nvSpPr>
        <p:spPr bwMode="auto">
          <a:xfrm rot="16200000">
            <a:off x="7904813" y="2087287"/>
            <a:ext cx="72162" cy="50336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9" name="Isosceles Triangle 88"/>
          <p:cNvSpPr/>
          <p:nvPr/>
        </p:nvSpPr>
        <p:spPr bwMode="auto">
          <a:xfrm rot="10800000">
            <a:off x="4215343" y="1535649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7757348" y="2230679"/>
            <a:ext cx="628283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NEW YORK</a:t>
            </a:r>
          </a:p>
        </p:txBody>
      </p:sp>
      <p:sp>
        <p:nvSpPr>
          <p:cNvPr id="91" name="Isosceles Triangle 90"/>
          <p:cNvSpPr/>
          <p:nvPr/>
        </p:nvSpPr>
        <p:spPr bwMode="auto">
          <a:xfrm>
            <a:off x="7800254" y="2211526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707709" y="1407592"/>
            <a:ext cx="757522" cy="1408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7432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SEATTLE  </a:t>
            </a:r>
            <a:r>
              <a:rPr lang="en-US" sz="600" spc="2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(HQ)</a:t>
            </a:r>
            <a:endParaRPr lang="en-US" sz="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363101" y="1857580"/>
            <a:ext cx="1040246" cy="170165"/>
            <a:chOff x="2964632" y="3284054"/>
            <a:chExt cx="1322790" cy="241499"/>
          </a:xfrm>
          <a:solidFill>
            <a:schemeClr val="tx1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2964632" y="3284054"/>
              <a:ext cx="1322790" cy="19000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48006" tIns="20574" rIns="34290" bIns="2057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685557"/>
              <a:r>
                <a:rPr lang="en-US" sz="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MINNEAPOLIS-ST. PAUL</a:t>
              </a:r>
            </a:p>
          </p:txBody>
        </p:sp>
        <p:sp>
          <p:nvSpPr>
            <p:cNvPr id="63" name="Isosceles Triangle 62"/>
            <p:cNvSpPr/>
            <p:nvPr/>
          </p:nvSpPr>
          <p:spPr bwMode="auto">
            <a:xfrm rot="10800000">
              <a:off x="4111205" y="3461545"/>
              <a:ext cx="102413" cy="64008"/>
            </a:xfrm>
            <a:prstGeom prst="triangl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57"/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772582" y="3272480"/>
            <a:ext cx="572725" cy="179253"/>
            <a:chOff x="3650983" y="3271154"/>
            <a:chExt cx="728285" cy="254399"/>
          </a:xfrm>
          <a:solidFill>
            <a:schemeClr val="tx1"/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3650983" y="3271154"/>
              <a:ext cx="728285" cy="19000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48006" tIns="20574" rIns="34290" bIns="2057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685557"/>
              <a:r>
                <a:rPr lang="en-US" sz="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HOUSTON</a:t>
              </a:r>
            </a:p>
          </p:txBody>
        </p:sp>
        <p:sp>
          <p:nvSpPr>
            <p:cNvPr id="61" name="Isosceles Triangle 60"/>
            <p:cNvSpPr/>
            <p:nvPr/>
          </p:nvSpPr>
          <p:spPr bwMode="auto">
            <a:xfrm rot="10800000">
              <a:off x="4111205" y="3461545"/>
              <a:ext cx="102413" cy="64008"/>
            </a:xfrm>
            <a:prstGeom prst="triangl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57"/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630685" y="2841816"/>
            <a:ext cx="472833" cy="169526"/>
            <a:chOff x="2899390" y="3079239"/>
            <a:chExt cx="601261" cy="240594"/>
          </a:xfrm>
        </p:grpSpPr>
        <p:sp>
          <p:nvSpPr>
            <p:cNvPr id="53" name="Rectangle 52"/>
            <p:cNvSpPr/>
            <p:nvPr/>
          </p:nvSpPr>
          <p:spPr bwMode="auto">
            <a:xfrm>
              <a:off x="2899390" y="3079239"/>
              <a:ext cx="601261" cy="19000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48006" tIns="20574" rIns="34290" bIns="2057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685557"/>
              <a:r>
                <a:rPr lang="en-US" sz="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PHOENIX</a:t>
              </a:r>
            </a:p>
          </p:txBody>
        </p:sp>
        <p:sp>
          <p:nvSpPr>
            <p:cNvPr id="58" name="Isosceles Triangle 57"/>
            <p:cNvSpPr/>
            <p:nvPr/>
          </p:nvSpPr>
          <p:spPr bwMode="auto">
            <a:xfrm rot="10800000">
              <a:off x="2972189" y="3255825"/>
              <a:ext cx="102413" cy="64008"/>
            </a:xfrm>
            <a:prstGeom prst="triangl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57"/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1085" y="4144898"/>
            <a:ext cx="700489" cy="700489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5359440" y="4303048"/>
            <a:ext cx="149271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768">
              <a:lnSpc>
                <a:spcPct val="90000"/>
              </a:lnSpc>
              <a:spcBef>
                <a:spcPts val="1200"/>
              </a:spcBef>
              <a:buClr>
                <a:srgbClr val="1E4164"/>
              </a:buClr>
            </a:pPr>
            <a:r>
              <a:rPr lang="en-US" sz="900" dirty="0">
                <a:gradFill>
                  <a:gsLst>
                    <a:gs pos="28333">
                      <a:srgbClr val="1E4164"/>
                    </a:gs>
                    <a:gs pos="83000">
                      <a:srgbClr val="1E4164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National Delivery Centers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79027" y="442131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US" b="1" dirty="0">
                <a:gradFill>
                  <a:gsLst>
                    <a:gs pos="28333">
                      <a:srgbClr val="13B5EA"/>
                    </a:gs>
                    <a:gs pos="84000">
                      <a:srgbClr val="13B5EA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3</a:t>
            </a:r>
            <a:endParaRPr lang="en-US" dirty="0">
              <a:solidFill>
                <a:srgbClr val="373737"/>
              </a:solidFill>
              <a:cs typeface="Segoe UI" panose="020B0502040204020203" pitchFamily="34" charset="0"/>
            </a:endParaRPr>
          </a:p>
        </p:txBody>
      </p:sp>
      <p:pic>
        <p:nvPicPr>
          <p:cNvPr id="1040" name="Picture 16" descr="http://www.trashedgraphics.com/wp-content/uploads/2013/10/pin_transparent_red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4275" y="2096880"/>
            <a:ext cx="245246" cy="24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6" descr="http://www.trashedgraphics.com/wp-content/uploads/2013/10/pin_transparent_red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2525" y="1365340"/>
            <a:ext cx="245246" cy="24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>
            <a:grpSpLocks noChangeAspect="1"/>
          </p:cNvGrpSpPr>
          <p:nvPr/>
        </p:nvGrpSpPr>
        <p:grpSpPr bwMode="auto">
          <a:xfrm>
            <a:off x="7045135" y="4366555"/>
            <a:ext cx="347377" cy="279857"/>
            <a:chOff x="1884" y="583"/>
            <a:chExt cx="3912" cy="3154"/>
          </a:xfrm>
          <a:solidFill>
            <a:srgbClr val="1E4164"/>
          </a:solidFill>
        </p:grpSpPr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3084" y="1016"/>
              <a:ext cx="2712" cy="1734"/>
            </a:xfrm>
            <a:custGeom>
              <a:avLst/>
              <a:gdLst>
                <a:gd name="T0" fmla="*/ 301 w 382"/>
                <a:gd name="T1" fmla="*/ 47 h 244"/>
                <a:gd name="T2" fmla="*/ 251 w 382"/>
                <a:gd name="T3" fmla="*/ 22 h 244"/>
                <a:gd name="T4" fmla="*/ 218 w 382"/>
                <a:gd name="T5" fmla="*/ 0 h 244"/>
                <a:gd name="T6" fmla="*/ 80 w 382"/>
                <a:gd name="T7" fmla="*/ 0 h 244"/>
                <a:gd name="T8" fmla="*/ 0 w 382"/>
                <a:gd name="T9" fmla="*/ 70 h 244"/>
                <a:gd name="T10" fmla="*/ 29 w 382"/>
                <a:gd name="T11" fmla="*/ 79 h 244"/>
                <a:gd name="T12" fmla="*/ 60 w 382"/>
                <a:gd name="T13" fmla="*/ 69 h 244"/>
                <a:gd name="T14" fmla="*/ 124 w 382"/>
                <a:gd name="T15" fmla="*/ 43 h 244"/>
                <a:gd name="T16" fmla="*/ 196 w 382"/>
                <a:gd name="T17" fmla="*/ 79 h 244"/>
                <a:gd name="T18" fmla="*/ 302 w 382"/>
                <a:gd name="T19" fmla="*/ 179 h 244"/>
                <a:gd name="T20" fmla="*/ 305 w 382"/>
                <a:gd name="T21" fmla="*/ 182 h 244"/>
                <a:gd name="T22" fmla="*/ 305 w 382"/>
                <a:gd name="T23" fmla="*/ 244 h 244"/>
                <a:gd name="T24" fmla="*/ 382 w 382"/>
                <a:gd name="T25" fmla="*/ 244 h 244"/>
                <a:gd name="T26" fmla="*/ 382 w 382"/>
                <a:gd name="T27" fmla="*/ 47 h 244"/>
                <a:gd name="T28" fmla="*/ 301 w 382"/>
                <a:gd name="T29" fmla="*/ 4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244">
                  <a:moveTo>
                    <a:pt x="301" y="47"/>
                  </a:moveTo>
                  <a:cubicBezTo>
                    <a:pt x="300" y="47"/>
                    <a:pt x="274" y="45"/>
                    <a:pt x="251" y="22"/>
                  </a:cubicBezTo>
                  <a:cubicBezTo>
                    <a:pt x="229" y="1"/>
                    <a:pt x="219" y="0"/>
                    <a:pt x="21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7" y="74"/>
                    <a:pt x="17" y="79"/>
                    <a:pt x="29" y="79"/>
                  </a:cubicBezTo>
                  <a:cubicBezTo>
                    <a:pt x="40" y="79"/>
                    <a:pt x="50" y="75"/>
                    <a:pt x="60" y="69"/>
                  </a:cubicBezTo>
                  <a:cubicBezTo>
                    <a:pt x="84" y="52"/>
                    <a:pt x="104" y="43"/>
                    <a:pt x="124" y="43"/>
                  </a:cubicBezTo>
                  <a:cubicBezTo>
                    <a:pt x="146" y="43"/>
                    <a:pt x="168" y="53"/>
                    <a:pt x="196" y="79"/>
                  </a:cubicBezTo>
                  <a:cubicBezTo>
                    <a:pt x="246" y="124"/>
                    <a:pt x="301" y="178"/>
                    <a:pt x="302" y="179"/>
                  </a:cubicBezTo>
                  <a:cubicBezTo>
                    <a:pt x="305" y="182"/>
                    <a:pt x="305" y="182"/>
                    <a:pt x="305" y="182"/>
                  </a:cubicBezTo>
                  <a:cubicBezTo>
                    <a:pt x="305" y="244"/>
                    <a:pt x="305" y="244"/>
                    <a:pt x="305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2" y="47"/>
                    <a:pt x="382" y="47"/>
                    <a:pt x="382" y="47"/>
                  </a:cubicBezTo>
                  <a:lnTo>
                    <a:pt x="30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solidFill>
                  <a:srgbClr val="373737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2857" y="2785"/>
              <a:ext cx="340" cy="327"/>
            </a:xfrm>
            <a:custGeom>
              <a:avLst/>
              <a:gdLst>
                <a:gd name="T0" fmla="*/ 39 w 48"/>
                <a:gd name="T1" fmla="*/ 7 h 46"/>
                <a:gd name="T2" fmla="*/ 22 w 48"/>
                <a:gd name="T3" fmla="*/ 0 h 46"/>
                <a:gd name="T4" fmla="*/ 6 w 48"/>
                <a:gd name="T5" fmla="*/ 7 h 46"/>
                <a:gd name="T6" fmla="*/ 0 w 48"/>
                <a:gd name="T7" fmla="*/ 13 h 46"/>
                <a:gd name="T8" fmla="*/ 33 w 48"/>
                <a:gd name="T9" fmla="*/ 46 h 46"/>
                <a:gd name="T10" fmla="*/ 39 w 48"/>
                <a:gd name="T11" fmla="*/ 40 h 46"/>
                <a:gd name="T12" fmla="*/ 39 w 48"/>
                <a:gd name="T13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6">
                  <a:moveTo>
                    <a:pt x="39" y="7"/>
                  </a:moveTo>
                  <a:cubicBezTo>
                    <a:pt x="34" y="2"/>
                    <a:pt x="28" y="0"/>
                    <a:pt x="22" y="0"/>
                  </a:cubicBezTo>
                  <a:cubicBezTo>
                    <a:pt x="16" y="0"/>
                    <a:pt x="10" y="2"/>
                    <a:pt x="6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8" y="31"/>
                    <a:pt x="48" y="16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solidFill>
                  <a:srgbClr val="373737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3169" y="3098"/>
              <a:ext cx="341" cy="327"/>
            </a:xfrm>
            <a:custGeom>
              <a:avLst/>
              <a:gdLst>
                <a:gd name="T0" fmla="*/ 39 w 48"/>
                <a:gd name="T1" fmla="*/ 7 h 46"/>
                <a:gd name="T2" fmla="*/ 22 w 48"/>
                <a:gd name="T3" fmla="*/ 0 h 46"/>
                <a:gd name="T4" fmla="*/ 6 w 48"/>
                <a:gd name="T5" fmla="*/ 7 h 46"/>
                <a:gd name="T6" fmla="*/ 6 w 48"/>
                <a:gd name="T7" fmla="*/ 7 h 46"/>
                <a:gd name="T8" fmla="*/ 0 w 48"/>
                <a:gd name="T9" fmla="*/ 13 h 46"/>
                <a:gd name="T10" fmla="*/ 32 w 48"/>
                <a:gd name="T11" fmla="*/ 46 h 46"/>
                <a:gd name="T12" fmla="*/ 39 w 48"/>
                <a:gd name="T13" fmla="*/ 39 h 46"/>
                <a:gd name="T14" fmla="*/ 39 w 48"/>
                <a:gd name="T15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6">
                  <a:moveTo>
                    <a:pt x="39" y="7"/>
                  </a:moveTo>
                  <a:cubicBezTo>
                    <a:pt x="34" y="2"/>
                    <a:pt x="28" y="0"/>
                    <a:pt x="22" y="0"/>
                  </a:cubicBezTo>
                  <a:cubicBezTo>
                    <a:pt x="16" y="0"/>
                    <a:pt x="10" y="2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8" y="30"/>
                    <a:pt x="48" y="16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solidFill>
                  <a:srgbClr val="373737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3481" y="3410"/>
              <a:ext cx="341" cy="327"/>
            </a:xfrm>
            <a:custGeom>
              <a:avLst/>
              <a:gdLst>
                <a:gd name="T0" fmla="*/ 22 w 48"/>
                <a:gd name="T1" fmla="*/ 0 h 46"/>
                <a:gd name="T2" fmla="*/ 6 w 48"/>
                <a:gd name="T3" fmla="*/ 7 h 46"/>
                <a:gd name="T4" fmla="*/ 0 w 48"/>
                <a:gd name="T5" fmla="*/ 13 h 46"/>
                <a:gd name="T6" fmla="*/ 32 w 48"/>
                <a:gd name="T7" fmla="*/ 46 h 46"/>
                <a:gd name="T8" fmla="*/ 38 w 48"/>
                <a:gd name="T9" fmla="*/ 39 h 46"/>
                <a:gd name="T10" fmla="*/ 38 w 48"/>
                <a:gd name="T11" fmla="*/ 7 h 46"/>
                <a:gd name="T12" fmla="*/ 22 w 48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6">
                  <a:moveTo>
                    <a:pt x="22" y="0"/>
                  </a:moveTo>
                  <a:cubicBezTo>
                    <a:pt x="16" y="0"/>
                    <a:pt x="10" y="2"/>
                    <a:pt x="6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8" y="30"/>
                    <a:pt x="48" y="16"/>
                    <a:pt x="38" y="7"/>
                  </a:cubicBezTo>
                  <a:cubicBezTo>
                    <a:pt x="34" y="2"/>
                    <a:pt x="2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solidFill>
                  <a:srgbClr val="373737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544" y="2473"/>
              <a:ext cx="341" cy="326"/>
            </a:xfrm>
            <a:custGeom>
              <a:avLst/>
              <a:gdLst>
                <a:gd name="T0" fmla="*/ 39 w 48"/>
                <a:gd name="T1" fmla="*/ 7 h 46"/>
                <a:gd name="T2" fmla="*/ 22 w 48"/>
                <a:gd name="T3" fmla="*/ 0 h 46"/>
                <a:gd name="T4" fmla="*/ 6 w 48"/>
                <a:gd name="T5" fmla="*/ 7 h 46"/>
                <a:gd name="T6" fmla="*/ 0 w 48"/>
                <a:gd name="T7" fmla="*/ 13 h 46"/>
                <a:gd name="T8" fmla="*/ 33 w 48"/>
                <a:gd name="T9" fmla="*/ 46 h 46"/>
                <a:gd name="T10" fmla="*/ 39 w 48"/>
                <a:gd name="T11" fmla="*/ 40 h 46"/>
                <a:gd name="T12" fmla="*/ 39 w 48"/>
                <a:gd name="T13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6">
                  <a:moveTo>
                    <a:pt x="39" y="7"/>
                  </a:moveTo>
                  <a:cubicBezTo>
                    <a:pt x="34" y="3"/>
                    <a:pt x="29" y="0"/>
                    <a:pt x="22" y="0"/>
                  </a:cubicBezTo>
                  <a:cubicBezTo>
                    <a:pt x="16" y="0"/>
                    <a:pt x="10" y="3"/>
                    <a:pt x="6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8" y="31"/>
                    <a:pt x="48" y="16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solidFill>
                  <a:srgbClr val="373737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1884" y="583"/>
              <a:ext cx="3195" cy="2962"/>
            </a:xfrm>
            <a:custGeom>
              <a:avLst/>
              <a:gdLst>
                <a:gd name="T0" fmla="*/ 349 w 450"/>
                <a:gd name="T1" fmla="*/ 156 h 417"/>
                <a:gd name="T2" fmla="*/ 349 w 450"/>
                <a:gd name="T3" fmla="*/ 156 h 417"/>
                <a:gd name="T4" fmla="*/ 293 w 450"/>
                <a:gd name="T5" fmla="*/ 126 h 417"/>
                <a:gd name="T6" fmla="*/ 242 w 450"/>
                <a:gd name="T7" fmla="*/ 148 h 417"/>
                <a:gd name="T8" fmla="*/ 198 w 450"/>
                <a:gd name="T9" fmla="*/ 162 h 417"/>
                <a:gd name="T10" fmla="*/ 144 w 450"/>
                <a:gd name="T11" fmla="*/ 140 h 417"/>
                <a:gd name="T12" fmla="*/ 135 w 450"/>
                <a:gd name="T13" fmla="*/ 131 h 417"/>
                <a:gd name="T14" fmla="*/ 241 w 450"/>
                <a:gd name="T15" fmla="*/ 39 h 417"/>
                <a:gd name="T16" fmla="*/ 368 w 450"/>
                <a:gd name="T17" fmla="*/ 39 h 417"/>
                <a:gd name="T18" fmla="*/ 382 w 450"/>
                <a:gd name="T19" fmla="*/ 0 h 417"/>
                <a:gd name="T20" fmla="*/ 255 w 450"/>
                <a:gd name="T21" fmla="*/ 0 h 417"/>
                <a:gd name="T22" fmla="*/ 146 w 450"/>
                <a:gd name="T23" fmla="*/ 54 h 417"/>
                <a:gd name="T24" fmla="*/ 69 w 450"/>
                <a:gd name="T25" fmla="*/ 94 h 417"/>
                <a:gd name="T26" fmla="*/ 0 w 450"/>
                <a:gd name="T27" fmla="*/ 94 h 417"/>
                <a:gd name="T28" fmla="*/ 0 w 450"/>
                <a:gd name="T29" fmla="*/ 281 h 417"/>
                <a:gd name="T30" fmla="*/ 68 w 450"/>
                <a:gd name="T31" fmla="*/ 281 h 417"/>
                <a:gd name="T32" fmla="*/ 88 w 450"/>
                <a:gd name="T33" fmla="*/ 262 h 417"/>
                <a:gd name="T34" fmla="*/ 115 w 450"/>
                <a:gd name="T35" fmla="*/ 250 h 417"/>
                <a:gd name="T36" fmla="*/ 143 w 450"/>
                <a:gd name="T37" fmla="*/ 262 h 417"/>
                <a:gd name="T38" fmla="*/ 154 w 450"/>
                <a:gd name="T39" fmla="*/ 295 h 417"/>
                <a:gd name="T40" fmla="*/ 159 w 450"/>
                <a:gd name="T41" fmla="*/ 294 h 417"/>
                <a:gd name="T42" fmla="*/ 187 w 450"/>
                <a:gd name="T43" fmla="*/ 306 h 417"/>
                <a:gd name="T44" fmla="*/ 198 w 450"/>
                <a:gd name="T45" fmla="*/ 339 h 417"/>
                <a:gd name="T46" fmla="*/ 203 w 450"/>
                <a:gd name="T47" fmla="*/ 338 h 417"/>
                <a:gd name="T48" fmla="*/ 231 w 450"/>
                <a:gd name="T49" fmla="*/ 350 h 417"/>
                <a:gd name="T50" fmla="*/ 242 w 450"/>
                <a:gd name="T51" fmla="*/ 382 h 417"/>
                <a:gd name="T52" fmla="*/ 247 w 450"/>
                <a:gd name="T53" fmla="*/ 382 h 417"/>
                <a:gd name="T54" fmla="*/ 275 w 450"/>
                <a:gd name="T55" fmla="*/ 393 h 417"/>
                <a:gd name="T56" fmla="*/ 285 w 450"/>
                <a:gd name="T57" fmla="*/ 411 h 417"/>
                <a:gd name="T58" fmla="*/ 311 w 450"/>
                <a:gd name="T59" fmla="*/ 409 h 417"/>
                <a:gd name="T60" fmla="*/ 311 w 450"/>
                <a:gd name="T61" fmla="*/ 381 h 417"/>
                <a:gd name="T62" fmla="*/ 218 w 450"/>
                <a:gd name="T63" fmla="*/ 287 h 417"/>
                <a:gd name="T64" fmla="*/ 233 w 450"/>
                <a:gd name="T65" fmla="*/ 272 h 417"/>
                <a:gd name="T66" fmla="*/ 327 w 450"/>
                <a:gd name="T67" fmla="*/ 365 h 417"/>
                <a:gd name="T68" fmla="*/ 355 w 450"/>
                <a:gd name="T69" fmla="*/ 365 h 417"/>
                <a:gd name="T70" fmla="*/ 361 w 450"/>
                <a:gd name="T71" fmla="*/ 351 h 417"/>
                <a:gd name="T72" fmla="*/ 355 w 450"/>
                <a:gd name="T73" fmla="*/ 337 h 417"/>
                <a:gd name="T74" fmla="*/ 262 w 450"/>
                <a:gd name="T75" fmla="*/ 243 h 417"/>
                <a:gd name="T76" fmla="*/ 277 w 450"/>
                <a:gd name="T77" fmla="*/ 228 h 417"/>
                <a:gd name="T78" fmla="*/ 370 w 450"/>
                <a:gd name="T79" fmla="*/ 321 h 417"/>
                <a:gd name="T80" fmla="*/ 399 w 450"/>
                <a:gd name="T81" fmla="*/ 321 h 417"/>
                <a:gd name="T82" fmla="*/ 399 w 450"/>
                <a:gd name="T83" fmla="*/ 293 h 417"/>
                <a:gd name="T84" fmla="*/ 305 w 450"/>
                <a:gd name="T85" fmla="*/ 199 h 417"/>
                <a:gd name="T86" fmla="*/ 321 w 450"/>
                <a:gd name="T87" fmla="*/ 184 h 417"/>
                <a:gd name="T88" fmla="*/ 414 w 450"/>
                <a:gd name="T89" fmla="*/ 277 h 417"/>
                <a:gd name="T90" fmla="*/ 443 w 450"/>
                <a:gd name="T91" fmla="*/ 277 h 417"/>
                <a:gd name="T92" fmla="*/ 443 w 450"/>
                <a:gd name="T93" fmla="*/ 249 h 417"/>
                <a:gd name="T94" fmla="*/ 349 w 450"/>
                <a:gd name="T95" fmla="*/ 156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0" h="417">
                  <a:moveTo>
                    <a:pt x="349" y="156"/>
                  </a:moveTo>
                  <a:cubicBezTo>
                    <a:pt x="349" y="156"/>
                    <a:pt x="349" y="156"/>
                    <a:pt x="349" y="156"/>
                  </a:cubicBezTo>
                  <a:cubicBezTo>
                    <a:pt x="326" y="135"/>
                    <a:pt x="309" y="126"/>
                    <a:pt x="293" y="126"/>
                  </a:cubicBezTo>
                  <a:cubicBezTo>
                    <a:pt x="278" y="126"/>
                    <a:pt x="262" y="134"/>
                    <a:pt x="242" y="148"/>
                  </a:cubicBezTo>
                  <a:cubicBezTo>
                    <a:pt x="228" y="157"/>
                    <a:pt x="213" y="162"/>
                    <a:pt x="198" y="162"/>
                  </a:cubicBezTo>
                  <a:cubicBezTo>
                    <a:pt x="167" y="162"/>
                    <a:pt x="145" y="141"/>
                    <a:pt x="144" y="140"/>
                  </a:cubicBezTo>
                  <a:cubicBezTo>
                    <a:pt x="135" y="131"/>
                    <a:pt x="135" y="131"/>
                    <a:pt x="135" y="131"/>
                  </a:cubicBezTo>
                  <a:cubicBezTo>
                    <a:pt x="241" y="39"/>
                    <a:pt x="241" y="39"/>
                    <a:pt x="241" y="39"/>
                  </a:cubicBezTo>
                  <a:cubicBezTo>
                    <a:pt x="368" y="39"/>
                    <a:pt x="368" y="39"/>
                    <a:pt x="368" y="39"/>
                  </a:cubicBezTo>
                  <a:cubicBezTo>
                    <a:pt x="384" y="24"/>
                    <a:pt x="382" y="0"/>
                    <a:pt x="382" y="0"/>
                  </a:cubicBezTo>
                  <a:cubicBezTo>
                    <a:pt x="382" y="0"/>
                    <a:pt x="318" y="0"/>
                    <a:pt x="255" y="0"/>
                  </a:cubicBezTo>
                  <a:cubicBezTo>
                    <a:pt x="192" y="0"/>
                    <a:pt x="190" y="10"/>
                    <a:pt x="146" y="54"/>
                  </a:cubicBezTo>
                  <a:cubicBezTo>
                    <a:pt x="107" y="93"/>
                    <a:pt x="69" y="94"/>
                    <a:pt x="69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68" y="281"/>
                    <a:pt x="68" y="281"/>
                    <a:pt x="68" y="281"/>
                  </a:cubicBezTo>
                  <a:cubicBezTo>
                    <a:pt x="88" y="262"/>
                    <a:pt x="88" y="262"/>
                    <a:pt x="88" y="262"/>
                  </a:cubicBezTo>
                  <a:cubicBezTo>
                    <a:pt x="95" y="254"/>
                    <a:pt x="105" y="250"/>
                    <a:pt x="115" y="250"/>
                  </a:cubicBezTo>
                  <a:cubicBezTo>
                    <a:pt x="126" y="250"/>
                    <a:pt x="136" y="254"/>
                    <a:pt x="143" y="262"/>
                  </a:cubicBezTo>
                  <a:cubicBezTo>
                    <a:pt x="152" y="271"/>
                    <a:pt x="155" y="283"/>
                    <a:pt x="154" y="295"/>
                  </a:cubicBezTo>
                  <a:cubicBezTo>
                    <a:pt x="156" y="294"/>
                    <a:pt x="157" y="294"/>
                    <a:pt x="159" y="294"/>
                  </a:cubicBezTo>
                  <a:cubicBezTo>
                    <a:pt x="170" y="294"/>
                    <a:pt x="179" y="298"/>
                    <a:pt x="187" y="306"/>
                  </a:cubicBezTo>
                  <a:cubicBezTo>
                    <a:pt x="196" y="315"/>
                    <a:pt x="199" y="327"/>
                    <a:pt x="198" y="339"/>
                  </a:cubicBezTo>
                  <a:cubicBezTo>
                    <a:pt x="200" y="338"/>
                    <a:pt x="201" y="338"/>
                    <a:pt x="203" y="338"/>
                  </a:cubicBezTo>
                  <a:cubicBezTo>
                    <a:pt x="214" y="338"/>
                    <a:pt x="223" y="342"/>
                    <a:pt x="231" y="350"/>
                  </a:cubicBezTo>
                  <a:cubicBezTo>
                    <a:pt x="240" y="359"/>
                    <a:pt x="243" y="371"/>
                    <a:pt x="242" y="382"/>
                  </a:cubicBezTo>
                  <a:cubicBezTo>
                    <a:pt x="243" y="382"/>
                    <a:pt x="245" y="382"/>
                    <a:pt x="247" y="382"/>
                  </a:cubicBezTo>
                  <a:cubicBezTo>
                    <a:pt x="258" y="382"/>
                    <a:pt x="267" y="386"/>
                    <a:pt x="275" y="393"/>
                  </a:cubicBezTo>
                  <a:cubicBezTo>
                    <a:pt x="280" y="398"/>
                    <a:pt x="283" y="404"/>
                    <a:pt x="285" y="411"/>
                  </a:cubicBezTo>
                  <a:cubicBezTo>
                    <a:pt x="292" y="417"/>
                    <a:pt x="304" y="416"/>
                    <a:pt x="311" y="409"/>
                  </a:cubicBezTo>
                  <a:cubicBezTo>
                    <a:pt x="319" y="401"/>
                    <a:pt x="319" y="388"/>
                    <a:pt x="311" y="381"/>
                  </a:cubicBezTo>
                  <a:cubicBezTo>
                    <a:pt x="218" y="287"/>
                    <a:pt x="218" y="287"/>
                    <a:pt x="218" y="287"/>
                  </a:cubicBezTo>
                  <a:cubicBezTo>
                    <a:pt x="233" y="272"/>
                    <a:pt x="233" y="272"/>
                    <a:pt x="233" y="272"/>
                  </a:cubicBezTo>
                  <a:cubicBezTo>
                    <a:pt x="327" y="365"/>
                    <a:pt x="327" y="365"/>
                    <a:pt x="327" y="365"/>
                  </a:cubicBezTo>
                  <a:cubicBezTo>
                    <a:pt x="334" y="373"/>
                    <a:pt x="347" y="373"/>
                    <a:pt x="355" y="365"/>
                  </a:cubicBezTo>
                  <a:cubicBezTo>
                    <a:pt x="359" y="361"/>
                    <a:pt x="361" y="356"/>
                    <a:pt x="361" y="351"/>
                  </a:cubicBezTo>
                  <a:cubicBezTo>
                    <a:pt x="361" y="345"/>
                    <a:pt x="359" y="340"/>
                    <a:pt x="355" y="337"/>
                  </a:cubicBezTo>
                  <a:cubicBezTo>
                    <a:pt x="262" y="243"/>
                    <a:pt x="262" y="243"/>
                    <a:pt x="262" y="243"/>
                  </a:cubicBezTo>
                  <a:cubicBezTo>
                    <a:pt x="277" y="228"/>
                    <a:pt x="277" y="228"/>
                    <a:pt x="277" y="228"/>
                  </a:cubicBezTo>
                  <a:cubicBezTo>
                    <a:pt x="370" y="321"/>
                    <a:pt x="370" y="321"/>
                    <a:pt x="370" y="321"/>
                  </a:cubicBezTo>
                  <a:cubicBezTo>
                    <a:pt x="378" y="329"/>
                    <a:pt x="391" y="329"/>
                    <a:pt x="399" y="321"/>
                  </a:cubicBezTo>
                  <a:cubicBezTo>
                    <a:pt x="407" y="313"/>
                    <a:pt x="407" y="301"/>
                    <a:pt x="399" y="293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21" y="184"/>
                    <a:pt x="321" y="184"/>
                    <a:pt x="321" y="184"/>
                  </a:cubicBezTo>
                  <a:cubicBezTo>
                    <a:pt x="414" y="277"/>
                    <a:pt x="414" y="277"/>
                    <a:pt x="414" y="277"/>
                  </a:cubicBezTo>
                  <a:cubicBezTo>
                    <a:pt x="422" y="285"/>
                    <a:pt x="435" y="285"/>
                    <a:pt x="443" y="277"/>
                  </a:cubicBezTo>
                  <a:cubicBezTo>
                    <a:pt x="450" y="269"/>
                    <a:pt x="450" y="257"/>
                    <a:pt x="443" y="249"/>
                  </a:cubicBezTo>
                  <a:lnTo>
                    <a:pt x="34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>
                <a:solidFill>
                  <a:srgbClr val="373737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7586727" y="4274689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US" b="1" dirty="0">
                <a:gradFill>
                  <a:gsLst>
                    <a:gs pos="28333">
                      <a:srgbClr val="13B5EA"/>
                    </a:gs>
                    <a:gs pos="84000">
                      <a:srgbClr val="13B5EA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13</a:t>
            </a:r>
            <a:endParaRPr lang="en-US" dirty="0">
              <a:solidFill>
                <a:srgbClr val="373737"/>
              </a:solidFill>
              <a:cs typeface="Segoe UI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432585" y="4531406"/>
            <a:ext cx="830677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buClr>
                <a:srgbClr val="1E4164"/>
              </a:buClr>
            </a:pPr>
            <a:r>
              <a:rPr lang="en-US" sz="900" dirty="0">
                <a:gradFill>
                  <a:gsLst>
                    <a:gs pos="28333">
                      <a:srgbClr val="1E4164"/>
                    </a:gs>
                    <a:gs pos="83000">
                      <a:srgbClr val="1E4164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Years Strong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3232740" y="2081054"/>
            <a:ext cx="786274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SILICON VALLEY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7127" y="3733879"/>
            <a:ext cx="566673" cy="33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8892" y="2676358"/>
            <a:ext cx="695611" cy="1043417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09" name="Rectangle 108"/>
          <p:cNvSpPr/>
          <p:nvPr/>
        </p:nvSpPr>
        <p:spPr bwMode="auto">
          <a:xfrm>
            <a:off x="8421695" y="3348750"/>
            <a:ext cx="566674" cy="1338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48006" tIns="20574" rIns="34290" bIns="2057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685557"/>
            <a:r>
              <a:rPr lang="en-US" sz="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LONDON</a:t>
            </a:r>
          </a:p>
        </p:txBody>
      </p:sp>
      <p:pic>
        <p:nvPicPr>
          <p:cNvPr id="111" name="Picture 16" descr="http://www.trashedgraphics.com/wp-content/uploads/2013/10/pin_transparent_red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1181" y="4482336"/>
            <a:ext cx="245246" cy="24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Isosceles Triangle 111"/>
          <p:cNvSpPr/>
          <p:nvPr/>
        </p:nvSpPr>
        <p:spPr bwMode="auto">
          <a:xfrm rot="10800000">
            <a:off x="3938475" y="2215544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3" name="Isosceles Triangle 112"/>
          <p:cNvSpPr/>
          <p:nvPr/>
        </p:nvSpPr>
        <p:spPr bwMode="auto">
          <a:xfrm rot="10800000">
            <a:off x="8727048" y="3482863"/>
            <a:ext cx="80538" cy="45101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57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08" name="Picture 16" descr="http://www.trashedgraphics.com/wp-content/uploads/2013/10/pin_transparent_red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053660">
            <a:off x="7728202" y="1806301"/>
            <a:ext cx="245246" cy="24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79180" y="4960677"/>
            <a:ext cx="2133600" cy="148595"/>
          </a:xfrm>
        </p:spPr>
        <p:txBody>
          <a:bodyPr/>
          <a:lstStyle/>
          <a:p>
            <a:fld id="{3ED978FB-DE14-415A-96F7-02F9764F5D47}" type="slidenum">
              <a:rPr sz="500"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pPr/>
              <a:t>4</a:t>
            </a:fld>
            <a:endParaRPr sz="500"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</p:txBody>
      </p:sp>
      <p:sp>
        <p:nvSpPr>
          <p:cNvPr id="1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960677"/>
            <a:ext cx="2895600" cy="148595"/>
          </a:xfrm>
        </p:spPr>
        <p:txBody>
          <a:bodyPr/>
          <a:lstStyle/>
          <a:p>
            <a:r>
              <a:rPr sz="500" dirty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Slalom Consulting Confidential and Proprietary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54" y="144253"/>
            <a:ext cx="1884440" cy="6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2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90525" y="1067725"/>
            <a:ext cx="8357616" cy="960263"/>
          </a:xfrm>
        </p:spPr>
        <p:txBody>
          <a:bodyPr/>
          <a:lstStyle/>
          <a:p>
            <a:r>
              <a:rPr lang="en-US" dirty="0" smtClean="0"/>
              <a:t>Add a “Get an Item from a Dictionary” action</a:t>
            </a:r>
          </a:p>
          <a:p>
            <a:r>
              <a:rPr lang="en-US" dirty="0" smtClean="0"/>
              <a:t>Retrieve </a:t>
            </a:r>
            <a:r>
              <a:rPr lang="en-US" b="1" dirty="0" smtClean="0"/>
              <a:t>d/results </a:t>
            </a:r>
            <a:r>
              <a:rPr lang="en-US" dirty="0" smtClean="0"/>
              <a:t>from previous </a:t>
            </a:r>
            <a:r>
              <a:rPr lang="en-US" b="1" dirty="0" err="1" smtClean="0"/>
              <a:t>JSONResults</a:t>
            </a:r>
            <a:r>
              <a:rPr lang="en-US" dirty="0" smtClean="0"/>
              <a:t> dictionary</a:t>
            </a:r>
          </a:p>
          <a:p>
            <a:pPr lvl="1"/>
            <a:r>
              <a:rPr lang="en-US" dirty="0" smtClean="0"/>
              <a:t>Output to the </a:t>
            </a:r>
            <a:r>
              <a:rPr lang="en-US" dirty="0" err="1" smtClean="0"/>
              <a:t>resultsCount</a:t>
            </a:r>
            <a:r>
              <a:rPr lang="en-US" dirty="0" smtClean="0"/>
              <a:t> variable (dictionary)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Find out how many items you’re looping through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14" y="2560882"/>
            <a:ext cx="52768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90525" y="1067725"/>
            <a:ext cx="8357616" cy="535531"/>
          </a:xfrm>
        </p:spPr>
        <p:txBody>
          <a:bodyPr/>
          <a:lstStyle/>
          <a:p>
            <a:r>
              <a:rPr lang="en-US" dirty="0" smtClean="0"/>
              <a:t>Most examples on the Internet forget to include this vital step for actually traversing through each list item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Create a Loop Counter variable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80" y="2192663"/>
            <a:ext cx="52959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90525" y="1067725"/>
            <a:ext cx="8357616" cy="1877437"/>
          </a:xfrm>
        </p:spPr>
        <p:txBody>
          <a:bodyPr/>
          <a:lstStyle/>
          <a:p>
            <a:r>
              <a:rPr lang="en-US" dirty="0" smtClean="0"/>
              <a:t>Add a Loop with Condition action</a:t>
            </a:r>
          </a:p>
          <a:p>
            <a:r>
              <a:rPr lang="en-US" dirty="0" smtClean="0"/>
              <a:t>Set the condition of </a:t>
            </a:r>
            <a:r>
              <a:rPr lang="en-US" dirty="0" err="1" smtClean="0"/>
              <a:t>LoopCounter</a:t>
            </a:r>
            <a:r>
              <a:rPr lang="en-US" dirty="0" smtClean="0"/>
              <a:t> is less than </a:t>
            </a:r>
            <a:r>
              <a:rPr lang="en-US" dirty="0" err="1" smtClean="0"/>
              <a:t>resultsCount</a:t>
            </a:r>
            <a:endParaRPr lang="en-US" dirty="0" smtClean="0"/>
          </a:p>
          <a:p>
            <a:pPr lvl="1"/>
            <a:r>
              <a:rPr lang="en-US" dirty="0" err="1" smtClean="0"/>
              <a:t>resultsCount</a:t>
            </a:r>
            <a:r>
              <a:rPr lang="en-US" dirty="0" smtClean="0"/>
              <a:t> is how many items were retrieved via the web service call</a:t>
            </a:r>
          </a:p>
          <a:p>
            <a:r>
              <a:rPr lang="en-US" dirty="0" smtClean="0"/>
              <a:t>Add a Get item from Dictionary step</a:t>
            </a:r>
          </a:p>
          <a:p>
            <a:pPr lvl="1"/>
            <a:r>
              <a:rPr lang="en-US" dirty="0" smtClean="0"/>
              <a:t>d/results([%Variable: </a:t>
            </a:r>
            <a:r>
              <a:rPr lang="en-US" dirty="0" err="1" smtClean="0"/>
              <a:t>LoopCounter</a:t>
            </a:r>
            <a:r>
              <a:rPr lang="en-US" dirty="0" smtClean="0"/>
              <a:t>%]) from </a:t>
            </a:r>
            <a:r>
              <a:rPr lang="en-US" dirty="0" err="1" smtClean="0"/>
              <a:t>JSONResults</a:t>
            </a:r>
            <a:r>
              <a:rPr lang="en-US" dirty="0" smtClean="0"/>
              <a:t> dictionary</a:t>
            </a:r>
          </a:p>
          <a:p>
            <a:pPr lvl="1"/>
            <a:r>
              <a:rPr lang="en-US" dirty="0" smtClean="0"/>
              <a:t>Output to new Dictionary variable called </a:t>
            </a:r>
            <a:r>
              <a:rPr lang="en-US" dirty="0" err="1" smtClean="0"/>
              <a:t>ResultItem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Start to build out your loop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731"/>
          <a:stretch/>
        </p:blipFill>
        <p:spPr>
          <a:xfrm>
            <a:off x="710717" y="3294935"/>
            <a:ext cx="7134225" cy="1116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489"/>
          <a:stretch/>
        </p:blipFill>
        <p:spPr>
          <a:xfrm>
            <a:off x="6673174" y="358112"/>
            <a:ext cx="1701226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Complete loop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31" t="1947"/>
          <a:stretch/>
        </p:blipFill>
        <p:spPr>
          <a:xfrm>
            <a:off x="933854" y="2570099"/>
            <a:ext cx="6556443" cy="216108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90525" y="1067725"/>
            <a:ext cx="8357616" cy="1064907"/>
          </a:xfrm>
        </p:spPr>
        <p:txBody>
          <a:bodyPr/>
          <a:lstStyle/>
          <a:p>
            <a:r>
              <a:rPr lang="en-US" dirty="0" smtClean="0"/>
              <a:t>Add get Item from Dictionary action – remember to use *internal* column name</a:t>
            </a:r>
          </a:p>
          <a:p>
            <a:r>
              <a:rPr lang="en-US" dirty="0" smtClean="0"/>
              <a:t>Calculate the </a:t>
            </a:r>
            <a:r>
              <a:rPr lang="en-US" dirty="0" err="1" smtClean="0"/>
              <a:t>LoopCounter</a:t>
            </a:r>
            <a:r>
              <a:rPr lang="en-US" dirty="0" smtClean="0"/>
              <a:t> + 1 to increment the counter</a:t>
            </a:r>
          </a:p>
          <a:p>
            <a:r>
              <a:rPr lang="en-US" dirty="0" smtClean="0"/>
              <a:t>Assign the Loop counter it’s new value</a:t>
            </a:r>
          </a:p>
        </p:txBody>
      </p:sp>
    </p:spTree>
    <p:extLst>
      <p:ext uri="{BB962C8B-B14F-4D97-AF65-F5344CB8AC3E}">
        <p14:creationId xmlns:p14="http://schemas.microsoft.com/office/powerpoint/2010/main" val="12448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 smtClean="0"/>
              <a:t>In Closing…..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1440394"/>
          </a:xfrm>
        </p:spPr>
        <p:txBody>
          <a:bodyPr/>
          <a:lstStyle/>
          <a:p>
            <a:r>
              <a:rPr lang="en-US" dirty="0" smtClean="0"/>
              <a:t>Intake processes can be fun, if that’s your thing…</a:t>
            </a:r>
          </a:p>
          <a:p>
            <a:r>
              <a:rPr lang="en-US" dirty="0" smtClean="0"/>
              <a:t>Loops are awesome, check them out..</a:t>
            </a:r>
          </a:p>
          <a:p>
            <a:r>
              <a:rPr lang="en-US" dirty="0" smtClean="0"/>
              <a:t>You might need to dabble in some JavaScript here and there..</a:t>
            </a:r>
          </a:p>
          <a:p>
            <a:r>
              <a:rPr lang="en-US" dirty="0" smtClean="0"/>
              <a:t>Remember to tip your waiter</a:t>
            </a:r>
          </a:p>
        </p:txBody>
      </p:sp>
    </p:spTree>
    <p:extLst>
      <p:ext uri="{BB962C8B-B14F-4D97-AF65-F5344CB8AC3E}">
        <p14:creationId xmlns:p14="http://schemas.microsoft.com/office/powerpoint/2010/main" val="176209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3964162"/>
          </a:xfrm>
        </p:spPr>
        <p:txBody>
          <a:bodyPr/>
          <a:lstStyle/>
          <a:p>
            <a:r>
              <a:rPr lang="en-US" dirty="0" smtClean="0"/>
              <a:t>GitHub – Awesome Source Code!!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github.com/JaredMatfess/SPSBoston2015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JSLink</a:t>
            </a:r>
            <a:r>
              <a:rPr lang="en-US" dirty="0" smtClean="0"/>
              <a:t> CSR (Production code):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github.com/spcsr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SharePoint REST Endpoints</a:t>
            </a:r>
            <a:br>
              <a:rPr lang="en-US" dirty="0"/>
            </a:br>
            <a:r>
              <a:rPr lang="en-US" dirty="0">
                <a:hlinkClick r:id="rId4"/>
              </a:rPr>
              <a:t>https://msdn.microsoft.com/en-us/library/office/ff521587(v=office.14).</a:t>
            </a:r>
            <a:r>
              <a:rPr lang="en-US" dirty="0" smtClean="0">
                <a:hlinkClick r:id="rId4"/>
              </a:rPr>
              <a:t>aspx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Great multi-part series on REST </a:t>
            </a:r>
            <a:br>
              <a:rPr lang="en-US" dirty="0"/>
            </a:br>
            <a:r>
              <a:rPr lang="en-US" dirty="0">
                <a:hlinkClick r:id="rId5"/>
              </a:rPr>
              <a:t>https://chrisstahl.wordpress.com/2014/05/29/getting-started-with-rest-in-sharepoint-2013-part-i/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t>Slalom Consulting Confidential and Proprietary</a:t>
            </a:r>
            <a:endParaRPr lang="en-US"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pPr/>
              <a:t>5</a:t>
            </a:fld>
            <a:endParaRPr dirty="0"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Expertise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17242" y="3597619"/>
            <a:ext cx="2024062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386814">
              <a:defRPr/>
            </a:pP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Realize </a:t>
            </a: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business value of your most strategic initiatives by making  your methods and practices more agile to deliver results</a:t>
            </a: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and Project Management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and Technical Analysis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Quality Assurance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Agile and Delivery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n-US" sz="750" dirty="0">
              <a:solidFill>
                <a:srgbClr val="37373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07863" y="3597619"/>
            <a:ext cx="2012192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40080">
              <a:spcBef>
                <a:spcPts val="1050"/>
              </a:spcBef>
            </a:pP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Link </a:t>
            </a: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strategic vision with executable techniques to gain alignment and drive untapped potential and value to your organization</a:t>
            </a: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Strategy Advisory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Transformation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Performance Improvement 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Mergers &amp; Acquisitions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n-US" sz="750" dirty="0">
              <a:solidFill>
                <a:srgbClr val="37373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97421" y="3597619"/>
            <a:ext cx="2003679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40080">
              <a:spcBef>
                <a:spcPts val="1050"/>
              </a:spcBef>
            </a:pP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intimate, meaningful </a:t>
            </a: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authentic relationships that connect your customers to your brand by engaging with them on their terms</a:t>
            </a: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CRM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Differentiated Digital Experiences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Marketing Execution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 Centric-Organizational</a:t>
            </a:r>
            <a:b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Alignment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 Innovation Facilitation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n-US" sz="750" dirty="0">
              <a:solidFill>
                <a:srgbClr val="37373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5491" y="1510869"/>
            <a:ext cx="1992347" cy="124471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tlCol="0" anchor="t">
            <a:noAutofit/>
          </a:bodyPr>
          <a:lstStyle/>
          <a:p>
            <a:pPr defTabSz="1386814"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 collaboration,  enhance IT efficiency, increase productivity, and engage customers through intuitive digital experiences</a:t>
            </a: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Digital Strategy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Interactive Engineering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Experience Design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 Incubation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n-US" sz="750" dirty="0">
              <a:solidFill>
                <a:srgbClr val="37373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91326" y="1510869"/>
            <a:ext cx="2009774" cy="124471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 anchor="t">
            <a:noAutofit/>
          </a:bodyPr>
          <a:lstStyle/>
          <a:p>
            <a:pPr defTabSz="1386814">
              <a:defRPr/>
            </a:pP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Define </a:t>
            </a: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information architecture, taxonomy and governance strategy to not just connect your data, applications and people, but to empower them</a:t>
            </a: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Software Engineering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Portals and Collaboration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 Generation </a:t>
            </a: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Infrastructure</a:t>
            </a:r>
            <a:endParaRPr lang="en-US" sz="750" dirty="0">
              <a:solidFill>
                <a:srgbClr val="37373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0133" y="1510869"/>
            <a:ext cx="2014342" cy="124471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 anchor="t">
            <a:noAutofit/>
          </a:bodyPr>
          <a:lstStyle/>
          <a:p>
            <a:pPr defTabSz="1386814">
              <a:defRPr/>
            </a:pP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Unleash </a:t>
            </a: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value from your processes and people through improvements in strategy, culture, and role clarity</a:t>
            </a: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Change Management	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Organization Design	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Talent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Culture	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Lead and Adopt Change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n-US" sz="750" dirty="0">
              <a:solidFill>
                <a:srgbClr val="37373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1E4164"/>
              </a:buClr>
            </a:pPr>
            <a:endParaRPr lang="en-US" sz="750" dirty="0">
              <a:solidFill>
                <a:srgbClr val="37373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76229" y="3597619"/>
            <a:ext cx="1989974" cy="137160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91440" rIns="91440" bIns="91440" rtlCol="0" anchor="t">
            <a:noAutofit/>
          </a:bodyPr>
          <a:lstStyle/>
          <a:p>
            <a:pPr defTabSz="640080">
              <a:spcBef>
                <a:spcPts val="1050"/>
              </a:spcBef>
              <a:defRPr/>
            </a:pP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Leverage </a:t>
            </a: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right data in your big data through a technology-agnostic approach to generate consumable information and enact solutions</a:t>
            </a:r>
            <a:r>
              <a:rPr lang="en-US" sz="750" dirty="0" smtClean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Visualization and Discovery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Strategy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Analytics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Management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750" dirty="0">
                <a:solidFill>
                  <a:srgbClr val="37373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Intelligence</a:t>
            </a:r>
          </a:p>
          <a:p>
            <a:pPr marL="115888" indent="-115888" defTabSz="1386814" fontAlgn="base">
              <a:spcBef>
                <a:spcPct val="0"/>
              </a:spcBef>
              <a:spcAft>
                <a:spcPts val="100"/>
              </a:spcAft>
              <a:buClr>
                <a:srgbClr val="13B5EA"/>
              </a:buClr>
              <a:buSzPct val="90000"/>
              <a:buFont typeface="Wingdings" panose="05000000000000000000" pitchFamily="2" charset="2"/>
              <a:buChar char="§"/>
              <a:defRPr/>
            </a:pPr>
            <a:endParaRPr lang="en-US" sz="750" dirty="0">
              <a:solidFill>
                <a:srgbClr val="37373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1326" y="2861155"/>
            <a:ext cx="1995477" cy="7856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1767" y="789252"/>
            <a:ext cx="1996072" cy="78564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1326" y="789252"/>
            <a:ext cx="2009774" cy="7856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1767" y="2861155"/>
            <a:ext cx="2018287" cy="78564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0133" y="789252"/>
            <a:ext cx="2014342" cy="77991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6"/>
          <a:stretch/>
        </p:blipFill>
        <p:spPr>
          <a:xfrm>
            <a:off x="313586" y="2861155"/>
            <a:ext cx="2021623" cy="77991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0133" y="2861155"/>
            <a:ext cx="1996070" cy="79020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9326" y="783535"/>
            <a:ext cx="2024062" cy="1883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454193" fontAlgn="base">
              <a:lnSpc>
                <a:spcPct val="110000"/>
              </a:lnSpc>
              <a:spcBef>
                <a:spcPct val="0"/>
              </a:spcBef>
              <a:spcAft>
                <a:spcPts val="638"/>
              </a:spcAft>
            </a:pPr>
            <a:r>
              <a:rPr lang="en-US" sz="1488" dirty="0">
                <a:solidFill>
                  <a:srgbClr val="13B5EA"/>
                </a:solidFill>
                <a:latin typeface="Segoe UI Semibold" panose="020B0702040204020203" pitchFamily="34" charset="0"/>
                <a:ea typeface="ApexNew-Medium" panose="02010600040501010103" pitchFamily="50" charset="0"/>
                <a:cs typeface="Segoe UI Semibold" panose="020B0702040204020203" pitchFamily="34" charset="0"/>
              </a:rPr>
              <a:t>We design and build strategies and systems to help our clients solve their most complex and interesting business challenges. </a:t>
            </a:r>
            <a:endParaRPr lang="en-US" sz="1488" b="1" dirty="0">
              <a:solidFill>
                <a:srgbClr val="13B5EA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covering?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90525" y="1068388"/>
            <a:ext cx="8358188" cy="369331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SDLC &amp; SharePoint Business Solutions</a:t>
            </a:r>
          </a:p>
          <a:p>
            <a:r>
              <a:rPr lang="en-US" dirty="0" smtClean="0"/>
              <a:t>A brief primer on request processes / intake requests</a:t>
            </a:r>
          </a:p>
          <a:p>
            <a:r>
              <a:rPr lang="en-US" dirty="0" smtClean="0"/>
              <a:t>Things to watch out for..</a:t>
            </a:r>
          </a:p>
          <a:p>
            <a:r>
              <a:rPr lang="en-US" dirty="0" smtClean="0"/>
              <a:t>Demos..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u="sng" dirty="0" smtClean="0">
                <a:sym typeface="Wingdings" panose="05000000000000000000" pitchFamily="2" charset="2"/>
              </a:rPr>
              <a:t>Technology Stack: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InfoPath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SharePoint Designer 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JavaScript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086" y="352705"/>
            <a:ext cx="20955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1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90525" y="1068388"/>
            <a:ext cx="8358188" cy="2126736"/>
          </a:xfrm>
        </p:spPr>
        <p:txBody>
          <a:bodyPr/>
          <a:lstStyle/>
          <a:p>
            <a:r>
              <a:rPr lang="en-US" dirty="0" smtClean="0"/>
              <a:t>SP2013 On-Premises or O365</a:t>
            </a:r>
          </a:p>
          <a:p>
            <a:pPr lvl="1"/>
            <a:r>
              <a:rPr lang="en-US" dirty="0" smtClean="0"/>
              <a:t>My demo is </a:t>
            </a:r>
            <a:r>
              <a:rPr lang="en-US" dirty="0" smtClean="0"/>
              <a:t>on a 2013 instance running on AWS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Site Collection Administration rights (helpful)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passion to live, laugh, and learn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472" y="587071"/>
            <a:ext cx="25241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InfoPath is still alive…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90525" y="1068388"/>
            <a:ext cx="8358188" cy="68942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InfoPath will still be supported in SharePoint 2016</a:t>
            </a:r>
          </a:p>
          <a:p>
            <a:r>
              <a:rPr lang="en-US" dirty="0" smtClean="0"/>
              <a:t>End-of-Life = 2023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525" y="4340781"/>
            <a:ext cx="8369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http://blogs.office.com/2014/01/31/update-on-infopath-and-sharepoint-forms/</a:t>
            </a:r>
          </a:p>
        </p:txBody>
      </p:sp>
      <p:pic>
        <p:nvPicPr>
          <p:cNvPr id="3074" name="Picture 2" descr="http://www.creaturesinmyhead.com/catalog/artwork-3d/2006/toy_custom-blockdeada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68"/>
          <a:stretch/>
        </p:blipFill>
        <p:spPr bwMode="auto">
          <a:xfrm>
            <a:off x="3113974" y="1897669"/>
            <a:ext cx="2279277" cy="212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rant on out of the box….</a:t>
            </a:r>
            <a:endParaRPr lang="en-US" dirty="0"/>
          </a:p>
        </p:txBody>
      </p:sp>
      <p:pic>
        <p:nvPicPr>
          <p:cNvPr id="1028" name="Picture 4" descr="https://cmclquickpicks.files.wordpress.com/2011/07/soapbox-le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337" y="1407268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jpeg"/></Relationships>
</file>

<file path=ppt/theme/theme1.xml><?xml version="1.0" encoding="utf-8"?>
<a:theme xmlns:a="http://schemas.openxmlformats.org/drawingml/2006/main" name="Slalom_Generic_2015_v1">
  <a:themeElements>
    <a:clrScheme name="Slalom LYF 2015">
      <a:dk1>
        <a:srgbClr val="373737"/>
      </a:dk1>
      <a:lt1>
        <a:srgbClr val="FFFFFF"/>
      </a:lt1>
      <a:dk2>
        <a:srgbClr val="525252"/>
      </a:dk2>
      <a:lt2>
        <a:srgbClr val="EFE9E5"/>
      </a:lt2>
      <a:accent1>
        <a:srgbClr val="3A5072"/>
      </a:accent1>
      <a:accent2>
        <a:srgbClr val="0072C8"/>
      </a:accent2>
      <a:accent3>
        <a:srgbClr val="F1663A"/>
      </a:accent3>
      <a:accent4>
        <a:srgbClr val="C3B841"/>
      </a:accent4>
      <a:accent5>
        <a:srgbClr val="60ACB2"/>
      </a:accent5>
      <a:accent6>
        <a:srgbClr val="BA4480"/>
      </a:accent6>
      <a:hlink>
        <a:srgbClr val="0072C8"/>
      </a:hlink>
      <a:folHlink>
        <a:srgbClr val="F166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8"/>
        </a:solidFill>
        <a:ln>
          <a:noFill/>
        </a:ln>
      </a:spPr>
      <a:bodyPr lIns="0" tIns="0" rIns="0" bIns="137160" rtlCol="0" anchor="ctr" anchorCtr="0"/>
      <a:lstStyle>
        <a:defPPr algn="ctr">
          <a:defRPr sz="2400" dirty="0" smtClean="0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ea typeface="Segoe UI Black" panose="020B0A02040204020203" pitchFamily="34" charset="0"/>
            <a:cs typeface="Segoe UI Black" panose="020B0A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200"/>
          </a:spcBef>
          <a:buClr>
            <a:srgbClr val="CC0000"/>
          </a:buClr>
          <a:buSzPct val="110000"/>
          <a:defRPr sz="1600" dirty="0" smtClean="0">
            <a:gradFill>
              <a:gsLst>
                <a:gs pos="0">
                  <a:schemeClr val="tx1"/>
                </a:gs>
                <a:gs pos="98000">
                  <a:schemeClr val="tx1"/>
                </a:gs>
              </a:gsLst>
              <a:lin ang="5400000" scaled="0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-Generic-2015-Template_1" id="{66BD3F90-58E5-49A1-9BE9-9379AFC78FDB}" vid="{78E94516-7148-4787-A049-E4997F34630A}"/>
    </a:ext>
  </a:extLst>
</a:theme>
</file>

<file path=ppt/theme/theme2.xml><?xml version="1.0" encoding="utf-8"?>
<a:theme xmlns:a="http://schemas.openxmlformats.org/drawingml/2006/main" name="Slalom Informatica PPT Template 16x9">
  <a:themeElements>
    <a:clrScheme name="Slalom Theme">
      <a:dk1>
        <a:srgbClr val="373737"/>
      </a:dk1>
      <a:lt1>
        <a:srgbClr val="FFFFFF"/>
      </a:lt1>
      <a:dk2>
        <a:srgbClr val="525252"/>
      </a:dk2>
      <a:lt2>
        <a:srgbClr val="EFE9E5"/>
      </a:lt2>
      <a:accent1>
        <a:srgbClr val="1E4164"/>
      </a:accent1>
      <a:accent2>
        <a:srgbClr val="13B5EA"/>
      </a:accent2>
      <a:accent3>
        <a:srgbClr val="F3901D"/>
      </a:accent3>
      <a:accent4>
        <a:srgbClr val="8DC63F"/>
      </a:accent4>
      <a:accent5>
        <a:srgbClr val="838383"/>
      </a:accent5>
      <a:accent6>
        <a:srgbClr val="C41188"/>
      </a:accent6>
      <a:hlink>
        <a:srgbClr val="0E87AF"/>
      </a:hlink>
      <a:folHlink>
        <a:srgbClr val="0E87AF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34EA2"/>
        </a:solidFill>
        <a:ln w="6350">
          <a:noFill/>
        </a:ln>
        <a:scene3d>
          <a:camera prst="orthographicFront"/>
          <a:lightRig rig="threePt" dir="t"/>
        </a:scene3d>
        <a:sp3d prstMaterial="matte">
          <a:contourClr>
            <a:schemeClr val="bg1">
              <a:lumMod val="85000"/>
            </a:schemeClr>
          </a:contourClr>
        </a:sp3d>
      </a:spPr>
      <a:bodyPr rot="0" spcFirstLastPara="0" vertOverflow="overflow" horzOverflow="overflow" vert="horz" wrap="square" lIns="164592" tIns="137160" rIns="13716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spcBef>
            <a:spcPts val="600"/>
          </a:spcBef>
          <a:defRPr sz="1200" dirty="0" err="1">
            <a:gradFill>
              <a:gsLst>
                <a:gs pos="42083">
                  <a:schemeClr val="bg1"/>
                </a:gs>
                <a:gs pos="85000">
                  <a:schemeClr val="bg1"/>
                </a:gs>
              </a:gsLst>
              <a:lin ang="5400000" scaled="0"/>
            </a:gra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1200"/>
          </a:spcBef>
          <a:buClr>
            <a:srgbClr val="CC0000"/>
          </a:buClr>
          <a:buSzPct val="110000"/>
          <a:defRPr sz="1600" dirty="0" err="1" smtClean="0">
            <a:gradFill>
              <a:gsLst>
                <a:gs pos="0">
                  <a:schemeClr val="tx1"/>
                </a:gs>
                <a:gs pos="98000">
                  <a:schemeClr val="tx1"/>
                </a:gs>
              </a:gsLst>
              <a:lin ang="5400000" scaled="0"/>
            </a:gra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-branded Salesforce template" id="{7908EF0B-B0F7-4D3A-BF3A-B76B02725E33}" vid="{B8052436-3084-45E6-8F38-195E5A1E4B13}"/>
    </a:ext>
  </a:extLst>
</a:theme>
</file>

<file path=ppt/theme/theme3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36775483C978499D9195B260C24C73" ma:contentTypeVersion="0" ma:contentTypeDescription="Create a new document." ma:contentTypeScope="" ma:versionID="d4be1c598de8bc3e18f249f3da199b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511AA7-8D46-42C1-969B-5E843ADBDC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0BA9E4-2DAA-49B9-9D9A-1DC7F9CCA4D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D18D887-26B3-4A1A-91E2-2C237715BC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Slalom-Generic-2015-Template</Template>
  <TotalTime>17126</TotalTime>
  <Words>1199</Words>
  <Application>Microsoft Office PowerPoint</Application>
  <PresentationFormat>On-screen Show (16:9)</PresentationFormat>
  <Paragraphs>284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63" baseType="lpstr">
      <vt:lpstr>ＭＳ Ｐゴシック</vt:lpstr>
      <vt:lpstr>ApexNew-Medium</vt:lpstr>
      <vt:lpstr>Arial</vt:lpstr>
      <vt:lpstr>Bookman Old Style</vt:lpstr>
      <vt:lpstr>Calibri</vt:lpstr>
      <vt:lpstr>Georgia</vt:lpstr>
      <vt:lpstr>Rockwell</vt:lpstr>
      <vt:lpstr>Segoe UI</vt:lpstr>
      <vt:lpstr>Segoe UI Black</vt:lpstr>
      <vt:lpstr>Segoe UI Light</vt:lpstr>
      <vt:lpstr>Segoe UI Semibold</vt:lpstr>
      <vt:lpstr>Times New Roman</vt:lpstr>
      <vt:lpstr>Wingdings</vt:lpstr>
      <vt:lpstr>Slalom_Generic_2015_v1</vt:lpstr>
      <vt:lpstr>Slalom Informatica PPT Template 16x9</vt:lpstr>
      <vt:lpstr>Damask</vt:lpstr>
      <vt:lpstr>The Art of Building SharePoint Business Solutions</vt:lpstr>
      <vt:lpstr>Thank You EVENT Sponsors</vt:lpstr>
      <vt:lpstr>About Me</vt:lpstr>
      <vt:lpstr>PowerPoint Presentation</vt:lpstr>
      <vt:lpstr>Areas of Expertise</vt:lpstr>
      <vt:lpstr>What am I covering? </vt:lpstr>
      <vt:lpstr>System Requirements</vt:lpstr>
      <vt:lpstr>InfoPath is still alive…</vt:lpstr>
      <vt:lpstr>Quick rant on out of the box….</vt:lpstr>
      <vt:lpstr>Software Development Lifecycle &amp; SharePoint Business Solutions</vt:lpstr>
      <vt:lpstr>SDLC &amp; SharePoint Business Solutions</vt:lpstr>
      <vt:lpstr>Planning for content promotion</vt:lpstr>
      <vt:lpstr>SharePoint Online / O365</vt:lpstr>
      <vt:lpstr>What to do? It depends </vt:lpstr>
      <vt:lpstr>Intake Processes</vt:lpstr>
      <vt:lpstr>PowerPoint Presentation</vt:lpstr>
      <vt:lpstr>Real-world Examples:</vt:lpstr>
      <vt:lpstr>Why in SharePoint?</vt:lpstr>
      <vt:lpstr>The Typical SharePoint Business Solution</vt:lpstr>
      <vt:lpstr>Things you need to watch out for…</vt:lpstr>
      <vt:lpstr>List view throttling</vt:lpstr>
      <vt:lpstr>What is that again?</vt:lpstr>
      <vt:lpstr>Samuel L. Jackson says…</vt:lpstr>
      <vt:lpstr>Here’s the link… Click it.. Trust me..</vt:lpstr>
      <vt:lpstr>Security or Obscurity?</vt:lpstr>
      <vt:lpstr>Demo</vt:lpstr>
      <vt:lpstr>Utility Functions</vt:lpstr>
      <vt:lpstr>Pro-Tip: How to create a Request ID</vt:lpstr>
      <vt:lpstr>Pro-Tip: String Manipulation not like String Theory!</vt:lpstr>
      <vt:lpstr>How to promote InfoPath Form across environments</vt:lpstr>
      <vt:lpstr>PowerPoint Presentation</vt:lpstr>
      <vt:lpstr>PowerPoint Presentation</vt:lpstr>
      <vt:lpstr>Find this key line in the manifest.xsf</vt:lpstr>
      <vt:lpstr>Success!</vt:lpstr>
      <vt:lpstr>Pro-Tip: Promoting to site with InfoPath Form already</vt:lpstr>
      <vt:lpstr>Step by Step: Building a SP2013 Workflow with a Loop Step</vt:lpstr>
      <vt:lpstr>Background &amp; Use Case</vt:lpstr>
      <vt:lpstr>1. Create a dictionary with Accept &amp; Content-Type</vt:lpstr>
      <vt:lpstr>2. Add a call a web service action</vt:lpstr>
      <vt:lpstr>3. Find out how many items you’re looping through</vt:lpstr>
      <vt:lpstr>4. Create a Loop Counter variable</vt:lpstr>
      <vt:lpstr>5. Start to build out your loop</vt:lpstr>
      <vt:lpstr>6. Complete loop </vt:lpstr>
      <vt:lpstr>In Closing…..</vt:lpstr>
      <vt:lpstr>Summary</vt:lpstr>
      <vt:lpstr>Resources</vt:lpstr>
      <vt:lpstr>PowerPoint Presentation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Slalom Generic  PowerPoint Template</dc:title>
  <dc:creator>Jared Matfess</dc:creator>
  <cp:lastModifiedBy>Matfess, Jared (Strategy + Transformation IT)</cp:lastModifiedBy>
  <cp:revision>66</cp:revision>
  <cp:lastPrinted>2015-01-23T18:14:57Z</cp:lastPrinted>
  <dcterms:created xsi:type="dcterms:W3CDTF">2015-02-17T00:56:07Z</dcterms:created>
  <dcterms:modified xsi:type="dcterms:W3CDTF">2015-07-25T13:29:27Z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0x010100E736775483C978499D9195B260C24C73</vt:lpwstr>
  </property>
</Properties>
</file>