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8E577E-2927-4A4C-88F4-74B66AB16147}">
  <a:tblStyle styleId="{738E577E-2927-4A4C-88F4-74B66AB1614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090756a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4f49ea69e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4f49ea69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4f49ea69e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4f49ea69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4f49ea69e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4f49ea69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4f49ea69e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4f49ea69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4f49ea69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4f49ea69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idx="4294967295" type="title"/>
          </p:nvPr>
        </p:nvSpPr>
        <p:spPr>
          <a:xfrm>
            <a:off x="311700" y="220100"/>
            <a:ext cx="8520600" cy="101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Outliers</a:t>
            </a:r>
            <a:endParaRPr sz="4000"/>
          </a:p>
          <a:p>
            <a:pPr indent="0" lvl="0" marL="0" rtl="0" algn="l">
              <a:spcBef>
                <a:spcPts val="400"/>
              </a:spcBef>
              <a:spcAft>
                <a:spcPts val="400"/>
              </a:spcAft>
              <a:buNone/>
            </a:pPr>
            <a:r>
              <a:t/>
            </a:r>
            <a:endParaRPr i="1" sz="1600"/>
          </a:p>
        </p:txBody>
      </p:sp>
      <p:sp>
        <p:nvSpPr>
          <p:cNvPr id="69" name="Google Shape;69;p13"/>
          <p:cNvSpPr txBox="1"/>
          <p:nvPr>
            <p:ph idx="4294967295" type="title"/>
          </p:nvPr>
        </p:nvSpPr>
        <p:spPr>
          <a:xfrm>
            <a:off x="1606602" y="3914825"/>
            <a:ext cx="24435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rPr>
              <a:t>Berkay Canogullari</a:t>
            </a:r>
            <a:endParaRPr sz="1800">
              <a:solidFill>
                <a:schemeClr val="dk1"/>
              </a:solidFill>
            </a:endParaRPr>
          </a:p>
        </p:txBody>
      </p:sp>
      <p:sp>
        <p:nvSpPr>
          <p:cNvPr id="70" name="Google Shape;70;p13"/>
          <p:cNvSpPr txBox="1"/>
          <p:nvPr>
            <p:ph idx="4294967295" type="title"/>
          </p:nvPr>
        </p:nvSpPr>
        <p:spPr>
          <a:xfrm>
            <a:off x="5432104" y="3914819"/>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rPr>
              <a:t>Jared Mlekush</a:t>
            </a:r>
            <a:endParaRPr sz="1800">
              <a:solidFill>
                <a:schemeClr val="dk1"/>
              </a:solidFill>
            </a:endParaRPr>
          </a:p>
        </p:txBody>
      </p:sp>
      <p:pic>
        <p:nvPicPr>
          <p:cNvPr id="71" name="Google Shape;71;p13"/>
          <p:cNvPicPr preferRelativeResize="0"/>
          <p:nvPr/>
        </p:nvPicPr>
        <p:blipFill>
          <a:blip r:embed="rId3">
            <a:alphaModFix/>
          </a:blip>
          <a:stretch>
            <a:fillRect/>
          </a:stretch>
        </p:blipFill>
        <p:spPr>
          <a:xfrm>
            <a:off x="5258775" y="1297650"/>
            <a:ext cx="2368950" cy="2368950"/>
          </a:xfrm>
          <a:prstGeom prst="rect">
            <a:avLst/>
          </a:prstGeom>
          <a:noFill/>
          <a:ln>
            <a:noFill/>
          </a:ln>
        </p:spPr>
      </p:pic>
      <p:pic>
        <p:nvPicPr>
          <p:cNvPr id="72" name="Google Shape;72;p13"/>
          <p:cNvPicPr preferRelativeResize="0"/>
          <p:nvPr/>
        </p:nvPicPr>
        <p:blipFill>
          <a:blip r:embed="rId4">
            <a:alphaModFix/>
          </a:blip>
          <a:stretch>
            <a:fillRect/>
          </a:stretch>
        </p:blipFill>
        <p:spPr>
          <a:xfrm>
            <a:off x="1643875" y="1297650"/>
            <a:ext cx="2368950" cy="236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423650" y="906425"/>
            <a:ext cx="8334300" cy="8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Outline</a:t>
            </a:r>
            <a:endParaRPr sz="4800"/>
          </a:p>
          <a:p>
            <a:pPr indent="0" lvl="0" marL="0" rtl="0" algn="l">
              <a:spcBef>
                <a:spcPts val="0"/>
              </a:spcBef>
              <a:spcAft>
                <a:spcPts val="0"/>
              </a:spcAft>
              <a:buNone/>
            </a:pPr>
            <a:r>
              <a:t/>
            </a:r>
            <a:endParaRPr/>
          </a:p>
        </p:txBody>
      </p:sp>
      <p:sp>
        <p:nvSpPr>
          <p:cNvPr id="78" name="Google Shape;78;p14"/>
          <p:cNvSpPr txBox="1"/>
          <p:nvPr>
            <p:ph idx="1" type="body"/>
          </p:nvPr>
        </p:nvSpPr>
        <p:spPr>
          <a:xfrm>
            <a:off x="423650" y="1792925"/>
            <a:ext cx="8539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Dataset</a:t>
            </a:r>
            <a:r>
              <a:rPr lang="en" sz="1800"/>
              <a:t>: </a:t>
            </a:r>
            <a:br>
              <a:rPr lang="en" sz="1800"/>
            </a:br>
            <a:r>
              <a:rPr lang="en" sz="1800"/>
              <a:t>Data consists of 8302 observations with 979 features consisting of miRNA data for total of 21 different cancer types.</a:t>
            </a:r>
            <a:endParaRPr sz="1800"/>
          </a:p>
          <a:p>
            <a:pPr indent="0" lvl="0" marL="0" rtl="0" algn="l">
              <a:spcBef>
                <a:spcPts val="1600"/>
              </a:spcBef>
              <a:spcAft>
                <a:spcPts val="1600"/>
              </a:spcAft>
              <a:buNone/>
            </a:pPr>
            <a:r>
              <a:rPr b="1" lang="en" sz="1800"/>
              <a:t>Goal</a:t>
            </a:r>
            <a:r>
              <a:rPr lang="en" sz="1800"/>
              <a:t>:</a:t>
            </a:r>
            <a:br>
              <a:rPr lang="en" sz="1800"/>
            </a:br>
            <a:r>
              <a:rPr lang="en" sz="1800"/>
              <a:t>Use Machine learning to analyze features and predict the stage of different types of cancer.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22200" y="906425"/>
            <a:ext cx="8334300" cy="8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Techniques Applied</a:t>
            </a:r>
            <a:endParaRPr sz="4800"/>
          </a:p>
          <a:p>
            <a:pPr indent="0" lvl="0" marL="0" rtl="0" algn="l">
              <a:spcBef>
                <a:spcPts val="0"/>
              </a:spcBef>
              <a:spcAft>
                <a:spcPts val="0"/>
              </a:spcAft>
              <a:buNone/>
            </a:pPr>
            <a:r>
              <a:t/>
            </a:r>
            <a:endParaRPr/>
          </a:p>
        </p:txBody>
      </p:sp>
      <p:sp>
        <p:nvSpPr>
          <p:cNvPr id="84" name="Google Shape;84;p15"/>
          <p:cNvSpPr txBox="1"/>
          <p:nvPr>
            <p:ph idx="1" type="body"/>
          </p:nvPr>
        </p:nvSpPr>
        <p:spPr>
          <a:xfrm>
            <a:off x="471900" y="1919075"/>
            <a:ext cx="4329300" cy="22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Process</a:t>
            </a:r>
            <a:r>
              <a:rPr lang="en" sz="2100"/>
              <a:t>:</a:t>
            </a:r>
            <a:endParaRPr sz="2100"/>
          </a:p>
          <a:p>
            <a:pPr indent="-361950" lvl="0" marL="457200" rtl="0" algn="l">
              <a:spcBef>
                <a:spcPts val="1600"/>
              </a:spcBef>
              <a:spcAft>
                <a:spcPts val="0"/>
              </a:spcAft>
              <a:buSzPts val="2100"/>
              <a:buAutoNum type="arabicParenR"/>
            </a:pPr>
            <a:r>
              <a:rPr lang="en" sz="2100"/>
              <a:t>Data Exploration</a:t>
            </a:r>
            <a:endParaRPr sz="2100"/>
          </a:p>
          <a:p>
            <a:pPr indent="-361950" lvl="0" marL="457200" rtl="0" algn="l">
              <a:spcBef>
                <a:spcPts val="0"/>
              </a:spcBef>
              <a:spcAft>
                <a:spcPts val="0"/>
              </a:spcAft>
              <a:buSzPts val="2100"/>
              <a:buAutoNum type="arabicParenR"/>
            </a:pPr>
            <a:r>
              <a:rPr lang="en" sz="2100"/>
              <a:t>Machine Learning Methods</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22200" y="906425"/>
            <a:ext cx="8334300" cy="8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Techniques Applied</a:t>
            </a:r>
            <a:endParaRPr sz="4800"/>
          </a:p>
          <a:p>
            <a:pPr indent="0" lvl="0" marL="0" rtl="0" algn="l">
              <a:spcBef>
                <a:spcPts val="0"/>
              </a:spcBef>
              <a:spcAft>
                <a:spcPts val="0"/>
              </a:spcAft>
              <a:buNone/>
            </a:pPr>
            <a:r>
              <a:t/>
            </a:r>
            <a:endParaRPr/>
          </a:p>
        </p:txBody>
      </p:sp>
      <p:sp>
        <p:nvSpPr>
          <p:cNvPr id="90" name="Google Shape;90;p16"/>
          <p:cNvSpPr txBox="1"/>
          <p:nvPr>
            <p:ph idx="1" type="body"/>
          </p:nvPr>
        </p:nvSpPr>
        <p:spPr>
          <a:xfrm>
            <a:off x="471900" y="1919075"/>
            <a:ext cx="4860000" cy="28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Exploratory Data Analysis (EDA):</a:t>
            </a:r>
            <a:br>
              <a:rPr b="1" lang="en" sz="2100"/>
            </a:br>
            <a:r>
              <a:rPr lang="en" sz="1600"/>
              <a:t>-</a:t>
            </a:r>
            <a:r>
              <a:rPr b="1" lang="en" sz="1600"/>
              <a:t> </a:t>
            </a:r>
            <a:r>
              <a:rPr lang="en" sz="1600"/>
              <a:t>Analyze</a:t>
            </a:r>
            <a:r>
              <a:rPr lang="en" sz="1600"/>
              <a:t> target distribution</a:t>
            </a:r>
            <a:br>
              <a:rPr lang="en" sz="1600"/>
            </a:br>
            <a:r>
              <a:rPr lang="en" sz="1600"/>
              <a:t>- </a:t>
            </a:r>
            <a:r>
              <a:rPr lang="en" sz="1600"/>
              <a:t>Analyze problem_id distribution</a:t>
            </a:r>
            <a:br>
              <a:rPr lang="en" sz="1600"/>
            </a:br>
            <a:r>
              <a:rPr lang="en" sz="1600"/>
              <a:t>- Checked class distribution/problem_id</a:t>
            </a:r>
            <a:endParaRPr sz="1600"/>
          </a:p>
          <a:p>
            <a:pPr indent="0" lvl="0" marL="0" rtl="0" algn="l">
              <a:lnSpc>
                <a:spcPct val="100000"/>
              </a:lnSpc>
              <a:spcBef>
                <a:spcPts val="1600"/>
              </a:spcBef>
              <a:spcAft>
                <a:spcPts val="0"/>
              </a:spcAft>
              <a:buNone/>
            </a:pPr>
            <a:r>
              <a:rPr b="1" lang="en" sz="2100"/>
              <a:t>EDA Conclusion:</a:t>
            </a:r>
            <a:br>
              <a:rPr b="1" lang="en" sz="2100"/>
            </a:br>
            <a:r>
              <a:rPr lang="en" sz="1600"/>
              <a:t>Because of target imbalance per problem_id - use stratified splitting on problem_id+class during cross validation for hyperparameter optimization and model performance check.</a:t>
            </a:r>
            <a:endParaRPr sz="1600"/>
          </a:p>
          <a:p>
            <a:pPr indent="0" lvl="0" marL="0" rtl="0" algn="l">
              <a:lnSpc>
                <a:spcPct val="100000"/>
              </a:lnSpc>
              <a:spcBef>
                <a:spcPts val="0"/>
              </a:spcBef>
              <a:spcAft>
                <a:spcPts val="0"/>
              </a:spcAft>
              <a:buNone/>
            </a:pPr>
            <a:r>
              <a:t/>
            </a:r>
            <a:endParaRPr b="1" sz="2100">
              <a:solidFill>
                <a:srgbClr val="000000"/>
              </a:solidFill>
            </a:endParaRPr>
          </a:p>
          <a:p>
            <a:pPr indent="0" lvl="0" marL="0" rtl="0" algn="l">
              <a:lnSpc>
                <a:spcPct val="100000"/>
              </a:lnSpc>
              <a:spcBef>
                <a:spcPts val="0"/>
              </a:spcBef>
              <a:spcAft>
                <a:spcPts val="0"/>
              </a:spcAft>
              <a:buNone/>
            </a:pPr>
            <a:r>
              <a:t/>
            </a:r>
            <a:endParaRPr b="1" sz="2100">
              <a:solidFill>
                <a:srgbClr val="000000"/>
              </a:solidFill>
              <a:latin typeface="Arial"/>
              <a:ea typeface="Arial"/>
              <a:cs typeface="Arial"/>
              <a:sym typeface="Arial"/>
            </a:endParaRPr>
          </a:p>
          <a:p>
            <a:pPr indent="0" lvl="0" marL="0" rtl="0" algn="l">
              <a:spcBef>
                <a:spcPts val="0"/>
              </a:spcBef>
              <a:spcAft>
                <a:spcPts val="1600"/>
              </a:spcAft>
              <a:buNone/>
            </a:pPr>
            <a:r>
              <a:t/>
            </a:r>
            <a:endParaRPr b="1" sz="2100"/>
          </a:p>
        </p:txBody>
      </p:sp>
      <p:pic>
        <p:nvPicPr>
          <p:cNvPr id="91" name="Google Shape;91;p16"/>
          <p:cNvPicPr preferRelativeResize="0"/>
          <p:nvPr/>
        </p:nvPicPr>
        <p:blipFill>
          <a:blip r:embed="rId3">
            <a:alphaModFix/>
          </a:blip>
          <a:stretch>
            <a:fillRect/>
          </a:stretch>
        </p:blipFill>
        <p:spPr>
          <a:xfrm>
            <a:off x="5331899" y="2332075"/>
            <a:ext cx="3349977" cy="167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22200" y="906425"/>
            <a:ext cx="8334300" cy="8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Techniques Applied</a:t>
            </a:r>
            <a:endParaRPr sz="4800"/>
          </a:p>
          <a:p>
            <a:pPr indent="0" lvl="0" marL="0" rtl="0" algn="l">
              <a:spcBef>
                <a:spcPts val="0"/>
              </a:spcBef>
              <a:spcAft>
                <a:spcPts val="0"/>
              </a:spcAft>
              <a:buNone/>
            </a:pPr>
            <a:r>
              <a:t/>
            </a:r>
            <a:endParaRPr/>
          </a:p>
        </p:txBody>
      </p:sp>
      <p:sp>
        <p:nvSpPr>
          <p:cNvPr id="97" name="Google Shape;97;p17"/>
          <p:cNvSpPr txBox="1"/>
          <p:nvPr>
            <p:ph idx="1" type="body"/>
          </p:nvPr>
        </p:nvSpPr>
        <p:spPr>
          <a:xfrm>
            <a:off x="471900" y="1792925"/>
            <a:ext cx="8334300" cy="32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Machine Learning Methods</a:t>
            </a:r>
            <a:r>
              <a:rPr b="1" lang="en" sz="2100"/>
              <a:t>:</a:t>
            </a:r>
            <a:br>
              <a:rPr b="1" lang="en" sz="2100"/>
            </a:br>
            <a:r>
              <a:rPr lang="en">
                <a:solidFill>
                  <a:srgbClr val="000000"/>
                </a:solidFill>
              </a:rPr>
              <a:t>We used tree based ensemble methods Gradient boosting and Random Forest, as they provide the best performance on tabular data. </a:t>
            </a:r>
            <a:endParaRPr>
              <a:solidFill>
                <a:srgbClr val="000000"/>
              </a:solidFill>
            </a:endParaRPr>
          </a:p>
          <a:p>
            <a:pPr indent="0" lvl="0" marL="0" rtl="0" algn="l">
              <a:spcBef>
                <a:spcPts val="1600"/>
              </a:spcBef>
              <a:spcAft>
                <a:spcPts val="0"/>
              </a:spcAft>
              <a:buNone/>
            </a:pPr>
            <a:r>
              <a:rPr lang="en">
                <a:solidFill>
                  <a:srgbClr val="000000"/>
                </a:solidFill>
              </a:rPr>
              <a:t>Since there are 21 different problems(cancer types), there should ideally be 21 different models. However, since tree based models separate feature space accordingly, we didn’t think it was necessary to create 21 different models and perform parameter optimization for each of them to save time and resources.</a:t>
            </a:r>
            <a:endParaRPr b="1"/>
          </a:p>
          <a:p>
            <a:pPr indent="0" lvl="0" marL="0" rtl="0" algn="l">
              <a:spcBef>
                <a:spcPts val="1600"/>
              </a:spcBef>
              <a:spcAft>
                <a:spcPts val="0"/>
              </a:spcAft>
              <a:buNone/>
            </a:pPr>
            <a:r>
              <a:rPr lang="en">
                <a:solidFill>
                  <a:srgbClr val="000000"/>
                </a:solidFill>
              </a:rPr>
              <a:t>Used Optuna hyperparameter search framework for hyperparameter optimization. Utilizes Bayesian Optimization </a:t>
            </a:r>
            <a:r>
              <a:rPr lang="en" sz="1300">
                <a:solidFill>
                  <a:srgbClr val="000000"/>
                </a:solidFill>
              </a:rPr>
              <a:t> </a:t>
            </a:r>
            <a:endParaRPr b="1" sz="1300"/>
          </a:p>
          <a:p>
            <a:pPr indent="0" lvl="0" marL="0" rtl="0" algn="l">
              <a:lnSpc>
                <a:spcPct val="100000"/>
              </a:lnSpc>
              <a:spcBef>
                <a:spcPts val="1600"/>
              </a:spcBef>
              <a:spcAft>
                <a:spcPts val="0"/>
              </a:spcAft>
              <a:buNone/>
            </a:pPr>
            <a:r>
              <a:t/>
            </a:r>
            <a:endParaRPr b="1" sz="2100">
              <a:solidFill>
                <a:srgbClr val="000000"/>
              </a:solidFill>
            </a:endParaRPr>
          </a:p>
          <a:p>
            <a:pPr indent="0" lvl="0" marL="0" rtl="0" algn="l">
              <a:lnSpc>
                <a:spcPct val="100000"/>
              </a:lnSpc>
              <a:spcBef>
                <a:spcPts val="0"/>
              </a:spcBef>
              <a:spcAft>
                <a:spcPts val="0"/>
              </a:spcAft>
              <a:buNone/>
            </a:pPr>
            <a:r>
              <a:t/>
            </a:r>
            <a:endParaRPr b="1" sz="2100">
              <a:solidFill>
                <a:srgbClr val="000000"/>
              </a:solidFill>
              <a:latin typeface="Arial"/>
              <a:ea typeface="Arial"/>
              <a:cs typeface="Arial"/>
              <a:sym typeface="Arial"/>
            </a:endParaRPr>
          </a:p>
          <a:p>
            <a:pPr indent="0" lvl="0" marL="0" rtl="0" algn="l">
              <a:spcBef>
                <a:spcPts val="0"/>
              </a:spcBef>
              <a:spcAft>
                <a:spcPts val="1600"/>
              </a:spcAft>
              <a:buNone/>
            </a:pPr>
            <a:r>
              <a:t/>
            </a:r>
            <a:endParaRPr b="1"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32550" y="823675"/>
            <a:ext cx="8334300" cy="8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Experimental Results</a:t>
            </a:r>
            <a:endParaRPr sz="4800"/>
          </a:p>
          <a:p>
            <a:pPr indent="0" lvl="0" marL="0" rtl="0" algn="l">
              <a:spcBef>
                <a:spcPts val="0"/>
              </a:spcBef>
              <a:spcAft>
                <a:spcPts val="0"/>
              </a:spcAft>
              <a:buNone/>
            </a:pPr>
            <a:r>
              <a:t/>
            </a:r>
            <a:endParaRPr/>
          </a:p>
        </p:txBody>
      </p:sp>
      <p:sp>
        <p:nvSpPr>
          <p:cNvPr id="103" name="Google Shape;103;p18"/>
          <p:cNvSpPr txBox="1"/>
          <p:nvPr>
            <p:ph idx="1" type="body"/>
          </p:nvPr>
        </p:nvSpPr>
        <p:spPr>
          <a:xfrm>
            <a:off x="513275" y="1805575"/>
            <a:ext cx="8434200" cy="29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As mentioned, we used the Optuna framework for hyperparameter search on the LightGBM model. We tried to optimize the most important hyperparameters which included: max leaves, max depth, and number of estimators.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b="1" lang="en" sz="1600" u="sng"/>
              <a:t>No hyperparam optimization accuracy</a:t>
            </a:r>
            <a:r>
              <a:rPr b="1" lang="en" sz="1600" u="sng"/>
              <a:t>:</a:t>
            </a:r>
            <a:r>
              <a:rPr b="1" lang="en" sz="1600" u="sng">
                <a:highlight>
                  <a:srgbClr val="FAFAFA"/>
                </a:highlight>
              </a:rPr>
              <a:t> 0.72058</a:t>
            </a:r>
            <a:endParaRPr b="1" sz="1600" u="sng">
              <a:highlight>
                <a:srgbClr val="FAFAFA"/>
              </a:highlight>
            </a:endParaRPr>
          </a:p>
          <a:p>
            <a:pPr indent="0" lvl="0" marL="0" rtl="0" algn="l">
              <a:spcBef>
                <a:spcPts val="1600"/>
              </a:spcBef>
              <a:spcAft>
                <a:spcPts val="1600"/>
              </a:spcAft>
              <a:buNone/>
            </a:pPr>
            <a:r>
              <a:rPr b="1" lang="en" sz="1600" u="sng"/>
              <a:t>H</a:t>
            </a:r>
            <a:r>
              <a:rPr b="1" lang="en" sz="1600" u="sng"/>
              <a:t>yperparameter optimized accuracy: </a:t>
            </a:r>
            <a:r>
              <a:rPr b="1" lang="en" sz="1600" u="sng">
                <a:highlight>
                  <a:srgbClr val="FAFAFA"/>
                </a:highlight>
              </a:rPr>
              <a:t>0.73774</a:t>
            </a:r>
            <a:endParaRPr b="1" sz="1600" u="sng">
              <a:highlight>
                <a:srgbClr val="FAFAFA"/>
              </a:highlight>
            </a:endParaRPr>
          </a:p>
        </p:txBody>
      </p:sp>
      <p:graphicFrame>
        <p:nvGraphicFramePr>
          <p:cNvPr id="104" name="Google Shape;104;p18"/>
          <p:cNvGraphicFramePr/>
          <p:nvPr/>
        </p:nvGraphicFramePr>
        <p:xfrm>
          <a:off x="1366100" y="2732450"/>
          <a:ext cx="3000000" cy="3000000"/>
        </p:xfrm>
        <a:graphic>
          <a:graphicData uri="http://schemas.openxmlformats.org/drawingml/2006/table">
            <a:tbl>
              <a:tblPr>
                <a:noFill/>
                <a:tableStyleId>{738E577E-2927-4A4C-88F4-74B66AB16147}</a:tableStyleId>
              </a:tblPr>
              <a:tblGrid>
                <a:gridCol w="1377350"/>
                <a:gridCol w="2798725"/>
                <a:gridCol w="2235725"/>
              </a:tblGrid>
              <a:tr h="365700">
                <a:tc>
                  <a:txBody>
                    <a:bodyPr/>
                    <a:lstStyle/>
                    <a:p>
                      <a:pPr indent="0" lvl="0" marL="0" rtl="0" algn="l">
                        <a:spcBef>
                          <a:spcPts val="0"/>
                        </a:spcBef>
                        <a:spcAft>
                          <a:spcPts val="0"/>
                        </a:spcAft>
                        <a:buNone/>
                      </a:pPr>
                      <a:r>
                        <a:rPr b="1" lang="en" sz="1300">
                          <a:latin typeface="Roboto"/>
                          <a:ea typeface="Roboto"/>
                          <a:cs typeface="Roboto"/>
                          <a:sym typeface="Roboto"/>
                        </a:rPr>
                        <a:t>Parameter:</a:t>
                      </a:r>
                      <a:endParaRPr b="1" sz="13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300">
                          <a:latin typeface="Roboto"/>
                          <a:ea typeface="Roboto"/>
                          <a:cs typeface="Roboto"/>
                          <a:sym typeface="Roboto"/>
                        </a:rPr>
                        <a:t>Search</a:t>
                      </a:r>
                      <a:r>
                        <a:rPr b="1" lang="en" sz="1300">
                          <a:latin typeface="Roboto"/>
                          <a:ea typeface="Roboto"/>
                          <a:cs typeface="Roboto"/>
                          <a:sym typeface="Roboto"/>
                        </a:rPr>
                        <a:t> Range:</a:t>
                      </a:r>
                      <a:endParaRPr b="1" sz="1300">
                        <a:latin typeface="Roboto"/>
                        <a:ea typeface="Roboto"/>
                        <a:cs typeface="Roboto"/>
                        <a:sym typeface="Roboto"/>
                      </a:endParaRPr>
                    </a:p>
                  </a:txBody>
                  <a:tcPr marT="63500" marB="63500" marR="63500" marL="63500"/>
                </a:tc>
                <a:tc>
                  <a:txBody>
                    <a:bodyPr/>
                    <a:lstStyle/>
                    <a:p>
                      <a:pPr indent="0" lvl="0" marL="0" rtl="0" algn="l">
                        <a:lnSpc>
                          <a:spcPct val="115000"/>
                        </a:lnSpc>
                        <a:spcBef>
                          <a:spcPts val="0"/>
                        </a:spcBef>
                        <a:spcAft>
                          <a:spcPts val="0"/>
                        </a:spcAft>
                        <a:buNone/>
                      </a:pPr>
                      <a:r>
                        <a:rPr b="1" lang="en" sz="1300">
                          <a:latin typeface="Roboto"/>
                          <a:ea typeface="Roboto"/>
                          <a:cs typeface="Roboto"/>
                          <a:sym typeface="Roboto"/>
                        </a:rPr>
                        <a:t>Optimum Hyperparameters:</a:t>
                      </a:r>
                      <a:r>
                        <a:rPr lang="en" sz="1300">
                          <a:latin typeface="Roboto"/>
                          <a:ea typeface="Roboto"/>
                          <a:cs typeface="Roboto"/>
                          <a:sym typeface="Roboto"/>
                        </a:rPr>
                        <a:t> </a:t>
                      </a:r>
                      <a:endParaRPr b="1" sz="1300">
                        <a:latin typeface="Roboto"/>
                        <a:ea typeface="Roboto"/>
                        <a:cs typeface="Roboto"/>
                        <a:sym typeface="Roboto"/>
                      </a:endParaRPr>
                    </a:p>
                  </a:txBody>
                  <a:tcPr marT="63500" marB="63500" marR="63500" marL="63500"/>
                </a:tc>
              </a:tr>
              <a:tr h="365700">
                <a:tc>
                  <a:txBody>
                    <a:bodyPr/>
                    <a:lstStyle/>
                    <a:p>
                      <a:pPr indent="0" lvl="0" marL="0" rtl="0" algn="l">
                        <a:spcBef>
                          <a:spcPts val="0"/>
                        </a:spcBef>
                        <a:spcAft>
                          <a:spcPts val="0"/>
                        </a:spcAft>
                        <a:buNone/>
                      </a:pPr>
                      <a:r>
                        <a:rPr lang="en" sz="1300">
                          <a:latin typeface="Roboto"/>
                          <a:ea typeface="Roboto"/>
                          <a:cs typeface="Roboto"/>
                          <a:sym typeface="Roboto"/>
                        </a:rPr>
                        <a:t>max_depth</a:t>
                      </a:r>
                      <a:endParaRPr sz="13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300">
                          <a:latin typeface="Roboto"/>
                          <a:ea typeface="Roboto"/>
                          <a:cs typeface="Roboto"/>
                          <a:sym typeface="Roboto"/>
                        </a:rPr>
                        <a:t>Integer range 2-32</a:t>
                      </a:r>
                      <a:endParaRPr sz="1300">
                        <a:latin typeface="Roboto"/>
                        <a:ea typeface="Roboto"/>
                        <a:cs typeface="Roboto"/>
                        <a:sym typeface="Roboto"/>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max_depth = 12</a:t>
                      </a:r>
                      <a:endParaRPr sz="1300">
                        <a:latin typeface="Roboto"/>
                        <a:ea typeface="Roboto"/>
                        <a:cs typeface="Roboto"/>
                        <a:sym typeface="Roboto"/>
                      </a:endParaRPr>
                    </a:p>
                  </a:txBody>
                  <a:tcPr marT="63500" marB="63500" marR="63500" marL="63500"/>
                </a:tc>
              </a:tr>
              <a:tr h="365700">
                <a:tc>
                  <a:txBody>
                    <a:bodyPr/>
                    <a:lstStyle/>
                    <a:p>
                      <a:pPr indent="0" lvl="0" marL="0" rtl="0" algn="l">
                        <a:spcBef>
                          <a:spcPts val="0"/>
                        </a:spcBef>
                        <a:spcAft>
                          <a:spcPts val="0"/>
                        </a:spcAft>
                        <a:buNone/>
                      </a:pPr>
                      <a:r>
                        <a:rPr lang="en" sz="1300">
                          <a:latin typeface="Roboto"/>
                          <a:ea typeface="Roboto"/>
                          <a:cs typeface="Roboto"/>
                          <a:sym typeface="Roboto"/>
                        </a:rPr>
                        <a:t>max_leaves</a:t>
                      </a:r>
                      <a:endParaRPr sz="13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300">
                          <a:latin typeface="Roboto"/>
                          <a:ea typeface="Roboto"/>
                          <a:cs typeface="Roboto"/>
                          <a:sym typeface="Roboto"/>
                        </a:rPr>
                        <a:t>Integer range 30-40</a:t>
                      </a:r>
                      <a:endParaRPr sz="1300">
                        <a:latin typeface="Roboto"/>
                        <a:ea typeface="Roboto"/>
                        <a:cs typeface="Roboto"/>
                        <a:sym typeface="Roboto"/>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max_leaves = 39</a:t>
                      </a:r>
                      <a:endParaRPr sz="1300">
                        <a:latin typeface="Roboto"/>
                        <a:ea typeface="Roboto"/>
                        <a:cs typeface="Roboto"/>
                        <a:sym typeface="Roboto"/>
                      </a:endParaRPr>
                    </a:p>
                  </a:txBody>
                  <a:tcPr marT="63500" marB="63500" marR="63500" marL="63500"/>
                </a:tc>
              </a:tr>
              <a:tr h="365700">
                <a:tc>
                  <a:txBody>
                    <a:bodyPr/>
                    <a:lstStyle/>
                    <a:p>
                      <a:pPr indent="0" lvl="0" marL="0" rtl="0" algn="l">
                        <a:spcBef>
                          <a:spcPts val="0"/>
                        </a:spcBef>
                        <a:spcAft>
                          <a:spcPts val="0"/>
                        </a:spcAft>
                        <a:buNone/>
                      </a:pPr>
                      <a:r>
                        <a:rPr lang="en" sz="1300">
                          <a:latin typeface="Roboto"/>
                          <a:ea typeface="Roboto"/>
                          <a:cs typeface="Roboto"/>
                          <a:sym typeface="Roboto"/>
                        </a:rPr>
                        <a:t>n_estimators</a:t>
                      </a:r>
                      <a:endParaRPr sz="13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300">
                          <a:latin typeface="Roboto"/>
                          <a:ea typeface="Roboto"/>
                          <a:cs typeface="Roboto"/>
                          <a:sym typeface="Roboto"/>
                        </a:rPr>
                        <a:t>Integer range 10-150 step_size = 10</a:t>
                      </a:r>
                      <a:endParaRPr sz="1300">
                        <a:latin typeface="Roboto"/>
                        <a:ea typeface="Roboto"/>
                        <a:cs typeface="Roboto"/>
                        <a:sym typeface="Roboto"/>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n_estimators = 140</a:t>
                      </a:r>
                      <a:endParaRPr sz="1300">
                        <a:latin typeface="Roboto"/>
                        <a:ea typeface="Roboto"/>
                        <a:cs typeface="Roboto"/>
                        <a:sym typeface="Roboto"/>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22200" y="906425"/>
            <a:ext cx="8334300" cy="8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Lessons Learned</a:t>
            </a:r>
            <a:endParaRPr sz="4800"/>
          </a:p>
          <a:p>
            <a:pPr indent="0" lvl="0" marL="0" rtl="0" algn="l">
              <a:spcBef>
                <a:spcPts val="0"/>
              </a:spcBef>
              <a:spcAft>
                <a:spcPts val="0"/>
              </a:spcAft>
              <a:buNone/>
            </a:pPr>
            <a:r>
              <a:t/>
            </a:r>
            <a:endParaRPr/>
          </a:p>
        </p:txBody>
      </p:sp>
      <p:sp>
        <p:nvSpPr>
          <p:cNvPr id="110" name="Google Shape;110;p19"/>
          <p:cNvSpPr txBox="1"/>
          <p:nvPr>
            <p:ph idx="1" type="body"/>
          </p:nvPr>
        </p:nvSpPr>
        <p:spPr>
          <a:xfrm>
            <a:off x="471900" y="1919075"/>
            <a:ext cx="7912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How to do stratification using two variables</a:t>
            </a:r>
            <a:endParaRPr sz="1800"/>
          </a:p>
          <a:p>
            <a:pPr indent="0" lvl="0" marL="0" rtl="0" algn="l">
              <a:spcBef>
                <a:spcPts val="1600"/>
              </a:spcBef>
              <a:spcAft>
                <a:spcPts val="0"/>
              </a:spcAft>
              <a:buNone/>
            </a:pPr>
            <a:r>
              <a:rPr lang="en" sz="1800"/>
              <a:t>How to use XGBoost and LightGBM libraries in Python</a:t>
            </a:r>
            <a:endParaRPr sz="1800"/>
          </a:p>
          <a:p>
            <a:pPr indent="0" lvl="0" marL="0" rtl="0" algn="l">
              <a:spcBef>
                <a:spcPts val="1600"/>
              </a:spcBef>
              <a:spcAft>
                <a:spcPts val="1600"/>
              </a:spcAft>
              <a:buNone/>
            </a:pPr>
            <a:r>
              <a:rPr lang="en" sz="1800"/>
              <a:t>How to use Optuna framework</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