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ibre Franklin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regular.fntdata"/><Relationship Id="rId25" Type="http://schemas.openxmlformats.org/officeDocument/2006/relationships/slide" Target="slides/slide20.xml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26b8fba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126b8fb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0f8b998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0f8b998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26b8fb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26b8fb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126b8fb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126b8fb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451303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451303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451303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1451303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451303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451303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451303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451303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14513035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14513035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d906f3d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d906f3d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fbfc57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fbfc57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dfbfc57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dfbfc57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26b8fb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26b8fb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f8b998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f8b998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f8b998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f8b998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f8b998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f8b998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f8b998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f8b998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451303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451303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14513035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1451303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028950" y="-857250"/>
            <a:ext cx="30861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429250" y="1543050"/>
            <a:ext cx="4114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466850" y="-323850"/>
            <a:ext cx="4114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Black Angle" showMasterSp="0">
  <p:cSld name="Presentation Title Black Ang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0"/>
            <a:ext cx="4172663" cy="5144095"/>
          </a:xfrm>
          <a:custGeom>
            <a:rect b="b" l="l" r="r" t="t"/>
            <a:pathLst>
              <a:path extrusionOk="0" h="13717588" w="11127100">
                <a:moveTo>
                  <a:pt x="0" y="0"/>
                </a:moveTo>
                <a:lnTo>
                  <a:pt x="11127100" y="0"/>
                </a:lnTo>
                <a:lnTo>
                  <a:pt x="8708318" y="13717588"/>
                </a:lnTo>
                <a:lnTo>
                  <a:pt x="0" y="1371758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4545001" y="1714601"/>
            <a:ext cx="38613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ranklin Gothic"/>
              <a:buNone/>
              <a:defRPr b="1" cap="none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542434" y="2832376"/>
            <a:ext cx="3863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28600" lvl="0" marL="457200" marR="0" rtl="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730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730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730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730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585" y="1840442"/>
            <a:ext cx="2098388" cy="1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_1">
  <p:cSld name="SECTION_HEADER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23528" y="1113588"/>
            <a:ext cx="8496900" cy="3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4672" y="4767132"/>
            <a:ext cx="501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85800" y="4629150"/>
            <a:ext cx="777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85800" y="1028700"/>
            <a:ext cx="7772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9144000" cy="972600"/>
          </a:xfrm>
          <a:prstGeom prst="rect">
            <a:avLst/>
          </a:prstGeom>
          <a:solidFill>
            <a:srgbClr val="B18E5F">
              <a:alpha val="3764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000" u="none" cap="none" strike="noStrike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951310"/>
            <a:ext cx="9144000" cy="0"/>
          </a:xfrm>
          <a:prstGeom prst="straightConnector1">
            <a:avLst/>
          </a:prstGeom>
          <a:noFill/>
          <a:ln cap="flat" cmpd="sng" w="101600">
            <a:solidFill>
              <a:srgbClr val="B18E5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mage result for university of idaho logo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1560" y="64614"/>
            <a:ext cx="810090" cy="8100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545000" y="1250724"/>
            <a:ext cx="3861300" cy="24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The Formulation for Circuit Synthesis Using Python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037230" y="3670575"/>
            <a:ext cx="1663200" cy="4656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By Jared Reichle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9213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1-port Magnitude/Phase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92" y="1491962"/>
            <a:ext cx="3765983" cy="301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865" y="1532338"/>
            <a:ext cx="3628709" cy="293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692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1-port Magnitude Phase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7350"/>
            <a:ext cx="8839200" cy="322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9213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6-port Magnitude/Phase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8" y="1551520"/>
            <a:ext cx="3879942" cy="30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134" y="1551520"/>
            <a:ext cx="3799611" cy="3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692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6-port Magnitude/Phase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7275"/>
            <a:ext cx="8839200" cy="322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692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6-port Magnitude/Phase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3700"/>
            <a:ext cx="8839200" cy="33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692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6-port Magnitude/Phase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5850"/>
            <a:ext cx="8839199" cy="343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692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6-port Magnitude/Phase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4425"/>
            <a:ext cx="8839202" cy="333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692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6-port Magnitude/Phase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5850"/>
            <a:ext cx="8839202" cy="326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692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6-port Magnitude/Phase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9450"/>
            <a:ext cx="8839203" cy="337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1560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(IEEE)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[1] A. Zadehgol, "A semi-analytic and cellular approach to rational system characterization through equivalent circuits", Wiley IJNM, 2015. [Online]. https://doi.org/10.1002/jnm.2119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[2]  V. Avula and A. Zadehgol, "A Novel Method for Equivalent Circuit Synthesis from Frequency Response of Multi-port Networks", EMC EUR, pp. 79-84, 2016. [Online]. Available: ://WOS:000392194100012.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16500" y="2212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Poles &amp; Residues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2385"/>
            <a:ext cx="8520599" cy="283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616500" y="2212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Poles &amp; Residues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25" y="1568950"/>
            <a:ext cx="8488950" cy="28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8650"/>
            <a:ext cx="8839197" cy="152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Flow-Chart</a:t>
            </a:r>
            <a:endParaRPr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2986788" y="1257625"/>
            <a:ext cx="3170438" cy="3612325"/>
            <a:chOff x="976138" y="1225475"/>
            <a:chExt cx="3170438" cy="3612325"/>
          </a:xfrm>
        </p:grpSpPr>
        <p:sp>
          <p:nvSpPr>
            <p:cNvPr id="126" name="Google Shape;126;p21"/>
            <p:cNvSpPr/>
            <p:nvPr/>
          </p:nvSpPr>
          <p:spPr>
            <a:xfrm>
              <a:off x="976138" y="1866500"/>
              <a:ext cx="1228500" cy="4071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Read .csv</a:t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976138" y="3148600"/>
              <a:ext cx="1228500" cy="4071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Init p/c arrays</a:t>
              </a:r>
              <a:endParaRPr sz="1200"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976150" y="3789650"/>
              <a:ext cx="1228500" cy="4071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Extract p/c from file</a:t>
              </a:r>
              <a:endParaRPr sz="1200"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976138" y="4430700"/>
              <a:ext cx="1228500" cy="4071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Init Ra,Rb, L, and C</a:t>
              </a:r>
              <a:endParaRPr sz="1200"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2918063" y="2669475"/>
              <a:ext cx="1228500" cy="4071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Calculate RL for real p/c</a:t>
              </a:r>
              <a:endParaRPr sz="1200"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2918075" y="3377800"/>
              <a:ext cx="1228500" cy="4071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Calculate RLRC for complex p/c</a:t>
              </a:r>
              <a:endParaRPr sz="1000"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2918063" y="4430700"/>
              <a:ext cx="1228500" cy="4071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Write netlist</a:t>
              </a:r>
              <a:endParaRPr sz="1000"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127850" y="2507550"/>
              <a:ext cx="925075" cy="407100"/>
            </a:xfrm>
            <a:prstGeom prst="flowChartDecision">
              <a:avLst/>
            </a:prstGeom>
            <a:solidFill>
              <a:srgbClr val="6D9E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For # ports</a:t>
              </a:r>
              <a:endParaRPr sz="800"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127800" y="1225475"/>
              <a:ext cx="925200" cy="407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Start</a:t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3069775" y="1327813"/>
              <a:ext cx="925075" cy="407100"/>
            </a:xfrm>
            <a:prstGeom prst="flowChartDecision">
              <a:avLst/>
            </a:prstGeom>
            <a:solidFill>
              <a:srgbClr val="6D9E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For # Ports</a:t>
              </a:r>
              <a:endParaRPr sz="800"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3069775" y="1961150"/>
              <a:ext cx="925075" cy="407100"/>
            </a:xfrm>
            <a:prstGeom prst="flowChartDecision">
              <a:avLst/>
            </a:prstGeom>
            <a:solidFill>
              <a:srgbClr val="6D9E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For # points</a:t>
              </a:r>
              <a:endParaRPr sz="800"/>
            </a:p>
          </p:txBody>
        </p:sp>
        <p:cxnSp>
          <p:nvCxnSpPr>
            <p:cNvPr id="137" name="Google Shape;137;p21"/>
            <p:cNvCxnSpPr>
              <a:stCxn id="134" idx="4"/>
              <a:endCxn id="126" idx="0"/>
            </p:cNvCxnSpPr>
            <p:nvPr/>
          </p:nvCxnSpPr>
          <p:spPr>
            <a:xfrm>
              <a:off x="1590400" y="1632575"/>
              <a:ext cx="0" cy="23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21"/>
            <p:cNvCxnSpPr>
              <a:stCxn id="126" idx="2"/>
              <a:endCxn id="133" idx="0"/>
            </p:cNvCxnSpPr>
            <p:nvPr/>
          </p:nvCxnSpPr>
          <p:spPr>
            <a:xfrm>
              <a:off x="1590388" y="2273600"/>
              <a:ext cx="0" cy="23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21"/>
            <p:cNvCxnSpPr>
              <a:stCxn id="133" idx="2"/>
              <a:endCxn id="127" idx="0"/>
            </p:cNvCxnSpPr>
            <p:nvPr/>
          </p:nvCxnSpPr>
          <p:spPr>
            <a:xfrm>
              <a:off x="1590388" y="2914650"/>
              <a:ext cx="0" cy="23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21"/>
            <p:cNvCxnSpPr>
              <a:endCxn id="128" idx="0"/>
            </p:cNvCxnSpPr>
            <p:nvPr/>
          </p:nvCxnSpPr>
          <p:spPr>
            <a:xfrm>
              <a:off x="1590400" y="3555650"/>
              <a:ext cx="0" cy="23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21"/>
            <p:cNvCxnSpPr>
              <a:stCxn id="128" idx="2"/>
              <a:endCxn id="129" idx="0"/>
            </p:cNvCxnSpPr>
            <p:nvPr/>
          </p:nvCxnSpPr>
          <p:spPr>
            <a:xfrm>
              <a:off x="1590400" y="4196750"/>
              <a:ext cx="0" cy="23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21"/>
            <p:cNvCxnSpPr>
              <a:stCxn id="129" idx="3"/>
            </p:cNvCxnSpPr>
            <p:nvPr/>
          </p:nvCxnSpPr>
          <p:spPr>
            <a:xfrm flipH="1" rot="10800000">
              <a:off x="2204638" y="1526250"/>
              <a:ext cx="313500" cy="3108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1"/>
            <p:cNvCxnSpPr>
              <a:endCxn id="135" idx="1"/>
            </p:cNvCxnSpPr>
            <p:nvPr/>
          </p:nvCxnSpPr>
          <p:spPr>
            <a:xfrm>
              <a:off x="2528875" y="1526263"/>
              <a:ext cx="540900" cy="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21"/>
            <p:cNvCxnSpPr>
              <a:stCxn id="135" idx="2"/>
              <a:endCxn id="136" idx="0"/>
            </p:cNvCxnSpPr>
            <p:nvPr/>
          </p:nvCxnSpPr>
          <p:spPr>
            <a:xfrm>
              <a:off x="3532313" y="1734913"/>
              <a:ext cx="0" cy="22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21"/>
            <p:cNvCxnSpPr>
              <a:stCxn id="136" idx="2"/>
              <a:endCxn id="130" idx="0"/>
            </p:cNvCxnSpPr>
            <p:nvPr/>
          </p:nvCxnSpPr>
          <p:spPr>
            <a:xfrm>
              <a:off x="3532313" y="2368250"/>
              <a:ext cx="0" cy="30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21"/>
            <p:cNvCxnSpPr>
              <a:stCxn id="130" idx="2"/>
              <a:endCxn id="131" idx="0"/>
            </p:cNvCxnSpPr>
            <p:nvPr/>
          </p:nvCxnSpPr>
          <p:spPr>
            <a:xfrm>
              <a:off x="3532313" y="3076575"/>
              <a:ext cx="0" cy="30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21"/>
            <p:cNvCxnSpPr>
              <a:stCxn id="131" idx="2"/>
              <a:endCxn id="132" idx="0"/>
            </p:cNvCxnSpPr>
            <p:nvPr/>
          </p:nvCxnSpPr>
          <p:spPr>
            <a:xfrm>
              <a:off x="3532325" y="3784900"/>
              <a:ext cx="0" cy="64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1"/>
            <p:cNvCxnSpPr>
              <a:stCxn id="131" idx="3"/>
              <a:endCxn id="135" idx="3"/>
            </p:cNvCxnSpPr>
            <p:nvPr/>
          </p:nvCxnSpPr>
          <p:spPr>
            <a:xfrm rot="10800000">
              <a:off x="3994775" y="1531450"/>
              <a:ext cx="151800" cy="2049900"/>
            </a:xfrm>
            <a:prstGeom prst="bentConnector3">
              <a:avLst>
                <a:gd fmla="val -15686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9" name="Google Shape;149;p21"/>
            <p:cNvCxnSpPr>
              <a:stCxn id="131" idx="3"/>
              <a:endCxn id="136" idx="3"/>
            </p:cNvCxnSpPr>
            <p:nvPr/>
          </p:nvCxnSpPr>
          <p:spPr>
            <a:xfrm rot="10800000">
              <a:off x="3994775" y="2164750"/>
              <a:ext cx="151800" cy="1416600"/>
            </a:xfrm>
            <a:prstGeom prst="bentConnector3">
              <a:avLst>
                <a:gd fmla="val -15686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0" name="Google Shape;150;p21"/>
            <p:cNvCxnSpPr>
              <a:stCxn id="129" idx="1"/>
              <a:endCxn id="133" idx="1"/>
            </p:cNvCxnSpPr>
            <p:nvPr/>
          </p:nvCxnSpPr>
          <p:spPr>
            <a:xfrm flipH="1" rot="10800000">
              <a:off x="976138" y="2711250"/>
              <a:ext cx="151800" cy="1923000"/>
            </a:xfrm>
            <a:prstGeom prst="bentConnector3">
              <a:avLst>
                <a:gd fmla="val -15686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SPICE Net List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075" y="1030325"/>
            <a:ext cx="4795859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Process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1912"/>
          <a:stretch/>
        </p:blipFill>
        <p:spPr>
          <a:xfrm>
            <a:off x="1787750" y="1103700"/>
            <a:ext cx="5568499" cy="3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Process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438" y="1043401"/>
            <a:ext cx="5397126" cy="38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Process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758" y="1082275"/>
            <a:ext cx="3678483" cy="37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