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ibre Franklin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ibreFranklin-regular.fntdata"/><Relationship Id="rId14" Type="http://schemas.openxmlformats.org/officeDocument/2006/relationships/slide" Target="slides/slide9.xml"/><Relationship Id="rId17" Type="http://schemas.openxmlformats.org/officeDocument/2006/relationships/font" Target="fonts/LibreFranklin-italic.fntdata"/><Relationship Id="rId16" Type="http://schemas.openxmlformats.org/officeDocument/2006/relationships/font" Target="fonts/LibreFrankl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ibreFrankl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fe3beb56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fe3beb5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fe3beb5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fe3beb5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fe3beb56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fe3beb56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fe3beb56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fe3beb56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fe3beb56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fe3beb56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fe3beb56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fe3beb56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d906f3dd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d906f3dd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dfbfc57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dfbfc57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2590800" y="0"/>
            <a:ext cx="6553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028950" y="-857250"/>
            <a:ext cx="30861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5429250" y="1543050"/>
            <a:ext cx="41148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466850" y="-323850"/>
            <a:ext cx="41148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esentation Title Black Angle" showMasterSp="0">
  <p:cSld name="Presentation Title Black Ang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0" y="0"/>
            <a:ext cx="4172663" cy="5144095"/>
          </a:xfrm>
          <a:custGeom>
            <a:rect b="b" l="l" r="r" t="t"/>
            <a:pathLst>
              <a:path extrusionOk="0" h="13717588" w="11127100">
                <a:moveTo>
                  <a:pt x="0" y="0"/>
                </a:moveTo>
                <a:lnTo>
                  <a:pt x="11127100" y="0"/>
                </a:lnTo>
                <a:lnTo>
                  <a:pt x="8708318" y="13717588"/>
                </a:lnTo>
                <a:lnTo>
                  <a:pt x="0" y="1371758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4545001" y="1714601"/>
            <a:ext cx="38613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Franklin Gothic"/>
              <a:buNone/>
              <a:defRPr b="1" cap="none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4542434" y="2832376"/>
            <a:ext cx="38637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>
            <a:lvl1pPr indent="-228600" lvl="0" marL="457200" marR="0" rtl="0" algn="l">
              <a:lnSpc>
                <a:spcPct val="108333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73050" lvl="5" marL="2743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73050" lvl="6" marL="3200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73050" lvl="7" marL="3657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73050" lvl="8" marL="4114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585" y="1840442"/>
            <a:ext cx="2098388" cy="1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_1">
  <p:cSld name="SECTION_HEADER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2590800" y="0"/>
            <a:ext cx="6553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23528" y="1113588"/>
            <a:ext cx="8496900" cy="3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34672" y="4767132"/>
            <a:ext cx="501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85800" y="4629150"/>
            <a:ext cx="777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85800" y="1028700"/>
            <a:ext cx="7772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2590800" y="0"/>
            <a:ext cx="6553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85800" y="1485900"/>
            <a:ext cx="3810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485900"/>
            <a:ext cx="3810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590800" y="0"/>
            <a:ext cx="6553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0" y="0"/>
            <a:ext cx="9144000" cy="972600"/>
          </a:xfrm>
          <a:prstGeom prst="rect">
            <a:avLst/>
          </a:prstGeom>
          <a:solidFill>
            <a:srgbClr val="B18E5F">
              <a:alpha val="3764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000" u="none" cap="none" strike="noStrike">
              <a:solidFill>
                <a:srgbClr val="F0F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0" y="951310"/>
            <a:ext cx="9144000" cy="0"/>
          </a:xfrm>
          <a:prstGeom prst="straightConnector1">
            <a:avLst/>
          </a:prstGeom>
          <a:noFill/>
          <a:ln cap="flat" cmpd="sng" w="101600">
            <a:solidFill>
              <a:srgbClr val="B18E5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1"/>
          <p:cNvSpPr txBox="1"/>
          <p:nvPr>
            <p:ph type="title"/>
          </p:nvPr>
        </p:nvSpPr>
        <p:spPr>
          <a:xfrm>
            <a:off x="2590800" y="0"/>
            <a:ext cx="6553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Image result for university of idaho logo"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11560" y="64614"/>
            <a:ext cx="810090" cy="81009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intef.no/projectweb/vectorfittin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5033175" y="1998199"/>
            <a:ext cx="3861300" cy="942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Project 3</a:t>
            </a:r>
            <a:endParaRPr sz="4800">
              <a:solidFill>
                <a:srgbClr val="000000"/>
              </a:solidFill>
            </a:endParaRPr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1037230" y="3670575"/>
            <a:ext cx="1663200" cy="4656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By Jared Reichle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590800" y="0"/>
            <a:ext cx="65532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3 build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23528" y="1113588"/>
            <a:ext cx="8496900" cy="38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Project3.py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Import State Space Model (Vector fitted)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Enforce passivity by modifying SERD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Plot eig(real{Y}) before and after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"/>
              <a:t>Write results to a netlist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SERA.csv, SERC.csv, SERD.csv, SERE.csv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README.txt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590800" y="0"/>
            <a:ext cx="65532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23528" y="1113588"/>
            <a:ext cx="8496900" cy="383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Eigenvalues.jpg - Eigenvalues mapped from the program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P3.sp - SPICE netlist generated from the state space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590800" y="0"/>
            <a:ext cx="65532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Eigenvalues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6663" l="5676" r="7652" t="8554"/>
          <a:stretch/>
        </p:blipFill>
        <p:spPr>
          <a:xfrm>
            <a:off x="2501738" y="1039425"/>
            <a:ext cx="4140536" cy="40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2590800" y="0"/>
            <a:ext cx="65532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Eigenvalues from MATLAB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975" y="1097900"/>
            <a:ext cx="5122053" cy="398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590800" y="0"/>
            <a:ext cx="65532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Netlist Generation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575" y="1190725"/>
            <a:ext cx="2837250" cy="383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 rotWithShape="1">
          <a:blip r:embed="rId4">
            <a:alphaModFix/>
          </a:blip>
          <a:srcRect b="0" l="6933" r="0" t="0"/>
          <a:stretch/>
        </p:blipFill>
        <p:spPr>
          <a:xfrm>
            <a:off x="4963725" y="1190725"/>
            <a:ext cx="2837250" cy="38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590800" y="0"/>
            <a:ext cx="65532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Netlist Generation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1567025"/>
            <a:ext cx="5810250" cy="303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3"/>
          <p:cNvCxnSpPr/>
          <p:nvPr/>
        </p:nvCxnSpPr>
        <p:spPr>
          <a:xfrm>
            <a:off x="4572000" y="2196700"/>
            <a:ext cx="8466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15605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(IEEE)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[1] Gustavsen, B. (2008). "Fast Passivity Enforcement for Pole-Residue Models by Perturbation of Residue Matrix Eigenvalues." Power Delivery, IEEE Transactions on 23(4): 2278-2285.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00000"/>
                </a:solidFill>
              </a:rPr>
              <a:t>[2] Gustavsen, B. (2010). "Fast Passivity Enforcement for S-Parameter Models by Perturbation of Residue Matrix Eigenvalues." Advanced Packaging, IEEE Transactions on 33(1): 257-265.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00000"/>
                </a:solidFill>
              </a:rPr>
              <a:t>[3] Gustavsen, B. (2020), </a:t>
            </a:r>
            <a:r>
              <a:rPr lang="en" sz="1800">
                <a:solidFill>
                  <a:srgbClr val="000000"/>
                </a:solidFill>
                <a:uFill>
                  <a:noFill/>
                </a:uFill>
                <a:hlinkClick r:id="rId3"/>
              </a:rPr>
              <a:t>https://www.sintef.no/projectweb/vectorfitting/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