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6"/>
  </p:notesMasterIdLst>
  <p:sldIdLst>
    <p:sldId id="256" r:id="rId2"/>
    <p:sldId id="257" r:id="rId3"/>
    <p:sldId id="258" r:id="rId4"/>
    <p:sldId id="259" r:id="rId5"/>
    <p:sldId id="261" r:id="rId6"/>
    <p:sldId id="262" r:id="rId7"/>
    <p:sldId id="263" r:id="rId8"/>
    <p:sldId id="267" r:id="rId9"/>
    <p:sldId id="268" r:id="rId10"/>
    <p:sldId id="269" r:id="rId11"/>
    <p:sldId id="270" r:id="rId12"/>
    <p:sldId id="271" r:id="rId13"/>
    <p:sldId id="264" r:id="rId14"/>
    <p:sldId id="265" r:id="rId15"/>
  </p:sldIdLst>
  <p:sldSz cx="9144000" cy="5143500" type="screen16x9"/>
  <p:notesSz cx="6858000" cy="9144000"/>
  <p:embeddedFontLst>
    <p:embeddedFont>
      <p:font typeface="Cambria Math" panose="02040503050406030204" pitchFamily="18" charset="0"/>
      <p:regular r:id="rId17"/>
    </p:embeddedFont>
    <p:embeddedFont>
      <p:font typeface="Lato" panose="020F0502020204030203" pitchFamily="34" charset="0"/>
      <p:regular r:id="rId18"/>
      <p:bold r:id="rId19"/>
      <p:italic r:id="rId20"/>
      <p:boldItalic r:id="rId21"/>
    </p:embeddedFont>
    <p:embeddedFont>
      <p:font typeface="Raleway"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8C90AC2-7EE7-40E5-80B3-DF2667E94484}">
          <p14:sldIdLst>
            <p14:sldId id="256"/>
            <p14:sldId id="257"/>
            <p14:sldId id="258"/>
            <p14:sldId id="259"/>
            <p14:sldId id="261"/>
            <p14:sldId id="262"/>
            <p14:sldId id="263"/>
          </p14:sldIdLst>
        </p14:section>
        <p14:section name="Untitled Section" id="{7C1F24B6-EC08-4DE8-9DFF-314979A8E599}">
          <p14:sldIdLst>
            <p14:sldId id="267"/>
            <p14:sldId id="268"/>
            <p14:sldId id="269"/>
            <p14:sldId id="270"/>
            <p14:sldId id="271"/>
            <p14:sldId id="264"/>
            <p14:sldId id="26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0A8"/>
    <a:srgbClr val="356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A8C735-DE1E-468E-BDB7-B59EB420C229}">
  <a:tblStyle styleId="{B8A8C735-DE1E-468E-BDB7-B59EB420C2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2" autoAdjust="0"/>
    <p:restoredTop sz="86380" autoAdjust="0"/>
  </p:normalViewPr>
  <p:slideViewPr>
    <p:cSldViewPr snapToGrid="0">
      <p:cViewPr varScale="1">
        <p:scale>
          <a:sx n="97" d="100"/>
          <a:sy n="97" d="100"/>
        </p:scale>
        <p:origin x="96" y="54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295a2aef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295a2aef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2286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295a2aef2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295a2aef2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Let’s again look at our neural network from before</a:t>
            </a:r>
          </a:p>
          <a:p>
            <a:pPr marL="171450" lvl="0" indent="-171450" algn="l" rtl="0">
              <a:spcBef>
                <a:spcPts val="0"/>
              </a:spcBef>
              <a:spcAft>
                <a:spcPts val="0"/>
              </a:spcAft>
              <a:buFontTx/>
              <a:buChar char="-"/>
            </a:pPr>
            <a:r>
              <a:rPr lang="en-US" dirty="0"/>
              <a:t>Oh and just so you know, The process that we’ve been learning about, the passing of the inputs through the layers of the network is referred to as Forward </a:t>
            </a:r>
            <a:r>
              <a:rPr lang="en-US" dirty="0" err="1"/>
              <a:t>Propogation</a:t>
            </a:r>
            <a:endParaRPr lang="en-US" dirty="0"/>
          </a:p>
          <a:p>
            <a:pPr marL="171450" lvl="0" indent="-171450" algn="l" rtl="0">
              <a:spcBef>
                <a:spcPts val="0"/>
              </a:spcBef>
              <a:spcAft>
                <a:spcPts val="0"/>
              </a:spcAft>
              <a:buFontTx/>
              <a:buChar char="-"/>
            </a:pPr>
            <a:r>
              <a:rPr lang="en-US" dirty="0"/>
              <a:t>So we begin with our un-trained neural network, which is really just the skeleton of the architecture, and we </a:t>
            </a:r>
            <a:r>
              <a:rPr lang="en-US" dirty="0" err="1"/>
              <a:t>intilialize</a:t>
            </a:r>
            <a:r>
              <a:rPr lang="en-US" dirty="0"/>
              <a:t> the weights randomly</a:t>
            </a:r>
          </a:p>
          <a:p>
            <a:pPr marL="171450" lvl="0" indent="-171450" algn="l" rtl="0">
              <a:spcBef>
                <a:spcPts val="0"/>
              </a:spcBef>
              <a:spcAft>
                <a:spcPts val="0"/>
              </a:spcAft>
              <a:buFontTx/>
              <a:buChar char="-"/>
            </a:pPr>
            <a:r>
              <a:rPr lang="en-US" dirty="0"/>
              <a:t>There’s literature on better ways to choose initial weights, but this is good enough for now.</a:t>
            </a:r>
          </a:p>
          <a:p>
            <a:pPr marL="171450" lvl="0" indent="-171450" algn="l" rtl="0">
              <a:spcBef>
                <a:spcPts val="0"/>
              </a:spcBef>
              <a:spcAft>
                <a:spcPts val="0"/>
              </a:spcAft>
              <a:buFontTx/>
              <a:buChar char="-"/>
            </a:pPr>
            <a:r>
              <a:rPr lang="en-US" dirty="0"/>
              <a:t>Next, we’ll take a batch of our data, or a small sub sample, and </a:t>
            </a:r>
            <a:r>
              <a:rPr lang="en-US" i="1" dirty="0"/>
              <a:t>forward propagate</a:t>
            </a:r>
            <a:r>
              <a:rPr lang="en-US" i="0" dirty="0"/>
              <a:t> the inputs through our network using the random weights.</a:t>
            </a:r>
          </a:p>
          <a:p>
            <a:pPr marL="171450" lvl="0" indent="-171450" algn="l" rtl="0">
              <a:spcBef>
                <a:spcPts val="0"/>
              </a:spcBef>
              <a:spcAft>
                <a:spcPts val="0"/>
              </a:spcAft>
              <a:buFontTx/>
              <a:buChar char="-"/>
            </a:pPr>
            <a:r>
              <a:rPr lang="en-US" i="0" dirty="0"/>
              <a:t>This gives us, for each observation in the batch, a first guess for Y (our Y’).</a:t>
            </a:r>
          </a:p>
          <a:p>
            <a:pPr marL="171450" lvl="0" indent="-171450" algn="l" rtl="0">
              <a:spcBef>
                <a:spcPts val="0"/>
              </a:spcBef>
              <a:spcAft>
                <a:spcPts val="0"/>
              </a:spcAft>
              <a:buFontTx/>
              <a:buChar char="-"/>
            </a:pPr>
            <a:r>
              <a:rPr lang="en-US" i="0" dirty="0"/>
              <a:t>So let’s say that we ran a batch of 5 observations through the network with the random weights and got these guesses. You can see beside them are the observed values for our target, Y</a:t>
            </a:r>
          </a:p>
          <a:p>
            <a:pPr marL="171450" lvl="0" indent="-171450" algn="l" rtl="0">
              <a:spcBef>
                <a:spcPts val="0"/>
              </a:spcBef>
              <a:spcAft>
                <a:spcPts val="0"/>
              </a:spcAft>
              <a:buFontTx/>
              <a:buChar char="-"/>
            </a:pPr>
            <a:r>
              <a:rPr lang="en-US" i="0" dirty="0"/>
              <a:t>By subtracting Y’ from Y, we can get a measure of Error, E, for each row</a:t>
            </a:r>
          </a:p>
          <a:p>
            <a:pPr marL="171450" lvl="0" indent="-171450" algn="l" rtl="0">
              <a:spcBef>
                <a:spcPts val="0"/>
              </a:spcBef>
              <a:spcAft>
                <a:spcPts val="0"/>
              </a:spcAft>
              <a:buFontTx/>
              <a:buChar char="-"/>
            </a:pPr>
            <a:r>
              <a:rPr lang="en-US" i="0" dirty="0"/>
              <a:t>We then need to take this information and aggregate it to get a measure of how accurate the model was on the entire batch of data</a:t>
            </a:r>
          </a:p>
          <a:p>
            <a:pPr marL="171450" lvl="0" indent="-171450" algn="l" rtl="0">
              <a:spcBef>
                <a:spcPts val="0"/>
              </a:spcBef>
              <a:spcAft>
                <a:spcPts val="0"/>
              </a:spcAft>
              <a:buFontTx/>
              <a:buChar char="-"/>
            </a:pPr>
            <a:r>
              <a:rPr lang="en-US" i="0" dirty="0"/>
              <a:t>In this particular case, we can find the sum of squared errors (SSE) and then divide by the number of rows in the batch to get the mean squared error</a:t>
            </a:r>
          </a:p>
          <a:p>
            <a:pPr marL="171450" lvl="0" indent="-171450" algn="l" rtl="0">
              <a:spcBef>
                <a:spcPts val="0"/>
              </a:spcBef>
              <a:spcAft>
                <a:spcPts val="0"/>
              </a:spcAft>
              <a:buFontTx/>
              <a:buChar char="-"/>
            </a:pPr>
            <a:r>
              <a:rPr lang="en-US" i="0" dirty="0"/>
              <a:t>This metric, the mean squared error, can be referred to as the Cost function, or Loss function, and maps the current weights to average model performance</a:t>
            </a:r>
          </a:p>
          <a:p>
            <a:pPr marL="171450" lvl="0" indent="-171450" algn="l" rtl="0">
              <a:spcBef>
                <a:spcPts val="0"/>
              </a:spcBef>
              <a:spcAft>
                <a:spcPts val="0"/>
              </a:spcAft>
              <a:buFontTx/>
              <a:buChar char="-"/>
            </a:pPr>
            <a:r>
              <a:rPr lang="en-US" i="0" dirty="0"/>
              <a:t>Important to note – we’re using MSE because we’re doing a </a:t>
            </a:r>
            <a:r>
              <a:rPr lang="en-US" i="1" dirty="0"/>
              <a:t>regression </a:t>
            </a:r>
            <a:r>
              <a:rPr lang="en-US" i="0" dirty="0"/>
              <a:t>task where we’re predicting a continuous output </a:t>
            </a:r>
          </a:p>
          <a:p>
            <a:pPr marL="171450" lvl="0" indent="-171450" algn="l" rtl="0">
              <a:spcBef>
                <a:spcPts val="0"/>
              </a:spcBef>
              <a:spcAft>
                <a:spcPts val="0"/>
              </a:spcAft>
              <a:buFontTx/>
              <a:buChar char="-"/>
            </a:pPr>
            <a:r>
              <a:rPr lang="en-US" i="0" dirty="0"/>
              <a:t>If we were doing a classification task, we’d choose a more appropriate cost function that better represents the model performance in that context.</a:t>
            </a:r>
          </a:p>
          <a:p>
            <a:pPr marL="171450" lvl="0" indent="-171450" algn="l" rtl="0">
              <a:spcBef>
                <a:spcPts val="0"/>
              </a:spcBef>
              <a:spcAft>
                <a:spcPts val="0"/>
              </a:spcAft>
              <a:buFontTx/>
              <a:buChar char="-"/>
            </a:pPr>
            <a:r>
              <a:rPr lang="en-US" i="0" dirty="0"/>
              <a:t>Back to training our model</a:t>
            </a:r>
          </a:p>
          <a:p>
            <a:pPr marL="171450" lvl="0" indent="-171450" algn="l" rtl="0">
              <a:spcBef>
                <a:spcPts val="0"/>
              </a:spcBef>
              <a:spcAft>
                <a:spcPts val="0"/>
              </a:spcAft>
              <a:buFontTx/>
              <a:buChar char="-"/>
            </a:pPr>
            <a:r>
              <a:rPr lang="en-US" i="0" dirty="0"/>
              <a:t>We’ll take the value of the cost function, and pass it back through the layers of the network</a:t>
            </a:r>
          </a:p>
          <a:p>
            <a:pPr marL="171450" lvl="0" indent="-171450" algn="l" rtl="0">
              <a:spcBef>
                <a:spcPts val="0"/>
              </a:spcBef>
              <a:spcAft>
                <a:spcPts val="0"/>
              </a:spcAft>
              <a:buFontTx/>
              <a:buChar char="-"/>
            </a:pPr>
            <a:r>
              <a:rPr lang="en-US" i="0" dirty="0"/>
              <a:t>Along the way, we’ll update the value of the weights in a way that will hopefully reduce the cost function for the next batch</a:t>
            </a:r>
          </a:p>
          <a:p>
            <a:pPr marL="171450" lvl="0" indent="-171450" algn="l" rtl="0">
              <a:spcBef>
                <a:spcPts val="0"/>
              </a:spcBef>
              <a:spcAft>
                <a:spcPts val="0"/>
              </a:spcAft>
              <a:buFontTx/>
              <a:buChar char="-"/>
            </a:pPr>
            <a:r>
              <a:rPr lang="en-US" i="0" dirty="0"/>
              <a:t>This process is called backwards propagation</a:t>
            </a:r>
          </a:p>
          <a:p>
            <a:pPr marL="171450" lvl="0" indent="-171450" algn="l" rtl="0">
              <a:spcBef>
                <a:spcPts val="0"/>
              </a:spcBef>
              <a:spcAft>
                <a:spcPts val="0"/>
              </a:spcAft>
              <a:buFontTx/>
              <a:buChar char="-"/>
            </a:pPr>
            <a:r>
              <a:rPr lang="en-US" i="0" dirty="0"/>
              <a:t>To know which direction each weight should be moved, we can use an algorithm called Gradient Descent</a:t>
            </a:r>
          </a:p>
          <a:p>
            <a:pPr marL="171450" lvl="0" indent="-171450" algn="l" rtl="0">
              <a:spcBef>
                <a:spcPts val="0"/>
              </a:spcBef>
              <a:spcAft>
                <a:spcPts val="0"/>
              </a:spcAft>
              <a:buFontTx/>
              <a:buChar char="-"/>
            </a:pPr>
            <a:r>
              <a:rPr lang="en-US" i="0" dirty="0"/>
              <a:t>We assume that the cost function has some shape, hopefully convex (parabola with open top)</a:t>
            </a:r>
          </a:p>
          <a:p>
            <a:pPr marL="171450" lvl="0" indent="-171450" algn="l" rtl="0">
              <a:spcBef>
                <a:spcPts val="0"/>
              </a:spcBef>
              <a:spcAft>
                <a:spcPts val="0"/>
              </a:spcAft>
              <a:buFontTx/>
              <a:buChar char="-"/>
            </a:pPr>
            <a:r>
              <a:rPr lang="en-US" i="0" dirty="0"/>
              <a:t>Each time we complete a propagation cycle, we calculate the gradient (or derivative, or slope) of the cost function at that point</a:t>
            </a:r>
          </a:p>
          <a:p>
            <a:pPr marL="171450" lvl="0" indent="-171450" algn="l" rtl="0">
              <a:spcBef>
                <a:spcPts val="0"/>
              </a:spcBef>
              <a:spcAft>
                <a:spcPts val="0"/>
              </a:spcAft>
              <a:buFontTx/>
              <a:buChar char="-"/>
            </a:pPr>
            <a:r>
              <a:rPr lang="en-US" i="0" dirty="0"/>
              <a:t>The weights are then moved in steps proportional to the gradient of the cost function at its current value</a:t>
            </a:r>
          </a:p>
          <a:p>
            <a:pPr marL="171450" lvl="0" indent="-171450" algn="l" rtl="0">
              <a:spcBef>
                <a:spcPts val="0"/>
              </a:spcBef>
              <a:spcAft>
                <a:spcPts val="0"/>
              </a:spcAft>
              <a:buFontTx/>
              <a:buChar char="-"/>
            </a:pPr>
            <a:r>
              <a:rPr lang="en-US" i="0" dirty="0"/>
              <a:t>Over time, we reach a local minimum of the cost function which will hopefully be the global minimum as well</a:t>
            </a:r>
          </a:p>
          <a:p>
            <a:pPr marL="171450" lvl="0" indent="-171450" algn="l" rtl="0">
              <a:spcBef>
                <a:spcPts val="0"/>
              </a:spcBef>
              <a:spcAft>
                <a:spcPts val="0"/>
              </a:spcAft>
              <a:buFontTx/>
              <a:buChar char="-"/>
            </a:pPr>
            <a:r>
              <a:rPr lang="en-US" i="0" dirty="0"/>
              <a:t>At this point, our model will be optimized and ready for use to predict.</a:t>
            </a:r>
          </a:p>
        </p:txBody>
      </p:sp>
    </p:spTree>
    <p:extLst>
      <p:ext uri="{BB962C8B-B14F-4D97-AF65-F5344CB8AC3E}">
        <p14:creationId xmlns:p14="http://schemas.microsoft.com/office/powerpoint/2010/main" val="3313924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 think this presentation</a:t>
            </a:r>
            <a:r>
              <a:rPr lang="en-US" baseline="0" dirty="0"/>
              <a:t> is not complete without briefly discussing when you might make the choice to use a Neural Network to create a predictive model versus something a little (or a lot) less complex</a:t>
            </a:r>
          </a:p>
          <a:p>
            <a:r>
              <a:rPr lang="en-US" baseline="0" dirty="0"/>
              <a:t>Neural Networks, while powerful, do take a lot of computational power to train efficiently and quickly</a:t>
            </a:r>
          </a:p>
          <a:p>
            <a:r>
              <a:rPr lang="en-US" baseline="0" dirty="0"/>
              <a:t>They also don’t give us as much easily interpretable information about the relationship between the variables as other model choices</a:t>
            </a:r>
          </a:p>
          <a:p>
            <a:r>
              <a:rPr lang="en-US" baseline="0" dirty="0"/>
              <a:t>(This is actually a criticism of self-driving cars which heavily employ NNs – we train the models to have a crazy amount of accuracy but don’t completely understand </a:t>
            </a:r>
            <a:r>
              <a:rPr lang="en-US" i="1" baseline="0" dirty="0"/>
              <a:t>how </a:t>
            </a:r>
            <a:r>
              <a:rPr lang="en-US" i="0" baseline="0" dirty="0"/>
              <a:t>it makes the predictions in terms of the relationships between the variables. This can be dangerous!)</a:t>
            </a:r>
          </a:p>
          <a:p>
            <a:r>
              <a:rPr lang="en-US" i="0" baseline="0" dirty="0"/>
              <a:t>In general, neural networks outperform other, more simple models under one or more (usually more) of the following conditions.</a:t>
            </a:r>
          </a:p>
          <a:p>
            <a:r>
              <a:rPr lang="en-US" i="0" baseline="0" dirty="0"/>
              <a:t>These conditions aren’t necessarily collectively exhaustive, by the way</a:t>
            </a:r>
          </a:p>
          <a:p>
            <a:r>
              <a:rPr lang="en-US" i="0" baseline="0" dirty="0"/>
              <a:t>First off – you have a ton of data! In order to get the staggering results you read about, it requires a lot of data for your neural network to see results above and beyond a simpler model</a:t>
            </a:r>
          </a:p>
          <a:p>
            <a:r>
              <a:rPr lang="en-US" i="0" baseline="0" dirty="0"/>
              <a:t>If your data is what we call “unstructured” – it doesn’t fit well into something like a relational database. The classic examples are text data and images.</a:t>
            </a:r>
          </a:p>
          <a:p>
            <a:r>
              <a:rPr lang="en-US" i="0" baseline="0" dirty="0"/>
              <a:t>The relationships between the variables are extremely complex – the effect of one variable on your outcome is itself dependent on the other variables (otherwise known as interaction) or the nature of the data, such as an image, has no clear interpretation anyways.</a:t>
            </a:r>
          </a:p>
          <a:p>
            <a:r>
              <a:rPr lang="en-US" i="0" baseline="0" dirty="0"/>
              <a:t>The computational power available to you is sufficient – you’ll see in the code example that even on a relatively small data set, it can take a while to train. Imagine have millions of rows with thousands of variables!</a:t>
            </a:r>
          </a:p>
          <a:p>
            <a:r>
              <a:rPr lang="en-US" i="0" baseline="0" dirty="0"/>
              <a:t>Neural Networks are often called </a:t>
            </a:r>
            <a:r>
              <a:rPr lang="en-US" i="1" baseline="0" dirty="0"/>
              <a:t>black box models</a:t>
            </a:r>
            <a:r>
              <a:rPr lang="en-US" i="0" baseline="0" dirty="0"/>
              <a:t> because we don’t have much insight into interpreting the relationships between the variables. You trade this off for higher accuracy potential.</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dirty="0"/>
              <a:t>That pretty much wraps up the mathematical portion of our light introduction to neural networks; now we can get to the fun part and learn how to build them with Python.</a:t>
            </a:r>
            <a:endParaRPr lang="en-US" dirty="0"/>
          </a:p>
        </p:txBody>
      </p:sp>
    </p:spTree>
    <p:extLst>
      <p:ext uri="{BB962C8B-B14F-4D97-AF65-F5344CB8AC3E}">
        <p14:creationId xmlns:p14="http://schemas.microsoft.com/office/powerpoint/2010/main" val="2573911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295a2aef2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295a2aef2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I have here listed some common libraries or frameworks used for neural networks in Python.</a:t>
            </a:r>
          </a:p>
          <a:p>
            <a:pPr marL="171450" lvl="0" indent="-171450" algn="l" rtl="0">
              <a:spcBef>
                <a:spcPts val="0"/>
              </a:spcBef>
              <a:spcAft>
                <a:spcPts val="0"/>
              </a:spcAft>
              <a:buFontTx/>
              <a:buChar char="-"/>
            </a:pPr>
            <a:r>
              <a:rPr lang="en-US" dirty="0"/>
              <a:t>For Data Cleaning/Manipulation, we have Pandas which is kind of like an in-memory data store inside of Python which can hold our data before we send it through the model</a:t>
            </a:r>
          </a:p>
          <a:p>
            <a:pPr marL="171450" lvl="0" indent="-171450" algn="l" rtl="0">
              <a:spcBef>
                <a:spcPts val="0"/>
              </a:spcBef>
              <a:spcAft>
                <a:spcPts val="0"/>
              </a:spcAft>
              <a:buFontTx/>
              <a:buChar char="-"/>
            </a:pPr>
            <a:r>
              <a:rPr lang="en-US" dirty="0" err="1"/>
              <a:t>Numpy</a:t>
            </a:r>
            <a:r>
              <a:rPr lang="en-US" dirty="0"/>
              <a:t> can be used for speedy numerical calculations, but we’ll primarily use it for the array data structure</a:t>
            </a:r>
          </a:p>
          <a:p>
            <a:pPr marL="171450" lvl="0" indent="-171450" algn="l" rtl="0">
              <a:spcBef>
                <a:spcPts val="0"/>
              </a:spcBef>
              <a:spcAft>
                <a:spcPts val="0"/>
              </a:spcAft>
              <a:buFontTx/>
              <a:buChar char="-"/>
            </a:pPr>
            <a:r>
              <a:rPr lang="en-US" dirty="0"/>
              <a:t>For frameworks, we have a few different approaches to conceptualizes applied neural network modeling</a:t>
            </a:r>
          </a:p>
          <a:p>
            <a:pPr marL="171450" lvl="0" indent="-171450" algn="l" rtl="0">
              <a:spcBef>
                <a:spcPts val="0"/>
              </a:spcBef>
              <a:spcAft>
                <a:spcPts val="0"/>
              </a:spcAft>
              <a:buFontTx/>
              <a:buChar char="-"/>
            </a:pPr>
            <a:r>
              <a:rPr lang="en-US" dirty="0" err="1"/>
              <a:t>Tensorflow</a:t>
            </a:r>
            <a:r>
              <a:rPr lang="en-US" dirty="0"/>
              <a:t> was built by google</a:t>
            </a:r>
          </a:p>
          <a:p>
            <a:pPr marL="171450" lvl="0" indent="-171450" algn="l" rtl="0">
              <a:spcBef>
                <a:spcPts val="0"/>
              </a:spcBef>
              <a:spcAft>
                <a:spcPts val="0"/>
              </a:spcAft>
              <a:buFontTx/>
              <a:buChar char="-"/>
            </a:pPr>
            <a:r>
              <a:rPr lang="en-US" dirty="0" err="1"/>
              <a:t>PyTorch</a:t>
            </a:r>
            <a:r>
              <a:rPr lang="en-US" dirty="0"/>
              <a:t> by Facebook</a:t>
            </a:r>
          </a:p>
          <a:p>
            <a:pPr marL="171450" lvl="0" indent="-171450" algn="l" rtl="0">
              <a:spcBef>
                <a:spcPts val="0"/>
              </a:spcBef>
              <a:spcAft>
                <a:spcPts val="0"/>
              </a:spcAft>
              <a:buFontTx/>
              <a:buChar char="-"/>
            </a:pPr>
            <a:r>
              <a:rPr lang="en-US" dirty="0"/>
              <a:t>CNTK by Microsoft</a:t>
            </a:r>
          </a:p>
          <a:p>
            <a:pPr marL="171450" lvl="0" indent="-171450" algn="l" rtl="0">
              <a:spcBef>
                <a:spcPts val="0"/>
              </a:spcBef>
              <a:spcAft>
                <a:spcPts val="0"/>
              </a:spcAft>
              <a:buFontTx/>
              <a:buChar char="-"/>
            </a:pPr>
            <a:r>
              <a:rPr lang="en-US" dirty="0"/>
              <a:t>Theano by university of </a:t>
            </a:r>
            <a:r>
              <a:rPr lang="en-US" dirty="0" err="1"/>
              <a:t>montreal</a:t>
            </a:r>
            <a:endParaRPr lang="en-US" dirty="0"/>
          </a:p>
          <a:p>
            <a:pPr marL="171450" lvl="0" indent="-171450" algn="l" rtl="0">
              <a:spcBef>
                <a:spcPts val="0"/>
              </a:spcBef>
              <a:spcAft>
                <a:spcPts val="0"/>
              </a:spcAft>
              <a:buFontTx/>
              <a:buChar char="-"/>
            </a:pPr>
            <a:r>
              <a:rPr lang="en-US" dirty="0"/>
              <a:t>These frameworks (particularly </a:t>
            </a:r>
            <a:r>
              <a:rPr lang="en-US" dirty="0" err="1"/>
              <a:t>Tensorflow</a:t>
            </a:r>
            <a:r>
              <a:rPr lang="en-US" dirty="0"/>
              <a:t>) can have pretty dense syntax – not user friendly</a:t>
            </a:r>
          </a:p>
          <a:p>
            <a:pPr marL="171450" lvl="0" indent="-171450" algn="l" rtl="0">
              <a:spcBef>
                <a:spcPts val="0"/>
              </a:spcBef>
              <a:spcAft>
                <a:spcPts val="0"/>
              </a:spcAft>
              <a:buFontTx/>
              <a:buChar char="-"/>
            </a:pPr>
            <a:r>
              <a:rPr lang="en-US" dirty="0"/>
              <a:t>So we have some Front-End libraries like </a:t>
            </a:r>
            <a:r>
              <a:rPr lang="en-US" dirty="0" err="1"/>
              <a:t>Keras</a:t>
            </a:r>
            <a:r>
              <a:rPr lang="en-US" dirty="0"/>
              <a:t>, </a:t>
            </a:r>
            <a:r>
              <a:rPr lang="en-US" dirty="0" err="1"/>
              <a:t>Scikit</a:t>
            </a:r>
            <a:r>
              <a:rPr lang="en-US" dirty="0"/>
              <a:t>-Learn, </a:t>
            </a:r>
            <a:r>
              <a:rPr lang="en-US" dirty="0" err="1"/>
              <a:t>Lasagne</a:t>
            </a:r>
            <a:r>
              <a:rPr lang="en-US" dirty="0"/>
              <a:t>, and </a:t>
            </a:r>
            <a:r>
              <a:rPr lang="en-US" dirty="0" err="1"/>
              <a:t>MXNet</a:t>
            </a:r>
            <a:r>
              <a:rPr lang="en-US" dirty="0"/>
              <a:t> to make the coding part less of a hassle</a:t>
            </a:r>
          </a:p>
          <a:p>
            <a:pPr marL="171450" lvl="0" indent="-171450" algn="l" rtl="0">
              <a:spcBef>
                <a:spcPts val="0"/>
              </a:spcBef>
              <a:spcAft>
                <a:spcPts val="0"/>
              </a:spcAft>
              <a:buFontTx/>
              <a:buChar char="-"/>
            </a:pPr>
            <a:r>
              <a:rPr lang="en-US" dirty="0"/>
              <a:t>Today we’ll focus on Pandas, </a:t>
            </a:r>
            <a:r>
              <a:rPr lang="en-US" dirty="0" err="1"/>
              <a:t>Numpy</a:t>
            </a:r>
            <a:r>
              <a:rPr lang="en-US" dirty="0"/>
              <a:t>, </a:t>
            </a:r>
            <a:r>
              <a:rPr lang="en-US" dirty="0" err="1"/>
              <a:t>Tensorflow</a:t>
            </a:r>
            <a:r>
              <a:rPr lang="en-US" dirty="0"/>
              <a:t>, and </a:t>
            </a:r>
            <a:r>
              <a:rPr lang="en-US" dirty="0" err="1"/>
              <a:t>Keras</a:t>
            </a:r>
            <a:r>
              <a:rPr lang="en-US" dirty="0"/>
              <a:t> </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4295a2aef2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4295a2aef2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d97b1cda7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d97b1cda7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Born and raised in Central Pennsylvania, moved to Boston in June 2018</a:t>
            </a:r>
          </a:p>
          <a:p>
            <a:pPr marL="171450" lvl="0" indent="-171450" algn="l" rtl="0">
              <a:spcBef>
                <a:spcPts val="0"/>
              </a:spcBef>
              <a:spcAft>
                <a:spcPts val="0"/>
              </a:spcAft>
              <a:buFontTx/>
              <a:buChar char="-"/>
            </a:pPr>
            <a:r>
              <a:rPr lang="en-US" dirty="0"/>
              <a:t>Attended Penn State for music performance, specifically Voice</a:t>
            </a:r>
          </a:p>
          <a:p>
            <a:pPr marL="171450" lvl="0" indent="-171450" algn="l" rtl="0">
              <a:spcBef>
                <a:spcPts val="0"/>
              </a:spcBef>
              <a:spcAft>
                <a:spcPts val="0"/>
              </a:spcAft>
              <a:buFontTx/>
              <a:buChar char="-"/>
            </a:pPr>
            <a:r>
              <a:rPr lang="en-US" dirty="0"/>
              <a:t>Studied statistics and received master’s degree in statistics from West Chester University outside Philadelphia, PA</a:t>
            </a:r>
          </a:p>
          <a:p>
            <a:pPr marL="171450" lvl="0" indent="-171450" algn="l" rtl="0">
              <a:spcBef>
                <a:spcPts val="0"/>
              </a:spcBef>
              <a:spcAft>
                <a:spcPts val="0"/>
              </a:spcAft>
              <a:buFontTx/>
              <a:buChar char="-"/>
            </a:pPr>
            <a:r>
              <a:rPr lang="en-US" dirty="0"/>
              <a:t>Typical Tech stack includes Python, R, SAS, Tableau, and a variety of relational databases (SQL)</a:t>
            </a:r>
          </a:p>
          <a:p>
            <a:pPr marL="171450" lvl="0" indent="-171450" algn="l" rtl="0">
              <a:spcBef>
                <a:spcPts val="0"/>
              </a:spcBef>
              <a:spcAft>
                <a:spcPts val="0"/>
              </a:spcAft>
              <a:buFontTx/>
              <a:buChar char="-"/>
            </a:pPr>
            <a:r>
              <a:rPr lang="en-US" dirty="0"/>
              <a:t>Currently I work at Wayfair in Copley as a business intelligence analyst supporting marketing strategy and decision making</a:t>
            </a:r>
          </a:p>
          <a:p>
            <a:pPr marL="171450" lvl="0" indent="-171450" algn="l" rtl="0">
              <a:spcBef>
                <a:spcPts val="0"/>
              </a:spcBef>
              <a:spcAft>
                <a:spcPts val="0"/>
              </a:spcAft>
              <a:buFontTx/>
              <a:buChar char="-"/>
            </a:pPr>
            <a:r>
              <a:rPr lang="en-US" dirty="0"/>
              <a:t>Also do a fair bit of statistical consulting and freelance data science/data engineering for small/medium sized companies</a:t>
            </a:r>
          </a:p>
          <a:p>
            <a:pPr marL="171450" lvl="0" indent="-171450" algn="l" rtl="0">
              <a:spcBef>
                <a:spcPts val="0"/>
              </a:spcBef>
              <a:spcAft>
                <a:spcPts val="0"/>
              </a:spcAft>
              <a:buFontTx/>
              <a:buChar char="-"/>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daad3fe0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daad3fe0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I know that not everyone here is into data science, statistics, or machine learning</a:t>
            </a:r>
          </a:p>
          <a:p>
            <a:pPr marL="171450" lvl="0" indent="-171450" algn="l" rtl="0">
              <a:spcBef>
                <a:spcPts val="0"/>
              </a:spcBef>
              <a:spcAft>
                <a:spcPts val="0"/>
              </a:spcAft>
              <a:buFontTx/>
              <a:buChar char="-"/>
            </a:pPr>
            <a:r>
              <a:rPr lang="en-US" dirty="0"/>
              <a:t>Let’s introduce at a high level what statistical or machine learning model is and why we do it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295a2ae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295a2ae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To give us an idea of what a simple predictive model looks like, let’s look at an example.</a:t>
            </a:r>
          </a:p>
          <a:p>
            <a:pPr marL="171450" lvl="0" indent="-171450" algn="l" rtl="0">
              <a:spcBef>
                <a:spcPts val="0"/>
              </a:spcBef>
              <a:spcAft>
                <a:spcPts val="0"/>
              </a:spcAft>
              <a:buFontTx/>
              <a:buChar char="-"/>
            </a:pPr>
            <a:r>
              <a:rPr lang="en-US" dirty="0"/>
              <a:t>Let’s consider that’ve collected data on housing prices in </a:t>
            </a:r>
            <a:r>
              <a:rPr lang="en-US" dirty="0" err="1"/>
              <a:t>boston</a:t>
            </a:r>
            <a:r>
              <a:rPr lang="en-US" dirty="0"/>
              <a:t>. </a:t>
            </a:r>
          </a:p>
          <a:p>
            <a:pPr marL="171450" lvl="0" indent="-171450" algn="l" rtl="0">
              <a:spcBef>
                <a:spcPts val="0"/>
              </a:spcBef>
              <a:spcAft>
                <a:spcPts val="0"/>
              </a:spcAft>
              <a:buFontTx/>
              <a:buChar char="-"/>
            </a:pPr>
            <a:r>
              <a:rPr lang="en-US" dirty="0"/>
              <a:t>For each census tract, we have the average number of rooms per house as well as the median home value of the census tract.</a:t>
            </a:r>
          </a:p>
          <a:p>
            <a:pPr marL="171450" lvl="0" indent="-171450" algn="l" rtl="0">
              <a:spcBef>
                <a:spcPts val="0"/>
              </a:spcBef>
              <a:spcAft>
                <a:spcPts val="0"/>
              </a:spcAft>
              <a:buFontTx/>
              <a:buChar char="-"/>
            </a:pPr>
            <a:r>
              <a:rPr lang="en-US" dirty="0"/>
              <a:t>(You can tell the data are old because of how low the prices are – and I even had to multiply by 10 to make the numbers more believable)</a:t>
            </a:r>
          </a:p>
          <a:p>
            <a:pPr marL="171450" lvl="0" indent="-171450" algn="l" rtl="0">
              <a:spcBef>
                <a:spcPts val="0"/>
              </a:spcBef>
              <a:spcAft>
                <a:spcPts val="0"/>
              </a:spcAft>
              <a:buFontTx/>
              <a:buChar char="-"/>
            </a:pPr>
            <a:r>
              <a:rPr lang="en-US" dirty="0"/>
              <a:t>If we plot these data on a scatter plot, we get something like this</a:t>
            </a:r>
          </a:p>
          <a:p>
            <a:pPr marL="171450" lvl="0" indent="-171450" algn="l" rtl="0">
              <a:spcBef>
                <a:spcPts val="0"/>
              </a:spcBef>
              <a:spcAft>
                <a:spcPts val="0"/>
              </a:spcAft>
              <a:buFontTx/>
              <a:buChar char="-"/>
            </a:pPr>
            <a:r>
              <a:rPr lang="en-US" dirty="0"/>
              <a:t>Taking a closer look – we can see a pattern forming.</a:t>
            </a:r>
          </a:p>
          <a:p>
            <a:pPr marL="171450" lvl="0" indent="-171450" algn="l" rtl="0">
              <a:spcBef>
                <a:spcPts val="0"/>
              </a:spcBef>
              <a:spcAft>
                <a:spcPts val="0"/>
              </a:spcAft>
              <a:buFontTx/>
              <a:buChar char="-"/>
            </a:pPr>
            <a:r>
              <a:rPr lang="en-US" dirty="0"/>
              <a:t>It looks like a straight line</a:t>
            </a:r>
          </a:p>
          <a:p>
            <a:pPr marL="171450" lvl="0" indent="-171450" algn="l" rtl="0">
              <a:spcBef>
                <a:spcPts val="0"/>
              </a:spcBef>
              <a:spcAft>
                <a:spcPts val="0"/>
              </a:spcAft>
              <a:buFontTx/>
              <a:buChar char="-"/>
            </a:pPr>
            <a:r>
              <a:rPr lang="en-US" dirty="0"/>
              <a:t>This straight line forms the basis of a simple type of model called a linear model or linear regression</a:t>
            </a:r>
          </a:p>
          <a:p>
            <a:pPr marL="171450" lvl="0" indent="-171450" algn="l" rtl="0">
              <a:spcBef>
                <a:spcPts val="0"/>
              </a:spcBef>
              <a:spcAft>
                <a:spcPts val="0"/>
              </a:spcAft>
              <a:buFontTx/>
              <a:buChar char="-"/>
            </a:pPr>
            <a:r>
              <a:rPr lang="en-US" dirty="0"/>
              <a:t>- Takes the form Y = MX + B (like we all learned in middle school)</a:t>
            </a:r>
          </a:p>
          <a:p>
            <a:pPr marL="171450" lvl="0" indent="-171450" algn="l" rtl="0">
              <a:spcBef>
                <a:spcPts val="0"/>
              </a:spcBef>
              <a:spcAft>
                <a:spcPts val="0"/>
              </a:spcAft>
              <a:buFontTx/>
              <a:buChar char="-"/>
            </a:pPr>
            <a:r>
              <a:rPr lang="en-US" dirty="0"/>
              <a:t>If we apply to our housing data,</a:t>
            </a:r>
          </a:p>
          <a:p>
            <a:pPr marL="171450" lvl="0" indent="-171450" algn="l" rtl="0">
              <a:spcBef>
                <a:spcPts val="0"/>
              </a:spcBef>
              <a:spcAft>
                <a:spcPts val="0"/>
              </a:spcAft>
              <a:buFontTx/>
              <a:buChar char="-"/>
            </a:pPr>
            <a:r>
              <a:rPr lang="en-US" dirty="0"/>
              <a:t>we have the Median Value as Y’</a:t>
            </a:r>
          </a:p>
          <a:p>
            <a:pPr marL="171450" lvl="0" indent="-171450" algn="l" rtl="0">
              <a:spcBef>
                <a:spcPts val="0"/>
              </a:spcBef>
              <a:spcAft>
                <a:spcPts val="0"/>
              </a:spcAft>
              <a:buFontTx/>
              <a:buChar char="-"/>
            </a:pPr>
            <a:r>
              <a:rPr lang="en-US" dirty="0"/>
              <a:t>M, the Slope, or the average change in Median Value for a one room increase in average rooms and X, the average number of rooms</a:t>
            </a:r>
          </a:p>
          <a:p>
            <a:pPr marL="171450" lvl="0" indent="-171450" algn="l" rtl="0">
              <a:spcBef>
                <a:spcPts val="0"/>
              </a:spcBef>
              <a:spcAft>
                <a:spcPts val="0"/>
              </a:spcAft>
              <a:buFontTx/>
              <a:buChar char="-"/>
            </a:pPr>
            <a:r>
              <a:rPr lang="en-US" dirty="0"/>
              <a:t>And the Intercept, which is our B from before</a:t>
            </a:r>
          </a:p>
          <a:p>
            <a:pPr marL="171450" lvl="0" indent="-171450" algn="l" rtl="0">
              <a:spcBef>
                <a:spcPts val="0"/>
              </a:spcBef>
              <a:spcAft>
                <a:spcPts val="0"/>
              </a:spcAft>
              <a:buFontTx/>
              <a:buChar char="-"/>
            </a:pPr>
            <a:r>
              <a:rPr lang="en-US" dirty="0"/>
              <a:t>I eyeballed our line from the graph and determined our slope would be about 105,000 and our intercept would be about -400,000</a:t>
            </a:r>
          </a:p>
          <a:p>
            <a:pPr marL="171450" lvl="0" indent="-171450" algn="l" rtl="0">
              <a:spcBef>
                <a:spcPts val="0"/>
              </a:spcBef>
              <a:spcAft>
                <a:spcPts val="0"/>
              </a:spcAft>
              <a:buFontTx/>
              <a:buChar char="-"/>
            </a:pPr>
            <a:r>
              <a:rPr lang="en-US" dirty="0"/>
              <a:t>If we were interested in predicted median home value for a census tract where the houses have 6.5 rooms on average, we can just plug 6.5 into our equation and evaluate</a:t>
            </a:r>
          </a:p>
          <a:p>
            <a:pPr marL="171450" lvl="0" indent="-171450" algn="l" rtl="0">
              <a:spcBef>
                <a:spcPts val="0"/>
              </a:spcBef>
              <a:spcAft>
                <a:spcPts val="0"/>
              </a:spcAft>
              <a:buFontTx/>
              <a:buChar char="-"/>
            </a:pPr>
            <a:r>
              <a:rPr lang="en-US" dirty="0"/>
              <a:t>You can see the new point on the graph representing our prediction – it’s not too bad</a:t>
            </a:r>
          </a:p>
          <a:p>
            <a:pPr marL="171450" lvl="0" indent="-171450" algn="l" rtl="0">
              <a:spcBef>
                <a:spcPts val="0"/>
              </a:spcBef>
              <a:spcAft>
                <a:spcPts val="0"/>
              </a:spcAft>
              <a:buFontTx/>
              <a:buChar char="-"/>
            </a:pPr>
            <a:r>
              <a:rPr lang="en-US" dirty="0"/>
              <a:t>Moving on – how do we go from this simple linear model to a neural network?</a:t>
            </a:r>
          </a:p>
          <a:p>
            <a:pPr marL="171450" lvl="0" indent="-171450" algn="l" rtl="0">
              <a:spcBef>
                <a:spcPts val="0"/>
              </a:spcBef>
              <a:spcAft>
                <a:spcPts val="0"/>
              </a:spcAft>
              <a:buFontTx/>
              <a:buChar char="-"/>
            </a:pPr>
            <a:r>
              <a:rPr lang="en-US" dirty="0"/>
              <a:t>Really, what is a neural network?</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295a2aef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295a2aef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If you listen to Dr. Hecht-Nielsen (credited with creating the world’s first neurocomputer), he would say &lt; read quote &gt; … </a:t>
            </a:r>
            <a:r>
              <a:rPr lang="en-US" dirty="0" err="1"/>
              <a:t>whoof</a:t>
            </a:r>
            <a:r>
              <a:rPr lang="en-US" dirty="0"/>
              <a:t>.</a:t>
            </a:r>
          </a:p>
          <a:p>
            <a:pPr marL="171450" lvl="0" indent="-171450" algn="l" rtl="0">
              <a:spcBef>
                <a:spcPts val="0"/>
              </a:spcBef>
              <a:spcAft>
                <a:spcPts val="0"/>
              </a:spcAft>
              <a:buFontTx/>
              <a:buChar char="-"/>
            </a:pPr>
            <a:r>
              <a:rPr lang="en-US" dirty="0"/>
              <a:t>A bit more simply, we can describe them as &lt; read phrase &gt; </a:t>
            </a:r>
          </a:p>
          <a:p>
            <a:pPr marL="171450" lvl="0" indent="-171450" algn="l" rtl="0">
              <a:spcBef>
                <a:spcPts val="0"/>
              </a:spcBef>
              <a:spcAft>
                <a:spcPts val="0"/>
              </a:spcAft>
              <a:buFontTx/>
              <a:buChar char="-"/>
            </a:pPr>
            <a:r>
              <a:rPr lang="en-US" dirty="0"/>
              <a:t>You’ll see what I mean in a minute</a:t>
            </a:r>
          </a:p>
          <a:p>
            <a:pPr marL="171450" lvl="0" indent="-171450" algn="l" rtl="0">
              <a:spcBef>
                <a:spcPts val="0"/>
              </a:spcBef>
              <a:spcAft>
                <a:spcPts val="0"/>
              </a:spcAft>
              <a:buFontTx/>
              <a:buChar char="-"/>
            </a:pPr>
            <a:r>
              <a:rPr lang="en-US" dirty="0"/>
              <a:t>For now, let’s talk about the make up of a simple neural network</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295a2aef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295a2aef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295a2aef2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295a2aef2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Let’s consider our simple linear model from before; Y = MX + B</a:t>
            </a:r>
          </a:p>
          <a:p>
            <a:pPr marL="171450" lvl="0" indent="-171450" algn="l" rtl="0">
              <a:spcBef>
                <a:spcPts val="0"/>
              </a:spcBef>
              <a:spcAft>
                <a:spcPts val="0"/>
              </a:spcAft>
              <a:buFontTx/>
              <a:buChar char="-"/>
            </a:pPr>
            <a:r>
              <a:rPr lang="en-US" dirty="0"/>
              <a:t>But let’s generalize it so we can use more than one input</a:t>
            </a:r>
          </a:p>
          <a:p>
            <a:pPr marL="171450" lvl="0" indent="-171450" algn="l" rtl="0">
              <a:spcBef>
                <a:spcPts val="0"/>
              </a:spcBef>
              <a:spcAft>
                <a:spcPts val="0"/>
              </a:spcAft>
              <a:buFontTx/>
              <a:buChar char="-"/>
            </a:pPr>
            <a:r>
              <a:rPr lang="en-US" dirty="0"/>
              <a:t>This is actually the general form for the linear regression model</a:t>
            </a:r>
          </a:p>
          <a:p>
            <a:pPr marL="171450" lvl="0" indent="-171450" algn="l" rtl="0">
              <a:spcBef>
                <a:spcPts val="0"/>
              </a:spcBef>
              <a:spcAft>
                <a:spcPts val="0"/>
              </a:spcAft>
              <a:buFontTx/>
              <a:buChar char="-"/>
            </a:pPr>
            <a:r>
              <a:rPr lang="en-US" dirty="0"/>
              <a:t>Here, Beta sub zero represents our intercept from before (our B)</a:t>
            </a:r>
          </a:p>
          <a:p>
            <a:pPr marL="171450" lvl="0" indent="-171450" algn="l" rtl="0">
              <a:spcBef>
                <a:spcPts val="0"/>
              </a:spcBef>
              <a:spcAft>
                <a:spcPts val="0"/>
              </a:spcAft>
              <a:buFontTx/>
              <a:buChar char="-"/>
            </a:pPr>
            <a:r>
              <a:rPr lang="en-US" dirty="0"/>
              <a:t>Plus Beta sub one, X sub one, Beta sub two, X sub two… all the way through Beta Sub N X sub N, where X sub n represents the value of our Nth input variable and Beta sub n is the coefficient (or slope) for that variable.</a:t>
            </a:r>
          </a:p>
          <a:p>
            <a:pPr marL="171450" lvl="0" indent="-171450" algn="l" rtl="0">
              <a:spcBef>
                <a:spcPts val="0"/>
              </a:spcBef>
              <a:spcAft>
                <a:spcPts val="0"/>
              </a:spcAft>
              <a:buFontTx/>
              <a:buChar char="-"/>
            </a:pPr>
            <a:r>
              <a:rPr lang="en-US" dirty="0"/>
              <a:t>If we take our X variables or inputs, we can rearrange them and assign them to a Node</a:t>
            </a:r>
          </a:p>
          <a:p>
            <a:pPr marL="171450" lvl="0" indent="-171450" algn="l" rtl="0">
              <a:spcBef>
                <a:spcPts val="0"/>
              </a:spcBef>
              <a:spcAft>
                <a:spcPts val="0"/>
              </a:spcAft>
              <a:buFontTx/>
              <a:buChar char="-"/>
            </a:pPr>
            <a:r>
              <a:rPr lang="en-US" dirty="0"/>
              <a:t>We can then take our Y’ and assign it to its own node, and assign our betas to weights.</a:t>
            </a:r>
          </a:p>
          <a:p>
            <a:pPr marL="171450" lvl="0" indent="-171450" algn="l" rtl="0">
              <a:spcBef>
                <a:spcPts val="0"/>
              </a:spcBef>
              <a:spcAft>
                <a:spcPts val="0"/>
              </a:spcAft>
              <a:buFontTx/>
              <a:buChar char="-"/>
            </a:pPr>
            <a:r>
              <a:rPr lang="en-US" dirty="0"/>
              <a:t>We also have a node for our intercept, but it will take the value 1</a:t>
            </a:r>
          </a:p>
          <a:p>
            <a:pPr marL="171450" lvl="0" indent="-171450" algn="l" rtl="0">
              <a:spcBef>
                <a:spcPts val="0"/>
              </a:spcBef>
              <a:spcAft>
                <a:spcPts val="0"/>
              </a:spcAft>
              <a:buFontTx/>
              <a:buChar char="-"/>
            </a:pPr>
            <a:r>
              <a:rPr lang="en-US" dirty="0"/>
              <a:t>So to recap, each X variable gets a node, Y’ gets a node, we have an intercept node of 1, and the value of our betas and the intercept are represented by these connections/weights</a:t>
            </a:r>
          </a:p>
          <a:p>
            <a:pPr marL="171450" lvl="0" indent="-171450" algn="l" rtl="0">
              <a:spcBef>
                <a:spcPts val="0"/>
              </a:spcBef>
              <a:spcAft>
                <a:spcPts val="0"/>
              </a:spcAft>
              <a:buFontTx/>
              <a:buChar char="-"/>
            </a:pPr>
            <a:r>
              <a:rPr lang="en-US" dirty="0"/>
              <a:t>I’m just going to make some numbers up and throw them in here for demonstrative purposes</a:t>
            </a:r>
          </a:p>
          <a:p>
            <a:pPr marL="171450" lvl="0" indent="-171450" algn="l" rtl="0">
              <a:spcBef>
                <a:spcPts val="0"/>
              </a:spcBef>
              <a:spcAft>
                <a:spcPts val="0"/>
              </a:spcAft>
              <a:buFontTx/>
              <a:buChar char="-"/>
            </a:pPr>
            <a:r>
              <a:rPr lang="en-US" dirty="0"/>
              <a:t>Suppose we have three X variables, and for one of the rows in our data the value of X1 is 10, X2 is .5, and X3 is 4. Our coefficients for each of these variables are .5, 8, and 20 respectively, and our intercept is -8.</a:t>
            </a:r>
          </a:p>
          <a:p>
            <a:pPr marL="171450" lvl="0" indent="-171450" algn="l" rtl="0">
              <a:spcBef>
                <a:spcPts val="0"/>
              </a:spcBef>
              <a:spcAft>
                <a:spcPts val="0"/>
              </a:spcAft>
              <a:buFontTx/>
              <a:buChar char="-"/>
            </a:pPr>
            <a:r>
              <a:rPr lang="en-US" dirty="0"/>
              <a:t>Just like before, we can multiple each value by the weights and sum them up to get our output</a:t>
            </a:r>
          </a:p>
          <a:p>
            <a:pPr marL="171450" lvl="0" indent="-171450" algn="l" rtl="0">
              <a:spcBef>
                <a:spcPts val="0"/>
              </a:spcBef>
              <a:spcAft>
                <a:spcPts val="0"/>
              </a:spcAft>
              <a:buFontTx/>
              <a:buChar char="-"/>
            </a:pPr>
            <a:r>
              <a:rPr lang="en-US" dirty="0"/>
              <a:t>This forms the graphical representation of our linear model here</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295a2aef2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295a2aef2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At this point, you’ve actually already learned 90% of the math that we need</a:t>
            </a:r>
          </a:p>
          <a:p>
            <a:pPr marL="171450" lvl="0" indent="-171450" algn="l" rtl="0">
              <a:spcBef>
                <a:spcPts val="0"/>
              </a:spcBef>
              <a:spcAft>
                <a:spcPts val="0"/>
              </a:spcAft>
              <a:buFontTx/>
              <a:buChar char="-"/>
            </a:pPr>
            <a:r>
              <a:rPr lang="en-US" dirty="0"/>
              <a:t>We can add to our architecture to start forming our first neural network</a:t>
            </a:r>
          </a:p>
          <a:p>
            <a:pPr marL="171450" lvl="0" indent="-171450" algn="l" rtl="0">
              <a:spcBef>
                <a:spcPts val="0"/>
              </a:spcBef>
              <a:spcAft>
                <a:spcPts val="0"/>
              </a:spcAft>
              <a:buFontTx/>
              <a:buChar char="-"/>
            </a:pPr>
            <a:r>
              <a:rPr lang="en-US" dirty="0"/>
              <a:t>Let’s take away our connections from before</a:t>
            </a:r>
          </a:p>
          <a:p>
            <a:pPr marL="171450" lvl="0" indent="-171450" algn="l" rtl="0">
              <a:spcBef>
                <a:spcPts val="0"/>
              </a:spcBef>
              <a:spcAft>
                <a:spcPts val="0"/>
              </a:spcAft>
              <a:buFontTx/>
              <a:buChar char="-"/>
            </a:pPr>
            <a:r>
              <a:rPr lang="en-US" dirty="0"/>
              <a:t>And add another set of nodes between our inputs and our output</a:t>
            </a:r>
          </a:p>
          <a:p>
            <a:pPr marL="171450" lvl="0" indent="-171450" algn="l" rtl="0">
              <a:spcBef>
                <a:spcPts val="0"/>
              </a:spcBef>
              <a:spcAft>
                <a:spcPts val="0"/>
              </a:spcAft>
              <a:buFontTx/>
              <a:buChar char="-"/>
            </a:pPr>
            <a:r>
              <a:rPr lang="en-US" dirty="0"/>
              <a:t>Just like before, we’ll make connections from the input nodes to this new set, until each node from the first layer is connected to each node in the second layer</a:t>
            </a:r>
          </a:p>
          <a:p>
            <a:pPr marL="171450" lvl="0" indent="-171450" algn="l" rtl="0">
              <a:spcBef>
                <a:spcPts val="0"/>
              </a:spcBef>
              <a:spcAft>
                <a:spcPts val="0"/>
              </a:spcAft>
              <a:buFontTx/>
              <a:buChar char="-"/>
            </a:pPr>
            <a:r>
              <a:rPr lang="en-US" dirty="0"/>
              <a:t>We’ll then connect the nodes from the middle layer to our last layer and add another intercept node and connection</a:t>
            </a:r>
          </a:p>
          <a:p>
            <a:pPr marL="171450" lvl="0" indent="-171450" algn="l" rtl="0">
              <a:spcBef>
                <a:spcPts val="0"/>
              </a:spcBef>
              <a:spcAft>
                <a:spcPts val="0"/>
              </a:spcAft>
              <a:buFontTx/>
              <a:buChar char="-"/>
            </a:pPr>
            <a:r>
              <a:rPr lang="en-US" dirty="0"/>
              <a:t>You can see that the connections between our middle layer and our last layer look exactly like the graphical representation of our linear model from before, just with an extra node</a:t>
            </a:r>
          </a:p>
          <a:p>
            <a:pPr marL="171450" lvl="0" indent="-171450" algn="l" rtl="0">
              <a:spcBef>
                <a:spcPts val="0"/>
              </a:spcBef>
              <a:spcAft>
                <a:spcPts val="0"/>
              </a:spcAft>
              <a:buFontTx/>
              <a:buChar char="-"/>
            </a:pPr>
            <a:r>
              <a:rPr lang="en-US" dirty="0"/>
              <a:t>The math here is exactly the same as the linear model – multiple the value of a node by the each connection and sum up all of these products for the node it’s headed to</a:t>
            </a:r>
          </a:p>
          <a:p>
            <a:pPr marL="171450" lvl="0" indent="-171450" algn="l" rtl="0">
              <a:spcBef>
                <a:spcPts val="0"/>
              </a:spcBef>
              <a:spcAft>
                <a:spcPts val="0"/>
              </a:spcAft>
              <a:buFontTx/>
              <a:buChar char="-"/>
            </a:pPr>
            <a:r>
              <a:rPr lang="en-US" dirty="0"/>
              <a:t>For some terminology: This first layer is very creatively called the input layer</a:t>
            </a:r>
          </a:p>
          <a:p>
            <a:pPr marL="171450" lvl="0" indent="-171450" algn="l" rtl="0">
              <a:spcBef>
                <a:spcPts val="0"/>
              </a:spcBef>
              <a:spcAft>
                <a:spcPts val="0"/>
              </a:spcAft>
              <a:buFontTx/>
              <a:buChar char="-"/>
            </a:pPr>
            <a:r>
              <a:rPr lang="en-US" dirty="0"/>
              <a:t>This middle layer is called a hidden layer, and by the way, you can actually have multiple hidden layers with different numbers of nodes</a:t>
            </a:r>
          </a:p>
          <a:p>
            <a:pPr marL="171450" lvl="0" indent="-171450" algn="l" rtl="0">
              <a:spcBef>
                <a:spcPts val="0"/>
              </a:spcBef>
              <a:spcAft>
                <a:spcPts val="0"/>
              </a:spcAft>
              <a:buFontTx/>
              <a:buChar char="-"/>
            </a:pPr>
            <a:r>
              <a:rPr lang="en-US" dirty="0"/>
              <a:t>Finally, we again have some creative naming here with our output layer</a:t>
            </a:r>
          </a:p>
          <a:p>
            <a:pPr marL="171450" lvl="0" indent="-171450" algn="l" rtl="0">
              <a:spcBef>
                <a:spcPts val="0"/>
              </a:spcBef>
              <a:spcAft>
                <a:spcPts val="0"/>
              </a:spcAft>
              <a:buFontTx/>
              <a:buChar char="-"/>
            </a:pPr>
            <a:r>
              <a:rPr lang="en-US" dirty="0"/>
              <a:t>So our neural network right now is pretty cool and capable of modeling some pretty complex relationships, but it has a flaw</a:t>
            </a:r>
          </a:p>
          <a:p>
            <a:pPr marL="171450" lvl="0" indent="-171450" algn="l" rtl="0">
              <a:spcBef>
                <a:spcPts val="0"/>
              </a:spcBef>
              <a:spcAft>
                <a:spcPts val="0"/>
              </a:spcAft>
              <a:buFontTx/>
              <a:buChar char="-"/>
            </a:pPr>
            <a:r>
              <a:rPr lang="en-US" dirty="0"/>
              <a:t>That flaw is that no matter how many inputs, layers, or nodes we have, it’s only capable of predicting things in a straight line</a:t>
            </a:r>
          </a:p>
          <a:p>
            <a:pPr marL="171450" lvl="0" indent="-171450" algn="l" rtl="0">
              <a:spcBef>
                <a:spcPts val="0"/>
              </a:spcBef>
              <a:spcAft>
                <a:spcPts val="0"/>
              </a:spcAft>
              <a:buFontTx/>
              <a:buChar char="-"/>
            </a:pPr>
            <a:r>
              <a:rPr lang="en-US" dirty="0"/>
              <a:t>Considering that we want this to also approximate non-linear functions, we need to do something about this</a:t>
            </a:r>
          </a:p>
          <a:p>
            <a:pPr marL="171450" lvl="0" indent="-171450" algn="l" rtl="0">
              <a:spcBef>
                <a:spcPts val="0"/>
              </a:spcBef>
              <a:spcAft>
                <a:spcPts val="0"/>
              </a:spcAft>
              <a:buFontTx/>
              <a:buChar char="-"/>
            </a:pPr>
            <a:r>
              <a:rPr lang="en-US" dirty="0"/>
              <a:t>To fix, we’ll introduce something called Activation Functions</a:t>
            </a:r>
            <a:endParaRPr dirty="0"/>
          </a:p>
        </p:txBody>
      </p:sp>
    </p:spTree>
    <p:extLst>
      <p:ext uri="{BB962C8B-B14F-4D97-AF65-F5344CB8AC3E}">
        <p14:creationId xmlns:p14="http://schemas.microsoft.com/office/powerpoint/2010/main" val="3428665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295a2aef2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295a2aef2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Activation Functions, quite simply put, are a way to introduce non-linearity to our model so that it can approximate things that are also non-linear</a:t>
            </a:r>
          </a:p>
          <a:p>
            <a:pPr marL="171450" lvl="0" indent="-171450" algn="l" rtl="0">
              <a:spcBef>
                <a:spcPts val="0"/>
              </a:spcBef>
              <a:spcAft>
                <a:spcPts val="0"/>
              </a:spcAft>
              <a:buFontTx/>
              <a:buChar char="-"/>
            </a:pPr>
            <a:r>
              <a:rPr lang="en-US" dirty="0"/>
              <a:t>Let’s look at our neural network that we built before</a:t>
            </a:r>
          </a:p>
          <a:p>
            <a:pPr marL="171450" lvl="0" indent="-171450" algn="l" rtl="0">
              <a:spcBef>
                <a:spcPts val="0"/>
              </a:spcBef>
              <a:spcAft>
                <a:spcPts val="0"/>
              </a:spcAft>
              <a:buFontTx/>
              <a:buChar char="-"/>
            </a:pPr>
            <a:r>
              <a:rPr lang="en-US" dirty="0"/>
              <a:t>But let’s just focus on the connections between our input layer and a single node of our hidden layer</a:t>
            </a:r>
          </a:p>
          <a:p>
            <a:pPr marL="171450" lvl="0" indent="-171450" algn="l" rtl="0">
              <a:spcBef>
                <a:spcPts val="0"/>
              </a:spcBef>
              <a:spcAft>
                <a:spcPts val="0"/>
              </a:spcAft>
              <a:buFontTx/>
              <a:buChar char="-"/>
            </a:pPr>
            <a:r>
              <a:rPr lang="en-US" dirty="0"/>
              <a:t>Mathematically, we can represent this portion of our network like this, where N1 is the value of our chosen hidden layer node</a:t>
            </a:r>
          </a:p>
          <a:p>
            <a:pPr marL="171450" lvl="0" indent="-171450" algn="l" rtl="0">
              <a:spcBef>
                <a:spcPts val="0"/>
              </a:spcBef>
              <a:spcAft>
                <a:spcPts val="0"/>
              </a:spcAft>
              <a:buFontTx/>
              <a:buChar char="-"/>
            </a:pPr>
            <a:r>
              <a:rPr lang="en-US" dirty="0"/>
              <a:t>The idea of an activation function is that we can wrap this equation in another function to alter the value as it enters the node</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dirty="0"/>
              <a:t>In general, you choose on activation function per layer which applies to all values going to the next layer</a:t>
            </a:r>
          </a:p>
          <a:p>
            <a:pPr marL="171450" lvl="0" indent="-171450" algn="l" rtl="0">
              <a:spcBef>
                <a:spcPts val="0"/>
              </a:spcBef>
              <a:spcAft>
                <a:spcPts val="0"/>
              </a:spcAft>
              <a:buFontTx/>
              <a:buChar char="-"/>
            </a:pPr>
            <a:r>
              <a:rPr lang="en-US" dirty="0"/>
              <a:t>There’s a lot of different choices (and research) about which activation functions to pick</a:t>
            </a:r>
          </a:p>
          <a:p>
            <a:pPr marL="171450" lvl="0" indent="-171450" algn="l" rtl="0">
              <a:spcBef>
                <a:spcPts val="0"/>
              </a:spcBef>
              <a:spcAft>
                <a:spcPts val="0"/>
              </a:spcAft>
              <a:buFontTx/>
              <a:buChar char="-"/>
            </a:pPr>
            <a:r>
              <a:rPr lang="en-US" dirty="0"/>
              <a:t>Sigmoid</a:t>
            </a:r>
          </a:p>
          <a:p>
            <a:pPr marL="171450" lvl="0" indent="-171450" algn="l" rtl="0">
              <a:spcBef>
                <a:spcPts val="0"/>
              </a:spcBef>
              <a:spcAft>
                <a:spcPts val="0"/>
              </a:spcAft>
              <a:buFontTx/>
              <a:buChar char="-"/>
            </a:pPr>
            <a:r>
              <a:rPr lang="en-US" dirty="0"/>
              <a:t>Tan-h, which is just a special case of the sigmoid</a:t>
            </a:r>
          </a:p>
          <a:p>
            <a:pPr marL="171450" lvl="0" indent="-171450" algn="l" rtl="0">
              <a:spcBef>
                <a:spcPts val="0"/>
              </a:spcBef>
              <a:spcAft>
                <a:spcPts val="0"/>
              </a:spcAft>
              <a:buFontTx/>
              <a:buChar char="-"/>
            </a:pPr>
            <a:r>
              <a:rPr lang="en-US" dirty="0"/>
              <a:t>Rectified Linear Unit, or </a:t>
            </a:r>
            <a:r>
              <a:rPr lang="en-US" dirty="0" err="1"/>
              <a:t>ReLU</a:t>
            </a:r>
            <a:r>
              <a:rPr lang="en-US" dirty="0"/>
              <a:t>, which outputs zero if the argument is negative, otherwise just gives you back the value</a:t>
            </a:r>
          </a:p>
          <a:p>
            <a:pPr marL="171450" lvl="0" indent="-171450" algn="l" rtl="0">
              <a:spcBef>
                <a:spcPts val="0"/>
              </a:spcBef>
              <a:spcAft>
                <a:spcPts val="0"/>
              </a:spcAft>
              <a:buFontTx/>
              <a:buChar char="-"/>
            </a:pPr>
            <a:r>
              <a:rPr lang="en-US" dirty="0"/>
              <a:t>Today, we’ll just use the </a:t>
            </a:r>
            <a:r>
              <a:rPr lang="en-US" dirty="0" err="1"/>
              <a:t>ReLU</a:t>
            </a:r>
            <a:r>
              <a:rPr lang="en-US" dirty="0"/>
              <a:t> as it can give good general results.</a:t>
            </a:r>
          </a:p>
          <a:p>
            <a:pPr marL="171450" lvl="0" indent="-171450" algn="l" rtl="0">
              <a:spcBef>
                <a:spcPts val="0"/>
              </a:spcBef>
              <a:spcAft>
                <a:spcPts val="0"/>
              </a:spcAft>
              <a:buFontTx/>
              <a:buChar char="-"/>
            </a:pPr>
            <a:r>
              <a:rPr lang="en-US" dirty="0"/>
              <a:t>So we’ve talked about how the neural network relates to a linear model – where we take our inputs, multiple it through the network by a series of weights, pass through some activation functions, and finally end up with an output</a:t>
            </a:r>
          </a:p>
          <a:p>
            <a:pPr marL="171450" lvl="0" indent="-171450" algn="l" rtl="0">
              <a:spcBef>
                <a:spcPts val="0"/>
              </a:spcBef>
              <a:spcAft>
                <a:spcPts val="0"/>
              </a:spcAft>
              <a:buFontTx/>
              <a:buChar char="-"/>
            </a:pPr>
            <a:r>
              <a:rPr lang="en-US" dirty="0"/>
              <a:t>But this assumes that we’ve already got our weights chosen and it’s the best representation of the function we’re trying to approximate, which of course we’ll never have right off the bat</a:t>
            </a:r>
          </a:p>
          <a:p>
            <a:pPr marL="171450" lvl="0" indent="-171450" algn="l" rtl="0">
              <a:spcBef>
                <a:spcPts val="0"/>
              </a:spcBef>
              <a:spcAft>
                <a:spcPts val="0"/>
              </a:spcAft>
              <a:buFontTx/>
              <a:buChar char="-"/>
            </a:pPr>
            <a:r>
              <a:rPr lang="en-US" dirty="0"/>
              <a:t>In order to get the optimal values for our weights, we need to train our model.</a:t>
            </a:r>
          </a:p>
        </p:txBody>
      </p:sp>
    </p:spTree>
    <p:extLst>
      <p:ext uri="{BB962C8B-B14F-4D97-AF65-F5344CB8AC3E}">
        <p14:creationId xmlns:p14="http://schemas.microsoft.com/office/powerpoint/2010/main" val="18358697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830392" y="1191256"/>
            <a:chExt cx="745763" cy="45826"/>
          </a:xfrm>
        </p:grpSpPr>
        <p:sp>
          <p:nvSpPr>
            <p:cNvPr id="12" name="Google Shape;12;p2"/>
            <p:cNvSpPr/>
            <p:nvPr/>
          </p:nvSpPr>
          <p:spPr>
            <a:xfrm rot="-5400000">
              <a:off x="1366812" y="1027739"/>
              <a:ext cx="45826" cy="372859"/>
            </a:xfrm>
            <a:prstGeom prst="rect">
              <a:avLst/>
            </a:prstGeom>
            <a:solidFill>
              <a:srgbClr val="FFE8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995485" y="1026163"/>
              <a:ext cx="45826" cy="376012"/>
            </a:xfrm>
            <a:prstGeom prst="rect">
              <a:avLst/>
            </a:prstGeom>
            <a:solidFill>
              <a:srgbClr val="306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7" name="Google Shape;17;p2"/>
          <p:cNvPicPr preferRelativeResize="0"/>
          <p:nvPr/>
        </p:nvPicPr>
        <p:blipFill rotWithShape="1">
          <a:blip r:embed="rId2">
            <a:alphaModFix/>
          </a:blip>
          <a:srcRect/>
          <a:stretch/>
        </p:blipFill>
        <p:spPr>
          <a:xfrm>
            <a:off x="52692" y="16723"/>
            <a:ext cx="454350" cy="4543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306998"/>
        </a:solidFill>
        <a:effectLst/>
      </p:bgPr>
    </p:bg>
    <p:spTree>
      <p:nvGrpSpPr>
        <p:cNvPr id="1" name="Shape 18"/>
        <p:cNvGrpSpPr/>
        <p:nvPr/>
      </p:nvGrpSpPr>
      <p:grpSpPr>
        <a:xfrm>
          <a:off x="0" y="0"/>
          <a:ext cx="0" cy="0"/>
          <a:chOff x="0" y="0"/>
          <a:chExt cx="0" cy="0"/>
        </a:xfrm>
      </p:grpSpPr>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3" name="Google Shape;23;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24" name="Google Shape;24;p3"/>
          <p:cNvPicPr preferRelativeResize="0"/>
          <p:nvPr/>
        </p:nvPicPr>
        <p:blipFill rotWithShape="1">
          <a:blip r:embed="rId2">
            <a:alphaModFix/>
          </a:blip>
          <a:srcRect/>
          <a:stretch/>
        </p:blipFill>
        <p:spPr>
          <a:xfrm>
            <a:off x="52692" y="16723"/>
            <a:ext cx="454350" cy="4543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8" name="Google Shape;28;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9" name="Google Shape;29;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0" name="Google Shape;30;p4"/>
          <p:cNvPicPr preferRelativeResize="0"/>
          <p:nvPr/>
        </p:nvPicPr>
        <p:blipFill rotWithShape="1">
          <a:blip r:embed="rId2">
            <a:alphaModFix/>
          </a:blip>
          <a:srcRect/>
          <a:stretch/>
        </p:blipFill>
        <p:spPr>
          <a:xfrm>
            <a:off x="52692" y="16723"/>
            <a:ext cx="454350" cy="454350"/>
          </a:xfrm>
          <a:prstGeom prst="rect">
            <a:avLst/>
          </a:prstGeom>
          <a:noFill/>
          <a:ln>
            <a:noFill/>
          </a:ln>
        </p:spPr>
      </p:pic>
      <p:grpSp>
        <p:nvGrpSpPr>
          <p:cNvPr id="31" name="Google Shape;31;p4"/>
          <p:cNvGrpSpPr/>
          <p:nvPr/>
        </p:nvGrpSpPr>
        <p:grpSpPr>
          <a:xfrm>
            <a:off x="830392" y="1191182"/>
            <a:ext cx="745804" cy="45900"/>
            <a:chOff x="830392" y="1191182"/>
            <a:chExt cx="745804" cy="45900"/>
          </a:xfrm>
        </p:grpSpPr>
        <p:sp>
          <p:nvSpPr>
            <p:cNvPr id="32" name="Google Shape;32;p4"/>
            <p:cNvSpPr/>
            <p:nvPr/>
          </p:nvSpPr>
          <p:spPr>
            <a:xfrm rot="-5400000">
              <a:off x="1366796" y="1027682"/>
              <a:ext cx="45900" cy="372900"/>
            </a:xfrm>
            <a:prstGeom prst="rect">
              <a:avLst/>
            </a:prstGeom>
            <a:solidFill>
              <a:srgbClr val="FFE8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5400000">
              <a:off x="995392" y="1026182"/>
              <a:ext cx="45900" cy="375900"/>
            </a:xfrm>
            <a:prstGeom prst="rect">
              <a:avLst/>
            </a:prstGeom>
            <a:solidFill>
              <a:srgbClr val="306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0" name="Google Shape;40;p5"/>
          <p:cNvPicPr preferRelativeResize="0"/>
          <p:nvPr/>
        </p:nvPicPr>
        <p:blipFill rotWithShape="1">
          <a:blip r:embed="rId2">
            <a:alphaModFix/>
          </a:blip>
          <a:srcRect/>
          <a:stretch/>
        </p:blipFill>
        <p:spPr>
          <a:xfrm>
            <a:off x="52692" y="16723"/>
            <a:ext cx="454350" cy="454350"/>
          </a:xfrm>
          <a:prstGeom prst="rect">
            <a:avLst/>
          </a:prstGeom>
          <a:noFill/>
          <a:ln>
            <a:noFill/>
          </a:ln>
        </p:spPr>
      </p:pic>
      <p:grpSp>
        <p:nvGrpSpPr>
          <p:cNvPr id="41" name="Google Shape;41;p5"/>
          <p:cNvGrpSpPr/>
          <p:nvPr/>
        </p:nvGrpSpPr>
        <p:grpSpPr>
          <a:xfrm>
            <a:off x="830392" y="1191182"/>
            <a:ext cx="745804" cy="45900"/>
            <a:chOff x="830392" y="1191182"/>
            <a:chExt cx="745804" cy="45900"/>
          </a:xfrm>
        </p:grpSpPr>
        <p:sp>
          <p:nvSpPr>
            <p:cNvPr id="42" name="Google Shape;42;p5"/>
            <p:cNvSpPr/>
            <p:nvPr/>
          </p:nvSpPr>
          <p:spPr>
            <a:xfrm rot="-5400000">
              <a:off x="1366796" y="1027682"/>
              <a:ext cx="45900" cy="372900"/>
            </a:xfrm>
            <a:prstGeom prst="rect">
              <a:avLst/>
            </a:prstGeom>
            <a:solidFill>
              <a:srgbClr val="FFE8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rot="-5400000">
              <a:off x="995392" y="1026182"/>
              <a:ext cx="45900" cy="375900"/>
            </a:xfrm>
            <a:prstGeom prst="rect">
              <a:avLst/>
            </a:prstGeom>
            <a:solidFill>
              <a:srgbClr val="306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7" name="Google Shape;47;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8" name="Google Shape;48;p6"/>
          <p:cNvPicPr preferRelativeResize="0"/>
          <p:nvPr/>
        </p:nvPicPr>
        <p:blipFill rotWithShape="1">
          <a:blip r:embed="rId2">
            <a:alphaModFix/>
          </a:blip>
          <a:srcRect/>
          <a:stretch/>
        </p:blipFill>
        <p:spPr>
          <a:xfrm>
            <a:off x="52692" y="16723"/>
            <a:ext cx="454350" cy="454350"/>
          </a:xfrm>
          <a:prstGeom prst="rect">
            <a:avLst/>
          </a:prstGeom>
          <a:noFill/>
          <a:ln>
            <a:noFill/>
          </a:ln>
        </p:spPr>
      </p:pic>
      <p:grpSp>
        <p:nvGrpSpPr>
          <p:cNvPr id="49" name="Google Shape;49;p6"/>
          <p:cNvGrpSpPr/>
          <p:nvPr/>
        </p:nvGrpSpPr>
        <p:grpSpPr>
          <a:xfrm>
            <a:off x="830392" y="1191182"/>
            <a:ext cx="745804" cy="45900"/>
            <a:chOff x="830392" y="1191182"/>
            <a:chExt cx="745804" cy="45900"/>
          </a:xfrm>
        </p:grpSpPr>
        <p:sp>
          <p:nvSpPr>
            <p:cNvPr id="50" name="Google Shape;50;p6"/>
            <p:cNvSpPr/>
            <p:nvPr/>
          </p:nvSpPr>
          <p:spPr>
            <a:xfrm rot="-5400000">
              <a:off x="1366796" y="1027682"/>
              <a:ext cx="45900" cy="372900"/>
            </a:xfrm>
            <a:prstGeom prst="rect">
              <a:avLst/>
            </a:prstGeom>
            <a:solidFill>
              <a:srgbClr val="FFE8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5400000">
              <a:off x="995392" y="1026182"/>
              <a:ext cx="45900" cy="375900"/>
            </a:xfrm>
            <a:prstGeom prst="rect">
              <a:avLst/>
            </a:prstGeom>
            <a:solidFill>
              <a:srgbClr val="306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
        <p:cNvGrpSpPr/>
        <p:nvPr/>
      </p:nvGrpSpPr>
      <p:grpSpPr>
        <a:xfrm>
          <a:off x="0" y="0"/>
          <a:ext cx="0" cy="0"/>
          <a:chOff x="0" y="0"/>
          <a:chExt cx="0" cy="0"/>
        </a:xfrm>
      </p:grpSpPr>
      <p:sp>
        <p:nvSpPr>
          <p:cNvPr id="53" name="Google Shape;53;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5" name="Google Shape;55;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6" name="Google Shape;56;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7" name="Google Shape;57;p7"/>
          <p:cNvPicPr preferRelativeResize="0"/>
          <p:nvPr/>
        </p:nvPicPr>
        <p:blipFill rotWithShape="1">
          <a:blip r:embed="rId2">
            <a:alphaModFix/>
          </a:blip>
          <a:srcRect/>
          <a:stretch/>
        </p:blipFill>
        <p:spPr>
          <a:xfrm>
            <a:off x="52692" y="16723"/>
            <a:ext cx="454350" cy="454350"/>
          </a:xfrm>
          <a:prstGeom prst="rect">
            <a:avLst/>
          </a:prstGeom>
          <a:noFill/>
          <a:ln>
            <a:noFill/>
          </a:ln>
        </p:spPr>
      </p:pic>
      <p:grpSp>
        <p:nvGrpSpPr>
          <p:cNvPr id="58" name="Google Shape;58;p7"/>
          <p:cNvGrpSpPr/>
          <p:nvPr/>
        </p:nvGrpSpPr>
        <p:grpSpPr>
          <a:xfrm>
            <a:off x="830392" y="1191182"/>
            <a:ext cx="745804" cy="45900"/>
            <a:chOff x="830392" y="1191182"/>
            <a:chExt cx="745804" cy="45900"/>
          </a:xfrm>
        </p:grpSpPr>
        <p:sp>
          <p:nvSpPr>
            <p:cNvPr id="59" name="Google Shape;59;p7"/>
            <p:cNvSpPr/>
            <p:nvPr/>
          </p:nvSpPr>
          <p:spPr>
            <a:xfrm rot="-5400000">
              <a:off x="1366796" y="1027682"/>
              <a:ext cx="45900" cy="372900"/>
            </a:xfrm>
            <a:prstGeom prst="rect">
              <a:avLst/>
            </a:prstGeom>
            <a:solidFill>
              <a:srgbClr val="FFE8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rot="-5400000">
              <a:off x="995392" y="1026182"/>
              <a:ext cx="45900" cy="375900"/>
            </a:xfrm>
            <a:prstGeom prst="rect">
              <a:avLst/>
            </a:prstGeom>
            <a:solidFill>
              <a:srgbClr val="306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9"/>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3" name="Google Shape;73;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74" name="Google Shape;74;p9"/>
          <p:cNvPicPr preferRelativeResize="0"/>
          <p:nvPr/>
        </p:nvPicPr>
        <p:blipFill rotWithShape="1">
          <a:blip r:embed="rId2">
            <a:alphaModFix/>
          </a:blip>
          <a:srcRect/>
          <a:stretch/>
        </p:blipFill>
        <p:spPr>
          <a:xfrm>
            <a:off x="52692" y="16723"/>
            <a:ext cx="454350" cy="4543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306998"/>
        </a:solidFill>
        <a:effectLst/>
      </p:bgPr>
    </p:bg>
    <p:spTree>
      <p:nvGrpSpPr>
        <p:cNvPr id="1" name="Shape 75"/>
        <p:cNvGrpSpPr/>
        <p:nvPr/>
      </p:nvGrpSpPr>
      <p:grpSpPr>
        <a:xfrm>
          <a:off x="0" y="0"/>
          <a:ext cx="0" cy="0"/>
          <a:chOff x="0" y="0"/>
          <a:chExt cx="0" cy="0"/>
        </a:xfrm>
      </p:grpSpPr>
      <p:grpSp>
        <p:nvGrpSpPr>
          <p:cNvPr id="76" name="Google Shape;76;p10"/>
          <p:cNvGrpSpPr/>
          <p:nvPr/>
        </p:nvGrpSpPr>
        <p:grpSpPr>
          <a:xfrm>
            <a:off x="830392" y="4169130"/>
            <a:ext cx="745763" cy="45826"/>
            <a:chOff x="4580561" y="2589004"/>
            <a:chExt cx="1064464" cy="25200"/>
          </a:xfrm>
        </p:grpSpPr>
        <p:sp>
          <p:nvSpPr>
            <p:cNvPr id="77" name="Google Shape;77;p1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10"/>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0" name="Google Shape;80;p10"/>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81" name="Google Shape;81;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82" name="Google Shape;82;p10"/>
          <p:cNvPicPr preferRelativeResize="0"/>
          <p:nvPr/>
        </p:nvPicPr>
        <p:blipFill rotWithShape="1">
          <a:blip r:embed="rId2">
            <a:alphaModFix/>
          </a:blip>
          <a:srcRect/>
          <a:stretch/>
        </p:blipFill>
        <p:spPr>
          <a:xfrm>
            <a:off x="52692" y="16723"/>
            <a:ext cx="454350" cy="4543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85" name="Google Shape;85;p11"/>
          <p:cNvPicPr preferRelativeResize="0"/>
          <p:nvPr/>
        </p:nvPicPr>
        <p:blipFill rotWithShape="1">
          <a:blip r:embed="rId2">
            <a:alphaModFix/>
          </a:blip>
          <a:srcRect/>
          <a:stretch/>
        </p:blipFill>
        <p:spPr>
          <a:xfrm>
            <a:off x="52692" y="16723"/>
            <a:ext cx="454350" cy="4543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 to Neural Networks in Python Using Keras</a:t>
            </a:r>
            <a:endParaRPr dirty="0"/>
          </a:p>
        </p:txBody>
      </p:sp>
      <p:sp>
        <p:nvSpPr>
          <p:cNvPr id="91" name="Google Shape;91;p12"/>
          <p:cNvSpPr txBox="1">
            <a:spLocks noGrp="1"/>
          </p:cNvSpPr>
          <p:nvPr>
            <p:ph type="subTitle" idx="1"/>
          </p:nvPr>
        </p:nvSpPr>
        <p:spPr>
          <a:xfrm>
            <a:off x="727952" y="4170275"/>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Jared Stufft</a:t>
            </a:r>
            <a:endParaRPr dirty="0"/>
          </a:p>
        </p:txBody>
      </p:sp>
      <p:pic>
        <p:nvPicPr>
          <p:cNvPr id="92" name="Google Shape;92;p12"/>
          <p:cNvPicPr preferRelativeResize="0"/>
          <p:nvPr/>
        </p:nvPicPr>
        <p:blipFill>
          <a:blip r:embed="rId3">
            <a:alphaModFix/>
          </a:blip>
          <a:stretch>
            <a:fillRect/>
          </a:stretch>
        </p:blipFill>
        <p:spPr>
          <a:xfrm>
            <a:off x="6133575" y="2682075"/>
            <a:ext cx="2575774" cy="22078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8"/>
          <p:cNvSpPr txBox="1">
            <a:spLocks noGrp="1"/>
          </p:cNvSpPr>
          <p:nvPr>
            <p:ph type="title"/>
          </p:nvPr>
        </p:nvSpPr>
        <p:spPr>
          <a:xfrm>
            <a:off x="729450" y="1318650"/>
            <a:ext cx="2731800" cy="101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Neural Network</a:t>
            </a:r>
            <a:br>
              <a:rPr lang="en" dirty="0"/>
            </a:br>
            <a:r>
              <a:rPr lang="en" dirty="0"/>
              <a:t>Training</a:t>
            </a:r>
            <a:endParaRPr dirty="0"/>
          </a:p>
        </p:txBody>
      </p:sp>
    </p:spTree>
    <p:extLst>
      <p:ext uri="{BB962C8B-B14F-4D97-AF65-F5344CB8AC3E}">
        <p14:creationId xmlns:p14="http://schemas.microsoft.com/office/powerpoint/2010/main" val="1150026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74" name="Google Shape;174;p19"/>
          <p:cNvSpPr/>
          <p:nvPr/>
        </p:nvSpPr>
        <p:spPr>
          <a:xfrm>
            <a:off x="1070654" y="1573648"/>
            <a:ext cx="378300" cy="378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a:off x="1070654" y="2360660"/>
            <a:ext cx="378300" cy="378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roup 5">
            <a:extLst>
              <a:ext uri="{FF2B5EF4-FFF2-40B4-BE49-F238E27FC236}">
                <a16:creationId xmlns:a16="http://schemas.microsoft.com/office/drawing/2014/main" id="{D9CAD500-C3E2-4535-9B97-2497F49131F6}"/>
              </a:ext>
            </a:extLst>
          </p:cNvPr>
          <p:cNvGrpSpPr/>
          <p:nvPr/>
        </p:nvGrpSpPr>
        <p:grpSpPr>
          <a:xfrm>
            <a:off x="3150640" y="984781"/>
            <a:ext cx="384269" cy="3097103"/>
            <a:chOff x="5755100" y="1183914"/>
            <a:chExt cx="384269" cy="3312281"/>
          </a:xfrm>
        </p:grpSpPr>
        <p:sp>
          <p:nvSpPr>
            <p:cNvPr id="176" name="Google Shape;176;p19"/>
            <p:cNvSpPr/>
            <p:nvPr/>
          </p:nvSpPr>
          <p:spPr>
            <a:xfrm>
              <a:off x="5755100" y="2160412"/>
              <a:ext cx="378300" cy="378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a:off x="5755100" y="3141397"/>
              <a:ext cx="378300" cy="378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a:off x="5761069" y="1183914"/>
              <a:ext cx="378300" cy="378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a:off x="5756380" y="4117895"/>
              <a:ext cx="378300" cy="378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19"/>
          <p:cNvSpPr/>
          <p:nvPr/>
        </p:nvSpPr>
        <p:spPr>
          <a:xfrm>
            <a:off x="5203504" y="2290888"/>
            <a:ext cx="378300" cy="378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a:off x="1070654" y="3147672"/>
            <a:ext cx="378300" cy="378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1;p19">
            <a:extLst>
              <a:ext uri="{FF2B5EF4-FFF2-40B4-BE49-F238E27FC236}">
                <a16:creationId xmlns:a16="http://schemas.microsoft.com/office/drawing/2014/main" id="{17D19353-175E-4F5D-AF10-20A77C7E17D2}"/>
              </a:ext>
            </a:extLst>
          </p:cNvPr>
          <p:cNvSpPr txBox="1"/>
          <p:nvPr/>
        </p:nvSpPr>
        <p:spPr>
          <a:xfrm>
            <a:off x="598383" y="3064917"/>
            <a:ext cx="575176" cy="5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X</a:t>
            </a:r>
            <a:r>
              <a:rPr lang="en" sz="2400" baseline="-25000" dirty="0"/>
              <a:t>3</a:t>
            </a:r>
            <a:endParaRPr sz="2400" baseline="-25000" dirty="0"/>
          </a:p>
        </p:txBody>
      </p:sp>
      <p:sp>
        <p:nvSpPr>
          <p:cNvPr id="53" name="Google Shape;171;p19">
            <a:extLst>
              <a:ext uri="{FF2B5EF4-FFF2-40B4-BE49-F238E27FC236}">
                <a16:creationId xmlns:a16="http://schemas.microsoft.com/office/drawing/2014/main" id="{A7EC013B-2F60-490C-8B6E-056D41CFD526}"/>
              </a:ext>
            </a:extLst>
          </p:cNvPr>
          <p:cNvSpPr txBox="1"/>
          <p:nvPr/>
        </p:nvSpPr>
        <p:spPr>
          <a:xfrm>
            <a:off x="587353" y="1481328"/>
            <a:ext cx="575176" cy="5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X</a:t>
            </a:r>
            <a:r>
              <a:rPr lang="en" sz="2400" baseline="-25000" dirty="0"/>
              <a:t>1</a:t>
            </a:r>
            <a:endParaRPr sz="2400" baseline="-25000" dirty="0"/>
          </a:p>
        </p:txBody>
      </p:sp>
      <p:sp>
        <p:nvSpPr>
          <p:cNvPr id="54" name="Google Shape;171;p19">
            <a:extLst>
              <a:ext uri="{FF2B5EF4-FFF2-40B4-BE49-F238E27FC236}">
                <a16:creationId xmlns:a16="http://schemas.microsoft.com/office/drawing/2014/main" id="{0B56E573-AC5A-472B-B7E0-5EA1859987FD}"/>
              </a:ext>
            </a:extLst>
          </p:cNvPr>
          <p:cNvSpPr txBox="1"/>
          <p:nvPr/>
        </p:nvSpPr>
        <p:spPr>
          <a:xfrm>
            <a:off x="605698" y="2310235"/>
            <a:ext cx="575176" cy="5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X</a:t>
            </a:r>
            <a:r>
              <a:rPr lang="en" sz="2400" baseline="-25000" dirty="0"/>
              <a:t>2</a:t>
            </a:r>
            <a:endParaRPr sz="2400" baseline="-25000" dirty="0"/>
          </a:p>
        </p:txBody>
      </p:sp>
      <p:sp>
        <p:nvSpPr>
          <p:cNvPr id="68" name="Google Shape;162;p19">
            <a:extLst>
              <a:ext uri="{FF2B5EF4-FFF2-40B4-BE49-F238E27FC236}">
                <a16:creationId xmlns:a16="http://schemas.microsoft.com/office/drawing/2014/main" id="{86D621C9-7893-45D7-9039-502D0721A9E0}"/>
              </a:ext>
            </a:extLst>
          </p:cNvPr>
          <p:cNvSpPr txBox="1"/>
          <p:nvPr/>
        </p:nvSpPr>
        <p:spPr>
          <a:xfrm>
            <a:off x="5530260" y="2205342"/>
            <a:ext cx="462475" cy="54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Y’</a:t>
            </a:r>
            <a:endParaRPr sz="2400" dirty="0"/>
          </a:p>
        </p:txBody>
      </p:sp>
      <p:cxnSp>
        <p:nvCxnSpPr>
          <p:cNvPr id="9" name="Straight Arrow Connector 8">
            <a:extLst>
              <a:ext uri="{FF2B5EF4-FFF2-40B4-BE49-F238E27FC236}">
                <a16:creationId xmlns:a16="http://schemas.microsoft.com/office/drawing/2014/main" id="{8EF1BCAE-B728-40F6-BB75-56106FD23D03}"/>
              </a:ext>
            </a:extLst>
          </p:cNvPr>
          <p:cNvCxnSpPr>
            <a:cxnSpLocks/>
            <a:endCxn id="180" idx="2"/>
          </p:cNvCxnSpPr>
          <p:nvPr/>
        </p:nvCxnSpPr>
        <p:spPr>
          <a:xfrm flipV="1">
            <a:off x="1474273" y="1161643"/>
            <a:ext cx="1682336" cy="599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4B347322-BDCB-4001-8E58-6FE4D7DA0AD1}"/>
              </a:ext>
            </a:extLst>
          </p:cNvPr>
          <p:cNvCxnSpPr>
            <a:cxnSpLocks/>
            <a:endCxn id="176" idx="2"/>
          </p:cNvCxnSpPr>
          <p:nvPr/>
        </p:nvCxnSpPr>
        <p:spPr>
          <a:xfrm>
            <a:off x="1474273" y="1761603"/>
            <a:ext cx="1676367" cy="313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60F022B-DF01-4827-8773-DF0715562A0C}"/>
              </a:ext>
            </a:extLst>
          </p:cNvPr>
          <p:cNvCxnSpPr>
            <a:cxnSpLocks/>
            <a:endCxn id="179" idx="2"/>
          </p:cNvCxnSpPr>
          <p:nvPr/>
        </p:nvCxnSpPr>
        <p:spPr>
          <a:xfrm>
            <a:off x="1474273" y="1761603"/>
            <a:ext cx="1676367" cy="1230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DB0D69D-90F4-4F8E-99E9-8FA69E67A542}"/>
              </a:ext>
            </a:extLst>
          </p:cNvPr>
          <p:cNvCxnSpPr>
            <a:cxnSpLocks/>
            <a:endCxn id="182" idx="2"/>
          </p:cNvCxnSpPr>
          <p:nvPr/>
        </p:nvCxnSpPr>
        <p:spPr>
          <a:xfrm>
            <a:off x="1474273" y="1761603"/>
            <a:ext cx="1677647" cy="214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73894CC-51D4-4C43-AB64-9E2A5EC04862}"/>
              </a:ext>
            </a:extLst>
          </p:cNvPr>
          <p:cNvCxnSpPr>
            <a:cxnSpLocks/>
            <a:stCxn id="175" idx="6"/>
            <a:endCxn id="180" idx="2"/>
          </p:cNvCxnSpPr>
          <p:nvPr/>
        </p:nvCxnSpPr>
        <p:spPr>
          <a:xfrm flipV="1">
            <a:off x="1448954" y="1161643"/>
            <a:ext cx="1707655" cy="1388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7FC4536-AE30-4E63-9685-C358198BB93E}"/>
              </a:ext>
            </a:extLst>
          </p:cNvPr>
          <p:cNvCxnSpPr>
            <a:cxnSpLocks/>
            <a:stCxn id="175" idx="6"/>
            <a:endCxn id="176" idx="2"/>
          </p:cNvCxnSpPr>
          <p:nvPr/>
        </p:nvCxnSpPr>
        <p:spPr>
          <a:xfrm flipV="1">
            <a:off x="1448954" y="2074704"/>
            <a:ext cx="1701686" cy="475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D1C9E282-5C23-4A4E-932B-D71572EB242F}"/>
              </a:ext>
            </a:extLst>
          </p:cNvPr>
          <p:cNvCxnSpPr>
            <a:cxnSpLocks/>
            <a:stCxn id="175" idx="6"/>
            <a:endCxn id="179" idx="2"/>
          </p:cNvCxnSpPr>
          <p:nvPr/>
        </p:nvCxnSpPr>
        <p:spPr>
          <a:xfrm>
            <a:off x="1448954" y="2549810"/>
            <a:ext cx="1701686" cy="442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FABF937-1480-4841-8A49-F7484844BBC0}"/>
              </a:ext>
            </a:extLst>
          </p:cNvPr>
          <p:cNvCxnSpPr>
            <a:cxnSpLocks/>
            <a:stCxn id="175" idx="6"/>
            <a:endCxn id="182" idx="2"/>
          </p:cNvCxnSpPr>
          <p:nvPr/>
        </p:nvCxnSpPr>
        <p:spPr>
          <a:xfrm>
            <a:off x="1448954" y="2549810"/>
            <a:ext cx="1702966" cy="1355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B886989-5BCE-4039-8D0E-D2DEFDA7A4D3}"/>
              </a:ext>
            </a:extLst>
          </p:cNvPr>
          <p:cNvCxnSpPr>
            <a:cxnSpLocks/>
            <a:stCxn id="185" idx="6"/>
            <a:endCxn id="180" idx="2"/>
          </p:cNvCxnSpPr>
          <p:nvPr/>
        </p:nvCxnSpPr>
        <p:spPr>
          <a:xfrm flipV="1">
            <a:off x="1448954" y="1161643"/>
            <a:ext cx="1707655" cy="2175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21724388-3F89-42BB-8BD2-E978AE76E9C8}"/>
              </a:ext>
            </a:extLst>
          </p:cNvPr>
          <p:cNvCxnSpPr>
            <a:cxnSpLocks/>
            <a:stCxn id="185" idx="6"/>
            <a:endCxn id="176" idx="2"/>
          </p:cNvCxnSpPr>
          <p:nvPr/>
        </p:nvCxnSpPr>
        <p:spPr>
          <a:xfrm flipV="1">
            <a:off x="1448954" y="2074704"/>
            <a:ext cx="1701686" cy="1262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E8D6B011-E544-451E-9263-1050137D94F5}"/>
              </a:ext>
            </a:extLst>
          </p:cNvPr>
          <p:cNvCxnSpPr>
            <a:cxnSpLocks/>
            <a:stCxn id="185" idx="6"/>
            <a:endCxn id="179" idx="2"/>
          </p:cNvCxnSpPr>
          <p:nvPr/>
        </p:nvCxnSpPr>
        <p:spPr>
          <a:xfrm flipV="1">
            <a:off x="1448954" y="2991961"/>
            <a:ext cx="1701686" cy="344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775EE4D9-DE7E-4A8D-B953-6AFC34431C55}"/>
              </a:ext>
            </a:extLst>
          </p:cNvPr>
          <p:cNvCxnSpPr>
            <a:cxnSpLocks/>
            <a:stCxn id="185" idx="6"/>
            <a:endCxn id="182" idx="2"/>
          </p:cNvCxnSpPr>
          <p:nvPr/>
        </p:nvCxnSpPr>
        <p:spPr>
          <a:xfrm>
            <a:off x="1448954" y="3336822"/>
            <a:ext cx="1702966" cy="56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B16B8F5-0E91-42B4-93A1-4D30BD131433}"/>
              </a:ext>
            </a:extLst>
          </p:cNvPr>
          <p:cNvCxnSpPr>
            <a:cxnSpLocks/>
            <a:stCxn id="180" idx="6"/>
          </p:cNvCxnSpPr>
          <p:nvPr/>
        </p:nvCxnSpPr>
        <p:spPr>
          <a:xfrm>
            <a:off x="3534909" y="1161643"/>
            <a:ext cx="1658882" cy="1313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D6FCC48-5F03-4F07-A4F3-BA3C76594A51}"/>
              </a:ext>
            </a:extLst>
          </p:cNvPr>
          <p:cNvCxnSpPr>
            <a:stCxn id="176" idx="6"/>
          </p:cNvCxnSpPr>
          <p:nvPr/>
        </p:nvCxnSpPr>
        <p:spPr>
          <a:xfrm>
            <a:off x="3528940" y="2074704"/>
            <a:ext cx="1664851" cy="400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D50C80F-EDF3-4524-B4C9-56E30D90A64B}"/>
              </a:ext>
            </a:extLst>
          </p:cNvPr>
          <p:cNvCxnSpPr>
            <a:stCxn id="179" idx="6"/>
          </p:cNvCxnSpPr>
          <p:nvPr/>
        </p:nvCxnSpPr>
        <p:spPr>
          <a:xfrm flipV="1">
            <a:off x="3528940" y="2475114"/>
            <a:ext cx="1664851" cy="51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ABB88A3-7966-4614-B8A9-2CF7BD92E191}"/>
              </a:ext>
            </a:extLst>
          </p:cNvPr>
          <p:cNvCxnSpPr>
            <a:stCxn id="182" idx="6"/>
          </p:cNvCxnSpPr>
          <p:nvPr/>
        </p:nvCxnSpPr>
        <p:spPr>
          <a:xfrm flipV="1">
            <a:off x="3530220" y="2475114"/>
            <a:ext cx="1663571" cy="1429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92BBD4E-1590-42DC-8427-CFB25BE8BA5E}"/>
              </a:ext>
            </a:extLst>
          </p:cNvPr>
          <p:cNvCxnSpPr>
            <a:cxnSpLocks/>
            <a:endCxn id="180" idx="2"/>
          </p:cNvCxnSpPr>
          <p:nvPr/>
        </p:nvCxnSpPr>
        <p:spPr>
          <a:xfrm flipV="1">
            <a:off x="2435580" y="1161643"/>
            <a:ext cx="721029" cy="3183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CB101B7-970E-4F3A-BAA0-D775B6F64761}"/>
              </a:ext>
            </a:extLst>
          </p:cNvPr>
          <p:cNvCxnSpPr>
            <a:cxnSpLocks/>
            <a:endCxn id="176" idx="2"/>
          </p:cNvCxnSpPr>
          <p:nvPr/>
        </p:nvCxnSpPr>
        <p:spPr>
          <a:xfrm flipV="1">
            <a:off x="2427498" y="2074704"/>
            <a:ext cx="723142" cy="2270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2F09DCE0-AAC2-4CBA-BA14-D66D396C12B2}"/>
              </a:ext>
            </a:extLst>
          </p:cNvPr>
          <p:cNvCxnSpPr>
            <a:cxnSpLocks/>
            <a:endCxn id="179" idx="2"/>
          </p:cNvCxnSpPr>
          <p:nvPr/>
        </p:nvCxnSpPr>
        <p:spPr>
          <a:xfrm flipV="1">
            <a:off x="2430751" y="2991961"/>
            <a:ext cx="719889" cy="1355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9962F2F7-93AD-481E-9F8B-1748431E6293}"/>
              </a:ext>
            </a:extLst>
          </p:cNvPr>
          <p:cNvCxnSpPr>
            <a:cxnSpLocks/>
            <a:endCxn id="182" idx="2"/>
          </p:cNvCxnSpPr>
          <p:nvPr/>
        </p:nvCxnSpPr>
        <p:spPr>
          <a:xfrm flipV="1">
            <a:off x="2424782" y="3905022"/>
            <a:ext cx="727138" cy="439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Google Shape;186;p19"/>
          <p:cNvSpPr/>
          <p:nvPr/>
        </p:nvSpPr>
        <p:spPr>
          <a:xfrm>
            <a:off x="2064818" y="4194830"/>
            <a:ext cx="378300" cy="378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TextBox 60">
            <a:extLst>
              <a:ext uri="{FF2B5EF4-FFF2-40B4-BE49-F238E27FC236}">
                <a16:creationId xmlns:a16="http://schemas.microsoft.com/office/drawing/2014/main" id="{F1865CE4-1858-4B96-BFB1-A28598213267}"/>
              </a:ext>
            </a:extLst>
          </p:cNvPr>
          <p:cNvSpPr txBox="1"/>
          <p:nvPr/>
        </p:nvSpPr>
        <p:spPr>
          <a:xfrm>
            <a:off x="2104184" y="4228755"/>
            <a:ext cx="299567" cy="307772"/>
          </a:xfrm>
          <a:prstGeom prst="rect">
            <a:avLst/>
          </a:prstGeom>
          <a:noFill/>
        </p:spPr>
        <p:txBody>
          <a:bodyPr wrap="square" rtlCol="0">
            <a:spAutoFit/>
          </a:bodyPr>
          <a:lstStyle/>
          <a:p>
            <a:r>
              <a:rPr lang="en-US" dirty="0"/>
              <a:t>1</a:t>
            </a:r>
          </a:p>
        </p:txBody>
      </p:sp>
      <p:sp>
        <p:nvSpPr>
          <p:cNvPr id="146" name="Google Shape;186;p19">
            <a:extLst>
              <a:ext uri="{FF2B5EF4-FFF2-40B4-BE49-F238E27FC236}">
                <a16:creationId xmlns:a16="http://schemas.microsoft.com/office/drawing/2014/main" id="{3D44ED69-7763-44C1-87A4-A034D0B70B69}"/>
              </a:ext>
            </a:extLst>
          </p:cNvPr>
          <p:cNvSpPr/>
          <p:nvPr/>
        </p:nvSpPr>
        <p:spPr>
          <a:xfrm>
            <a:off x="4257753" y="4158243"/>
            <a:ext cx="378300" cy="378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TextBox 146">
            <a:extLst>
              <a:ext uri="{FF2B5EF4-FFF2-40B4-BE49-F238E27FC236}">
                <a16:creationId xmlns:a16="http://schemas.microsoft.com/office/drawing/2014/main" id="{35EFADC9-FFE1-4A3B-8E4F-D7270A402E5C}"/>
              </a:ext>
            </a:extLst>
          </p:cNvPr>
          <p:cNvSpPr txBox="1"/>
          <p:nvPr/>
        </p:nvSpPr>
        <p:spPr>
          <a:xfrm>
            <a:off x="4297119" y="4192168"/>
            <a:ext cx="299567" cy="307772"/>
          </a:xfrm>
          <a:prstGeom prst="rect">
            <a:avLst/>
          </a:prstGeom>
          <a:noFill/>
        </p:spPr>
        <p:txBody>
          <a:bodyPr wrap="square" rtlCol="0">
            <a:spAutoFit/>
          </a:bodyPr>
          <a:lstStyle/>
          <a:p>
            <a:r>
              <a:rPr lang="en-US" dirty="0"/>
              <a:t>1</a:t>
            </a:r>
          </a:p>
        </p:txBody>
      </p:sp>
      <p:cxnSp>
        <p:nvCxnSpPr>
          <p:cNvPr id="121" name="Straight Arrow Connector 120">
            <a:extLst>
              <a:ext uri="{FF2B5EF4-FFF2-40B4-BE49-F238E27FC236}">
                <a16:creationId xmlns:a16="http://schemas.microsoft.com/office/drawing/2014/main" id="{7E8A7189-C110-4510-987A-8B42A51640B9}"/>
              </a:ext>
            </a:extLst>
          </p:cNvPr>
          <p:cNvCxnSpPr>
            <a:cxnSpLocks/>
            <a:stCxn id="146" idx="7"/>
          </p:cNvCxnSpPr>
          <p:nvPr/>
        </p:nvCxnSpPr>
        <p:spPr>
          <a:xfrm flipV="1">
            <a:off x="4580652" y="2475114"/>
            <a:ext cx="613139" cy="1738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Arrow: Right 1">
            <a:extLst>
              <a:ext uri="{FF2B5EF4-FFF2-40B4-BE49-F238E27FC236}">
                <a16:creationId xmlns:a16="http://schemas.microsoft.com/office/drawing/2014/main" id="{10C1D6A7-BFF1-434B-B657-3C0F6C15C469}"/>
              </a:ext>
            </a:extLst>
          </p:cNvPr>
          <p:cNvSpPr/>
          <p:nvPr/>
        </p:nvSpPr>
        <p:spPr>
          <a:xfrm>
            <a:off x="2082568" y="1668664"/>
            <a:ext cx="526536" cy="229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E82A07E-0A0B-466F-B5B3-A4D8045FDA03}"/>
              </a:ext>
            </a:extLst>
          </p:cNvPr>
          <p:cNvSpPr txBox="1"/>
          <p:nvPr/>
        </p:nvSpPr>
        <p:spPr>
          <a:xfrm>
            <a:off x="1119204" y="2405456"/>
            <a:ext cx="373075" cy="307777"/>
          </a:xfrm>
          <a:prstGeom prst="rect">
            <a:avLst/>
          </a:prstGeom>
          <a:noFill/>
        </p:spPr>
        <p:txBody>
          <a:bodyPr wrap="square" rtlCol="0">
            <a:spAutoFit/>
          </a:bodyPr>
          <a:lstStyle/>
          <a:p>
            <a:r>
              <a:rPr lang="en-US" dirty="0"/>
              <a:t>7</a:t>
            </a:r>
          </a:p>
        </p:txBody>
      </p:sp>
      <p:sp>
        <p:nvSpPr>
          <p:cNvPr id="42" name="TextBox 41">
            <a:extLst>
              <a:ext uri="{FF2B5EF4-FFF2-40B4-BE49-F238E27FC236}">
                <a16:creationId xmlns:a16="http://schemas.microsoft.com/office/drawing/2014/main" id="{59AF8434-AC49-447F-8FAE-00FE93DFD2FE}"/>
              </a:ext>
            </a:extLst>
          </p:cNvPr>
          <p:cNvSpPr txBox="1"/>
          <p:nvPr/>
        </p:nvSpPr>
        <p:spPr>
          <a:xfrm>
            <a:off x="1053886" y="1615151"/>
            <a:ext cx="462475" cy="307777"/>
          </a:xfrm>
          <a:prstGeom prst="rect">
            <a:avLst/>
          </a:prstGeom>
          <a:noFill/>
        </p:spPr>
        <p:txBody>
          <a:bodyPr wrap="square" rtlCol="0">
            <a:spAutoFit/>
          </a:bodyPr>
          <a:lstStyle/>
          <a:p>
            <a:r>
              <a:rPr lang="en-US" dirty="0"/>
              <a:t>15</a:t>
            </a:r>
          </a:p>
        </p:txBody>
      </p:sp>
      <p:sp>
        <p:nvSpPr>
          <p:cNvPr id="43" name="TextBox 42">
            <a:extLst>
              <a:ext uri="{FF2B5EF4-FFF2-40B4-BE49-F238E27FC236}">
                <a16:creationId xmlns:a16="http://schemas.microsoft.com/office/drawing/2014/main" id="{92B20C7A-FE60-4FC7-A3DB-9293CD7533C3}"/>
              </a:ext>
            </a:extLst>
          </p:cNvPr>
          <p:cNvSpPr txBox="1"/>
          <p:nvPr/>
        </p:nvSpPr>
        <p:spPr>
          <a:xfrm>
            <a:off x="1119204" y="3173399"/>
            <a:ext cx="373075" cy="307777"/>
          </a:xfrm>
          <a:prstGeom prst="rect">
            <a:avLst/>
          </a:prstGeom>
          <a:noFill/>
        </p:spPr>
        <p:txBody>
          <a:bodyPr wrap="square" rtlCol="0">
            <a:spAutoFit/>
          </a:bodyPr>
          <a:lstStyle/>
          <a:p>
            <a:r>
              <a:rPr lang="en-US" dirty="0"/>
              <a:t>2</a:t>
            </a:r>
          </a:p>
        </p:txBody>
      </p:sp>
      <p:sp>
        <p:nvSpPr>
          <p:cNvPr id="44" name="TextBox 43">
            <a:extLst>
              <a:ext uri="{FF2B5EF4-FFF2-40B4-BE49-F238E27FC236}">
                <a16:creationId xmlns:a16="http://schemas.microsoft.com/office/drawing/2014/main" id="{97D46692-2DB3-44D7-B216-65E5728CE0D7}"/>
              </a:ext>
            </a:extLst>
          </p:cNvPr>
          <p:cNvSpPr txBox="1"/>
          <p:nvPr/>
        </p:nvSpPr>
        <p:spPr>
          <a:xfrm>
            <a:off x="3192471" y="2830977"/>
            <a:ext cx="373075" cy="307777"/>
          </a:xfrm>
          <a:prstGeom prst="rect">
            <a:avLst/>
          </a:prstGeom>
          <a:noFill/>
        </p:spPr>
        <p:txBody>
          <a:bodyPr wrap="square" rtlCol="0">
            <a:spAutoFit/>
          </a:bodyPr>
          <a:lstStyle/>
          <a:p>
            <a:r>
              <a:rPr lang="en-US" dirty="0"/>
              <a:t>6</a:t>
            </a:r>
          </a:p>
        </p:txBody>
      </p:sp>
      <p:sp>
        <p:nvSpPr>
          <p:cNvPr id="45" name="TextBox 44">
            <a:extLst>
              <a:ext uri="{FF2B5EF4-FFF2-40B4-BE49-F238E27FC236}">
                <a16:creationId xmlns:a16="http://schemas.microsoft.com/office/drawing/2014/main" id="{A292C882-BCB9-4F5B-95B4-C56FA17DF087}"/>
              </a:ext>
            </a:extLst>
          </p:cNvPr>
          <p:cNvSpPr txBox="1"/>
          <p:nvPr/>
        </p:nvSpPr>
        <p:spPr>
          <a:xfrm>
            <a:off x="3192471" y="1008303"/>
            <a:ext cx="373075" cy="307777"/>
          </a:xfrm>
          <a:prstGeom prst="rect">
            <a:avLst/>
          </a:prstGeom>
          <a:noFill/>
        </p:spPr>
        <p:txBody>
          <a:bodyPr wrap="square" rtlCol="0">
            <a:spAutoFit/>
          </a:bodyPr>
          <a:lstStyle/>
          <a:p>
            <a:r>
              <a:rPr lang="en-US" dirty="0"/>
              <a:t>1</a:t>
            </a:r>
          </a:p>
        </p:txBody>
      </p:sp>
      <p:sp>
        <p:nvSpPr>
          <p:cNvPr id="46" name="TextBox 45">
            <a:extLst>
              <a:ext uri="{FF2B5EF4-FFF2-40B4-BE49-F238E27FC236}">
                <a16:creationId xmlns:a16="http://schemas.microsoft.com/office/drawing/2014/main" id="{508E61DF-5CB4-426F-BFDC-D8640880A2C3}"/>
              </a:ext>
            </a:extLst>
          </p:cNvPr>
          <p:cNvSpPr txBox="1"/>
          <p:nvPr/>
        </p:nvSpPr>
        <p:spPr>
          <a:xfrm>
            <a:off x="3147770" y="3750585"/>
            <a:ext cx="462475" cy="307777"/>
          </a:xfrm>
          <a:prstGeom prst="rect">
            <a:avLst/>
          </a:prstGeom>
          <a:noFill/>
        </p:spPr>
        <p:txBody>
          <a:bodyPr wrap="square" rtlCol="0">
            <a:spAutoFit/>
          </a:bodyPr>
          <a:lstStyle/>
          <a:p>
            <a:r>
              <a:rPr lang="en-US" dirty="0"/>
              <a:t>22</a:t>
            </a:r>
          </a:p>
        </p:txBody>
      </p:sp>
      <p:sp>
        <p:nvSpPr>
          <p:cNvPr id="47" name="TextBox 46">
            <a:extLst>
              <a:ext uri="{FF2B5EF4-FFF2-40B4-BE49-F238E27FC236}">
                <a16:creationId xmlns:a16="http://schemas.microsoft.com/office/drawing/2014/main" id="{E39B3957-D73A-4B9A-94B2-F592A344B0D2}"/>
              </a:ext>
            </a:extLst>
          </p:cNvPr>
          <p:cNvSpPr txBox="1"/>
          <p:nvPr/>
        </p:nvSpPr>
        <p:spPr>
          <a:xfrm>
            <a:off x="3192471" y="1921364"/>
            <a:ext cx="373075" cy="307777"/>
          </a:xfrm>
          <a:prstGeom prst="rect">
            <a:avLst/>
          </a:prstGeom>
          <a:noFill/>
        </p:spPr>
        <p:txBody>
          <a:bodyPr wrap="square" rtlCol="0">
            <a:spAutoFit/>
          </a:bodyPr>
          <a:lstStyle/>
          <a:p>
            <a:r>
              <a:rPr lang="en-US" dirty="0"/>
              <a:t>0</a:t>
            </a:r>
          </a:p>
        </p:txBody>
      </p:sp>
      <p:sp>
        <p:nvSpPr>
          <p:cNvPr id="48" name="TextBox 47">
            <a:extLst>
              <a:ext uri="{FF2B5EF4-FFF2-40B4-BE49-F238E27FC236}">
                <a16:creationId xmlns:a16="http://schemas.microsoft.com/office/drawing/2014/main" id="{5B2C6710-C907-404A-9B55-CD0D8FF5D186}"/>
              </a:ext>
            </a:extLst>
          </p:cNvPr>
          <p:cNvSpPr txBox="1"/>
          <p:nvPr/>
        </p:nvSpPr>
        <p:spPr>
          <a:xfrm>
            <a:off x="5193791" y="2328321"/>
            <a:ext cx="462475" cy="307777"/>
          </a:xfrm>
          <a:prstGeom prst="rect">
            <a:avLst/>
          </a:prstGeom>
          <a:noFill/>
        </p:spPr>
        <p:txBody>
          <a:bodyPr wrap="square" rtlCol="0">
            <a:spAutoFit/>
          </a:bodyPr>
          <a:lstStyle/>
          <a:p>
            <a:r>
              <a:rPr lang="en-US" dirty="0"/>
              <a:t>19</a:t>
            </a:r>
          </a:p>
        </p:txBody>
      </p:sp>
      <p:sp>
        <p:nvSpPr>
          <p:cNvPr id="50" name="Arrow: Right 49">
            <a:extLst>
              <a:ext uri="{FF2B5EF4-FFF2-40B4-BE49-F238E27FC236}">
                <a16:creationId xmlns:a16="http://schemas.microsoft.com/office/drawing/2014/main" id="{5B709FBC-F326-4610-A2B4-8CA5156E2A32}"/>
              </a:ext>
            </a:extLst>
          </p:cNvPr>
          <p:cNvSpPr/>
          <p:nvPr/>
        </p:nvSpPr>
        <p:spPr>
          <a:xfrm>
            <a:off x="2108778" y="3290879"/>
            <a:ext cx="526536" cy="229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B581E744-53D8-483F-9D50-683806641B92}"/>
              </a:ext>
            </a:extLst>
          </p:cNvPr>
          <p:cNvSpPr/>
          <p:nvPr/>
        </p:nvSpPr>
        <p:spPr>
          <a:xfrm>
            <a:off x="2104905" y="2413726"/>
            <a:ext cx="526536" cy="229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row: Right 54">
            <a:extLst>
              <a:ext uri="{FF2B5EF4-FFF2-40B4-BE49-F238E27FC236}">
                <a16:creationId xmlns:a16="http://schemas.microsoft.com/office/drawing/2014/main" id="{C6FDB17A-71D0-4084-AA97-74E3CAD38501}"/>
              </a:ext>
            </a:extLst>
          </p:cNvPr>
          <p:cNvSpPr/>
          <p:nvPr/>
        </p:nvSpPr>
        <p:spPr>
          <a:xfrm rot="2188359">
            <a:off x="4064976" y="1647013"/>
            <a:ext cx="526536" cy="229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Right 55">
            <a:extLst>
              <a:ext uri="{FF2B5EF4-FFF2-40B4-BE49-F238E27FC236}">
                <a16:creationId xmlns:a16="http://schemas.microsoft.com/office/drawing/2014/main" id="{C9F92E50-60A9-44F9-A5AD-C3FFCEAE90A1}"/>
              </a:ext>
            </a:extLst>
          </p:cNvPr>
          <p:cNvSpPr/>
          <p:nvPr/>
        </p:nvSpPr>
        <p:spPr>
          <a:xfrm rot="916506">
            <a:off x="3928872" y="2114552"/>
            <a:ext cx="526536" cy="229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Right 56">
            <a:extLst>
              <a:ext uri="{FF2B5EF4-FFF2-40B4-BE49-F238E27FC236}">
                <a16:creationId xmlns:a16="http://schemas.microsoft.com/office/drawing/2014/main" id="{A664682D-599E-4003-8F96-A218E3CADA8A}"/>
              </a:ext>
            </a:extLst>
          </p:cNvPr>
          <p:cNvSpPr/>
          <p:nvPr/>
        </p:nvSpPr>
        <p:spPr>
          <a:xfrm rot="20521699">
            <a:off x="3933115" y="2667318"/>
            <a:ext cx="526536" cy="229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row: Right 57">
            <a:extLst>
              <a:ext uri="{FF2B5EF4-FFF2-40B4-BE49-F238E27FC236}">
                <a16:creationId xmlns:a16="http://schemas.microsoft.com/office/drawing/2014/main" id="{64CD84BC-B779-45B8-9C61-6AFEB5169162}"/>
              </a:ext>
            </a:extLst>
          </p:cNvPr>
          <p:cNvSpPr/>
          <p:nvPr/>
        </p:nvSpPr>
        <p:spPr>
          <a:xfrm rot="19213327">
            <a:off x="4060802" y="3133879"/>
            <a:ext cx="526536" cy="229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CC02A6E-D65D-4068-A78D-093710F4207D}"/>
              </a:ext>
            </a:extLst>
          </p:cNvPr>
          <p:cNvSpPr txBox="1"/>
          <p:nvPr/>
        </p:nvSpPr>
        <p:spPr>
          <a:xfrm>
            <a:off x="1896095" y="423346"/>
            <a:ext cx="2887389" cy="400110"/>
          </a:xfrm>
          <a:prstGeom prst="rect">
            <a:avLst/>
          </a:prstGeom>
          <a:noFill/>
        </p:spPr>
        <p:txBody>
          <a:bodyPr wrap="square" rtlCol="0">
            <a:spAutoFit/>
          </a:bodyPr>
          <a:lstStyle/>
          <a:p>
            <a:r>
              <a:rPr lang="en-US" sz="2000" dirty="0"/>
              <a:t>Forward Propagation</a:t>
            </a:r>
          </a:p>
        </p:txBody>
      </p:sp>
      <p:sp>
        <p:nvSpPr>
          <p:cNvPr id="5" name="TextBox 4">
            <a:extLst>
              <a:ext uri="{FF2B5EF4-FFF2-40B4-BE49-F238E27FC236}">
                <a16:creationId xmlns:a16="http://schemas.microsoft.com/office/drawing/2014/main" id="{C5F60346-0DEE-451B-B5C6-58A8974353F4}"/>
              </a:ext>
            </a:extLst>
          </p:cNvPr>
          <p:cNvSpPr txBox="1"/>
          <p:nvPr/>
        </p:nvSpPr>
        <p:spPr>
          <a:xfrm>
            <a:off x="2683280" y="3491259"/>
            <a:ext cx="342228" cy="307777"/>
          </a:xfrm>
          <a:prstGeom prst="rect">
            <a:avLst/>
          </a:prstGeom>
          <a:noFill/>
        </p:spPr>
        <p:txBody>
          <a:bodyPr wrap="square" rtlCol="0">
            <a:spAutoFit/>
          </a:bodyPr>
          <a:lstStyle/>
          <a:p>
            <a:r>
              <a:rPr lang="en-US" dirty="0"/>
              <a:t>.5</a:t>
            </a:r>
          </a:p>
        </p:txBody>
      </p:sp>
      <p:sp>
        <p:nvSpPr>
          <p:cNvPr id="59" name="TextBox 58">
            <a:extLst>
              <a:ext uri="{FF2B5EF4-FFF2-40B4-BE49-F238E27FC236}">
                <a16:creationId xmlns:a16="http://schemas.microsoft.com/office/drawing/2014/main" id="{BC8FC0E3-ABA1-4A36-B838-65AE18475CCB}"/>
              </a:ext>
            </a:extLst>
          </p:cNvPr>
          <p:cNvSpPr txBox="1"/>
          <p:nvPr/>
        </p:nvSpPr>
        <p:spPr>
          <a:xfrm>
            <a:off x="1809209" y="3373906"/>
            <a:ext cx="342228" cy="307777"/>
          </a:xfrm>
          <a:prstGeom prst="rect">
            <a:avLst/>
          </a:prstGeom>
          <a:noFill/>
        </p:spPr>
        <p:txBody>
          <a:bodyPr wrap="square" rtlCol="0">
            <a:spAutoFit/>
          </a:bodyPr>
          <a:lstStyle/>
          <a:p>
            <a:r>
              <a:rPr lang="en-US" dirty="0"/>
              <a:t>-2</a:t>
            </a:r>
          </a:p>
        </p:txBody>
      </p:sp>
      <p:sp>
        <p:nvSpPr>
          <p:cNvPr id="60" name="TextBox 59">
            <a:extLst>
              <a:ext uri="{FF2B5EF4-FFF2-40B4-BE49-F238E27FC236}">
                <a16:creationId xmlns:a16="http://schemas.microsoft.com/office/drawing/2014/main" id="{F496191A-E01B-4653-B42D-5751E7789A47}"/>
              </a:ext>
            </a:extLst>
          </p:cNvPr>
          <p:cNvSpPr txBox="1"/>
          <p:nvPr/>
        </p:nvSpPr>
        <p:spPr>
          <a:xfrm>
            <a:off x="3562656" y="3116739"/>
            <a:ext cx="439308" cy="307777"/>
          </a:xfrm>
          <a:prstGeom prst="rect">
            <a:avLst/>
          </a:prstGeom>
          <a:noFill/>
        </p:spPr>
        <p:txBody>
          <a:bodyPr wrap="square" rtlCol="0">
            <a:spAutoFit/>
          </a:bodyPr>
          <a:lstStyle/>
          <a:p>
            <a:r>
              <a:rPr lang="en-US" dirty="0"/>
              <a:t>.19</a:t>
            </a:r>
          </a:p>
        </p:txBody>
      </p:sp>
      <p:sp>
        <p:nvSpPr>
          <p:cNvPr id="62" name="TextBox 61">
            <a:extLst>
              <a:ext uri="{FF2B5EF4-FFF2-40B4-BE49-F238E27FC236}">
                <a16:creationId xmlns:a16="http://schemas.microsoft.com/office/drawing/2014/main" id="{9EA441D0-06A9-4D49-98BE-F6B970AB25CB}"/>
              </a:ext>
            </a:extLst>
          </p:cNvPr>
          <p:cNvSpPr txBox="1"/>
          <p:nvPr/>
        </p:nvSpPr>
        <p:spPr>
          <a:xfrm>
            <a:off x="3860790" y="1285482"/>
            <a:ext cx="522183" cy="307777"/>
          </a:xfrm>
          <a:prstGeom prst="rect">
            <a:avLst/>
          </a:prstGeom>
          <a:noFill/>
        </p:spPr>
        <p:txBody>
          <a:bodyPr wrap="square" rtlCol="0">
            <a:spAutoFit/>
          </a:bodyPr>
          <a:lstStyle/>
          <a:p>
            <a:r>
              <a:rPr lang="en-US" dirty="0"/>
              <a:t>-.07</a:t>
            </a:r>
          </a:p>
        </p:txBody>
      </p:sp>
      <p:sp>
        <p:nvSpPr>
          <p:cNvPr id="63" name="TextBox 62">
            <a:extLst>
              <a:ext uri="{FF2B5EF4-FFF2-40B4-BE49-F238E27FC236}">
                <a16:creationId xmlns:a16="http://schemas.microsoft.com/office/drawing/2014/main" id="{B20F803C-3D83-40CF-85A7-33B1FDF6CF4C}"/>
              </a:ext>
            </a:extLst>
          </p:cNvPr>
          <p:cNvSpPr txBox="1"/>
          <p:nvPr/>
        </p:nvSpPr>
        <p:spPr>
          <a:xfrm>
            <a:off x="2180967" y="2760854"/>
            <a:ext cx="457200" cy="307777"/>
          </a:xfrm>
          <a:prstGeom prst="rect">
            <a:avLst/>
          </a:prstGeom>
          <a:noFill/>
        </p:spPr>
        <p:txBody>
          <a:bodyPr wrap="square" rtlCol="0">
            <a:spAutoFit/>
          </a:bodyPr>
          <a:lstStyle/>
          <a:p>
            <a:r>
              <a:rPr lang="en-US" dirty="0"/>
              <a:t>50</a:t>
            </a:r>
          </a:p>
        </p:txBody>
      </p:sp>
      <p:sp>
        <p:nvSpPr>
          <p:cNvPr id="82" name="TextBox 81">
            <a:extLst>
              <a:ext uri="{FF2B5EF4-FFF2-40B4-BE49-F238E27FC236}">
                <a16:creationId xmlns:a16="http://schemas.microsoft.com/office/drawing/2014/main" id="{2AF5CA1B-4092-40CF-A2A5-153A8D226DEA}"/>
              </a:ext>
            </a:extLst>
          </p:cNvPr>
          <p:cNvSpPr txBox="1"/>
          <p:nvPr/>
        </p:nvSpPr>
        <p:spPr>
          <a:xfrm>
            <a:off x="2011652" y="1946942"/>
            <a:ext cx="561791" cy="307777"/>
          </a:xfrm>
          <a:prstGeom prst="rect">
            <a:avLst/>
          </a:prstGeom>
          <a:noFill/>
        </p:spPr>
        <p:txBody>
          <a:bodyPr wrap="square" rtlCol="0">
            <a:spAutoFit/>
          </a:bodyPr>
          <a:lstStyle/>
          <a:p>
            <a:r>
              <a:rPr lang="en-US" dirty="0"/>
              <a:t>-80</a:t>
            </a:r>
          </a:p>
        </p:txBody>
      </p:sp>
      <p:sp>
        <p:nvSpPr>
          <p:cNvPr id="83" name="TextBox 82">
            <a:extLst>
              <a:ext uri="{FF2B5EF4-FFF2-40B4-BE49-F238E27FC236}">
                <a16:creationId xmlns:a16="http://schemas.microsoft.com/office/drawing/2014/main" id="{E12C0831-AC7B-4D9D-8868-B1B31608FE12}"/>
              </a:ext>
            </a:extLst>
          </p:cNvPr>
          <p:cNvSpPr txBox="1"/>
          <p:nvPr/>
        </p:nvSpPr>
        <p:spPr>
          <a:xfrm>
            <a:off x="1929636" y="2169856"/>
            <a:ext cx="439308" cy="307777"/>
          </a:xfrm>
          <a:prstGeom prst="rect">
            <a:avLst/>
          </a:prstGeom>
          <a:noFill/>
        </p:spPr>
        <p:txBody>
          <a:bodyPr wrap="square" rtlCol="0">
            <a:spAutoFit/>
          </a:bodyPr>
          <a:lstStyle/>
          <a:p>
            <a:r>
              <a:rPr lang="en-US" dirty="0"/>
              <a:t>8</a:t>
            </a:r>
          </a:p>
        </p:txBody>
      </p:sp>
      <p:sp>
        <p:nvSpPr>
          <p:cNvPr id="86" name="TextBox 85">
            <a:extLst>
              <a:ext uri="{FF2B5EF4-FFF2-40B4-BE49-F238E27FC236}">
                <a16:creationId xmlns:a16="http://schemas.microsoft.com/office/drawing/2014/main" id="{9DB40DED-455D-4FDE-98FA-CC4820A8AC44}"/>
              </a:ext>
            </a:extLst>
          </p:cNvPr>
          <p:cNvSpPr txBox="1"/>
          <p:nvPr/>
        </p:nvSpPr>
        <p:spPr>
          <a:xfrm>
            <a:off x="3521363" y="1904410"/>
            <a:ext cx="439308" cy="307777"/>
          </a:xfrm>
          <a:prstGeom prst="rect">
            <a:avLst/>
          </a:prstGeom>
          <a:noFill/>
        </p:spPr>
        <p:txBody>
          <a:bodyPr wrap="square" rtlCol="0">
            <a:spAutoFit/>
          </a:bodyPr>
          <a:lstStyle/>
          <a:p>
            <a:r>
              <a:rPr lang="en-US" dirty="0"/>
              <a:t>13</a:t>
            </a:r>
          </a:p>
        </p:txBody>
      </p:sp>
      <p:sp>
        <p:nvSpPr>
          <p:cNvPr id="89" name="TextBox 88">
            <a:extLst>
              <a:ext uri="{FF2B5EF4-FFF2-40B4-BE49-F238E27FC236}">
                <a16:creationId xmlns:a16="http://schemas.microsoft.com/office/drawing/2014/main" id="{D276F755-B483-40FB-8852-FE74696A3BE5}"/>
              </a:ext>
            </a:extLst>
          </p:cNvPr>
          <p:cNvSpPr txBox="1"/>
          <p:nvPr/>
        </p:nvSpPr>
        <p:spPr>
          <a:xfrm>
            <a:off x="3860790" y="3538901"/>
            <a:ext cx="439308" cy="307777"/>
          </a:xfrm>
          <a:prstGeom prst="rect">
            <a:avLst/>
          </a:prstGeom>
          <a:noFill/>
        </p:spPr>
        <p:txBody>
          <a:bodyPr wrap="square" rtlCol="0">
            <a:spAutoFit/>
          </a:bodyPr>
          <a:lstStyle/>
          <a:p>
            <a:r>
              <a:rPr lang="en-US" dirty="0"/>
              <a:t>-6</a:t>
            </a:r>
          </a:p>
        </p:txBody>
      </p:sp>
      <p:sp>
        <p:nvSpPr>
          <p:cNvPr id="92" name="TextBox 91">
            <a:extLst>
              <a:ext uri="{FF2B5EF4-FFF2-40B4-BE49-F238E27FC236}">
                <a16:creationId xmlns:a16="http://schemas.microsoft.com/office/drawing/2014/main" id="{AC6B0C7A-100E-495A-8A64-40D103414FFE}"/>
              </a:ext>
            </a:extLst>
          </p:cNvPr>
          <p:cNvSpPr txBox="1"/>
          <p:nvPr/>
        </p:nvSpPr>
        <p:spPr>
          <a:xfrm>
            <a:off x="4499347" y="2845633"/>
            <a:ext cx="439308" cy="307777"/>
          </a:xfrm>
          <a:prstGeom prst="rect">
            <a:avLst/>
          </a:prstGeom>
          <a:noFill/>
        </p:spPr>
        <p:txBody>
          <a:bodyPr wrap="square" rtlCol="0">
            <a:spAutoFit/>
          </a:bodyPr>
          <a:lstStyle/>
          <a:p>
            <a:r>
              <a:rPr lang="en-US" dirty="0"/>
              <a:t>-11</a:t>
            </a:r>
          </a:p>
        </p:txBody>
      </p:sp>
      <p:sp>
        <p:nvSpPr>
          <p:cNvPr id="94" name="TextBox 93">
            <a:extLst>
              <a:ext uri="{FF2B5EF4-FFF2-40B4-BE49-F238E27FC236}">
                <a16:creationId xmlns:a16="http://schemas.microsoft.com/office/drawing/2014/main" id="{D6956EE1-BD08-49FA-A47D-583DBB34964A}"/>
              </a:ext>
            </a:extLst>
          </p:cNvPr>
          <p:cNvSpPr txBox="1"/>
          <p:nvPr/>
        </p:nvSpPr>
        <p:spPr>
          <a:xfrm>
            <a:off x="4579542" y="2397697"/>
            <a:ext cx="439308" cy="307777"/>
          </a:xfrm>
          <a:prstGeom prst="rect">
            <a:avLst/>
          </a:prstGeom>
          <a:noFill/>
        </p:spPr>
        <p:txBody>
          <a:bodyPr wrap="square" rtlCol="0">
            <a:spAutoFit/>
          </a:bodyPr>
          <a:lstStyle/>
          <a:p>
            <a:r>
              <a:rPr lang="en-US" dirty="0"/>
              <a:t>-4</a:t>
            </a:r>
          </a:p>
        </p:txBody>
      </p:sp>
      <p:sp>
        <p:nvSpPr>
          <p:cNvPr id="96" name="TextBox 95">
            <a:extLst>
              <a:ext uri="{FF2B5EF4-FFF2-40B4-BE49-F238E27FC236}">
                <a16:creationId xmlns:a16="http://schemas.microsoft.com/office/drawing/2014/main" id="{DA2D68DC-FC52-46AE-B655-C7FDA3E7F2ED}"/>
              </a:ext>
            </a:extLst>
          </p:cNvPr>
          <p:cNvSpPr txBox="1"/>
          <p:nvPr/>
        </p:nvSpPr>
        <p:spPr>
          <a:xfrm>
            <a:off x="2362212" y="1936436"/>
            <a:ext cx="439308" cy="307777"/>
          </a:xfrm>
          <a:prstGeom prst="rect">
            <a:avLst/>
          </a:prstGeom>
          <a:noFill/>
        </p:spPr>
        <p:txBody>
          <a:bodyPr wrap="square" rtlCol="0">
            <a:spAutoFit/>
          </a:bodyPr>
          <a:lstStyle/>
          <a:p>
            <a:r>
              <a:rPr lang="en-US" dirty="0"/>
              <a:t>.19</a:t>
            </a:r>
          </a:p>
        </p:txBody>
      </p:sp>
      <p:sp>
        <p:nvSpPr>
          <p:cNvPr id="98" name="TextBox 97">
            <a:extLst>
              <a:ext uri="{FF2B5EF4-FFF2-40B4-BE49-F238E27FC236}">
                <a16:creationId xmlns:a16="http://schemas.microsoft.com/office/drawing/2014/main" id="{918F9E48-1867-46FE-9746-A873650FD3F7}"/>
              </a:ext>
            </a:extLst>
          </p:cNvPr>
          <p:cNvSpPr txBox="1"/>
          <p:nvPr/>
        </p:nvSpPr>
        <p:spPr>
          <a:xfrm>
            <a:off x="1779872" y="1787730"/>
            <a:ext cx="439308" cy="307777"/>
          </a:xfrm>
          <a:prstGeom prst="rect">
            <a:avLst/>
          </a:prstGeom>
          <a:noFill/>
        </p:spPr>
        <p:txBody>
          <a:bodyPr wrap="square" rtlCol="0">
            <a:spAutoFit/>
          </a:bodyPr>
          <a:lstStyle/>
          <a:p>
            <a:r>
              <a:rPr lang="en-US" dirty="0"/>
              <a:t>4</a:t>
            </a:r>
          </a:p>
        </p:txBody>
      </p:sp>
      <p:sp>
        <p:nvSpPr>
          <p:cNvPr id="101" name="TextBox 100">
            <a:extLst>
              <a:ext uri="{FF2B5EF4-FFF2-40B4-BE49-F238E27FC236}">
                <a16:creationId xmlns:a16="http://schemas.microsoft.com/office/drawing/2014/main" id="{EA8759EA-9AA2-4D03-90C4-7285E7123767}"/>
              </a:ext>
            </a:extLst>
          </p:cNvPr>
          <p:cNvSpPr txBox="1"/>
          <p:nvPr/>
        </p:nvSpPr>
        <p:spPr>
          <a:xfrm>
            <a:off x="2705492" y="2365601"/>
            <a:ext cx="439308" cy="307777"/>
          </a:xfrm>
          <a:prstGeom prst="rect">
            <a:avLst/>
          </a:prstGeom>
          <a:noFill/>
        </p:spPr>
        <p:txBody>
          <a:bodyPr wrap="square" rtlCol="0">
            <a:spAutoFit/>
          </a:bodyPr>
          <a:lstStyle/>
          <a:p>
            <a:r>
              <a:rPr lang="en-US" dirty="0"/>
              <a:t>20</a:t>
            </a:r>
          </a:p>
        </p:txBody>
      </p:sp>
      <p:sp>
        <p:nvSpPr>
          <p:cNvPr id="102" name="TextBox 101">
            <a:extLst>
              <a:ext uri="{FF2B5EF4-FFF2-40B4-BE49-F238E27FC236}">
                <a16:creationId xmlns:a16="http://schemas.microsoft.com/office/drawing/2014/main" id="{40165697-AEA3-4715-B52E-6B1F9F9B0534}"/>
              </a:ext>
            </a:extLst>
          </p:cNvPr>
          <p:cNvSpPr txBox="1"/>
          <p:nvPr/>
        </p:nvSpPr>
        <p:spPr>
          <a:xfrm>
            <a:off x="3763266" y="2271256"/>
            <a:ext cx="342228" cy="307777"/>
          </a:xfrm>
          <a:prstGeom prst="rect">
            <a:avLst/>
          </a:prstGeom>
          <a:noFill/>
        </p:spPr>
        <p:txBody>
          <a:bodyPr wrap="square" rtlCol="0">
            <a:spAutoFit/>
          </a:bodyPr>
          <a:lstStyle/>
          <a:p>
            <a:r>
              <a:rPr lang="en-US" dirty="0"/>
              <a:t>-2</a:t>
            </a:r>
          </a:p>
        </p:txBody>
      </p:sp>
      <p:sp>
        <p:nvSpPr>
          <p:cNvPr id="104" name="TextBox 103">
            <a:extLst>
              <a:ext uri="{FF2B5EF4-FFF2-40B4-BE49-F238E27FC236}">
                <a16:creationId xmlns:a16="http://schemas.microsoft.com/office/drawing/2014/main" id="{AF180809-3301-4285-A655-91A9C6629644}"/>
              </a:ext>
            </a:extLst>
          </p:cNvPr>
          <p:cNvSpPr txBox="1"/>
          <p:nvPr/>
        </p:nvSpPr>
        <p:spPr>
          <a:xfrm>
            <a:off x="3565365" y="1588124"/>
            <a:ext cx="439308" cy="307777"/>
          </a:xfrm>
          <a:prstGeom prst="rect">
            <a:avLst/>
          </a:prstGeom>
          <a:noFill/>
        </p:spPr>
        <p:txBody>
          <a:bodyPr wrap="square" rtlCol="0">
            <a:spAutoFit/>
          </a:bodyPr>
          <a:lstStyle/>
          <a:p>
            <a:r>
              <a:rPr lang="en-US" dirty="0"/>
              <a:t>.19</a:t>
            </a:r>
          </a:p>
        </p:txBody>
      </p:sp>
      <p:sp>
        <p:nvSpPr>
          <p:cNvPr id="105" name="TextBox 104">
            <a:extLst>
              <a:ext uri="{FF2B5EF4-FFF2-40B4-BE49-F238E27FC236}">
                <a16:creationId xmlns:a16="http://schemas.microsoft.com/office/drawing/2014/main" id="{6E8ADCDD-6B67-4C9A-B79B-438CBD1464C1}"/>
              </a:ext>
            </a:extLst>
          </p:cNvPr>
          <p:cNvSpPr txBox="1"/>
          <p:nvPr/>
        </p:nvSpPr>
        <p:spPr>
          <a:xfrm>
            <a:off x="4407453" y="1955328"/>
            <a:ext cx="457200" cy="307777"/>
          </a:xfrm>
          <a:prstGeom prst="rect">
            <a:avLst/>
          </a:prstGeom>
          <a:noFill/>
        </p:spPr>
        <p:txBody>
          <a:bodyPr wrap="square" rtlCol="0">
            <a:spAutoFit/>
          </a:bodyPr>
          <a:lstStyle/>
          <a:p>
            <a:r>
              <a:rPr lang="en-US" dirty="0"/>
              <a:t>50</a:t>
            </a:r>
          </a:p>
        </p:txBody>
      </p:sp>
      <p:sp>
        <p:nvSpPr>
          <p:cNvPr id="107" name="TextBox 106">
            <a:extLst>
              <a:ext uri="{FF2B5EF4-FFF2-40B4-BE49-F238E27FC236}">
                <a16:creationId xmlns:a16="http://schemas.microsoft.com/office/drawing/2014/main" id="{CDB83CCE-9316-4CE4-AEA9-60BEE65BA889}"/>
              </a:ext>
            </a:extLst>
          </p:cNvPr>
          <p:cNvSpPr txBox="1"/>
          <p:nvPr/>
        </p:nvSpPr>
        <p:spPr>
          <a:xfrm>
            <a:off x="1649373" y="2889267"/>
            <a:ext cx="439308" cy="307777"/>
          </a:xfrm>
          <a:prstGeom prst="rect">
            <a:avLst/>
          </a:prstGeom>
          <a:noFill/>
        </p:spPr>
        <p:txBody>
          <a:bodyPr wrap="square" rtlCol="0">
            <a:spAutoFit/>
          </a:bodyPr>
          <a:lstStyle/>
          <a:p>
            <a:r>
              <a:rPr lang="en-US" dirty="0"/>
              <a:t>.19</a:t>
            </a:r>
          </a:p>
        </p:txBody>
      </p:sp>
      <p:sp>
        <p:nvSpPr>
          <p:cNvPr id="108" name="TextBox 107">
            <a:extLst>
              <a:ext uri="{FF2B5EF4-FFF2-40B4-BE49-F238E27FC236}">
                <a16:creationId xmlns:a16="http://schemas.microsoft.com/office/drawing/2014/main" id="{0F51F1F4-9EEF-4B38-ABBA-3B4E5BEC9227}"/>
              </a:ext>
            </a:extLst>
          </p:cNvPr>
          <p:cNvSpPr txBox="1"/>
          <p:nvPr/>
        </p:nvSpPr>
        <p:spPr>
          <a:xfrm>
            <a:off x="2729529" y="1319730"/>
            <a:ext cx="439308" cy="307777"/>
          </a:xfrm>
          <a:prstGeom prst="rect">
            <a:avLst/>
          </a:prstGeom>
          <a:noFill/>
        </p:spPr>
        <p:txBody>
          <a:bodyPr wrap="square" rtlCol="0">
            <a:spAutoFit/>
          </a:bodyPr>
          <a:lstStyle/>
          <a:p>
            <a:r>
              <a:rPr lang="en-US" dirty="0"/>
              <a:t>4</a:t>
            </a:r>
          </a:p>
        </p:txBody>
      </p:sp>
      <p:sp>
        <p:nvSpPr>
          <p:cNvPr id="109" name="TextBox 108">
            <a:extLst>
              <a:ext uri="{FF2B5EF4-FFF2-40B4-BE49-F238E27FC236}">
                <a16:creationId xmlns:a16="http://schemas.microsoft.com/office/drawing/2014/main" id="{ABBC6C05-0724-453F-AAE2-8030F970EFFE}"/>
              </a:ext>
            </a:extLst>
          </p:cNvPr>
          <p:cNvSpPr txBox="1"/>
          <p:nvPr/>
        </p:nvSpPr>
        <p:spPr>
          <a:xfrm>
            <a:off x="1618492" y="1265607"/>
            <a:ext cx="439308" cy="307777"/>
          </a:xfrm>
          <a:prstGeom prst="rect">
            <a:avLst/>
          </a:prstGeom>
          <a:noFill/>
        </p:spPr>
        <p:txBody>
          <a:bodyPr wrap="square" rtlCol="0">
            <a:spAutoFit/>
          </a:bodyPr>
          <a:lstStyle/>
          <a:p>
            <a:r>
              <a:rPr lang="en-US" dirty="0"/>
              <a:t>.19</a:t>
            </a:r>
          </a:p>
        </p:txBody>
      </p:sp>
      <p:sp>
        <p:nvSpPr>
          <p:cNvPr id="110" name="TextBox 109">
            <a:extLst>
              <a:ext uri="{FF2B5EF4-FFF2-40B4-BE49-F238E27FC236}">
                <a16:creationId xmlns:a16="http://schemas.microsoft.com/office/drawing/2014/main" id="{9DD44194-35D3-40C8-BC6F-A36B1988AF83}"/>
              </a:ext>
            </a:extLst>
          </p:cNvPr>
          <p:cNvSpPr txBox="1"/>
          <p:nvPr/>
        </p:nvSpPr>
        <p:spPr>
          <a:xfrm>
            <a:off x="2581641" y="2843475"/>
            <a:ext cx="439308" cy="307777"/>
          </a:xfrm>
          <a:prstGeom prst="rect">
            <a:avLst/>
          </a:prstGeom>
          <a:noFill/>
        </p:spPr>
        <p:txBody>
          <a:bodyPr wrap="square" rtlCol="0">
            <a:spAutoFit/>
          </a:bodyPr>
          <a:lstStyle/>
          <a:p>
            <a:r>
              <a:rPr lang="en-US" dirty="0"/>
              <a:t>-11</a:t>
            </a:r>
          </a:p>
        </p:txBody>
      </p:sp>
      <p:sp>
        <p:nvSpPr>
          <p:cNvPr id="111" name="TextBox 110">
            <a:extLst>
              <a:ext uri="{FF2B5EF4-FFF2-40B4-BE49-F238E27FC236}">
                <a16:creationId xmlns:a16="http://schemas.microsoft.com/office/drawing/2014/main" id="{1A235E3E-E567-4167-85DF-9D1A7E8C6B49}"/>
              </a:ext>
            </a:extLst>
          </p:cNvPr>
          <p:cNvSpPr txBox="1"/>
          <p:nvPr/>
        </p:nvSpPr>
        <p:spPr>
          <a:xfrm>
            <a:off x="1494580" y="2058298"/>
            <a:ext cx="342228" cy="307777"/>
          </a:xfrm>
          <a:prstGeom prst="rect">
            <a:avLst/>
          </a:prstGeom>
          <a:noFill/>
        </p:spPr>
        <p:txBody>
          <a:bodyPr wrap="square" rtlCol="0">
            <a:spAutoFit/>
          </a:bodyPr>
          <a:lstStyle/>
          <a:p>
            <a:r>
              <a:rPr lang="en-US" dirty="0"/>
              <a:t>-2</a:t>
            </a:r>
          </a:p>
        </p:txBody>
      </p:sp>
      <p:sp>
        <p:nvSpPr>
          <p:cNvPr id="112" name="TextBox 111">
            <a:extLst>
              <a:ext uri="{FF2B5EF4-FFF2-40B4-BE49-F238E27FC236}">
                <a16:creationId xmlns:a16="http://schemas.microsoft.com/office/drawing/2014/main" id="{32E40EA8-8158-4EE8-9F37-E7169F2C6A9A}"/>
              </a:ext>
            </a:extLst>
          </p:cNvPr>
          <p:cNvSpPr txBox="1"/>
          <p:nvPr/>
        </p:nvSpPr>
        <p:spPr>
          <a:xfrm>
            <a:off x="2745258" y="1632170"/>
            <a:ext cx="457200" cy="307777"/>
          </a:xfrm>
          <a:prstGeom prst="rect">
            <a:avLst/>
          </a:prstGeom>
          <a:noFill/>
        </p:spPr>
        <p:txBody>
          <a:bodyPr wrap="square" rtlCol="0">
            <a:spAutoFit/>
          </a:bodyPr>
          <a:lstStyle/>
          <a:p>
            <a:r>
              <a:rPr lang="en-US" dirty="0"/>
              <a:t>50</a:t>
            </a:r>
          </a:p>
        </p:txBody>
      </p:sp>
      <p:sp>
        <p:nvSpPr>
          <p:cNvPr id="113" name="TextBox 112">
            <a:extLst>
              <a:ext uri="{FF2B5EF4-FFF2-40B4-BE49-F238E27FC236}">
                <a16:creationId xmlns:a16="http://schemas.microsoft.com/office/drawing/2014/main" id="{342D0CF5-1B6F-40B2-A061-45EC70BDE675}"/>
              </a:ext>
            </a:extLst>
          </p:cNvPr>
          <p:cNvSpPr txBox="1"/>
          <p:nvPr/>
        </p:nvSpPr>
        <p:spPr>
          <a:xfrm>
            <a:off x="2411787" y="3942106"/>
            <a:ext cx="439308" cy="307777"/>
          </a:xfrm>
          <a:prstGeom prst="rect">
            <a:avLst/>
          </a:prstGeom>
          <a:noFill/>
        </p:spPr>
        <p:txBody>
          <a:bodyPr wrap="square" rtlCol="0">
            <a:spAutoFit/>
          </a:bodyPr>
          <a:lstStyle/>
          <a:p>
            <a:r>
              <a:rPr lang="en-US" dirty="0"/>
              <a:t>.19</a:t>
            </a:r>
          </a:p>
        </p:txBody>
      </p:sp>
      <p:sp>
        <p:nvSpPr>
          <p:cNvPr id="114" name="TextBox 113">
            <a:extLst>
              <a:ext uri="{FF2B5EF4-FFF2-40B4-BE49-F238E27FC236}">
                <a16:creationId xmlns:a16="http://schemas.microsoft.com/office/drawing/2014/main" id="{D78D2778-FDDD-4665-B81C-F4057E10BA75}"/>
              </a:ext>
            </a:extLst>
          </p:cNvPr>
          <p:cNvSpPr txBox="1"/>
          <p:nvPr/>
        </p:nvSpPr>
        <p:spPr>
          <a:xfrm>
            <a:off x="4091709" y="2059862"/>
            <a:ext cx="439308" cy="307777"/>
          </a:xfrm>
          <a:prstGeom prst="rect">
            <a:avLst/>
          </a:prstGeom>
          <a:noFill/>
        </p:spPr>
        <p:txBody>
          <a:bodyPr wrap="square" rtlCol="0">
            <a:spAutoFit/>
          </a:bodyPr>
          <a:lstStyle/>
          <a:p>
            <a:r>
              <a:rPr lang="en-US" dirty="0"/>
              <a:t>-6</a:t>
            </a:r>
          </a:p>
        </p:txBody>
      </p:sp>
      <p:sp>
        <p:nvSpPr>
          <p:cNvPr id="115" name="TextBox 114">
            <a:extLst>
              <a:ext uri="{FF2B5EF4-FFF2-40B4-BE49-F238E27FC236}">
                <a16:creationId xmlns:a16="http://schemas.microsoft.com/office/drawing/2014/main" id="{DBD19E38-7FC2-44DF-9F46-9159B0795D0E}"/>
              </a:ext>
            </a:extLst>
          </p:cNvPr>
          <p:cNvSpPr txBox="1"/>
          <p:nvPr/>
        </p:nvSpPr>
        <p:spPr>
          <a:xfrm>
            <a:off x="3964609" y="2684184"/>
            <a:ext cx="561791" cy="307777"/>
          </a:xfrm>
          <a:prstGeom prst="rect">
            <a:avLst/>
          </a:prstGeom>
          <a:noFill/>
        </p:spPr>
        <p:txBody>
          <a:bodyPr wrap="square" rtlCol="0">
            <a:spAutoFit/>
          </a:bodyPr>
          <a:lstStyle/>
          <a:p>
            <a:r>
              <a:rPr lang="en-US" dirty="0"/>
              <a:t>-80</a:t>
            </a:r>
          </a:p>
        </p:txBody>
      </p:sp>
      <p:sp>
        <p:nvSpPr>
          <p:cNvPr id="116" name="TextBox 115">
            <a:extLst>
              <a:ext uri="{FF2B5EF4-FFF2-40B4-BE49-F238E27FC236}">
                <a16:creationId xmlns:a16="http://schemas.microsoft.com/office/drawing/2014/main" id="{B71EC419-F63D-40F8-BFB3-476D133F702B}"/>
              </a:ext>
            </a:extLst>
          </p:cNvPr>
          <p:cNvSpPr txBox="1"/>
          <p:nvPr/>
        </p:nvSpPr>
        <p:spPr>
          <a:xfrm>
            <a:off x="2325880" y="1215912"/>
            <a:ext cx="457200" cy="307777"/>
          </a:xfrm>
          <a:prstGeom prst="rect">
            <a:avLst/>
          </a:prstGeom>
          <a:noFill/>
        </p:spPr>
        <p:txBody>
          <a:bodyPr wrap="square" rtlCol="0">
            <a:spAutoFit/>
          </a:bodyPr>
          <a:lstStyle/>
          <a:p>
            <a:r>
              <a:rPr lang="en-US" dirty="0"/>
              <a:t>50</a:t>
            </a:r>
          </a:p>
        </p:txBody>
      </p:sp>
      <p:sp>
        <p:nvSpPr>
          <p:cNvPr id="117" name="TextBox 116">
            <a:extLst>
              <a:ext uri="{FF2B5EF4-FFF2-40B4-BE49-F238E27FC236}">
                <a16:creationId xmlns:a16="http://schemas.microsoft.com/office/drawing/2014/main" id="{36D95990-A132-4409-9E12-95B9A5369442}"/>
              </a:ext>
            </a:extLst>
          </p:cNvPr>
          <p:cNvSpPr txBox="1"/>
          <p:nvPr/>
        </p:nvSpPr>
        <p:spPr>
          <a:xfrm>
            <a:off x="2227929" y="2448392"/>
            <a:ext cx="522183" cy="307777"/>
          </a:xfrm>
          <a:prstGeom prst="rect">
            <a:avLst/>
          </a:prstGeom>
          <a:noFill/>
        </p:spPr>
        <p:txBody>
          <a:bodyPr wrap="square" rtlCol="0">
            <a:spAutoFit/>
          </a:bodyPr>
          <a:lstStyle/>
          <a:p>
            <a:r>
              <a:rPr lang="en-US" dirty="0"/>
              <a:t>-.07</a:t>
            </a:r>
          </a:p>
        </p:txBody>
      </p:sp>
      <p:sp>
        <p:nvSpPr>
          <p:cNvPr id="118" name="TextBox 117">
            <a:extLst>
              <a:ext uri="{FF2B5EF4-FFF2-40B4-BE49-F238E27FC236}">
                <a16:creationId xmlns:a16="http://schemas.microsoft.com/office/drawing/2014/main" id="{2D5CBBB4-19D6-4712-A269-F9DF8A63D673}"/>
              </a:ext>
            </a:extLst>
          </p:cNvPr>
          <p:cNvSpPr txBox="1"/>
          <p:nvPr/>
        </p:nvSpPr>
        <p:spPr>
          <a:xfrm>
            <a:off x="2182810" y="3273998"/>
            <a:ext cx="522183" cy="307777"/>
          </a:xfrm>
          <a:prstGeom prst="rect">
            <a:avLst/>
          </a:prstGeom>
          <a:noFill/>
        </p:spPr>
        <p:txBody>
          <a:bodyPr wrap="square" rtlCol="0">
            <a:spAutoFit/>
          </a:bodyPr>
          <a:lstStyle/>
          <a:p>
            <a:r>
              <a:rPr lang="en-US" dirty="0"/>
              <a:t>-.07</a:t>
            </a:r>
          </a:p>
        </p:txBody>
      </p:sp>
      <p:graphicFrame>
        <p:nvGraphicFramePr>
          <p:cNvPr id="8" name="Table 7">
            <a:extLst>
              <a:ext uri="{FF2B5EF4-FFF2-40B4-BE49-F238E27FC236}">
                <a16:creationId xmlns:a16="http://schemas.microsoft.com/office/drawing/2014/main" id="{1CAA8BCF-7F85-4EBF-A0C3-0414D7327522}"/>
              </a:ext>
            </a:extLst>
          </p:cNvPr>
          <p:cNvGraphicFramePr>
            <a:graphicFrameLocks noGrp="1"/>
          </p:cNvGraphicFramePr>
          <p:nvPr>
            <p:extLst>
              <p:ext uri="{D42A27DB-BD31-4B8C-83A1-F6EECF244321}">
                <p14:modId xmlns:p14="http://schemas.microsoft.com/office/powerpoint/2010/main" val="813614256"/>
              </p:ext>
            </p:extLst>
          </p:nvPr>
        </p:nvGraphicFramePr>
        <p:xfrm>
          <a:off x="6514631" y="652667"/>
          <a:ext cx="1958337" cy="1795725"/>
        </p:xfrm>
        <a:graphic>
          <a:graphicData uri="http://schemas.openxmlformats.org/drawingml/2006/table">
            <a:tbl>
              <a:tblPr firstRow="1" bandRow="1">
                <a:tableStyleId>{B8A8C735-DE1E-468E-BDB7-B59EB420C229}</a:tableStyleId>
              </a:tblPr>
              <a:tblGrid>
                <a:gridCol w="652779">
                  <a:extLst>
                    <a:ext uri="{9D8B030D-6E8A-4147-A177-3AD203B41FA5}">
                      <a16:colId xmlns:a16="http://schemas.microsoft.com/office/drawing/2014/main" val="2158823103"/>
                    </a:ext>
                  </a:extLst>
                </a:gridCol>
                <a:gridCol w="652779">
                  <a:extLst>
                    <a:ext uri="{9D8B030D-6E8A-4147-A177-3AD203B41FA5}">
                      <a16:colId xmlns:a16="http://schemas.microsoft.com/office/drawing/2014/main" val="1169948907"/>
                    </a:ext>
                  </a:extLst>
                </a:gridCol>
                <a:gridCol w="652779">
                  <a:extLst>
                    <a:ext uri="{9D8B030D-6E8A-4147-A177-3AD203B41FA5}">
                      <a16:colId xmlns:a16="http://schemas.microsoft.com/office/drawing/2014/main" val="2980331050"/>
                    </a:ext>
                  </a:extLst>
                </a:gridCol>
              </a:tblGrid>
              <a:tr h="395021">
                <a:tc>
                  <a:txBody>
                    <a:bodyPr/>
                    <a:lstStyle/>
                    <a:p>
                      <a:pPr algn="ctr"/>
                      <a:r>
                        <a:rPr lang="en-US" dirty="0"/>
                        <a:t>52</a:t>
                      </a:r>
                    </a:p>
                  </a:txBody>
                  <a:tcPr/>
                </a:tc>
                <a:tc>
                  <a:txBody>
                    <a:bodyPr/>
                    <a:lstStyle/>
                    <a:p>
                      <a:pPr algn="ctr"/>
                      <a:r>
                        <a:rPr lang="en-US" dirty="0"/>
                        <a:t>19</a:t>
                      </a:r>
                    </a:p>
                  </a:txBody>
                  <a:tcPr/>
                </a:tc>
                <a:tc>
                  <a:txBody>
                    <a:bodyPr/>
                    <a:lstStyle/>
                    <a:p>
                      <a:pPr algn="ctr"/>
                      <a:endParaRPr lang="en-US" dirty="0"/>
                    </a:p>
                  </a:txBody>
                  <a:tcPr/>
                </a:tc>
                <a:extLst>
                  <a:ext uri="{0D108BD9-81ED-4DB2-BD59-A6C34878D82A}">
                    <a16:rowId xmlns:a16="http://schemas.microsoft.com/office/drawing/2014/main" val="4254284252"/>
                  </a:ext>
                </a:extLst>
              </a:tr>
              <a:tr h="350176">
                <a:tc>
                  <a:txBody>
                    <a:bodyPr/>
                    <a:lstStyle/>
                    <a:p>
                      <a:pPr algn="ctr"/>
                      <a:r>
                        <a:rPr lang="en-US" dirty="0"/>
                        <a:t>7</a:t>
                      </a:r>
                    </a:p>
                  </a:txBody>
                  <a:tcPr/>
                </a:tc>
                <a:tc>
                  <a:txBody>
                    <a:bodyPr/>
                    <a:lstStyle/>
                    <a:p>
                      <a:pPr algn="ctr"/>
                      <a:r>
                        <a:rPr lang="en-US" dirty="0"/>
                        <a:t>2</a:t>
                      </a:r>
                    </a:p>
                  </a:txBody>
                  <a:tcPr/>
                </a:tc>
                <a:tc>
                  <a:txBody>
                    <a:bodyPr/>
                    <a:lstStyle/>
                    <a:p>
                      <a:pPr algn="ctr"/>
                      <a:endParaRPr lang="en-US" dirty="0"/>
                    </a:p>
                  </a:txBody>
                  <a:tcPr/>
                </a:tc>
                <a:extLst>
                  <a:ext uri="{0D108BD9-81ED-4DB2-BD59-A6C34878D82A}">
                    <a16:rowId xmlns:a16="http://schemas.microsoft.com/office/drawing/2014/main" val="2980508889"/>
                  </a:ext>
                </a:extLst>
              </a:tr>
              <a:tr h="350176">
                <a:tc>
                  <a:txBody>
                    <a:bodyPr/>
                    <a:lstStyle/>
                    <a:p>
                      <a:pPr algn="ctr"/>
                      <a:r>
                        <a:rPr lang="en-US" dirty="0"/>
                        <a:t>30</a:t>
                      </a:r>
                    </a:p>
                  </a:txBody>
                  <a:tcPr/>
                </a:tc>
                <a:tc>
                  <a:txBody>
                    <a:bodyPr/>
                    <a:lstStyle/>
                    <a:p>
                      <a:pPr algn="ctr"/>
                      <a:r>
                        <a:rPr lang="en-US" dirty="0"/>
                        <a:t>-6</a:t>
                      </a:r>
                    </a:p>
                  </a:txBody>
                  <a:tcPr/>
                </a:tc>
                <a:tc>
                  <a:txBody>
                    <a:bodyPr/>
                    <a:lstStyle/>
                    <a:p>
                      <a:pPr algn="ctr"/>
                      <a:endParaRPr lang="en-US" dirty="0"/>
                    </a:p>
                  </a:txBody>
                  <a:tcPr/>
                </a:tc>
                <a:extLst>
                  <a:ext uri="{0D108BD9-81ED-4DB2-BD59-A6C34878D82A}">
                    <a16:rowId xmlns:a16="http://schemas.microsoft.com/office/drawing/2014/main" val="3110798239"/>
                  </a:ext>
                </a:extLst>
              </a:tr>
              <a:tr h="350176">
                <a:tc>
                  <a:txBody>
                    <a:bodyPr/>
                    <a:lstStyle/>
                    <a:p>
                      <a:pPr algn="ctr"/>
                      <a:r>
                        <a:rPr lang="en-US" dirty="0"/>
                        <a:t>-48</a:t>
                      </a:r>
                    </a:p>
                  </a:txBody>
                  <a:tcPr/>
                </a:tc>
                <a:tc>
                  <a:txBody>
                    <a:bodyPr/>
                    <a:lstStyle/>
                    <a:p>
                      <a:pPr algn="ctr"/>
                      <a:r>
                        <a:rPr lang="en-US" dirty="0"/>
                        <a:t>87</a:t>
                      </a:r>
                    </a:p>
                  </a:txBody>
                  <a:tcPr/>
                </a:tc>
                <a:tc>
                  <a:txBody>
                    <a:bodyPr/>
                    <a:lstStyle/>
                    <a:p>
                      <a:pPr algn="ctr"/>
                      <a:endParaRPr lang="en-US" dirty="0"/>
                    </a:p>
                  </a:txBody>
                  <a:tcPr/>
                </a:tc>
                <a:extLst>
                  <a:ext uri="{0D108BD9-81ED-4DB2-BD59-A6C34878D82A}">
                    <a16:rowId xmlns:a16="http://schemas.microsoft.com/office/drawing/2014/main" val="1880741932"/>
                  </a:ext>
                </a:extLst>
              </a:tr>
              <a:tr h="350176">
                <a:tc>
                  <a:txBody>
                    <a:bodyPr/>
                    <a:lstStyle/>
                    <a:p>
                      <a:pPr algn="ctr"/>
                      <a:r>
                        <a:rPr lang="en-US" dirty="0"/>
                        <a:t>9</a:t>
                      </a:r>
                    </a:p>
                  </a:txBody>
                  <a:tcPr/>
                </a:tc>
                <a:tc>
                  <a:txBody>
                    <a:bodyPr/>
                    <a:lstStyle/>
                    <a:p>
                      <a:pPr algn="ctr"/>
                      <a:r>
                        <a:rPr lang="en-US" dirty="0"/>
                        <a:t>-.01</a:t>
                      </a:r>
                    </a:p>
                  </a:txBody>
                  <a:tcPr/>
                </a:tc>
                <a:tc>
                  <a:txBody>
                    <a:bodyPr/>
                    <a:lstStyle/>
                    <a:p>
                      <a:pPr algn="ctr"/>
                      <a:endParaRPr lang="en-US" dirty="0"/>
                    </a:p>
                  </a:txBody>
                  <a:tcPr/>
                </a:tc>
                <a:extLst>
                  <a:ext uri="{0D108BD9-81ED-4DB2-BD59-A6C34878D82A}">
                    <a16:rowId xmlns:a16="http://schemas.microsoft.com/office/drawing/2014/main" val="1679630695"/>
                  </a:ext>
                </a:extLst>
              </a:tr>
            </a:tbl>
          </a:graphicData>
        </a:graphic>
      </p:graphicFrame>
      <p:sp>
        <p:nvSpPr>
          <p:cNvPr id="10" name="TextBox 9">
            <a:extLst>
              <a:ext uri="{FF2B5EF4-FFF2-40B4-BE49-F238E27FC236}">
                <a16:creationId xmlns:a16="http://schemas.microsoft.com/office/drawing/2014/main" id="{A140502A-45CC-4544-83DA-2D9657077277}"/>
              </a:ext>
            </a:extLst>
          </p:cNvPr>
          <p:cNvSpPr txBox="1"/>
          <p:nvPr/>
        </p:nvSpPr>
        <p:spPr>
          <a:xfrm>
            <a:off x="6686684" y="342451"/>
            <a:ext cx="378300" cy="307777"/>
          </a:xfrm>
          <a:prstGeom prst="rect">
            <a:avLst/>
          </a:prstGeom>
          <a:noFill/>
        </p:spPr>
        <p:txBody>
          <a:bodyPr wrap="square" rtlCol="0">
            <a:spAutoFit/>
          </a:bodyPr>
          <a:lstStyle/>
          <a:p>
            <a:r>
              <a:rPr lang="en-US" dirty="0"/>
              <a:t>Y</a:t>
            </a:r>
          </a:p>
        </p:txBody>
      </p:sp>
      <p:sp>
        <p:nvSpPr>
          <p:cNvPr id="128" name="TextBox 127">
            <a:extLst>
              <a:ext uri="{FF2B5EF4-FFF2-40B4-BE49-F238E27FC236}">
                <a16:creationId xmlns:a16="http://schemas.microsoft.com/office/drawing/2014/main" id="{CA692CF5-AEB1-4FCB-AB32-C4CE492672BB}"/>
              </a:ext>
            </a:extLst>
          </p:cNvPr>
          <p:cNvSpPr txBox="1"/>
          <p:nvPr/>
        </p:nvSpPr>
        <p:spPr>
          <a:xfrm>
            <a:off x="7304649" y="342451"/>
            <a:ext cx="378300" cy="307777"/>
          </a:xfrm>
          <a:prstGeom prst="rect">
            <a:avLst/>
          </a:prstGeom>
          <a:noFill/>
        </p:spPr>
        <p:txBody>
          <a:bodyPr wrap="square" rtlCol="0">
            <a:spAutoFit/>
          </a:bodyPr>
          <a:lstStyle/>
          <a:p>
            <a:r>
              <a:rPr lang="en-US" dirty="0"/>
              <a:t>Y’</a:t>
            </a:r>
          </a:p>
        </p:txBody>
      </p:sp>
      <p:sp>
        <p:nvSpPr>
          <p:cNvPr id="129" name="TextBox 128">
            <a:extLst>
              <a:ext uri="{FF2B5EF4-FFF2-40B4-BE49-F238E27FC236}">
                <a16:creationId xmlns:a16="http://schemas.microsoft.com/office/drawing/2014/main" id="{671B61D2-F296-4003-A580-901733051188}"/>
              </a:ext>
            </a:extLst>
          </p:cNvPr>
          <p:cNvSpPr txBox="1"/>
          <p:nvPr/>
        </p:nvSpPr>
        <p:spPr>
          <a:xfrm>
            <a:off x="7960657" y="342452"/>
            <a:ext cx="378300" cy="307777"/>
          </a:xfrm>
          <a:prstGeom prst="rect">
            <a:avLst/>
          </a:prstGeom>
          <a:noFill/>
        </p:spPr>
        <p:txBody>
          <a:bodyPr wrap="square" rtlCol="0">
            <a:spAutoFit/>
          </a:bodyPr>
          <a:lstStyle/>
          <a:p>
            <a:r>
              <a:rPr lang="en-US" dirty="0"/>
              <a:t>E</a:t>
            </a:r>
          </a:p>
        </p:txBody>
      </p:sp>
      <p:sp>
        <p:nvSpPr>
          <p:cNvPr id="11" name="TextBox 10">
            <a:extLst>
              <a:ext uri="{FF2B5EF4-FFF2-40B4-BE49-F238E27FC236}">
                <a16:creationId xmlns:a16="http://schemas.microsoft.com/office/drawing/2014/main" id="{838E8A46-9208-414E-BA80-982CF6AD2896}"/>
              </a:ext>
            </a:extLst>
          </p:cNvPr>
          <p:cNvSpPr txBox="1"/>
          <p:nvPr/>
        </p:nvSpPr>
        <p:spPr>
          <a:xfrm>
            <a:off x="7047564" y="331485"/>
            <a:ext cx="274506" cy="318743"/>
          </a:xfrm>
          <a:prstGeom prst="rect">
            <a:avLst/>
          </a:prstGeom>
          <a:noFill/>
        </p:spPr>
        <p:txBody>
          <a:bodyPr wrap="square" rtlCol="0">
            <a:spAutoFit/>
          </a:bodyPr>
          <a:lstStyle/>
          <a:p>
            <a:r>
              <a:rPr lang="en-US" dirty="0"/>
              <a:t>-</a:t>
            </a:r>
          </a:p>
        </p:txBody>
      </p:sp>
      <p:sp>
        <p:nvSpPr>
          <p:cNvPr id="130" name="TextBox 129">
            <a:extLst>
              <a:ext uri="{FF2B5EF4-FFF2-40B4-BE49-F238E27FC236}">
                <a16:creationId xmlns:a16="http://schemas.microsoft.com/office/drawing/2014/main" id="{D12B205F-A4B6-4E70-ACE3-825EABCD6F2E}"/>
              </a:ext>
            </a:extLst>
          </p:cNvPr>
          <p:cNvSpPr txBox="1"/>
          <p:nvPr/>
        </p:nvSpPr>
        <p:spPr>
          <a:xfrm>
            <a:off x="7660106" y="342753"/>
            <a:ext cx="300551" cy="318743"/>
          </a:xfrm>
          <a:prstGeom prst="rect">
            <a:avLst/>
          </a:prstGeom>
          <a:noFill/>
        </p:spPr>
        <p:txBody>
          <a:bodyPr wrap="square" rtlCol="0">
            <a:spAutoFit/>
          </a:bodyPr>
          <a:lstStyle/>
          <a:p>
            <a:r>
              <a:rPr lang="en-US" dirty="0"/>
              <a:t>=</a:t>
            </a:r>
          </a:p>
        </p:txBody>
      </p:sp>
      <p:sp>
        <p:nvSpPr>
          <p:cNvPr id="12" name="TextBox 11">
            <a:extLst>
              <a:ext uri="{FF2B5EF4-FFF2-40B4-BE49-F238E27FC236}">
                <a16:creationId xmlns:a16="http://schemas.microsoft.com/office/drawing/2014/main" id="{0ED19C12-F710-41AC-AF5C-2757041E09F9}"/>
              </a:ext>
            </a:extLst>
          </p:cNvPr>
          <p:cNvSpPr txBox="1"/>
          <p:nvPr/>
        </p:nvSpPr>
        <p:spPr>
          <a:xfrm>
            <a:off x="7930934" y="698130"/>
            <a:ext cx="518788" cy="307777"/>
          </a:xfrm>
          <a:prstGeom prst="rect">
            <a:avLst/>
          </a:prstGeom>
          <a:noFill/>
        </p:spPr>
        <p:txBody>
          <a:bodyPr wrap="square" rtlCol="0">
            <a:spAutoFit/>
          </a:bodyPr>
          <a:lstStyle/>
          <a:p>
            <a:r>
              <a:rPr lang="en-US" dirty="0">
                <a:solidFill>
                  <a:srgbClr val="FF0000"/>
                </a:solidFill>
              </a:rPr>
              <a:t>33</a:t>
            </a:r>
          </a:p>
        </p:txBody>
      </p:sp>
      <p:sp>
        <p:nvSpPr>
          <p:cNvPr id="131" name="TextBox 130">
            <a:extLst>
              <a:ext uri="{FF2B5EF4-FFF2-40B4-BE49-F238E27FC236}">
                <a16:creationId xmlns:a16="http://schemas.microsoft.com/office/drawing/2014/main" id="{03C35A97-C70F-43A7-8799-85DDCA21DDF0}"/>
              </a:ext>
            </a:extLst>
          </p:cNvPr>
          <p:cNvSpPr txBox="1"/>
          <p:nvPr/>
        </p:nvSpPr>
        <p:spPr>
          <a:xfrm>
            <a:off x="7977881" y="1080136"/>
            <a:ext cx="518788" cy="307777"/>
          </a:xfrm>
          <a:prstGeom prst="rect">
            <a:avLst/>
          </a:prstGeom>
          <a:noFill/>
        </p:spPr>
        <p:txBody>
          <a:bodyPr wrap="square" rtlCol="0">
            <a:spAutoFit/>
          </a:bodyPr>
          <a:lstStyle/>
          <a:p>
            <a:r>
              <a:rPr lang="en-US" dirty="0">
                <a:solidFill>
                  <a:srgbClr val="FF0000"/>
                </a:solidFill>
              </a:rPr>
              <a:t>5</a:t>
            </a:r>
          </a:p>
        </p:txBody>
      </p:sp>
      <p:sp>
        <p:nvSpPr>
          <p:cNvPr id="132" name="TextBox 131">
            <a:extLst>
              <a:ext uri="{FF2B5EF4-FFF2-40B4-BE49-F238E27FC236}">
                <a16:creationId xmlns:a16="http://schemas.microsoft.com/office/drawing/2014/main" id="{D6C110C7-0664-4C4B-AA0A-B675AA699237}"/>
              </a:ext>
            </a:extLst>
          </p:cNvPr>
          <p:cNvSpPr txBox="1"/>
          <p:nvPr/>
        </p:nvSpPr>
        <p:spPr>
          <a:xfrm>
            <a:off x="7940730" y="1429257"/>
            <a:ext cx="518788" cy="307777"/>
          </a:xfrm>
          <a:prstGeom prst="rect">
            <a:avLst/>
          </a:prstGeom>
          <a:noFill/>
        </p:spPr>
        <p:txBody>
          <a:bodyPr wrap="square" rtlCol="0">
            <a:spAutoFit/>
          </a:bodyPr>
          <a:lstStyle/>
          <a:p>
            <a:r>
              <a:rPr lang="en-US" dirty="0">
                <a:solidFill>
                  <a:srgbClr val="FF0000"/>
                </a:solidFill>
              </a:rPr>
              <a:t>36</a:t>
            </a:r>
          </a:p>
        </p:txBody>
      </p:sp>
      <p:sp>
        <p:nvSpPr>
          <p:cNvPr id="133" name="TextBox 132">
            <a:extLst>
              <a:ext uri="{FF2B5EF4-FFF2-40B4-BE49-F238E27FC236}">
                <a16:creationId xmlns:a16="http://schemas.microsoft.com/office/drawing/2014/main" id="{AB1AFD69-A8D0-4BED-8B3E-F41A3A2084CD}"/>
              </a:ext>
            </a:extLst>
          </p:cNvPr>
          <p:cNvSpPr txBox="1"/>
          <p:nvPr/>
        </p:nvSpPr>
        <p:spPr>
          <a:xfrm>
            <a:off x="7844375" y="1764264"/>
            <a:ext cx="605347" cy="307777"/>
          </a:xfrm>
          <a:prstGeom prst="rect">
            <a:avLst/>
          </a:prstGeom>
          <a:noFill/>
        </p:spPr>
        <p:txBody>
          <a:bodyPr wrap="square" rtlCol="0">
            <a:spAutoFit/>
          </a:bodyPr>
          <a:lstStyle/>
          <a:p>
            <a:r>
              <a:rPr lang="en-US" dirty="0">
                <a:solidFill>
                  <a:srgbClr val="FF0000"/>
                </a:solidFill>
              </a:rPr>
              <a:t>-135</a:t>
            </a:r>
          </a:p>
        </p:txBody>
      </p:sp>
      <p:sp>
        <p:nvSpPr>
          <p:cNvPr id="134" name="TextBox 133">
            <a:extLst>
              <a:ext uri="{FF2B5EF4-FFF2-40B4-BE49-F238E27FC236}">
                <a16:creationId xmlns:a16="http://schemas.microsoft.com/office/drawing/2014/main" id="{390D3D2C-0A36-470B-83D6-49504825ED8F}"/>
              </a:ext>
            </a:extLst>
          </p:cNvPr>
          <p:cNvSpPr txBox="1"/>
          <p:nvPr/>
        </p:nvSpPr>
        <p:spPr>
          <a:xfrm>
            <a:off x="7866943" y="2117367"/>
            <a:ext cx="613139" cy="307777"/>
          </a:xfrm>
          <a:prstGeom prst="rect">
            <a:avLst/>
          </a:prstGeom>
          <a:noFill/>
        </p:spPr>
        <p:txBody>
          <a:bodyPr wrap="square" rtlCol="0">
            <a:spAutoFit/>
          </a:bodyPr>
          <a:lstStyle/>
          <a:p>
            <a:r>
              <a:rPr lang="en-US" dirty="0">
                <a:solidFill>
                  <a:srgbClr val="FF0000"/>
                </a:solidFill>
              </a:rPr>
              <a:t>9.01</a:t>
            </a:r>
          </a:p>
        </p:txBody>
      </p:sp>
      <p:sp>
        <p:nvSpPr>
          <p:cNvPr id="13" name="TextBox 12">
            <a:extLst>
              <a:ext uri="{FF2B5EF4-FFF2-40B4-BE49-F238E27FC236}">
                <a16:creationId xmlns:a16="http://schemas.microsoft.com/office/drawing/2014/main" id="{9D31934F-B732-4CB2-96B2-B55F99E68233}"/>
              </a:ext>
            </a:extLst>
          </p:cNvPr>
          <p:cNvSpPr txBox="1"/>
          <p:nvPr/>
        </p:nvSpPr>
        <p:spPr>
          <a:xfrm>
            <a:off x="6686684" y="2552358"/>
            <a:ext cx="1598562" cy="307777"/>
          </a:xfrm>
          <a:prstGeom prst="rect">
            <a:avLst/>
          </a:prstGeom>
          <a:noFill/>
        </p:spPr>
        <p:txBody>
          <a:bodyPr wrap="square" rtlCol="0">
            <a:spAutoFit/>
          </a:bodyPr>
          <a:lstStyle/>
          <a:p>
            <a:r>
              <a:rPr lang="en-US" dirty="0"/>
              <a:t>SSE = 20716.18</a:t>
            </a:r>
          </a:p>
        </p:txBody>
      </p:sp>
      <p:sp>
        <p:nvSpPr>
          <p:cNvPr id="15" name="TextBox 14">
            <a:extLst>
              <a:ext uri="{FF2B5EF4-FFF2-40B4-BE49-F238E27FC236}">
                <a16:creationId xmlns:a16="http://schemas.microsoft.com/office/drawing/2014/main" id="{1C070430-CC4F-45F2-A79F-79E0D0C5C48A}"/>
              </a:ext>
            </a:extLst>
          </p:cNvPr>
          <p:cNvSpPr txBox="1"/>
          <p:nvPr/>
        </p:nvSpPr>
        <p:spPr>
          <a:xfrm>
            <a:off x="8142302" y="2543161"/>
            <a:ext cx="514216" cy="307777"/>
          </a:xfrm>
          <a:prstGeom prst="rect">
            <a:avLst/>
          </a:prstGeom>
          <a:noFill/>
        </p:spPr>
        <p:txBody>
          <a:bodyPr wrap="square" rtlCol="0">
            <a:spAutoFit/>
          </a:bodyPr>
          <a:lstStyle/>
          <a:p>
            <a:r>
              <a:rPr lang="en-US" dirty="0"/>
              <a:t>/ 5</a:t>
            </a:r>
          </a:p>
        </p:txBody>
      </p:sp>
      <p:sp>
        <p:nvSpPr>
          <p:cNvPr id="16" name="TextBox 15">
            <a:extLst>
              <a:ext uri="{FF2B5EF4-FFF2-40B4-BE49-F238E27FC236}">
                <a16:creationId xmlns:a16="http://schemas.microsoft.com/office/drawing/2014/main" id="{1A2E99F3-9E4E-44CB-AA5B-9DAB05590F5A}"/>
              </a:ext>
            </a:extLst>
          </p:cNvPr>
          <p:cNvSpPr txBox="1"/>
          <p:nvPr/>
        </p:nvSpPr>
        <p:spPr>
          <a:xfrm>
            <a:off x="6853530" y="2897935"/>
            <a:ext cx="1626163" cy="307777"/>
          </a:xfrm>
          <a:prstGeom prst="rect">
            <a:avLst/>
          </a:prstGeom>
          <a:noFill/>
        </p:spPr>
        <p:txBody>
          <a:bodyPr wrap="square" rtlCol="0">
            <a:spAutoFit/>
          </a:bodyPr>
          <a:lstStyle/>
          <a:p>
            <a:r>
              <a:rPr lang="en-US" dirty="0"/>
              <a:t>MSE = 4143.24</a:t>
            </a:r>
          </a:p>
        </p:txBody>
      </p:sp>
      <p:sp>
        <p:nvSpPr>
          <p:cNvPr id="7" name="TextBox 6">
            <a:extLst>
              <a:ext uri="{FF2B5EF4-FFF2-40B4-BE49-F238E27FC236}">
                <a16:creationId xmlns:a16="http://schemas.microsoft.com/office/drawing/2014/main" id="{F8AB7610-A358-4079-836F-751A8C981434}"/>
              </a:ext>
            </a:extLst>
          </p:cNvPr>
          <p:cNvSpPr txBox="1"/>
          <p:nvPr/>
        </p:nvSpPr>
        <p:spPr>
          <a:xfrm>
            <a:off x="6294935" y="3652617"/>
            <a:ext cx="2361583" cy="400110"/>
          </a:xfrm>
          <a:prstGeom prst="rect">
            <a:avLst/>
          </a:prstGeom>
          <a:noFill/>
        </p:spPr>
        <p:txBody>
          <a:bodyPr wrap="square" rtlCol="0">
            <a:spAutoFit/>
          </a:bodyPr>
          <a:lstStyle/>
          <a:p>
            <a:r>
              <a:rPr lang="en-US" sz="2000" dirty="0"/>
              <a:t>Cost/Loss Function</a:t>
            </a:r>
          </a:p>
        </p:txBody>
      </p:sp>
      <p:sp>
        <p:nvSpPr>
          <p:cNvPr id="17" name="TextBox 16">
            <a:extLst>
              <a:ext uri="{FF2B5EF4-FFF2-40B4-BE49-F238E27FC236}">
                <a16:creationId xmlns:a16="http://schemas.microsoft.com/office/drawing/2014/main" id="{740B3B34-8663-408F-8101-F081DE683F1F}"/>
              </a:ext>
            </a:extLst>
          </p:cNvPr>
          <p:cNvSpPr txBox="1"/>
          <p:nvPr/>
        </p:nvSpPr>
        <p:spPr>
          <a:xfrm>
            <a:off x="1579888" y="411500"/>
            <a:ext cx="3091455" cy="400110"/>
          </a:xfrm>
          <a:prstGeom prst="rect">
            <a:avLst/>
          </a:prstGeom>
          <a:noFill/>
        </p:spPr>
        <p:txBody>
          <a:bodyPr wrap="square" rtlCol="0">
            <a:spAutoFit/>
          </a:bodyPr>
          <a:lstStyle/>
          <a:p>
            <a:r>
              <a:rPr lang="en-US" sz="2000" dirty="0"/>
              <a:t>Backwards Propagation</a:t>
            </a:r>
          </a:p>
        </p:txBody>
      </p:sp>
      <p:sp>
        <p:nvSpPr>
          <p:cNvPr id="18" name="Arrow: Left 17">
            <a:extLst>
              <a:ext uri="{FF2B5EF4-FFF2-40B4-BE49-F238E27FC236}">
                <a16:creationId xmlns:a16="http://schemas.microsoft.com/office/drawing/2014/main" id="{AFC7FF5E-D0EF-4172-A84F-1686AD4070BE}"/>
              </a:ext>
            </a:extLst>
          </p:cNvPr>
          <p:cNvSpPr/>
          <p:nvPr/>
        </p:nvSpPr>
        <p:spPr>
          <a:xfrm>
            <a:off x="3850646" y="2009555"/>
            <a:ext cx="665607" cy="270214"/>
          </a:xfrm>
          <a:prstGeom prst="lef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Arrow: Left 118">
            <a:extLst>
              <a:ext uri="{FF2B5EF4-FFF2-40B4-BE49-F238E27FC236}">
                <a16:creationId xmlns:a16="http://schemas.microsoft.com/office/drawing/2014/main" id="{19C179D9-2B57-4FC9-8EF9-662BF85BE8D0}"/>
              </a:ext>
            </a:extLst>
          </p:cNvPr>
          <p:cNvSpPr/>
          <p:nvPr/>
        </p:nvSpPr>
        <p:spPr>
          <a:xfrm>
            <a:off x="3837395" y="2839264"/>
            <a:ext cx="665607" cy="270214"/>
          </a:xfrm>
          <a:prstGeom prst="lef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Arrow: Left 119">
            <a:extLst>
              <a:ext uri="{FF2B5EF4-FFF2-40B4-BE49-F238E27FC236}">
                <a16:creationId xmlns:a16="http://schemas.microsoft.com/office/drawing/2014/main" id="{A387C53A-D7BF-49DE-858F-FF33E58D00FF}"/>
              </a:ext>
            </a:extLst>
          </p:cNvPr>
          <p:cNvSpPr/>
          <p:nvPr/>
        </p:nvSpPr>
        <p:spPr>
          <a:xfrm>
            <a:off x="1973178" y="2008948"/>
            <a:ext cx="665607" cy="270214"/>
          </a:xfrm>
          <a:prstGeom prst="lef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Arrow: Left 121">
            <a:extLst>
              <a:ext uri="{FF2B5EF4-FFF2-40B4-BE49-F238E27FC236}">
                <a16:creationId xmlns:a16="http://schemas.microsoft.com/office/drawing/2014/main" id="{41A07BF7-F32E-40DC-9D89-28F93892E3F2}"/>
              </a:ext>
            </a:extLst>
          </p:cNvPr>
          <p:cNvSpPr/>
          <p:nvPr/>
        </p:nvSpPr>
        <p:spPr>
          <a:xfrm>
            <a:off x="1959927" y="2838657"/>
            <a:ext cx="665607" cy="270214"/>
          </a:xfrm>
          <a:prstGeom prst="lef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A21C14C-6CBF-4A96-AD92-D50EDFE6FC86}"/>
              </a:ext>
            </a:extLst>
          </p:cNvPr>
          <p:cNvSpPr txBox="1"/>
          <p:nvPr/>
        </p:nvSpPr>
        <p:spPr>
          <a:xfrm>
            <a:off x="6389497" y="283785"/>
            <a:ext cx="2192935" cy="400110"/>
          </a:xfrm>
          <a:prstGeom prst="rect">
            <a:avLst/>
          </a:prstGeom>
          <a:noFill/>
        </p:spPr>
        <p:txBody>
          <a:bodyPr wrap="square" rtlCol="0">
            <a:spAutoFit/>
          </a:bodyPr>
          <a:lstStyle/>
          <a:p>
            <a:r>
              <a:rPr lang="en-US" sz="2000" dirty="0"/>
              <a:t>Gradient Descent</a:t>
            </a:r>
          </a:p>
        </p:txBody>
      </p:sp>
      <p:grpSp>
        <p:nvGrpSpPr>
          <p:cNvPr id="123" name="Group 122">
            <a:extLst>
              <a:ext uri="{FF2B5EF4-FFF2-40B4-BE49-F238E27FC236}">
                <a16:creationId xmlns:a16="http://schemas.microsoft.com/office/drawing/2014/main" id="{B00EFB9E-73AB-4115-B66B-F48421D6BADD}"/>
              </a:ext>
            </a:extLst>
          </p:cNvPr>
          <p:cNvGrpSpPr/>
          <p:nvPr/>
        </p:nvGrpSpPr>
        <p:grpSpPr>
          <a:xfrm>
            <a:off x="6119524" y="951220"/>
            <a:ext cx="2647286" cy="2352050"/>
            <a:chOff x="5063490" y="1062990"/>
            <a:chExt cx="3074670" cy="2731770"/>
          </a:xfrm>
        </p:grpSpPr>
        <p:cxnSp>
          <p:nvCxnSpPr>
            <p:cNvPr id="124" name="Straight Connector 123">
              <a:extLst>
                <a:ext uri="{FF2B5EF4-FFF2-40B4-BE49-F238E27FC236}">
                  <a16:creationId xmlns:a16="http://schemas.microsoft.com/office/drawing/2014/main" id="{28C7427A-1962-48D6-BC4E-B02A9929EC8D}"/>
                </a:ext>
              </a:extLst>
            </p:cNvPr>
            <p:cNvCxnSpPr>
              <a:cxnSpLocks/>
            </p:cNvCxnSpPr>
            <p:nvPr/>
          </p:nvCxnSpPr>
          <p:spPr>
            <a:xfrm>
              <a:off x="5063490" y="1062990"/>
              <a:ext cx="0" cy="273177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D20E7B7-E7E0-407D-ADB8-5CC5074C0D77}"/>
                </a:ext>
              </a:extLst>
            </p:cNvPr>
            <p:cNvCxnSpPr>
              <a:cxnSpLocks/>
            </p:cNvCxnSpPr>
            <p:nvPr/>
          </p:nvCxnSpPr>
          <p:spPr>
            <a:xfrm>
              <a:off x="5063490" y="3794760"/>
              <a:ext cx="307467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6" name="Freeform: Shape 125">
              <a:extLst>
                <a:ext uri="{FF2B5EF4-FFF2-40B4-BE49-F238E27FC236}">
                  <a16:creationId xmlns:a16="http://schemas.microsoft.com/office/drawing/2014/main" id="{CE2B6FA2-27D2-41BA-997F-F148261A0324}"/>
                </a:ext>
              </a:extLst>
            </p:cNvPr>
            <p:cNvSpPr/>
            <p:nvPr/>
          </p:nvSpPr>
          <p:spPr>
            <a:xfrm>
              <a:off x="5314949" y="1261500"/>
              <a:ext cx="2640327" cy="2384697"/>
            </a:xfrm>
            <a:custGeom>
              <a:avLst/>
              <a:gdLst>
                <a:gd name="connsiteX0" fmla="*/ 0 w 1783080"/>
                <a:gd name="connsiteY0" fmla="*/ 0 h 1828827"/>
                <a:gd name="connsiteX1" fmla="*/ 880110 w 1783080"/>
                <a:gd name="connsiteY1" fmla="*/ 1828800 h 1828827"/>
                <a:gd name="connsiteX2" fmla="*/ 1783080 w 1783080"/>
                <a:gd name="connsiteY2" fmla="*/ 34290 h 1828827"/>
              </a:gdLst>
              <a:ahLst/>
              <a:cxnLst>
                <a:cxn ang="0">
                  <a:pos x="connsiteX0" y="connsiteY0"/>
                </a:cxn>
                <a:cxn ang="0">
                  <a:pos x="connsiteX1" y="connsiteY1"/>
                </a:cxn>
                <a:cxn ang="0">
                  <a:pos x="connsiteX2" y="connsiteY2"/>
                </a:cxn>
              </a:cxnLst>
              <a:rect l="l" t="t" r="r" b="b"/>
              <a:pathLst>
                <a:path w="1783080" h="1828827">
                  <a:moveTo>
                    <a:pt x="0" y="0"/>
                  </a:moveTo>
                  <a:cubicBezTo>
                    <a:pt x="291465" y="911542"/>
                    <a:pt x="582930" y="1823085"/>
                    <a:pt x="880110" y="1828800"/>
                  </a:cubicBezTo>
                  <a:cubicBezTo>
                    <a:pt x="1177290" y="1834515"/>
                    <a:pt x="1480185" y="934402"/>
                    <a:pt x="1783080" y="34290"/>
                  </a:cubicBezTo>
                </a:path>
              </a:pathLst>
            </a:custGeom>
            <a:noFill/>
            <a:ln w="57150">
              <a:solidFill>
                <a:srgbClr val="C0000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grpSp>
      <p:sp>
        <p:nvSpPr>
          <p:cNvPr id="20" name="Oval 19">
            <a:extLst>
              <a:ext uri="{FF2B5EF4-FFF2-40B4-BE49-F238E27FC236}">
                <a16:creationId xmlns:a16="http://schemas.microsoft.com/office/drawing/2014/main" id="{126BA7EE-D555-4B4A-A0F2-A1A8B9D711AD}"/>
              </a:ext>
            </a:extLst>
          </p:cNvPr>
          <p:cNvSpPr/>
          <p:nvPr/>
        </p:nvSpPr>
        <p:spPr>
          <a:xfrm>
            <a:off x="8231605" y="1893215"/>
            <a:ext cx="131167" cy="131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CBD7BEA8-486C-4FD8-AD42-1D3685D246E7}"/>
              </a:ext>
            </a:extLst>
          </p:cNvPr>
          <p:cNvCxnSpPr>
            <a:cxnSpLocks/>
          </p:cNvCxnSpPr>
          <p:nvPr/>
        </p:nvCxnSpPr>
        <p:spPr>
          <a:xfrm flipV="1">
            <a:off x="7649420" y="746772"/>
            <a:ext cx="1218654" cy="286682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457C239-0AB0-4597-A609-1088A51AC5EC}"/>
              </a:ext>
            </a:extLst>
          </p:cNvPr>
          <p:cNvCxnSpPr>
            <a:cxnSpLocks/>
          </p:cNvCxnSpPr>
          <p:nvPr/>
        </p:nvCxnSpPr>
        <p:spPr>
          <a:xfrm flipV="1">
            <a:off x="7451180" y="993809"/>
            <a:ext cx="1397254" cy="278431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5" name="Oval 134">
            <a:extLst>
              <a:ext uri="{FF2B5EF4-FFF2-40B4-BE49-F238E27FC236}">
                <a16:creationId xmlns:a16="http://schemas.microsoft.com/office/drawing/2014/main" id="{CABDF0E8-D653-4689-A43C-33559E24FEC0}"/>
              </a:ext>
            </a:extLst>
          </p:cNvPr>
          <p:cNvSpPr/>
          <p:nvPr/>
        </p:nvSpPr>
        <p:spPr>
          <a:xfrm>
            <a:off x="8042345" y="2321207"/>
            <a:ext cx="131167" cy="131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p:txBody>
      </p:sp>
      <p:cxnSp>
        <p:nvCxnSpPr>
          <p:cNvPr id="136" name="Straight Connector 135">
            <a:extLst>
              <a:ext uri="{FF2B5EF4-FFF2-40B4-BE49-F238E27FC236}">
                <a16:creationId xmlns:a16="http://schemas.microsoft.com/office/drawing/2014/main" id="{41EE6563-F2A0-4A5B-A2C3-94B84B3C37EB}"/>
              </a:ext>
            </a:extLst>
          </p:cNvPr>
          <p:cNvCxnSpPr>
            <a:cxnSpLocks/>
          </p:cNvCxnSpPr>
          <p:nvPr/>
        </p:nvCxnSpPr>
        <p:spPr>
          <a:xfrm flipV="1">
            <a:off x="7024452" y="1627507"/>
            <a:ext cx="1772628" cy="242048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EE72819E-06C7-454E-9AEC-C079A84EB288}"/>
              </a:ext>
            </a:extLst>
          </p:cNvPr>
          <p:cNvSpPr/>
          <p:nvPr/>
        </p:nvSpPr>
        <p:spPr>
          <a:xfrm>
            <a:off x="7782546" y="2781907"/>
            <a:ext cx="131167" cy="131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p:txBody>
      </p:sp>
      <p:sp>
        <p:nvSpPr>
          <p:cNvPr id="138" name="Oval 137">
            <a:extLst>
              <a:ext uri="{FF2B5EF4-FFF2-40B4-BE49-F238E27FC236}">
                <a16:creationId xmlns:a16="http://schemas.microsoft.com/office/drawing/2014/main" id="{A0748338-1117-4E18-A23B-016FBBF8551D}"/>
              </a:ext>
            </a:extLst>
          </p:cNvPr>
          <p:cNvSpPr/>
          <p:nvPr/>
        </p:nvSpPr>
        <p:spPr>
          <a:xfrm>
            <a:off x="7431540" y="3092970"/>
            <a:ext cx="131167" cy="131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p:txBody>
      </p:sp>
      <p:cxnSp>
        <p:nvCxnSpPr>
          <p:cNvPr id="139" name="Straight Connector 138">
            <a:extLst>
              <a:ext uri="{FF2B5EF4-FFF2-40B4-BE49-F238E27FC236}">
                <a16:creationId xmlns:a16="http://schemas.microsoft.com/office/drawing/2014/main" id="{C323FCC6-3C75-4846-B675-603221FF01D6}"/>
              </a:ext>
            </a:extLst>
          </p:cNvPr>
          <p:cNvCxnSpPr>
            <a:cxnSpLocks/>
          </p:cNvCxnSpPr>
          <p:nvPr/>
        </p:nvCxnSpPr>
        <p:spPr>
          <a:xfrm flipH="1">
            <a:off x="6431755" y="3224137"/>
            <a:ext cx="204793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12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1" presetClass="entr" presetSubtype="0" fill="hold" grpId="0" nodeType="withEffect">
                                  <p:stCondLst>
                                    <p:cond delay="1500"/>
                                  </p:stCondLst>
                                  <p:childTnLst>
                                    <p:set>
                                      <p:cBhvr>
                                        <p:cTn id="14" dur="1" fill="hold">
                                          <p:stCondLst>
                                            <p:cond delay="0"/>
                                          </p:stCondLst>
                                        </p:cTn>
                                        <p:tgtEl>
                                          <p:spTgt spid="59"/>
                                        </p:tgtEl>
                                        <p:attrNameLst>
                                          <p:attrName>style.visibility</p:attrName>
                                        </p:attrNameLst>
                                      </p:cBhvr>
                                      <p:to>
                                        <p:strVal val="visible"/>
                                      </p:to>
                                    </p:se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0"/>
                                          </p:stCondLst>
                                        </p:cTn>
                                        <p:tgtEl>
                                          <p:spTgt spid="63"/>
                                        </p:tgtEl>
                                        <p:attrNameLst>
                                          <p:attrName>style.visibility</p:attrName>
                                        </p:attrNameLst>
                                      </p:cBhvr>
                                      <p:to>
                                        <p:strVal val="visible"/>
                                      </p:to>
                                    </p:set>
                                  </p:childTnLst>
                                </p:cTn>
                              </p:par>
                            </p:childTnLst>
                          </p:cTn>
                        </p:par>
                        <p:par>
                          <p:cTn id="18" fill="hold">
                            <p:stCondLst>
                              <p:cond delay="1500"/>
                            </p:stCondLst>
                            <p:childTnLst>
                              <p:par>
                                <p:cTn id="19" presetID="1" presetClass="entr" presetSubtype="0" fill="hold" grpId="0" nodeType="after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grpId="0" nodeType="afterEffect">
                                  <p:stCondLst>
                                    <p:cond delay="0"/>
                                  </p:stCondLst>
                                  <p:childTnLst>
                                    <p:set>
                                      <p:cBhvr>
                                        <p:cTn id="23" dur="1" fill="hold">
                                          <p:stCondLst>
                                            <p:cond delay="0"/>
                                          </p:stCondLst>
                                        </p:cTn>
                                        <p:tgtEl>
                                          <p:spTgt spid="98"/>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grpId="0" nodeType="after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childTnLst>
                          </p:cTn>
                        </p:par>
                        <p:par>
                          <p:cTn id="27" fill="hold">
                            <p:stCondLst>
                              <p:cond delay="1500"/>
                            </p:stCondLst>
                            <p:childTnLst>
                              <p:par>
                                <p:cTn id="28" presetID="1" presetClass="entr" presetSubtype="0" fill="hold" grpId="0" nodeType="afterEffect">
                                  <p:stCondLst>
                                    <p:cond delay="100"/>
                                  </p:stCondLst>
                                  <p:childTnLst>
                                    <p:set>
                                      <p:cBhvr>
                                        <p:cTn id="29" dur="1" fill="hold">
                                          <p:stCondLst>
                                            <p:cond delay="0"/>
                                          </p:stCondLst>
                                        </p:cTn>
                                        <p:tgtEl>
                                          <p:spTgt spid="5"/>
                                        </p:tgtEl>
                                        <p:attrNameLst>
                                          <p:attrName>style.visibility</p:attrName>
                                        </p:attrNameLst>
                                      </p:cBhvr>
                                      <p:to>
                                        <p:strVal val="visible"/>
                                      </p:to>
                                    </p:set>
                                  </p:childTnLst>
                                </p:cTn>
                              </p:par>
                              <p:par>
                                <p:cTn id="30" presetID="1" presetClass="entr" presetSubtype="0" fill="hold" grpId="0" nodeType="withEffect">
                                  <p:stCondLst>
                                    <p:cond delay="100"/>
                                  </p:stCondLst>
                                  <p:childTnLst>
                                    <p:set>
                                      <p:cBhvr>
                                        <p:cTn id="31" dur="1" fill="hold">
                                          <p:stCondLst>
                                            <p:cond delay="0"/>
                                          </p:stCondLst>
                                        </p:cTn>
                                        <p:tgtEl>
                                          <p:spTgt spid="62"/>
                                        </p:tgtEl>
                                        <p:attrNameLst>
                                          <p:attrName>style.visibility</p:attrName>
                                        </p:attrNameLst>
                                      </p:cBhvr>
                                      <p:to>
                                        <p:strVal val="visible"/>
                                      </p:to>
                                    </p:set>
                                  </p:childTnLst>
                                </p:cTn>
                              </p:par>
                              <p:par>
                                <p:cTn id="32" presetID="1" presetClass="entr" presetSubtype="0" fill="hold" grpId="0" nodeType="withEffect">
                                  <p:stCondLst>
                                    <p:cond delay="100"/>
                                  </p:stCondLst>
                                  <p:childTnLst>
                                    <p:set>
                                      <p:cBhvr>
                                        <p:cTn id="33" dur="1" fill="hold">
                                          <p:stCondLst>
                                            <p:cond delay="0"/>
                                          </p:stCondLst>
                                        </p:cTn>
                                        <p:tgtEl>
                                          <p:spTgt spid="83"/>
                                        </p:tgtEl>
                                        <p:attrNameLst>
                                          <p:attrName>style.visibility</p:attrName>
                                        </p:attrNameLst>
                                      </p:cBhvr>
                                      <p:to>
                                        <p:strVal val="visible"/>
                                      </p:to>
                                    </p:set>
                                  </p:childTnLst>
                                </p:cTn>
                              </p:par>
                              <p:par>
                                <p:cTn id="34" presetID="1" presetClass="entr" presetSubtype="0" fill="hold" grpId="0" nodeType="withEffect">
                                  <p:stCondLst>
                                    <p:cond delay="100"/>
                                  </p:stCondLst>
                                  <p:childTnLst>
                                    <p:set>
                                      <p:cBhvr>
                                        <p:cTn id="35" dur="1" fill="hold">
                                          <p:stCondLst>
                                            <p:cond delay="0"/>
                                          </p:stCondLst>
                                        </p:cTn>
                                        <p:tgtEl>
                                          <p:spTgt spid="92"/>
                                        </p:tgtEl>
                                        <p:attrNameLst>
                                          <p:attrName>style.visibility</p:attrName>
                                        </p:attrNameLst>
                                      </p:cBhvr>
                                      <p:to>
                                        <p:strVal val="visible"/>
                                      </p:to>
                                    </p:set>
                                  </p:childTnLst>
                                </p:cTn>
                              </p:par>
                              <p:par>
                                <p:cTn id="36" presetID="1" presetClass="entr" presetSubtype="0" fill="hold" grpId="0" nodeType="withEffect">
                                  <p:stCondLst>
                                    <p:cond delay="100"/>
                                  </p:stCondLst>
                                  <p:childTnLst>
                                    <p:set>
                                      <p:cBhvr>
                                        <p:cTn id="37" dur="1" fill="hold">
                                          <p:stCondLst>
                                            <p:cond delay="0"/>
                                          </p:stCondLst>
                                        </p:cTn>
                                        <p:tgtEl>
                                          <p:spTgt spid="101"/>
                                        </p:tgtEl>
                                        <p:attrNameLst>
                                          <p:attrName>style.visibility</p:attrName>
                                        </p:attrNameLst>
                                      </p:cBhvr>
                                      <p:to>
                                        <p:strVal val="visible"/>
                                      </p:to>
                                    </p:set>
                                  </p:childTnLst>
                                </p:cTn>
                              </p:par>
                            </p:childTnLst>
                          </p:cTn>
                        </p:par>
                        <p:par>
                          <p:cTn id="38" fill="hold">
                            <p:stCondLst>
                              <p:cond delay="1600"/>
                            </p:stCondLst>
                            <p:childTnLst>
                              <p:par>
                                <p:cTn id="39" presetID="1" presetClass="entr" presetSubtype="0" fill="hold" grpId="0" nodeType="afterEffect">
                                  <p:stCondLst>
                                    <p:cond delay="100"/>
                                  </p:stCondLst>
                                  <p:childTnLst>
                                    <p:set>
                                      <p:cBhvr>
                                        <p:cTn id="40" dur="1" fill="hold">
                                          <p:stCondLst>
                                            <p:cond delay="0"/>
                                          </p:stCondLst>
                                        </p:cTn>
                                        <p:tgtEl>
                                          <p:spTgt spid="89"/>
                                        </p:tgtEl>
                                        <p:attrNameLst>
                                          <p:attrName>style.visibility</p:attrName>
                                        </p:attrNameLst>
                                      </p:cBhvr>
                                      <p:to>
                                        <p:strVal val="visible"/>
                                      </p:to>
                                    </p:set>
                                  </p:childTnLst>
                                </p:cTn>
                              </p:par>
                              <p:par>
                                <p:cTn id="41" presetID="1" presetClass="entr" presetSubtype="0" fill="hold" grpId="0" nodeType="withEffect">
                                  <p:stCondLst>
                                    <p:cond delay="100"/>
                                  </p:stCondLst>
                                  <p:childTnLst>
                                    <p:set>
                                      <p:cBhvr>
                                        <p:cTn id="42" dur="1" fill="hold">
                                          <p:stCondLst>
                                            <p:cond delay="0"/>
                                          </p:stCondLst>
                                        </p:cTn>
                                        <p:tgtEl>
                                          <p:spTgt spid="94"/>
                                        </p:tgtEl>
                                        <p:attrNameLst>
                                          <p:attrName>style.visibility</p:attrName>
                                        </p:attrNameLst>
                                      </p:cBhvr>
                                      <p:to>
                                        <p:strVal val="visible"/>
                                      </p:to>
                                    </p:set>
                                  </p:childTnLst>
                                </p:cTn>
                              </p:par>
                              <p:par>
                                <p:cTn id="43" presetID="1" presetClass="entr" presetSubtype="0" fill="hold" grpId="0" nodeType="withEffect">
                                  <p:stCondLst>
                                    <p:cond delay="100"/>
                                  </p:stCondLst>
                                  <p:childTnLst>
                                    <p:set>
                                      <p:cBhvr>
                                        <p:cTn id="44" dur="1" fill="hold">
                                          <p:stCondLst>
                                            <p:cond delay="0"/>
                                          </p:stCondLst>
                                        </p:cTn>
                                        <p:tgtEl>
                                          <p:spTgt spid="86"/>
                                        </p:tgtEl>
                                        <p:attrNameLst>
                                          <p:attrName>style.visibility</p:attrName>
                                        </p:attrNameLst>
                                      </p:cBhvr>
                                      <p:to>
                                        <p:strVal val="visible"/>
                                      </p:to>
                                    </p:set>
                                  </p:childTnLst>
                                </p:cTn>
                              </p:par>
                              <p:par>
                                <p:cTn id="45" presetID="1" presetClass="entr" presetSubtype="0" fill="hold" grpId="0" nodeType="withEffect">
                                  <p:stCondLst>
                                    <p:cond delay="100"/>
                                  </p:stCondLst>
                                  <p:childTnLst>
                                    <p:set>
                                      <p:cBhvr>
                                        <p:cTn id="46" dur="1" fill="hold">
                                          <p:stCondLst>
                                            <p:cond delay="0"/>
                                          </p:stCondLst>
                                        </p:cTn>
                                        <p:tgtEl>
                                          <p:spTgt spid="82"/>
                                        </p:tgtEl>
                                        <p:attrNameLst>
                                          <p:attrName>style.visibility</p:attrName>
                                        </p:attrNameLst>
                                      </p:cBhvr>
                                      <p:to>
                                        <p:strVal val="visible"/>
                                      </p:to>
                                    </p:set>
                                  </p:childTnLst>
                                </p:cTn>
                              </p:par>
                            </p:childTnLst>
                          </p:cTn>
                        </p:par>
                        <p:par>
                          <p:cTn id="47" fill="hold">
                            <p:stCondLst>
                              <p:cond delay="1700"/>
                            </p:stCondLst>
                            <p:childTnLst>
                              <p:par>
                                <p:cTn id="48" presetID="1" presetClass="entr" presetSubtype="0" fill="hold" grpId="0" nodeType="afterEffect">
                                  <p:stCondLst>
                                    <p:cond delay="100"/>
                                  </p:stCondLst>
                                  <p:childTnLst>
                                    <p:set>
                                      <p:cBhvr>
                                        <p:cTn id="49" dur="1" fill="hold">
                                          <p:stCondLst>
                                            <p:cond delay="0"/>
                                          </p:stCondLst>
                                        </p:cTn>
                                        <p:tgtEl>
                                          <p:spTgt spid="102"/>
                                        </p:tgtEl>
                                        <p:attrNameLst>
                                          <p:attrName>style.visibility</p:attrName>
                                        </p:attrNameLst>
                                      </p:cBhvr>
                                      <p:to>
                                        <p:strVal val="visible"/>
                                      </p:to>
                                    </p:set>
                                  </p:childTnLst>
                                </p:cTn>
                              </p:par>
                              <p:par>
                                <p:cTn id="50" presetID="1" presetClass="entr" presetSubtype="0" fill="hold" grpId="0" nodeType="withEffect">
                                  <p:stCondLst>
                                    <p:cond delay="100"/>
                                  </p:stCondLst>
                                  <p:childTnLst>
                                    <p:set>
                                      <p:cBhvr>
                                        <p:cTn id="51" dur="1" fill="hold">
                                          <p:stCondLst>
                                            <p:cond delay="0"/>
                                          </p:stCondLst>
                                        </p:cTn>
                                        <p:tgtEl>
                                          <p:spTgt spid="105"/>
                                        </p:tgtEl>
                                        <p:attrNameLst>
                                          <p:attrName>style.visibility</p:attrName>
                                        </p:attrNameLst>
                                      </p:cBhvr>
                                      <p:to>
                                        <p:strVal val="visible"/>
                                      </p:to>
                                    </p:set>
                                  </p:childTnLst>
                                </p:cTn>
                              </p:par>
                              <p:par>
                                <p:cTn id="52" presetID="1" presetClass="entr" presetSubtype="0" fill="hold" grpId="0" nodeType="withEffect">
                                  <p:stCondLst>
                                    <p:cond delay="100"/>
                                  </p:stCondLst>
                                  <p:childTnLst>
                                    <p:set>
                                      <p:cBhvr>
                                        <p:cTn id="53" dur="1" fill="hold">
                                          <p:stCondLst>
                                            <p:cond delay="0"/>
                                          </p:stCondLst>
                                        </p:cTn>
                                        <p:tgtEl>
                                          <p:spTgt spid="104"/>
                                        </p:tgtEl>
                                        <p:attrNameLst>
                                          <p:attrName>style.visibility</p:attrName>
                                        </p:attrNameLst>
                                      </p:cBhvr>
                                      <p:to>
                                        <p:strVal val="visible"/>
                                      </p:to>
                                    </p:set>
                                  </p:childTnLst>
                                </p:cTn>
                              </p:par>
                              <p:par>
                                <p:cTn id="54" presetID="1" presetClass="entr" presetSubtype="0" fill="hold" grpId="0" nodeType="withEffect">
                                  <p:stCondLst>
                                    <p:cond delay="100"/>
                                  </p:stCondLst>
                                  <p:childTnLst>
                                    <p:set>
                                      <p:cBhvr>
                                        <p:cTn id="55" dur="1" fill="hold">
                                          <p:stCondLst>
                                            <p:cond delay="0"/>
                                          </p:stCondLst>
                                        </p:cTn>
                                        <p:tgtEl>
                                          <p:spTgt spid="108"/>
                                        </p:tgtEl>
                                        <p:attrNameLst>
                                          <p:attrName>style.visibility</p:attrName>
                                        </p:attrNameLst>
                                      </p:cBhvr>
                                      <p:to>
                                        <p:strVal val="visible"/>
                                      </p:to>
                                    </p:set>
                                  </p:childTnLst>
                                </p:cTn>
                              </p:par>
                              <p:par>
                                <p:cTn id="56" presetID="1" presetClass="entr" presetSubtype="0" fill="hold" grpId="0" nodeType="withEffect">
                                  <p:stCondLst>
                                    <p:cond delay="100"/>
                                  </p:stCondLst>
                                  <p:childTnLst>
                                    <p:set>
                                      <p:cBhvr>
                                        <p:cTn id="57" dur="1" fill="hold">
                                          <p:stCondLst>
                                            <p:cond delay="0"/>
                                          </p:stCondLst>
                                        </p:cTn>
                                        <p:tgtEl>
                                          <p:spTgt spid="107"/>
                                        </p:tgtEl>
                                        <p:attrNameLst>
                                          <p:attrName>style.visibility</p:attrName>
                                        </p:attrNameLst>
                                      </p:cBhvr>
                                      <p:to>
                                        <p:strVal val="visible"/>
                                      </p:to>
                                    </p:set>
                                  </p:childTnLst>
                                </p:cTn>
                              </p:par>
                              <p:par>
                                <p:cTn id="58" presetID="1" presetClass="entr" presetSubtype="0" fill="hold" grpId="0" nodeType="withEffect">
                                  <p:stCondLst>
                                    <p:cond delay="100"/>
                                  </p:stCondLst>
                                  <p:childTnLst>
                                    <p:set>
                                      <p:cBhvr>
                                        <p:cTn id="59" dur="1" fill="hold">
                                          <p:stCondLst>
                                            <p:cond delay="0"/>
                                          </p:stCondLst>
                                        </p:cTn>
                                        <p:tgtEl>
                                          <p:spTgt spid="109"/>
                                        </p:tgtEl>
                                        <p:attrNameLst>
                                          <p:attrName>style.visibility</p:attrName>
                                        </p:attrNameLst>
                                      </p:cBhvr>
                                      <p:to>
                                        <p:strVal val="visible"/>
                                      </p:to>
                                    </p:set>
                                  </p:childTnLst>
                                </p:cTn>
                              </p:par>
                              <p:par>
                                <p:cTn id="60" presetID="1" presetClass="entr" presetSubtype="0" fill="hold" grpId="0" nodeType="withEffect">
                                  <p:stCondLst>
                                    <p:cond delay="100"/>
                                  </p:stCondLst>
                                  <p:childTnLst>
                                    <p:set>
                                      <p:cBhvr>
                                        <p:cTn id="61" dur="1" fill="hold">
                                          <p:stCondLst>
                                            <p:cond delay="0"/>
                                          </p:stCondLst>
                                        </p:cTn>
                                        <p:tgtEl>
                                          <p:spTgt spid="110"/>
                                        </p:tgtEl>
                                        <p:attrNameLst>
                                          <p:attrName>style.visibility</p:attrName>
                                        </p:attrNameLst>
                                      </p:cBhvr>
                                      <p:to>
                                        <p:strVal val="visible"/>
                                      </p:to>
                                    </p:set>
                                  </p:childTnLst>
                                </p:cTn>
                              </p:par>
                            </p:childTnLst>
                          </p:cTn>
                        </p:par>
                        <p:par>
                          <p:cTn id="62" fill="hold">
                            <p:stCondLst>
                              <p:cond delay="1800"/>
                            </p:stCondLst>
                            <p:childTnLst>
                              <p:par>
                                <p:cTn id="63" presetID="1" presetClass="entr" presetSubtype="0" fill="hold" grpId="0" nodeType="afterEffect">
                                  <p:stCondLst>
                                    <p:cond delay="100"/>
                                  </p:stCondLst>
                                  <p:childTnLst>
                                    <p:set>
                                      <p:cBhvr>
                                        <p:cTn id="64" dur="1" fill="hold">
                                          <p:stCondLst>
                                            <p:cond delay="0"/>
                                          </p:stCondLst>
                                        </p:cTn>
                                        <p:tgtEl>
                                          <p:spTgt spid="111"/>
                                        </p:tgtEl>
                                        <p:attrNameLst>
                                          <p:attrName>style.visibility</p:attrName>
                                        </p:attrNameLst>
                                      </p:cBhvr>
                                      <p:to>
                                        <p:strVal val="visible"/>
                                      </p:to>
                                    </p:set>
                                  </p:childTnLst>
                                </p:cTn>
                              </p:par>
                              <p:par>
                                <p:cTn id="65" presetID="1" presetClass="entr" presetSubtype="0" fill="hold" grpId="0" nodeType="withEffect">
                                  <p:stCondLst>
                                    <p:cond delay="100"/>
                                  </p:stCondLst>
                                  <p:childTnLst>
                                    <p:set>
                                      <p:cBhvr>
                                        <p:cTn id="66" dur="1" fill="hold">
                                          <p:stCondLst>
                                            <p:cond delay="0"/>
                                          </p:stCondLst>
                                        </p:cTn>
                                        <p:tgtEl>
                                          <p:spTgt spid="112"/>
                                        </p:tgtEl>
                                        <p:attrNameLst>
                                          <p:attrName>style.visibility</p:attrName>
                                        </p:attrNameLst>
                                      </p:cBhvr>
                                      <p:to>
                                        <p:strVal val="visible"/>
                                      </p:to>
                                    </p:set>
                                  </p:childTnLst>
                                </p:cTn>
                              </p:par>
                              <p:par>
                                <p:cTn id="67" presetID="1" presetClass="entr" presetSubtype="0" fill="hold" grpId="0" nodeType="withEffect">
                                  <p:stCondLst>
                                    <p:cond delay="100"/>
                                  </p:stCondLst>
                                  <p:childTnLst>
                                    <p:set>
                                      <p:cBhvr>
                                        <p:cTn id="68" dur="1" fill="hold">
                                          <p:stCondLst>
                                            <p:cond delay="0"/>
                                          </p:stCondLst>
                                        </p:cTn>
                                        <p:tgtEl>
                                          <p:spTgt spid="113"/>
                                        </p:tgtEl>
                                        <p:attrNameLst>
                                          <p:attrName>style.visibility</p:attrName>
                                        </p:attrNameLst>
                                      </p:cBhvr>
                                      <p:to>
                                        <p:strVal val="visible"/>
                                      </p:to>
                                    </p:set>
                                  </p:childTnLst>
                                </p:cTn>
                              </p:par>
                            </p:childTnLst>
                          </p:cTn>
                        </p:par>
                        <p:par>
                          <p:cTn id="69" fill="hold">
                            <p:stCondLst>
                              <p:cond delay="1900"/>
                            </p:stCondLst>
                            <p:childTnLst>
                              <p:par>
                                <p:cTn id="70" presetID="1" presetClass="entr" presetSubtype="0" fill="hold" grpId="0" nodeType="afterEffect">
                                  <p:stCondLst>
                                    <p:cond delay="100"/>
                                  </p:stCondLst>
                                  <p:childTnLst>
                                    <p:set>
                                      <p:cBhvr>
                                        <p:cTn id="71" dur="1" fill="hold">
                                          <p:stCondLst>
                                            <p:cond delay="0"/>
                                          </p:stCondLst>
                                        </p:cTn>
                                        <p:tgtEl>
                                          <p:spTgt spid="114"/>
                                        </p:tgtEl>
                                        <p:attrNameLst>
                                          <p:attrName>style.visibility</p:attrName>
                                        </p:attrNameLst>
                                      </p:cBhvr>
                                      <p:to>
                                        <p:strVal val="visible"/>
                                      </p:to>
                                    </p:set>
                                  </p:childTnLst>
                                </p:cTn>
                              </p:par>
                              <p:par>
                                <p:cTn id="72" presetID="1" presetClass="entr" presetSubtype="0" fill="hold" grpId="0" nodeType="withEffect">
                                  <p:stCondLst>
                                    <p:cond delay="100"/>
                                  </p:stCondLst>
                                  <p:childTnLst>
                                    <p:set>
                                      <p:cBhvr>
                                        <p:cTn id="73" dur="1" fill="hold">
                                          <p:stCondLst>
                                            <p:cond delay="0"/>
                                          </p:stCondLst>
                                        </p:cTn>
                                        <p:tgtEl>
                                          <p:spTgt spid="115"/>
                                        </p:tgtEl>
                                        <p:attrNameLst>
                                          <p:attrName>style.visibility</p:attrName>
                                        </p:attrNameLst>
                                      </p:cBhvr>
                                      <p:to>
                                        <p:strVal val="visible"/>
                                      </p:to>
                                    </p:set>
                                  </p:childTnLst>
                                </p:cTn>
                              </p:par>
                              <p:par>
                                <p:cTn id="74" presetID="1" presetClass="entr" presetSubtype="0" fill="hold" grpId="0" nodeType="withEffect">
                                  <p:stCondLst>
                                    <p:cond delay="100"/>
                                  </p:stCondLst>
                                  <p:childTnLst>
                                    <p:set>
                                      <p:cBhvr>
                                        <p:cTn id="75" dur="1" fill="hold">
                                          <p:stCondLst>
                                            <p:cond delay="0"/>
                                          </p:stCondLst>
                                        </p:cTn>
                                        <p:tgtEl>
                                          <p:spTgt spid="116"/>
                                        </p:tgtEl>
                                        <p:attrNameLst>
                                          <p:attrName>style.visibility</p:attrName>
                                        </p:attrNameLst>
                                      </p:cBhvr>
                                      <p:to>
                                        <p:strVal val="visible"/>
                                      </p:to>
                                    </p:set>
                                  </p:childTnLst>
                                </p:cTn>
                              </p:par>
                              <p:par>
                                <p:cTn id="76" presetID="1" presetClass="entr" presetSubtype="0" fill="hold" grpId="0" nodeType="withEffect">
                                  <p:stCondLst>
                                    <p:cond delay="100"/>
                                  </p:stCondLst>
                                  <p:childTnLst>
                                    <p:set>
                                      <p:cBhvr>
                                        <p:cTn id="77" dur="1" fill="hold">
                                          <p:stCondLst>
                                            <p:cond delay="0"/>
                                          </p:stCondLst>
                                        </p:cTn>
                                        <p:tgtEl>
                                          <p:spTgt spid="117"/>
                                        </p:tgtEl>
                                        <p:attrNameLst>
                                          <p:attrName>style.visibility</p:attrName>
                                        </p:attrNameLst>
                                      </p:cBhvr>
                                      <p:to>
                                        <p:strVal val="visible"/>
                                      </p:to>
                                    </p:set>
                                  </p:childTnLst>
                                </p:cTn>
                              </p:par>
                              <p:par>
                                <p:cTn id="78" presetID="1" presetClass="entr" presetSubtype="0" fill="hold" grpId="0" nodeType="withEffect">
                                  <p:stCondLst>
                                    <p:cond delay="100"/>
                                  </p:stCondLst>
                                  <p:childTnLst>
                                    <p:set>
                                      <p:cBhvr>
                                        <p:cTn id="79" dur="1" fill="hold">
                                          <p:stCondLst>
                                            <p:cond delay="0"/>
                                          </p:stCondLst>
                                        </p:cTn>
                                        <p:tgtEl>
                                          <p:spTgt spid="11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grpId="1" nodeType="clickEffect">
                                  <p:stCondLst>
                                    <p:cond delay="0"/>
                                  </p:stCondLst>
                                  <p:childTnLst>
                                    <p:animEffect transition="out" filter="fade">
                                      <p:cBhvr>
                                        <p:cTn id="83" dur="500"/>
                                        <p:tgtEl>
                                          <p:spTgt spid="59"/>
                                        </p:tgtEl>
                                      </p:cBhvr>
                                    </p:animEffect>
                                    <p:set>
                                      <p:cBhvr>
                                        <p:cTn id="84" dur="1" fill="hold">
                                          <p:stCondLst>
                                            <p:cond delay="499"/>
                                          </p:stCondLst>
                                        </p:cTn>
                                        <p:tgtEl>
                                          <p:spTgt spid="59"/>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63"/>
                                        </p:tgtEl>
                                      </p:cBhvr>
                                    </p:animEffect>
                                    <p:set>
                                      <p:cBhvr>
                                        <p:cTn id="87" dur="1" fill="hold">
                                          <p:stCondLst>
                                            <p:cond delay="499"/>
                                          </p:stCondLst>
                                        </p:cTn>
                                        <p:tgtEl>
                                          <p:spTgt spid="63"/>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60"/>
                                        </p:tgtEl>
                                      </p:cBhvr>
                                    </p:animEffect>
                                    <p:set>
                                      <p:cBhvr>
                                        <p:cTn id="90" dur="1" fill="hold">
                                          <p:stCondLst>
                                            <p:cond delay="499"/>
                                          </p:stCondLst>
                                        </p:cTn>
                                        <p:tgtEl>
                                          <p:spTgt spid="60"/>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98"/>
                                        </p:tgtEl>
                                      </p:cBhvr>
                                    </p:animEffect>
                                    <p:set>
                                      <p:cBhvr>
                                        <p:cTn id="93" dur="1" fill="hold">
                                          <p:stCondLst>
                                            <p:cond delay="499"/>
                                          </p:stCondLst>
                                        </p:cTn>
                                        <p:tgtEl>
                                          <p:spTgt spid="98"/>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96"/>
                                        </p:tgtEl>
                                      </p:cBhvr>
                                    </p:animEffect>
                                    <p:set>
                                      <p:cBhvr>
                                        <p:cTn id="96" dur="1" fill="hold">
                                          <p:stCondLst>
                                            <p:cond delay="499"/>
                                          </p:stCondLst>
                                        </p:cTn>
                                        <p:tgtEl>
                                          <p:spTgt spid="96"/>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5"/>
                                        </p:tgtEl>
                                      </p:cBhvr>
                                    </p:animEffect>
                                    <p:set>
                                      <p:cBhvr>
                                        <p:cTn id="99" dur="1" fill="hold">
                                          <p:stCondLst>
                                            <p:cond delay="499"/>
                                          </p:stCondLst>
                                        </p:cTn>
                                        <p:tgtEl>
                                          <p:spTgt spid="5"/>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62"/>
                                        </p:tgtEl>
                                      </p:cBhvr>
                                    </p:animEffect>
                                    <p:set>
                                      <p:cBhvr>
                                        <p:cTn id="102" dur="1" fill="hold">
                                          <p:stCondLst>
                                            <p:cond delay="499"/>
                                          </p:stCondLst>
                                        </p:cTn>
                                        <p:tgtEl>
                                          <p:spTgt spid="62"/>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83"/>
                                        </p:tgtEl>
                                      </p:cBhvr>
                                    </p:animEffect>
                                    <p:set>
                                      <p:cBhvr>
                                        <p:cTn id="105" dur="1" fill="hold">
                                          <p:stCondLst>
                                            <p:cond delay="499"/>
                                          </p:stCondLst>
                                        </p:cTn>
                                        <p:tgtEl>
                                          <p:spTgt spid="83"/>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92"/>
                                        </p:tgtEl>
                                      </p:cBhvr>
                                    </p:animEffect>
                                    <p:set>
                                      <p:cBhvr>
                                        <p:cTn id="108" dur="1" fill="hold">
                                          <p:stCondLst>
                                            <p:cond delay="499"/>
                                          </p:stCondLst>
                                        </p:cTn>
                                        <p:tgtEl>
                                          <p:spTgt spid="92"/>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101"/>
                                        </p:tgtEl>
                                      </p:cBhvr>
                                    </p:animEffect>
                                    <p:set>
                                      <p:cBhvr>
                                        <p:cTn id="111" dur="1" fill="hold">
                                          <p:stCondLst>
                                            <p:cond delay="499"/>
                                          </p:stCondLst>
                                        </p:cTn>
                                        <p:tgtEl>
                                          <p:spTgt spid="101"/>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89"/>
                                        </p:tgtEl>
                                      </p:cBhvr>
                                    </p:animEffect>
                                    <p:set>
                                      <p:cBhvr>
                                        <p:cTn id="114" dur="1" fill="hold">
                                          <p:stCondLst>
                                            <p:cond delay="499"/>
                                          </p:stCondLst>
                                        </p:cTn>
                                        <p:tgtEl>
                                          <p:spTgt spid="89"/>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94"/>
                                        </p:tgtEl>
                                      </p:cBhvr>
                                    </p:animEffect>
                                    <p:set>
                                      <p:cBhvr>
                                        <p:cTn id="117" dur="1" fill="hold">
                                          <p:stCondLst>
                                            <p:cond delay="499"/>
                                          </p:stCondLst>
                                        </p:cTn>
                                        <p:tgtEl>
                                          <p:spTgt spid="94"/>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86"/>
                                        </p:tgtEl>
                                      </p:cBhvr>
                                    </p:animEffect>
                                    <p:set>
                                      <p:cBhvr>
                                        <p:cTn id="120" dur="1" fill="hold">
                                          <p:stCondLst>
                                            <p:cond delay="499"/>
                                          </p:stCondLst>
                                        </p:cTn>
                                        <p:tgtEl>
                                          <p:spTgt spid="86"/>
                                        </p:tgtEl>
                                        <p:attrNameLst>
                                          <p:attrName>style.visibility</p:attrName>
                                        </p:attrNameLst>
                                      </p:cBhvr>
                                      <p:to>
                                        <p:strVal val="hidden"/>
                                      </p:to>
                                    </p:set>
                                  </p:childTnLst>
                                </p:cTn>
                              </p:par>
                              <p:par>
                                <p:cTn id="121" presetID="10" presetClass="exit" presetSubtype="0" fill="hold" grpId="1" nodeType="withEffect">
                                  <p:stCondLst>
                                    <p:cond delay="0"/>
                                  </p:stCondLst>
                                  <p:childTnLst>
                                    <p:animEffect transition="out" filter="fade">
                                      <p:cBhvr>
                                        <p:cTn id="122" dur="500"/>
                                        <p:tgtEl>
                                          <p:spTgt spid="82"/>
                                        </p:tgtEl>
                                      </p:cBhvr>
                                    </p:animEffect>
                                    <p:set>
                                      <p:cBhvr>
                                        <p:cTn id="123" dur="1" fill="hold">
                                          <p:stCondLst>
                                            <p:cond delay="499"/>
                                          </p:stCondLst>
                                        </p:cTn>
                                        <p:tgtEl>
                                          <p:spTgt spid="82"/>
                                        </p:tgtEl>
                                        <p:attrNameLst>
                                          <p:attrName>style.visibility</p:attrName>
                                        </p:attrNameLst>
                                      </p:cBhvr>
                                      <p:to>
                                        <p:strVal val="hidden"/>
                                      </p:to>
                                    </p:set>
                                  </p:childTnLst>
                                </p:cTn>
                              </p:par>
                              <p:par>
                                <p:cTn id="124" presetID="10" presetClass="exit" presetSubtype="0" fill="hold" grpId="1" nodeType="withEffect">
                                  <p:stCondLst>
                                    <p:cond delay="0"/>
                                  </p:stCondLst>
                                  <p:childTnLst>
                                    <p:animEffect transition="out" filter="fade">
                                      <p:cBhvr>
                                        <p:cTn id="125" dur="500"/>
                                        <p:tgtEl>
                                          <p:spTgt spid="102"/>
                                        </p:tgtEl>
                                      </p:cBhvr>
                                    </p:animEffect>
                                    <p:set>
                                      <p:cBhvr>
                                        <p:cTn id="126" dur="1" fill="hold">
                                          <p:stCondLst>
                                            <p:cond delay="499"/>
                                          </p:stCondLst>
                                        </p:cTn>
                                        <p:tgtEl>
                                          <p:spTgt spid="102"/>
                                        </p:tgtEl>
                                        <p:attrNameLst>
                                          <p:attrName>style.visibility</p:attrName>
                                        </p:attrNameLst>
                                      </p:cBhvr>
                                      <p:to>
                                        <p:strVal val="hidden"/>
                                      </p:to>
                                    </p:set>
                                  </p:childTnLst>
                                </p:cTn>
                              </p:par>
                              <p:par>
                                <p:cTn id="127" presetID="10" presetClass="exit" presetSubtype="0" fill="hold" grpId="1" nodeType="withEffect">
                                  <p:stCondLst>
                                    <p:cond delay="0"/>
                                  </p:stCondLst>
                                  <p:childTnLst>
                                    <p:animEffect transition="out" filter="fade">
                                      <p:cBhvr>
                                        <p:cTn id="128" dur="500"/>
                                        <p:tgtEl>
                                          <p:spTgt spid="105"/>
                                        </p:tgtEl>
                                      </p:cBhvr>
                                    </p:animEffect>
                                    <p:set>
                                      <p:cBhvr>
                                        <p:cTn id="129" dur="1" fill="hold">
                                          <p:stCondLst>
                                            <p:cond delay="499"/>
                                          </p:stCondLst>
                                        </p:cTn>
                                        <p:tgtEl>
                                          <p:spTgt spid="105"/>
                                        </p:tgtEl>
                                        <p:attrNameLst>
                                          <p:attrName>style.visibility</p:attrName>
                                        </p:attrNameLst>
                                      </p:cBhvr>
                                      <p:to>
                                        <p:strVal val="hidden"/>
                                      </p:to>
                                    </p:set>
                                  </p:childTnLst>
                                </p:cTn>
                              </p:par>
                              <p:par>
                                <p:cTn id="130" presetID="10" presetClass="exit" presetSubtype="0" fill="hold" grpId="1" nodeType="withEffect">
                                  <p:stCondLst>
                                    <p:cond delay="0"/>
                                  </p:stCondLst>
                                  <p:childTnLst>
                                    <p:animEffect transition="out" filter="fade">
                                      <p:cBhvr>
                                        <p:cTn id="131" dur="500"/>
                                        <p:tgtEl>
                                          <p:spTgt spid="104"/>
                                        </p:tgtEl>
                                      </p:cBhvr>
                                    </p:animEffect>
                                    <p:set>
                                      <p:cBhvr>
                                        <p:cTn id="132" dur="1" fill="hold">
                                          <p:stCondLst>
                                            <p:cond delay="499"/>
                                          </p:stCondLst>
                                        </p:cTn>
                                        <p:tgtEl>
                                          <p:spTgt spid="104"/>
                                        </p:tgtEl>
                                        <p:attrNameLst>
                                          <p:attrName>style.visibility</p:attrName>
                                        </p:attrNameLst>
                                      </p:cBhvr>
                                      <p:to>
                                        <p:strVal val="hidden"/>
                                      </p:to>
                                    </p:set>
                                  </p:childTnLst>
                                </p:cTn>
                              </p:par>
                              <p:par>
                                <p:cTn id="133" presetID="10" presetClass="exit" presetSubtype="0" fill="hold" grpId="1" nodeType="withEffect">
                                  <p:stCondLst>
                                    <p:cond delay="0"/>
                                  </p:stCondLst>
                                  <p:childTnLst>
                                    <p:animEffect transition="out" filter="fade">
                                      <p:cBhvr>
                                        <p:cTn id="134" dur="500"/>
                                        <p:tgtEl>
                                          <p:spTgt spid="108"/>
                                        </p:tgtEl>
                                      </p:cBhvr>
                                    </p:animEffect>
                                    <p:set>
                                      <p:cBhvr>
                                        <p:cTn id="135" dur="1" fill="hold">
                                          <p:stCondLst>
                                            <p:cond delay="499"/>
                                          </p:stCondLst>
                                        </p:cTn>
                                        <p:tgtEl>
                                          <p:spTgt spid="108"/>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107"/>
                                        </p:tgtEl>
                                      </p:cBhvr>
                                    </p:animEffect>
                                    <p:set>
                                      <p:cBhvr>
                                        <p:cTn id="138" dur="1" fill="hold">
                                          <p:stCondLst>
                                            <p:cond delay="499"/>
                                          </p:stCondLst>
                                        </p:cTn>
                                        <p:tgtEl>
                                          <p:spTgt spid="107"/>
                                        </p:tgtEl>
                                        <p:attrNameLst>
                                          <p:attrName>style.visibility</p:attrName>
                                        </p:attrNameLst>
                                      </p:cBhvr>
                                      <p:to>
                                        <p:strVal val="hidden"/>
                                      </p:to>
                                    </p:set>
                                  </p:childTnLst>
                                </p:cTn>
                              </p:par>
                              <p:par>
                                <p:cTn id="139" presetID="10" presetClass="exit" presetSubtype="0" fill="hold" grpId="1" nodeType="withEffect">
                                  <p:stCondLst>
                                    <p:cond delay="0"/>
                                  </p:stCondLst>
                                  <p:childTnLst>
                                    <p:animEffect transition="out" filter="fade">
                                      <p:cBhvr>
                                        <p:cTn id="140" dur="500"/>
                                        <p:tgtEl>
                                          <p:spTgt spid="109"/>
                                        </p:tgtEl>
                                      </p:cBhvr>
                                    </p:animEffect>
                                    <p:set>
                                      <p:cBhvr>
                                        <p:cTn id="141" dur="1" fill="hold">
                                          <p:stCondLst>
                                            <p:cond delay="499"/>
                                          </p:stCondLst>
                                        </p:cTn>
                                        <p:tgtEl>
                                          <p:spTgt spid="109"/>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110"/>
                                        </p:tgtEl>
                                      </p:cBhvr>
                                    </p:animEffect>
                                    <p:set>
                                      <p:cBhvr>
                                        <p:cTn id="144" dur="1" fill="hold">
                                          <p:stCondLst>
                                            <p:cond delay="499"/>
                                          </p:stCondLst>
                                        </p:cTn>
                                        <p:tgtEl>
                                          <p:spTgt spid="110"/>
                                        </p:tgtEl>
                                        <p:attrNameLst>
                                          <p:attrName>style.visibility</p:attrName>
                                        </p:attrNameLst>
                                      </p:cBhvr>
                                      <p:to>
                                        <p:strVal val="hidden"/>
                                      </p:to>
                                    </p:set>
                                  </p:childTnLst>
                                </p:cTn>
                              </p:par>
                              <p:par>
                                <p:cTn id="145" presetID="10" presetClass="exit" presetSubtype="0" fill="hold" grpId="1" nodeType="withEffect">
                                  <p:stCondLst>
                                    <p:cond delay="0"/>
                                  </p:stCondLst>
                                  <p:childTnLst>
                                    <p:animEffect transition="out" filter="fade">
                                      <p:cBhvr>
                                        <p:cTn id="146" dur="500"/>
                                        <p:tgtEl>
                                          <p:spTgt spid="111"/>
                                        </p:tgtEl>
                                      </p:cBhvr>
                                    </p:animEffect>
                                    <p:set>
                                      <p:cBhvr>
                                        <p:cTn id="147" dur="1" fill="hold">
                                          <p:stCondLst>
                                            <p:cond delay="499"/>
                                          </p:stCondLst>
                                        </p:cTn>
                                        <p:tgtEl>
                                          <p:spTgt spid="111"/>
                                        </p:tgtEl>
                                        <p:attrNameLst>
                                          <p:attrName>style.visibility</p:attrName>
                                        </p:attrNameLst>
                                      </p:cBhvr>
                                      <p:to>
                                        <p:strVal val="hidden"/>
                                      </p:to>
                                    </p:set>
                                  </p:childTnLst>
                                </p:cTn>
                              </p:par>
                              <p:par>
                                <p:cTn id="148" presetID="10" presetClass="exit" presetSubtype="0" fill="hold" grpId="1" nodeType="withEffect">
                                  <p:stCondLst>
                                    <p:cond delay="0"/>
                                  </p:stCondLst>
                                  <p:childTnLst>
                                    <p:animEffect transition="out" filter="fade">
                                      <p:cBhvr>
                                        <p:cTn id="149" dur="500"/>
                                        <p:tgtEl>
                                          <p:spTgt spid="112"/>
                                        </p:tgtEl>
                                      </p:cBhvr>
                                    </p:animEffect>
                                    <p:set>
                                      <p:cBhvr>
                                        <p:cTn id="150" dur="1" fill="hold">
                                          <p:stCondLst>
                                            <p:cond delay="499"/>
                                          </p:stCondLst>
                                        </p:cTn>
                                        <p:tgtEl>
                                          <p:spTgt spid="112"/>
                                        </p:tgtEl>
                                        <p:attrNameLst>
                                          <p:attrName>style.visibility</p:attrName>
                                        </p:attrNameLst>
                                      </p:cBhvr>
                                      <p:to>
                                        <p:strVal val="hidden"/>
                                      </p:to>
                                    </p:set>
                                  </p:childTnLst>
                                </p:cTn>
                              </p:par>
                              <p:par>
                                <p:cTn id="151" presetID="10" presetClass="exit" presetSubtype="0" fill="hold" grpId="1" nodeType="withEffect">
                                  <p:stCondLst>
                                    <p:cond delay="0"/>
                                  </p:stCondLst>
                                  <p:childTnLst>
                                    <p:animEffect transition="out" filter="fade">
                                      <p:cBhvr>
                                        <p:cTn id="152" dur="500"/>
                                        <p:tgtEl>
                                          <p:spTgt spid="113"/>
                                        </p:tgtEl>
                                      </p:cBhvr>
                                    </p:animEffect>
                                    <p:set>
                                      <p:cBhvr>
                                        <p:cTn id="153" dur="1" fill="hold">
                                          <p:stCondLst>
                                            <p:cond delay="499"/>
                                          </p:stCondLst>
                                        </p:cTn>
                                        <p:tgtEl>
                                          <p:spTgt spid="113"/>
                                        </p:tgtEl>
                                        <p:attrNameLst>
                                          <p:attrName>style.visibility</p:attrName>
                                        </p:attrNameLst>
                                      </p:cBhvr>
                                      <p:to>
                                        <p:strVal val="hidden"/>
                                      </p:to>
                                    </p:set>
                                  </p:childTnLst>
                                </p:cTn>
                              </p:par>
                              <p:par>
                                <p:cTn id="154" presetID="10" presetClass="exit" presetSubtype="0" fill="hold" grpId="1" nodeType="withEffect">
                                  <p:stCondLst>
                                    <p:cond delay="0"/>
                                  </p:stCondLst>
                                  <p:childTnLst>
                                    <p:animEffect transition="out" filter="fade">
                                      <p:cBhvr>
                                        <p:cTn id="155" dur="500"/>
                                        <p:tgtEl>
                                          <p:spTgt spid="114"/>
                                        </p:tgtEl>
                                      </p:cBhvr>
                                    </p:animEffect>
                                    <p:set>
                                      <p:cBhvr>
                                        <p:cTn id="156" dur="1" fill="hold">
                                          <p:stCondLst>
                                            <p:cond delay="499"/>
                                          </p:stCondLst>
                                        </p:cTn>
                                        <p:tgtEl>
                                          <p:spTgt spid="114"/>
                                        </p:tgtEl>
                                        <p:attrNameLst>
                                          <p:attrName>style.visibility</p:attrName>
                                        </p:attrNameLst>
                                      </p:cBhvr>
                                      <p:to>
                                        <p:strVal val="hidden"/>
                                      </p:to>
                                    </p:set>
                                  </p:childTnLst>
                                </p:cTn>
                              </p:par>
                              <p:par>
                                <p:cTn id="157" presetID="10" presetClass="exit" presetSubtype="0" fill="hold" grpId="1" nodeType="withEffect">
                                  <p:stCondLst>
                                    <p:cond delay="0"/>
                                  </p:stCondLst>
                                  <p:childTnLst>
                                    <p:animEffect transition="out" filter="fade">
                                      <p:cBhvr>
                                        <p:cTn id="158" dur="500"/>
                                        <p:tgtEl>
                                          <p:spTgt spid="115"/>
                                        </p:tgtEl>
                                      </p:cBhvr>
                                    </p:animEffect>
                                    <p:set>
                                      <p:cBhvr>
                                        <p:cTn id="159" dur="1" fill="hold">
                                          <p:stCondLst>
                                            <p:cond delay="499"/>
                                          </p:stCondLst>
                                        </p:cTn>
                                        <p:tgtEl>
                                          <p:spTgt spid="115"/>
                                        </p:tgtEl>
                                        <p:attrNameLst>
                                          <p:attrName>style.visibility</p:attrName>
                                        </p:attrNameLst>
                                      </p:cBhvr>
                                      <p:to>
                                        <p:strVal val="hidden"/>
                                      </p:to>
                                    </p:set>
                                  </p:childTnLst>
                                </p:cTn>
                              </p:par>
                              <p:par>
                                <p:cTn id="160" presetID="10" presetClass="exit" presetSubtype="0" fill="hold" grpId="1" nodeType="withEffect">
                                  <p:stCondLst>
                                    <p:cond delay="0"/>
                                  </p:stCondLst>
                                  <p:childTnLst>
                                    <p:animEffect transition="out" filter="fade">
                                      <p:cBhvr>
                                        <p:cTn id="161" dur="500"/>
                                        <p:tgtEl>
                                          <p:spTgt spid="116"/>
                                        </p:tgtEl>
                                      </p:cBhvr>
                                    </p:animEffect>
                                    <p:set>
                                      <p:cBhvr>
                                        <p:cTn id="162" dur="1" fill="hold">
                                          <p:stCondLst>
                                            <p:cond delay="499"/>
                                          </p:stCondLst>
                                        </p:cTn>
                                        <p:tgtEl>
                                          <p:spTgt spid="116"/>
                                        </p:tgtEl>
                                        <p:attrNameLst>
                                          <p:attrName>style.visibility</p:attrName>
                                        </p:attrNameLst>
                                      </p:cBhvr>
                                      <p:to>
                                        <p:strVal val="hidden"/>
                                      </p:to>
                                    </p:set>
                                  </p:childTnLst>
                                </p:cTn>
                              </p:par>
                              <p:par>
                                <p:cTn id="163" presetID="10" presetClass="exit" presetSubtype="0" fill="hold" grpId="1" nodeType="withEffect">
                                  <p:stCondLst>
                                    <p:cond delay="0"/>
                                  </p:stCondLst>
                                  <p:childTnLst>
                                    <p:animEffect transition="out" filter="fade">
                                      <p:cBhvr>
                                        <p:cTn id="164" dur="500"/>
                                        <p:tgtEl>
                                          <p:spTgt spid="117"/>
                                        </p:tgtEl>
                                      </p:cBhvr>
                                    </p:animEffect>
                                    <p:set>
                                      <p:cBhvr>
                                        <p:cTn id="165" dur="1" fill="hold">
                                          <p:stCondLst>
                                            <p:cond delay="499"/>
                                          </p:stCondLst>
                                        </p:cTn>
                                        <p:tgtEl>
                                          <p:spTgt spid="117"/>
                                        </p:tgtEl>
                                        <p:attrNameLst>
                                          <p:attrName>style.visibility</p:attrName>
                                        </p:attrNameLst>
                                      </p:cBhvr>
                                      <p:to>
                                        <p:strVal val="hidden"/>
                                      </p:to>
                                    </p:set>
                                  </p:childTnLst>
                                </p:cTn>
                              </p:par>
                              <p:par>
                                <p:cTn id="166" presetID="10" presetClass="exit" presetSubtype="0" fill="hold" grpId="1" nodeType="withEffect">
                                  <p:stCondLst>
                                    <p:cond delay="0"/>
                                  </p:stCondLst>
                                  <p:childTnLst>
                                    <p:animEffect transition="out" filter="fade">
                                      <p:cBhvr>
                                        <p:cTn id="167" dur="500"/>
                                        <p:tgtEl>
                                          <p:spTgt spid="118"/>
                                        </p:tgtEl>
                                      </p:cBhvr>
                                    </p:animEffect>
                                    <p:set>
                                      <p:cBhvr>
                                        <p:cTn id="168" dur="1" fill="hold">
                                          <p:stCondLst>
                                            <p:cond delay="499"/>
                                          </p:stCondLst>
                                        </p:cTn>
                                        <p:tgtEl>
                                          <p:spTgt spid="118"/>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43"/>
                                        </p:tgtEl>
                                        <p:attrNameLst>
                                          <p:attrName>style.visibility</p:attrName>
                                        </p:attrNameLst>
                                      </p:cBhvr>
                                      <p:to>
                                        <p:strVal val="visible"/>
                                      </p:to>
                                    </p:set>
                                    <p:animEffect transition="in" filter="fade">
                                      <p:cBhvr>
                                        <p:cTn id="173" dur="500"/>
                                        <p:tgtEl>
                                          <p:spTgt spid="43"/>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3"/>
                                        </p:tgtEl>
                                        <p:attrNameLst>
                                          <p:attrName>style.visibility</p:attrName>
                                        </p:attrNameLst>
                                      </p:cBhvr>
                                      <p:to>
                                        <p:strVal val="visible"/>
                                      </p:to>
                                    </p:set>
                                    <p:animEffect transition="in" filter="fade">
                                      <p:cBhvr>
                                        <p:cTn id="176" dur="500"/>
                                        <p:tgtEl>
                                          <p:spTgt spid="3"/>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42"/>
                                        </p:tgtEl>
                                        <p:attrNameLst>
                                          <p:attrName>style.visibility</p:attrName>
                                        </p:attrNameLst>
                                      </p:cBhvr>
                                      <p:to>
                                        <p:strVal val="visible"/>
                                      </p:to>
                                    </p:set>
                                    <p:animEffect transition="in" filter="fade">
                                      <p:cBhvr>
                                        <p:cTn id="179" dur="500"/>
                                        <p:tgtEl>
                                          <p:spTgt spid="42"/>
                                        </p:tgtEl>
                                      </p:cBhvr>
                                    </p:animEffect>
                                  </p:childTnLst>
                                </p:cTn>
                              </p:par>
                            </p:childTnLst>
                          </p:cTn>
                        </p:par>
                        <p:par>
                          <p:cTn id="180" fill="hold">
                            <p:stCondLst>
                              <p:cond delay="500"/>
                            </p:stCondLst>
                            <p:childTnLst>
                              <p:par>
                                <p:cTn id="181" presetID="10" presetClass="entr" presetSubtype="0" fill="hold" grpId="0" nodeType="afterEffect">
                                  <p:stCondLst>
                                    <p:cond delay="500"/>
                                  </p:stCondLst>
                                  <p:childTnLst>
                                    <p:set>
                                      <p:cBhvr>
                                        <p:cTn id="182" dur="1" fill="hold">
                                          <p:stCondLst>
                                            <p:cond delay="0"/>
                                          </p:stCondLst>
                                        </p:cTn>
                                        <p:tgtEl>
                                          <p:spTgt spid="2"/>
                                        </p:tgtEl>
                                        <p:attrNameLst>
                                          <p:attrName>style.visibility</p:attrName>
                                        </p:attrNameLst>
                                      </p:cBhvr>
                                      <p:to>
                                        <p:strVal val="visible"/>
                                      </p:to>
                                    </p:set>
                                    <p:animEffect transition="in" filter="fade">
                                      <p:cBhvr>
                                        <p:cTn id="183" dur="500"/>
                                        <p:tgtEl>
                                          <p:spTgt spid="2"/>
                                        </p:tgtEl>
                                      </p:cBhvr>
                                    </p:animEffect>
                                  </p:childTnLst>
                                </p:cTn>
                              </p:par>
                              <p:par>
                                <p:cTn id="184" presetID="10" presetClass="entr" presetSubtype="0" fill="hold" grpId="0" nodeType="withEffect">
                                  <p:stCondLst>
                                    <p:cond delay="500"/>
                                  </p:stCondLst>
                                  <p:childTnLst>
                                    <p:set>
                                      <p:cBhvr>
                                        <p:cTn id="185" dur="1" fill="hold">
                                          <p:stCondLst>
                                            <p:cond delay="0"/>
                                          </p:stCondLst>
                                        </p:cTn>
                                        <p:tgtEl>
                                          <p:spTgt spid="51"/>
                                        </p:tgtEl>
                                        <p:attrNameLst>
                                          <p:attrName>style.visibility</p:attrName>
                                        </p:attrNameLst>
                                      </p:cBhvr>
                                      <p:to>
                                        <p:strVal val="visible"/>
                                      </p:to>
                                    </p:set>
                                    <p:animEffect transition="in" filter="fade">
                                      <p:cBhvr>
                                        <p:cTn id="186" dur="500"/>
                                        <p:tgtEl>
                                          <p:spTgt spid="51"/>
                                        </p:tgtEl>
                                      </p:cBhvr>
                                    </p:animEffect>
                                  </p:childTnLst>
                                </p:cTn>
                              </p:par>
                              <p:par>
                                <p:cTn id="187" presetID="10" presetClass="entr" presetSubtype="0" fill="hold" grpId="0" nodeType="withEffect">
                                  <p:stCondLst>
                                    <p:cond delay="500"/>
                                  </p:stCondLst>
                                  <p:childTnLst>
                                    <p:set>
                                      <p:cBhvr>
                                        <p:cTn id="188" dur="1" fill="hold">
                                          <p:stCondLst>
                                            <p:cond delay="0"/>
                                          </p:stCondLst>
                                        </p:cTn>
                                        <p:tgtEl>
                                          <p:spTgt spid="50"/>
                                        </p:tgtEl>
                                        <p:attrNameLst>
                                          <p:attrName>style.visibility</p:attrName>
                                        </p:attrNameLst>
                                      </p:cBhvr>
                                      <p:to>
                                        <p:strVal val="visible"/>
                                      </p:to>
                                    </p:set>
                                    <p:animEffect transition="in" filter="fade">
                                      <p:cBhvr>
                                        <p:cTn id="189" dur="500"/>
                                        <p:tgtEl>
                                          <p:spTgt spid="50"/>
                                        </p:tgtEl>
                                      </p:cBhvr>
                                    </p:animEffect>
                                  </p:childTnLst>
                                </p:cTn>
                              </p:par>
                            </p:childTnLst>
                          </p:cTn>
                        </p:par>
                        <p:par>
                          <p:cTn id="190" fill="hold">
                            <p:stCondLst>
                              <p:cond delay="1500"/>
                            </p:stCondLst>
                            <p:childTnLst>
                              <p:par>
                                <p:cTn id="191" presetID="10" presetClass="entr" presetSubtype="0" fill="hold" grpId="0" nodeType="afterEffect">
                                  <p:stCondLst>
                                    <p:cond delay="500"/>
                                  </p:stCondLst>
                                  <p:childTnLst>
                                    <p:set>
                                      <p:cBhvr>
                                        <p:cTn id="192" dur="1" fill="hold">
                                          <p:stCondLst>
                                            <p:cond delay="0"/>
                                          </p:stCondLst>
                                        </p:cTn>
                                        <p:tgtEl>
                                          <p:spTgt spid="45"/>
                                        </p:tgtEl>
                                        <p:attrNameLst>
                                          <p:attrName>style.visibility</p:attrName>
                                        </p:attrNameLst>
                                      </p:cBhvr>
                                      <p:to>
                                        <p:strVal val="visible"/>
                                      </p:to>
                                    </p:set>
                                    <p:animEffect transition="in" filter="fade">
                                      <p:cBhvr>
                                        <p:cTn id="193" dur="500"/>
                                        <p:tgtEl>
                                          <p:spTgt spid="45"/>
                                        </p:tgtEl>
                                      </p:cBhvr>
                                    </p:animEffect>
                                  </p:childTnLst>
                                </p:cTn>
                              </p:par>
                              <p:par>
                                <p:cTn id="194" presetID="10" presetClass="entr" presetSubtype="0" fill="hold" grpId="0" nodeType="withEffect">
                                  <p:stCondLst>
                                    <p:cond delay="500"/>
                                  </p:stCondLst>
                                  <p:childTnLst>
                                    <p:set>
                                      <p:cBhvr>
                                        <p:cTn id="195" dur="1" fill="hold">
                                          <p:stCondLst>
                                            <p:cond delay="0"/>
                                          </p:stCondLst>
                                        </p:cTn>
                                        <p:tgtEl>
                                          <p:spTgt spid="47"/>
                                        </p:tgtEl>
                                        <p:attrNameLst>
                                          <p:attrName>style.visibility</p:attrName>
                                        </p:attrNameLst>
                                      </p:cBhvr>
                                      <p:to>
                                        <p:strVal val="visible"/>
                                      </p:to>
                                    </p:set>
                                    <p:animEffect transition="in" filter="fade">
                                      <p:cBhvr>
                                        <p:cTn id="196" dur="500"/>
                                        <p:tgtEl>
                                          <p:spTgt spid="47"/>
                                        </p:tgtEl>
                                      </p:cBhvr>
                                    </p:animEffect>
                                  </p:childTnLst>
                                </p:cTn>
                              </p:par>
                              <p:par>
                                <p:cTn id="197" presetID="10" presetClass="entr" presetSubtype="0" fill="hold" grpId="0" nodeType="withEffect">
                                  <p:stCondLst>
                                    <p:cond delay="500"/>
                                  </p:stCondLst>
                                  <p:childTnLst>
                                    <p:set>
                                      <p:cBhvr>
                                        <p:cTn id="198" dur="1" fill="hold">
                                          <p:stCondLst>
                                            <p:cond delay="0"/>
                                          </p:stCondLst>
                                        </p:cTn>
                                        <p:tgtEl>
                                          <p:spTgt spid="44"/>
                                        </p:tgtEl>
                                        <p:attrNameLst>
                                          <p:attrName>style.visibility</p:attrName>
                                        </p:attrNameLst>
                                      </p:cBhvr>
                                      <p:to>
                                        <p:strVal val="visible"/>
                                      </p:to>
                                    </p:set>
                                    <p:animEffect transition="in" filter="fade">
                                      <p:cBhvr>
                                        <p:cTn id="199" dur="500"/>
                                        <p:tgtEl>
                                          <p:spTgt spid="44"/>
                                        </p:tgtEl>
                                      </p:cBhvr>
                                    </p:animEffect>
                                  </p:childTnLst>
                                </p:cTn>
                              </p:par>
                              <p:par>
                                <p:cTn id="200" presetID="10" presetClass="entr" presetSubtype="0" fill="hold" grpId="0" nodeType="withEffect">
                                  <p:stCondLst>
                                    <p:cond delay="500"/>
                                  </p:stCondLst>
                                  <p:childTnLst>
                                    <p:set>
                                      <p:cBhvr>
                                        <p:cTn id="201" dur="1" fill="hold">
                                          <p:stCondLst>
                                            <p:cond delay="0"/>
                                          </p:stCondLst>
                                        </p:cTn>
                                        <p:tgtEl>
                                          <p:spTgt spid="46"/>
                                        </p:tgtEl>
                                        <p:attrNameLst>
                                          <p:attrName>style.visibility</p:attrName>
                                        </p:attrNameLst>
                                      </p:cBhvr>
                                      <p:to>
                                        <p:strVal val="visible"/>
                                      </p:to>
                                    </p:set>
                                    <p:animEffect transition="in" filter="fade">
                                      <p:cBhvr>
                                        <p:cTn id="202" dur="500"/>
                                        <p:tgtEl>
                                          <p:spTgt spid="46"/>
                                        </p:tgtEl>
                                      </p:cBhvr>
                                    </p:animEffect>
                                  </p:childTnLst>
                                </p:cTn>
                              </p:par>
                            </p:childTnLst>
                          </p:cTn>
                        </p:par>
                        <p:par>
                          <p:cTn id="203" fill="hold">
                            <p:stCondLst>
                              <p:cond delay="2500"/>
                            </p:stCondLst>
                            <p:childTnLst>
                              <p:par>
                                <p:cTn id="204" presetID="10" presetClass="entr" presetSubtype="0" fill="hold" grpId="1" nodeType="afterEffect">
                                  <p:stCondLst>
                                    <p:cond delay="500"/>
                                  </p:stCondLst>
                                  <p:childTnLst>
                                    <p:set>
                                      <p:cBhvr>
                                        <p:cTn id="205" dur="1" fill="hold">
                                          <p:stCondLst>
                                            <p:cond delay="0"/>
                                          </p:stCondLst>
                                        </p:cTn>
                                        <p:tgtEl>
                                          <p:spTgt spid="55"/>
                                        </p:tgtEl>
                                        <p:attrNameLst>
                                          <p:attrName>style.visibility</p:attrName>
                                        </p:attrNameLst>
                                      </p:cBhvr>
                                      <p:to>
                                        <p:strVal val="visible"/>
                                      </p:to>
                                    </p:set>
                                    <p:animEffect transition="in" filter="fade">
                                      <p:cBhvr>
                                        <p:cTn id="206" dur="500"/>
                                        <p:tgtEl>
                                          <p:spTgt spid="55"/>
                                        </p:tgtEl>
                                      </p:cBhvr>
                                    </p:animEffect>
                                  </p:childTnLst>
                                </p:cTn>
                              </p:par>
                              <p:par>
                                <p:cTn id="207" presetID="10" presetClass="entr" presetSubtype="0" fill="hold" grpId="1" nodeType="withEffect">
                                  <p:stCondLst>
                                    <p:cond delay="500"/>
                                  </p:stCondLst>
                                  <p:childTnLst>
                                    <p:set>
                                      <p:cBhvr>
                                        <p:cTn id="208" dur="1" fill="hold">
                                          <p:stCondLst>
                                            <p:cond delay="0"/>
                                          </p:stCondLst>
                                        </p:cTn>
                                        <p:tgtEl>
                                          <p:spTgt spid="56"/>
                                        </p:tgtEl>
                                        <p:attrNameLst>
                                          <p:attrName>style.visibility</p:attrName>
                                        </p:attrNameLst>
                                      </p:cBhvr>
                                      <p:to>
                                        <p:strVal val="visible"/>
                                      </p:to>
                                    </p:set>
                                    <p:animEffect transition="in" filter="fade">
                                      <p:cBhvr>
                                        <p:cTn id="209" dur="500"/>
                                        <p:tgtEl>
                                          <p:spTgt spid="56"/>
                                        </p:tgtEl>
                                      </p:cBhvr>
                                    </p:animEffect>
                                  </p:childTnLst>
                                </p:cTn>
                              </p:par>
                              <p:par>
                                <p:cTn id="210" presetID="10" presetClass="entr" presetSubtype="0" fill="hold" grpId="1" nodeType="withEffect">
                                  <p:stCondLst>
                                    <p:cond delay="500"/>
                                  </p:stCondLst>
                                  <p:childTnLst>
                                    <p:set>
                                      <p:cBhvr>
                                        <p:cTn id="211" dur="1" fill="hold">
                                          <p:stCondLst>
                                            <p:cond delay="0"/>
                                          </p:stCondLst>
                                        </p:cTn>
                                        <p:tgtEl>
                                          <p:spTgt spid="57"/>
                                        </p:tgtEl>
                                        <p:attrNameLst>
                                          <p:attrName>style.visibility</p:attrName>
                                        </p:attrNameLst>
                                      </p:cBhvr>
                                      <p:to>
                                        <p:strVal val="visible"/>
                                      </p:to>
                                    </p:set>
                                    <p:animEffect transition="in" filter="fade">
                                      <p:cBhvr>
                                        <p:cTn id="212" dur="500"/>
                                        <p:tgtEl>
                                          <p:spTgt spid="57"/>
                                        </p:tgtEl>
                                      </p:cBhvr>
                                    </p:animEffect>
                                  </p:childTnLst>
                                </p:cTn>
                              </p:par>
                              <p:par>
                                <p:cTn id="213" presetID="10" presetClass="entr" presetSubtype="0" fill="hold" grpId="1" nodeType="withEffect">
                                  <p:stCondLst>
                                    <p:cond delay="500"/>
                                  </p:stCondLst>
                                  <p:childTnLst>
                                    <p:set>
                                      <p:cBhvr>
                                        <p:cTn id="214" dur="1" fill="hold">
                                          <p:stCondLst>
                                            <p:cond delay="0"/>
                                          </p:stCondLst>
                                        </p:cTn>
                                        <p:tgtEl>
                                          <p:spTgt spid="58"/>
                                        </p:tgtEl>
                                        <p:attrNameLst>
                                          <p:attrName>style.visibility</p:attrName>
                                        </p:attrNameLst>
                                      </p:cBhvr>
                                      <p:to>
                                        <p:strVal val="visible"/>
                                      </p:to>
                                    </p:set>
                                    <p:animEffect transition="in" filter="fade">
                                      <p:cBhvr>
                                        <p:cTn id="215" dur="500"/>
                                        <p:tgtEl>
                                          <p:spTgt spid="58"/>
                                        </p:tgtEl>
                                      </p:cBhvr>
                                    </p:animEffect>
                                  </p:childTnLst>
                                </p:cTn>
                              </p:par>
                            </p:childTnLst>
                          </p:cTn>
                        </p:par>
                        <p:par>
                          <p:cTn id="216" fill="hold">
                            <p:stCondLst>
                              <p:cond delay="3500"/>
                            </p:stCondLst>
                            <p:childTnLst>
                              <p:par>
                                <p:cTn id="217" presetID="10" presetClass="entr" presetSubtype="0" fill="hold" grpId="0" nodeType="afterEffect">
                                  <p:stCondLst>
                                    <p:cond delay="500"/>
                                  </p:stCondLst>
                                  <p:childTnLst>
                                    <p:set>
                                      <p:cBhvr>
                                        <p:cTn id="218" dur="1" fill="hold">
                                          <p:stCondLst>
                                            <p:cond delay="0"/>
                                          </p:stCondLst>
                                        </p:cTn>
                                        <p:tgtEl>
                                          <p:spTgt spid="48"/>
                                        </p:tgtEl>
                                        <p:attrNameLst>
                                          <p:attrName>style.visibility</p:attrName>
                                        </p:attrNameLst>
                                      </p:cBhvr>
                                      <p:to>
                                        <p:strVal val="visible"/>
                                      </p:to>
                                    </p:set>
                                    <p:animEffect transition="in" filter="fade">
                                      <p:cBhvr>
                                        <p:cTn id="219" dur="500"/>
                                        <p:tgtEl>
                                          <p:spTgt spid="48"/>
                                        </p:tgtEl>
                                      </p:cBhvr>
                                    </p:animEffect>
                                  </p:childTnLst>
                                </p:cTn>
                              </p:par>
                            </p:childTnLst>
                          </p:cTn>
                        </p:par>
                        <p:par>
                          <p:cTn id="220" fill="hold">
                            <p:stCondLst>
                              <p:cond delay="4500"/>
                            </p:stCondLst>
                            <p:childTnLst>
                              <p:par>
                                <p:cTn id="221" presetID="10" presetClass="exit" presetSubtype="0" fill="hold" grpId="1" nodeType="afterEffect">
                                  <p:stCondLst>
                                    <p:cond delay="1000"/>
                                  </p:stCondLst>
                                  <p:childTnLst>
                                    <p:animEffect transition="out" filter="fade">
                                      <p:cBhvr>
                                        <p:cTn id="222" dur="500"/>
                                        <p:tgtEl>
                                          <p:spTgt spid="2"/>
                                        </p:tgtEl>
                                      </p:cBhvr>
                                    </p:animEffect>
                                    <p:set>
                                      <p:cBhvr>
                                        <p:cTn id="223" dur="1" fill="hold">
                                          <p:stCondLst>
                                            <p:cond delay="499"/>
                                          </p:stCondLst>
                                        </p:cTn>
                                        <p:tgtEl>
                                          <p:spTgt spid="2"/>
                                        </p:tgtEl>
                                        <p:attrNameLst>
                                          <p:attrName>style.visibility</p:attrName>
                                        </p:attrNameLst>
                                      </p:cBhvr>
                                      <p:to>
                                        <p:strVal val="hidden"/>
                                      </p:to>
                                    </p:set>
                                  </p:childTnLst>
                                </p:cTn>
                              </p:par>
                              <p:par>
                                <p:cTn id="224" presetID="10" presetClass="exit" presetSubtype="0" fill="hold" grpId="1" nodeType="withEffect">
                                  <p:stCondLst>
                                    <p:cond delay="1000"/>
                                  </p:stCondLst>
                                  <p:childTnLst>
                                    <p:animEffect transition="out" filter="fade">
                                      <p:cBhvr>
                                        <p:cTn id="225" dur="500"/>
                                        <p:tgtEl>
                                          <p:spTgt spid="51"/>
                                        </p:tgtEl>
                                      </p:cBhvr>
                                    </p:animEffect>
                                    <p:set>
                                      <p:cBhvr>
                                        <p:cTn id="226" dur="1" fill="hold">
                                          <p:stCondLst>
                                            <p:cond delay="499"/>
                                          </p:stCondLst>
                                        </p:cTn>
                                        <p:tgtEl>
                                          <p:spTgt spid="51"/>
                                        </p:tgtEl>
                                        <p:attrNameLst>
                                          <p:attrName>style.visibility</p:attrName>
                                        </p:attrNameLst>
                                      </p:cBhvr>
                                      <p:to>
                                        <p:strVal val="hidden"/>
                                      </p:to>
                                    </p:set>
                                  </p:childTnLst>
                                </p:cTn>
                              </p:par>
                              <p:par>
                                <p:cTn id="227" presetID="10" presetClass="exit" presetSubtype="0" fill="hold" grpId="1" nodeType="withEffect">
                                  <p:stCondLst>
                                    <p:cond delay="1000"/>
                                  </p:stCondLst>
                                  <p:childTnLst>
                                    <p:animEffect transition="out" filter="fade">
                                      <p:cBhvr>
                                        <p:cTn id="228" dur="500"/>
                                        <p:tgtEl>
                                          <p:spTgt spid="50"/>
                                        </p:tgtEl>
                                      </p:cBhvr>
                                    </p:animEffect>
                                    <p:set>
                                      <p:cBhvr>
                                        <p:cTn id="229" dur="1" fill="hold">
                                          <p:stCondLst>
                                            <p:cond delay="499"/>
                                          </p:stCondLst>
                                        </p:cTn>
                                        <p:tgtEl>
                                          <p:spTgt spid="50"/>
                                        </p:tgtEl>
                                        <p:attrNameLst>
                                          <p:attrName>style.visibility</p:attrName>
                                        </p:attrNameLst>
                                      </p:cBhvr>
                                      <p:to>
                                        <p:strVal val="hidden"/>
                                      </p:to>
                                    </p:set>
                                  </p:childTnLst>
                                </p:cTn>
                              </p:par>
                              <p:par>
                                <p:cTn id="230" presetID="10" presetClass="exit" presetSubtype="0" fill="hold" grpId="2" nodeType="withEffect">
                                  <p:stCondLst>
                                    <p:cond delay="1000"/>
                                  </p:stCondLst>
                                  <p:childTnLst>
                                    <p:animEffect transition="out" filter="fade">
                                      <p:cBhvr>
                                        <p:cTn id="231" dur="500"/>
                                        <p:tgtEl>
                                          <p:spTgt spid="55"/>
                                        </p:tgtEl>
                                      </p:cBhvr>
                                    </p:animEffect>
                                    <p:set>
                                      <p:cBhvr>
                                        <p:cTn id="232" dur="1" fill="hold">
                                          <p:stCondLst>
                                            <p:cond delay="499"/>
                                          </p:stCondLst>
                                        </p:cTn>
                                        <p:tgtEl>
                                          <p:spTgt spid="55"/>
                                        </p:tgtEl>
                                        <p:attrNameLst>
                                          <p:attrName>style.visibility</p:attrName>
                                        </p:attrNameLst>
                                      </p:cBhvr>
                                      <p:to>
                                        <p:strVal val="hidden"/>
                                      </p:to>
                                    </p:set>
                                  </p:childTnLst>
                                </p:cTn>
                              </p:par>
                              <p:par>
                                <p:cTn id="233" presetID="10" presetClass="exit" presetSubtype="0" fill="hold" grpId="2" nodeType="withEffect">
                                  <p:stCondLst>
                                    <p:cond delay="1000"/>
                                  </p:stCondLst>
                                  <p:childTnLst>
                                    <p:animEffect transition="out" filter="fade">
                                      <p:cBhvr>
                                        <p:cTn id="234" dur="500"/>
                                        <p:tgtEl>
                                          <p:spTgt spid="56"/>
                                        </p:tgtEl>
                                      </p:cBhvr>
                                    </p:animEffect>
                                    <p:set>
                                      <p:cBhvr>
                                        <p:cTn id="235" dur="1" fill="hold">
                                          <p:stCondLst>
                                            <p:cond delay="499"/>
                                          </p:stCondLst>
                                        </p:cTn>
                                        <p:tgtEl>
                                          <p:spTgt spid="56"/>
                                        </p:tgtEl>
                                        <p:attrNameLst>
                                          <p:attrName>style.visibility</p:attrName>
                                        </p:attrNameLst>
                                      </p:cBhvr>
                                      <p:to>
                                        <p:strVal val="hidden"/>
                                      </p:to>
                                    </p:set>
                                  </p:childTnLst>
                                </p:cTn>
                              </p:par>
                              <p:par>
                                <p:cTn id="236" presetID="10" presetClass="exit" presetSubtype="0" fill="hold" grpId="2" nodeType="withEffect">
                                  <p:stCondLst>
                                    <p:cond delay="1000"/>
                                  </p:stCondLst>
                                  <p:childTnLst>
                                    <p:animEffect transition="out" filter="fade">
                                      <p:cBhvr>
                                        <p:cTn id="237" dur="500"/>
                                        <p:tgtEl>
                                          <p:spTgt spid="57"/>
                                        </p:tgtEl>
                                      </p:cBhvr>
                                    </p:animEffect>
                                    <p:set>
                                      <p:cBhvr>
                                        <p:cTn id="238" dur="1" fill="hold">
                                          <p:stCondLst>
                                            <p:cond delay="499"/>
                                          </p:stCondLst>
                                        </p:cTn>
                                        <p:tgtEl>
                                          <p:spTgt spid="57"/>
                                        </p:tgtEl>
                                        <p:attrNameLst>
                                          <p:attrName>style.visibility</p:attrName>
                                        </p:attrNameLst>
                                      </p:cBhvr>
                                      <p:to>
                                        <p:strVal val="hidden"/>
                                      </p:to>
                                    </p:set>
                                  </p:childTnLst>
                                </p:cTn>
                              </p:par>
                              <p:par>
                                <p:cTn id="239" presetID="10" presetClass="exit" presetSubtype="0" fill="hold" grpId="2" nodeType="withEffect">
                                  <p:stCondLst>
                                    <p:cond delay="1000"/>
                                  </p:stCondLst>
                                  <p:childTnLst>
                                    <p:animEffect transition="out" filter="fade">
                                      <p:cBhvr>
                                        <p:cTn id="240" dur="500"/>
                                        <p:tgtEl>
                                          <p:spTgt spid="58"/>
                                        </p:tgtEl>
                                      </p:cBhvr>
                                    </p:animEffect>
                                    <p:set>
                                      <p:cBhvr>
                                        <p:cTn id="241" dur="1" fill="hold">
                                          <p:stCondLst>
                                            <p:cond delay="499"/>
                                          </p:stCondLst>
                                        </p:cTn>
                                        <p:tgtEl>
                                          <p:spTgt spid="58"/>
                                        </p:tgtEl>
                                        <p:attrNameLst>
                                          <p:attrName>style.visibility</p:attrName>
                                        </p:attrNameLst>
                                      </p:cBhvr>
                                      <p:to>
                                        <p:strVal val="hidden"/>
                                      </p:to>
                                    </p:set>
                                  </p:childTnLst>
                                </p:cTn>
                              </p:par>
                            </p:childTnLst>
                          </p:cTn>
                        </p:par>
                      </p:childTnLst>
                    </p:cTn>
                  </p:par>
                  <p:par>
                    <p:cTn id="242" fill="hold">
                      <p:stCondLst>
                        <p:cond delay="indefinite"/>
                      </p:stCondLst>
                      <p:childTnLst>
                        <p:par>
                          <p:cTn id="243" fill="hold">
                            <p:stCondLst>
                              <p:cond delay="0"/>
                            </p:stCondLst>
                            <p:childTnLst>
                              <p:par>
                                <p:cTn id="244" presetID="10" presetClass="entr" presetSubtype="0" fill="hold" nodeType="clickEffect">
                                  <p:stCondLst>
                                    <p:cond delay="0"/>
                                  </p:stCondLst>
                                  <p:childTnLst>
                                    <p:set>
                                      <p:cBhvr>
                                        <p:cTn id="245" dur="1" fill="hold">
                                          <p:stCondLst>
                                            <p:cond delay="0"/>
                                          </p:stCondLst>
                                        </p:cTn>
                                        <p:tgtEl>
                                          <p:spTgt spid="8"/>
                                        </p:tgtEl>
                                        <p:attrNameLst>
                                          <p:attrName>style.visibility</p:attrName>
                                        </p:attrNameLst>
                                      </p:cBhvr>
                                      <p:to>
                                        <p:strVal val="visible"/>
                                      </p:to>
                                    </p:set>
                                    <p:animEffect transition="in" filter="fade">
                                      <p:cBhvr>
                                        <p:cTn id="246" dur="500"/>
                                        <p:tgtEl>
                                          <p:spTgt spid="8"/>
                                        </p:tgtEl>
                                      </p:cBhvr>
                                    </p:animEffect>
                                  </p:childTnLst>
                                </p:cTn>
                              </p:par>
                              <p:par>
                                <p:cTn id="247" presetID="10" presetClass="entr" presetSubtype="0" fill="hold" grpId="0" nodeType="withEffect">
                                  <p:stCondLst>
                                    <p:cond delay="0"/>
                                  </p:stCondLst>
                                  <p:childTnLst>
                                    <p:set>
                                      <p:cBhvr>
                                        <p:cTn id="248" dur="1" fill="hold">
                                          <p:stCondLst>
                                            <p:cond delay="0"/>
                                          </p:stCondLst>
                                        </p:cTn>
                                        <p:tgtEl>
                                          <p:spTgt spid="10"/>
                                        </p:tgtEl>
                                        <p:attrNameLst>
                                          <p:attrName>style.visibility</p:attrName>
                                        </p:attrNameLst>
                                      </p:cBhvr>
                                      <p:to>
                                        <p:strVal val="visible"/>
                                      </p:to>
                                    </p:set>
                                    <p:animEffect transition="in" filter="fade">
                                      <p:cBhvr>
                                        <p:cTn id="249" dur="500"/>
                                        <p:tgtEl>
                                          <p:spTgt spid="10"/>
                                        </p:tgtEl>
                                      </p:cBhvr>
                                    </p:animEffect>
                                  </p:childTnLst>
                                </p:cTn>
                              </p:par>
                              <p:par>
                                <p:cTn id="250" presetID="10" presetClass="entr" presetSubtype="0" fill="hold" grpId="0" nodeType="withEffect">
                                  <p:stCondLst>
                                    <p:cond delay="0"/>
                                  </p:stCondLst>
                                  <p:childTnLst>
                                    <p:set>
                                      <p:cBhvr>
                                        <p:cTn id="251" dur="1" fill="hold">
                                          <p:stCondLst>
                                            <p:cond delay="0"/>
                                          </p:stCondLst>
                                        </p:cTn>
                                        <p:tgtEl>
                                          <p:spTgt spid="128"/>
                                        </p:tgtEl>
                                        <p:attrNameLst>
                                          <p:attrName>style.visibility</p:attrName>
                                        </p:attrNameLst>
                                      </p:cBhvr>
                                      <p:to>
                                        <p:strVal val="visible"/>
                                      </p:to>
                                    </p:set>
                                    <p:animEffect transition="in" filter="fade">
                                      <p:cBhvr>
                                        <p:cTn id="252" dur="500"/>
                                        <p:tgtEl>
                                          <p:spTgt spid="128"/>
                                        </p:tgtEl>
                                      </p:cBhvr>
                                    </p:animEffect>
                                  </p:childTnLst>
                                </p:cTn>
                              </p:par>
                            </p:childTnLst>
                          </p:cTn>
                        </p:par>
                      </p:childTnLst>
                    </p:cTn>
                  </p:par>
                  <p:par>
                    <p:cTn id="253" fill="hold">
                      <p:stCondLst>
                        <p:cond delay="indefinite"/>
                      </p:stCondLst>
                      <p:childTnLst>
                        <p:par>
                          <p:cTn id="254" fill="hold">
                            <p:stCondLst>
                              <p:cond delay="0"/>
                            </p:stCondLst>
                            <p:childTnLst>
                              <p:par>
                                <p:cTn id="255" presetID="10" presetClass="entr" presetSubtype="0" fill="hold" grpId="0" nodeType="clickEffect">
                                  <p:stCondLst>
                                    <p:cond delay="0"/>
                                  </p:stCondLst>
                                  <p:childTnLst>
                                    <p:set>
                                      <p:cBhvr>
                                        <p:cTn id="256" dur="1" fill="hold">
                                          <p:stCondLst>
                                            <p:cond delay="0"/>
                                          </p:stCondLst>
                                        </p:cTn>
                                        <p:tgtEl>
                                          <p:spTgt spid="130"/>
                                        </p:tgtEl>
                                        <p:attrNameLst>
                                          <p:attrName>style.visibility</p:attrName>
                                        </p:attrNameLst>
                                      </p:cBhvr>
                                      <p:to>
                                        <p:strVal val="visible"/>
                                      </p:to>
                                    </p:set>
                                    <p:animEffect transition="in" filter="fade">
                                      <p:cBhvr>
                                        <p:cTn id="257" dur="500"/>
                                        <p:tgtEl>
                                          <p:spTgt spid="130"/>
                                        </p:tgtEl>
                                      </p:cBhvr>
                                    </p:animEffect>
                                  </p:childTnLst>
                                </p:cTn>
                              </p:par>
                              <p:par>
                                <p:cTn id="258" presetID="10" presetClass="entr" presetSubtype="0" fill="hold" grpId="0" nodeType="withEffect">
                                  <p:stCondLst>
                                    <p:cond delay="0"/>
                                  </p:stCondLst>
                                  <p:childTnLst>
                                    <p:set>
                                      <p:cBhvr>
                                        <p:cTn id="259" dur="1" fill="hold">
                                          <p:stCondLst>
                                            <p:cond delay="0"/>
                                          </p:stCondLst>
                                        </p:cTn>
                                        <p:tgtEl>
                                          <p:spTgt spid="129"/>
                                        </p:tgtEl>
                                        <p:attrNameLst>
                                          <p:attrName>style.visibility</p:attrName>
                                        </p:attrNameLst>
                                      </p:cBhvr>
                                      <p:to>
                                        <p:strVal val="visible"/>
                                      </p:to>
                                    </p:set>
                                    <p:animEffect transition="in" filter="fade">
                                      <p:cBhvr>
                                        <p:cTn id="260" dur="500"/>
                                        <p:tgtEl>
                                          <p:spTgt spid="129"/>
                                        </p:tgtEl>
                                      </p:cBhvr>
                                    </p:animEffect>
                                  </p:childTnLst>
                                </p:cTn>
                              </p:par>
                              <p:par>
                                <p:cTn id="261" presetID="10" presetClass="entr" presetSubtype="0" fill="hold" grpId="0" nodeType="withEffect">
                                  <p:stCondLst>
                                    <p:cond delay="0"/>
                                  </p:stCondLst>
                                  <p:childTnLst>
                                    <p:set>
                                      <p:cBhvr>
                                        <p:cTn id="262" dur="1" fill="hold">
                                          <p:stCondLst>
                                            <p:cond delay="0"/>
                                          </p:stCondLst>
                                        </p:cTn>
                                        <p:tgtEl>
                                          <p:spTgt spid="11"/>
                                        </p:tgtEl>
                                        <p:attrNameLst>
                                          <p:attrName>style.visibility</p:attrName>
                                        </p:attrNameLst>
                                      </p:cBhvr>
                                      <p:to>
                                        <p:strVal val="visible"/>
                                      </p:to>
                                    </p:set>
                                    <p:animEffect transition="in" filter="fade">
                                      <p:cBhvr>
                                        <p:cTn id="263" dur="500"/>
                                        <p:tgtEl>
                                          <p:spTgt spid="11"/>
                                        </p:tgtEl>
                                      </p:cBhvr>
                                    </p:animEffect>
                                  </p:childTnLst>
                                </p:cTn>
                              </p:par>
                            </p:childTnLst>
                          </p:cTn>
                        </p:par>
                      </p:childTnLst>
                    </p:cTn>
                  </p:par>
                  <p:par>
                    <p:cTn id="264" fill="hold">
                      <p:stCondLst>
                        <p:cond delay="indefinite"/>
                      </p:stCondLst>
                      <p:childTnLst>
                        <p:par>
                          <p:cTn id="265" fill="hold">
                            <p:stCondLst>
                              <p:cond delay="0"/>
                            </p:stCondLst>
                            <p:childTnLst>
                              <p:par>
                                <p:cTn id="266" presetID="10" presetClass="entr" presetSubtype="0" fill="hold" grpId="0" nodeType="clickEffect">
                                  <p:stCondLst>
                                    <p:cond delay="0"/>
                                  </p:stCondLst>
                                  <p:childTnLst>
                                    <p:set>
                                      <p:cBhvr>
                                        <p:cTn id="267" dur="1" fill="hold">
                                          <p:stCondLst>
                                            <p:cond delay="0"/>
                                          </p:stCondLst>
                                        </p:cTn>
                                        <p:tgtEl>
                                          <p:spTgt spid="134"/>
                                        </p:tgtEl>
                                        <p:attrNameLst>
                                          <p:attrName>style.visibility</p:attrName>
                                        </p:attrNameLst>
                                      </p:cBhvr>
                                      <p:to>
                                        <p:strVal val="visible"/>
                                      </p:to>
                                    </p:set>
                                    <p:animEffect transition="in" filter="fade">
                                      <p:cBhvr>
                                        <p:cTn id="268" dur="500"/>
                                        <p:tgtEl>
                                          <p:spTgt spid="134"/>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33"/>
                                        </p:tgtEl>
                                        <p:attrNameLst>
                                          <p:attrName>style.visibility</p:attrName>
                                        </p:attrNameLst>
                                      </p:cBhvr>
                                      <p:to>
                                        <p:strVal val="visible"/>
                                      </p:to>
                                    </p:set>
                                    <p:animEffect transition="in" filter="fade">
                                      <p:cBhvr>
                                        <p:cTn id="271" dur="500"/>
                                        <p:tgtEl>
                                          <p:spTgt spid="133"/>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32"/>
                                        </p:tgtEl>
                                        <p:attrNameLst>
                                          <p:attrName>style.visibility</p:attrName>
                                        </p:attrNameLst>
                                      </p:cBhvr>
                                      <p:to>
                                        <p:strVal val="visible"/>
                                      </p:to>
                                    </p:set>
                                    <p:animEffect transition="in" filter="fade">
                                      <p:cBhvr>
                                        <p:cTn id="274" dur="500"/>
                                        <p:tgtEl>
                                          <p:spTgt spid="132"/>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31"/>
                                        </p:tgtEl>
                                        <p:attrNameLst>
                                          <p:attrName>style.visibility</p:attrName>
                                        </p:attrNameLst>
                                      </p:cBhvr>
                                      <p:to>
                                        <p:strVal val="visible"/>
                                      </p:to>
                                    </p:set>
                                    <p:animEffect transition="in" filter="fade">
                                      <p:cBhvr>
                                        <p:cTn id="277" dur="500"/>
                                        <p:tgtEl>
                                          <p:spTgt spid="131"/>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
                                        </p:tgtEl>
                                        <p:attrNameLst>
                                          <p:attrName>style.visibility</p:attrName>
                                        </p:attrNameLst>
                                      </p:cBhvr>
                                      <p:to>
                                        <p:strVal val="visible"/>
                                      </p:to>
                                    </p:set>
                                    <p:animEffect transition="in" filter="fade">
                                      <p:cBhvr>
                                        <p:cTn id="280" dur="500"/>
                                        <p:tgtEl>
                                          <p:spTgt spid="12"/>
                                        </p:tgtEl>
                                      </p:cBhvr>
                                    </p:animEffect>
                                  </p:childTnLst>
                                </p:cTn>
                              </p:par>
                            </p:childTnLst>
                          </p:cTn>
                        </p:par>
                      </p:childTnLst>
                    </p:cTn>
                  </p:par>
                  <p:par>
                    <p:cTn id="281" fill="hold">
                      <p:stCondLst>
                        <p:cond delay="indefinite"/>
                      </p:stCondLst>
                      <p:childTnLst>
                        <p:par>
                          <p:cTn id="282" fill="hold">
                            <p:stCondLst>
                              <p:cond delay="0"/>
                            </p:stCondLst>
                            <p:childTnLst>
                              <p:par>
                                <p:cTn id="283" presetID="10" presetClass="entr" presetSubtype="0" fill="hold" grpId="0" nodeType="clickEffect">
                                  <p:stCondLst>
                                    <p:cond delay="0"/>
                                  </p:stCondLst>
                                  <p:childTnLst>
                                    <p:set>
                                      <p:cBhvr>
                                        <p:cTn id="284" dur="1" fill="hold">
                                          <p:stCondLst>
                                            <p:cond delay="0"/>
                                          </p:stCondLst>
                                        </p:cTn>
                                        <p:tgtEl>
                                          <p:spTgt spid="13"/>
                                        </p:tgtEl>
                                        <p:attrNameLst>
                                          <p:attrName>style.visibility</p:attrName>
                                        </p:attrNameLst>
                                      </p:cBhvr>
                                      <p:to>
                                        <p:strVal val="visible"/>
                                      </p:to>
                                    </p:set>
                                    <p:animEffect transition="in" filter="fade">
                                      <p:cBhvr>
                                        <p:cTn id="285" dur="500"/>
                                        <p:tgtEl>
                                          <p:spTgt spid="13"/>
                                        </p:tgtEl>
                                      </p:cBhvr>
                                    </p:animEffect>
                                  </p:childTnLst>
                                </p:cTn>
                              </p:par>
                            </p:childTnLst>
                          </p:cTn>
                        </p:par>
                      </p:childTnLst>
                    </p:cTn>
                  </p:par>
                  <p:par>
                    <p:cTn id="286" fill="hold">
                      <p:stCondLst>
                        <p:cond delay="indefinite"/>
                      </p:stCondLst>
                      <p:childTnLst>
                        <p:par>
                          <p:cTn id="287" fill="hold">
                            <p:stCondLst>
                              <p:cond delay="0"/>
                            </p:stCondLst>
                            <p:childTnLst>
                              <p:par>
                                <p:cTn id="288" presetID="10" presetClass="entr" presetSubtype="0" fill="hold" grpId="0" nodeType="clickEffect">
                                  <p:stCondLst>
                                    <p:cond delay="0"/>
                                  </p:stCondLst>
                                  <p:childTnLst>
                                    <p:set>
                                      <p:cBhvr>
                                        <p:cTn id="289" dur="1" fill="hold">
                                          <p:stCondLst>
                                            <p:cond delay="0"/>
                                          </p:stCondLst>
                                        </p:cTn>
                                        <p:tgtEl>
                                          <p:spTgt spid="15"/>
                                        </p:tgtEl>
                                        <p:attrNameLst>
                                          <p:attrName>style.visibility</p:attrName>
                                        </p:attrNameLst>
                                      </p:cBhvr>
                                      <p:to>
                                        <p:strVal val="visible"/>
                                      </p:to>
                                    </p:set>
                                    <p:animEffect transition="in" filter="fade">
                                      <p:cBhvr>
                                        <p:cTn id="290" dur="500"/>
                                        <p:tgtEl>
                                          <p:spTgt spid="15"/>
                                        </p:tgtEl>
                                      </p:cBhvr>
                                    </p:animEffect>
                                  </p:childTnLst>
                                </p:cTn>
                              </p:par>
                            </p:childTnLst>
                          </p:cTn>
                        </p:par>
                      </p:childTnLst>
                    </p:cTn>
                  </p:par>
                  <p:par>
                    <p:cTn id="291" fill="hold">
                      <p:stCondLst>
                        <p:cond delay="indefinite"/>
                      </p:stCondLst>
                      <p:childTnLst>
                        <p:par>
                          <p:cTn id="292" fill="hold">
                            <p:stCondLst>
                              <p:cond delay="0"/>
                            </p:stCondLst>
                            <p:childTnLst>
                              <p:par>
                                <p:cTn id="293" presetID="10" presetClass="entr" presetSubtype="0" fill="hold" grpId="0" nodeType="clickEffect">
                                  <p:stCondLst>
                                    <p:cond delay="0"/>
                                  </p:stCondLst>
                                  <p:childTnLst>
                                    <p:set>
                                      <p:cBhvr>
                                        <p:cTn id="294" dur="1" fill="hold">
                                          <p:stCondLst>
                                            <p:cond delay="0"/>
                                          </p:stCondLst>
                                        </p:cTn>
                                        <p:tgtEl>
                                          <p:spTgt spid="16"/>
                                        </p:tgtEl>
                                        <p:attrNameLst>
                                          <p:attrName>style.visibility</p:attrName>
                                        </p:attrNameLst>
                                      </p:cBhvr>
                                      <p:to>
                                        <p:strVal val="visible"/>
                                      </p:to>
                                    </p:set>
                                    <p:animEffect transition="in" filter="fade">
                                      <p:cBhvr>
                                        <p:cTn id="295" dur="500"/>
                                        <p:tgtEl>
                                          <p:spTgt spid="16"/>
                                        </p:tgtEl>
                                      </p:cBhvr>
                                    </p:animEffect>
                                  </p:childTnLst>
                                </p:cTn>
                              </p:par>
                            </p:childTnLst>
                          </p:cTn>
                        </p:par>
                      </p:childTnLst>
                    </p:cTn>
                  </p:par>
                  <p:par>
                    <p:cTn id="296" fill="hold">
                      <p:stCondLst>
                        <p:cond delay="indefinite"/>
                      </p:stCondLst>
                      <p:childTnLst>
                        <p:par>
                          <p:cTn id="297" fill="hold">
                            <p:stCondLst>
                              <p:cond delay="0"/>
                            </p:stCondLst>
                            <p:childTnLst>
                              <p:par>
                                <p:cTn id="298" presetID="10" presetClass="entr" presetSubtype="0" fill="hold" grpId="0" nodeType="clickEffect">
                                  <p:stCondLst>
                                    <p:cond delay="0"/>
                                  </p:stCondLst>
                                  <p:childTnLst>
                                    <p:set>
                                      <p:cBhvr>
                                        <p:cTn id="299" dur="1" fill="hold">
                                          <p:stCondLst>
                                            <p:cond delay="0"/>
                                          </p:stCondLst>
                                        </p:cTn>
                                        <p:tgtEl>
                                          <p:spTgt spid="7"/>
                                        </p:tgtEl>
                                        <p:attrNameLst>
                                          <p:attrName>style.visibility</p:attrName>
                                        </p:attrNameLst>
                                      </p:cBhvr>
                                      <p:to>
                                        <p:strVal val="visible"/>
                                      </p:to>
                                    </p:set>
                                    <p:animEffect transition="in" filter="fade">
                                      <p:cBhvr>
                                        <p:cTn id="300" dur="500"/>
                                        <p:tgtEl>
                                          <p:spTgt spid="7"/>
                                        </p:tgtEl>
                                      </p:cBhvr>
                                    </p:animEffect>
                                  </p:childTnLst>
                                </p:cTn>
                              </p:par>
                            </p:childTnLst>
                          </p:cTn>
                        </p:par>
                      </p:childTnLst>
                    </p:cTn>
                  </p:par>
                  <p:par>
                    <p:cTn id="301" fill="hold">
                      <p:stCondLst>
                        <p:cond delay="indefinite"/>
                      </p:stCondLst>
                      <p:childTnLst>
                        <p:par>
                          <p:cTn id="302" fill="hold">
                            <p:stCondLst>
                              <p:cond delay="0"/>
                            </p:stCondLst>
                            <p:childTnLst>
                              <p:par>
                                <p:cTn id="303" presetID="10" presetClass="exit" presetSubtype="0" fill="hold" grpId="1" nodeType="clickEffect">
                                  <p:stCondLst>
                                    <p:cond delay="0"/>
                                  </p:stCondLst>
                                  <p:childTnLst>
                                    <p:animEffect transition="out" filter="fade">
                                      <p:cBhvr>
                                        <p:cTn id="304" dur="500"/>
                                        <p:tgtEl>
                                          <p:spTgt spid="7"/>
                                        </p:tgtEl>
                                      </p:cBhvr>
                                    </p:animEffect>
                                    <p:set>
                                      <p:cBhvr>
                                        <p:cTn id="305" dur="1" fill="hold">
                                          <p:stCondLst>
                                            <p:cond delay="499"/>
                                          </p:stCondLst>
                                        </p:cTn>
                                        <p:tgtEl>
                                          <p:spTgt spid="7"/>
                                        </p:tgtEl>
                                        <p:attrNameLst>
                                          <p:attrName>style.visibility</p:attrName>
                                        </p:attrNameLst>
                                      </p:cBhvr>
                                      <p:to>
                                        <p:strVal val="hidden"/>
                                      </p:to>
                                    </p:set>
                                  </p:childTnLst>
                                </p:cTn>
                              </p:par>
                            </p:childTnLst>
                          </p:cTn>
                        </p:par>
                        <p:par>
                          <p:cTn id="306" fill="hold">
                            <p:stCondLst>
                              <p:cond delay="500"/>
                            </p:stCondLst>
                            <p:childTnLst>
                              <p:par>
                                <p:cTn id="307" presetID="10" presetClass="entr" presetSubtype="0" fill="hold" grpId="0" nodeType="afterEffect">
                                  <p:stCondLst>
                                    <p:cond delay="0"/>
                                  </p:stCondLst>
                                  <p:childTnLst>
                                    <p:set>
                                      <p:cBhvr>
                                        <p:cTn id="308" dur="1" fill="hold">
                                          <p:stCondLst>
                                            <p:cond delay="0"/>
                                          </p:stCondLst>
                                        </p:cTn>
                                        <p:tgtEl>
                                          <p:spTgt spid="17"/>
                                        </p:tgtEl>
                                        <p:attrNameLst>
                                          <p:attrName>style.visibility</p:attrName>
                                        </p:attrNameLst>
                                      </p:cBhvr>
                                      <p:to>
                                        <p:strVal val="visible"/>
                                      </p:to>
                                    </p:set>
                                    <p:animEffect transition="in" filter="fade">
                                      <p:cBhvr>
                                        <p:cTn id="309" dur="500"/>
                                        <p:tgtEl>
                                          <p:spTgt spid="17"/>
                                        </p:tgtEl>
                                      </p:cBhvr>
                                    </p:animEffect>
                                  </p:childTnLst>
                                </p:cTn>
                              </p:par>
                            </p:childTnLst>
                          </p:cTn>
                        </p:par>
                        <p:par>
                          <p:cTn id="310" fill="hold">
                            <p:stCondLst>
                              <p:cond delay="1000"/>
                            </p:stCondLst>
                            <p:childTnLst>
                              <p:par>
                                <p:cTn id="311" presetID="10" presetClass="entr" presetSubtype="0" fill="hold" grpId="0" nodeType="afterEffect">
                                  <p:stCondLst>
                                    <p:cond delay="500"/>
                                  </p:stCondLst>
                                  <p:childTnLst>
                                    <p:set>
                                      <p:cBhvr>
                                        <p:cTn id="312" dur="1" fill="hold">
                                          <p:stCondLst>
                                            <p:cond delay="0"/>
                                          </p:stCondLst>
                                        </p:cTn>
                                        <p:tgtEl>
                                          <p:spTgt spid="18"/>
                                        </p:tgtEl>
                                        <p:attrNameLst>
                                          <p:attrName>style.visibility</p:attrName>
                                        </p:attrNameLst>
                                      </p:cBhvr>
                                      <p:to>
                                        <p:strVal val="visible"/>
                                      </p:to>
                                    </p:set>
                                    <p:animEffect transition="in" filter="fade">
                                      <p:cBhvr>
                                        <p:cTn id="313" dur="500"/>
                                        <p:tgtEl>
                                          <p:spTgt spid="18"/>
                                        </p:tgtEl>
                                      </p:cBhvr>
                                    </p:animEffect>
                                  </p:childTnLst>
                                </p:cTn>
                              </p:par>
                              <p:par>
                                <p:cTn id="314" presetID="10" presetClass="entr" presetSubtype="0" fill="hold" grpId="0" nodeType="withEffect">
                                  <p:stCondLst>
                                    <p:cond delay="500"/>
                                  </p:stCondLst>
                                  <p:childTnLst>
                                    <p:set>
                                      <p:cBhvr>
                                        <p:cTn id="315" dur="1" fill="hold">
                                          <p:stCondLst>
                                            <p:cond delay="0"/>
                                          </p:stCondLst>
                                        </p:cTn>
                                        <p:tgtEl>
                                          <p:spTgt spid="119"/>
                                        </p:tgtEl>
                                        <p:attrNameLst>
                                          <p:attrName>style.visibility</p:attrName>
                                        </p:attrNameLst>
                                      </p:cBhvr>
                                      <p:to>
                                        <p:strVal val="visible"/>
                                      </p:to>
                                    </p:set>
                                    <p:animEffect transition="in" filter="fade">
                                      <p:cBhvr>
                                        <p:cTn id="316" dur="500"/>
                                        <p:tgtEl>
                                          <p:spTgt spid="119"/>
                                        </p:tgtEl>
                                      </p:cBhvr>
                                    </p:animEffect>
                                  </p:childTnLst>
                                </p:cTn>
                              </p:par>
                            </p:childTnLst>
                          </p:cTn>
                        </p:par>
                        <p:par>
                          <p:cTn id="317" fill="hold">
                            <p:stCondLst>
                              <p:cond delay="2000"/>
                            </p:stCondLst>
                            <p:childTnLst>
                              <p:par>
                                <p:cTn id="318" presetID="10" presetClass="entr" presetSubtype="0" fill="hold" grpId="0" nodeType="afterEffect">
                                  <p:stCondLst>
                                    <p:cond delay="500"/>
                                  </p:stCondLst>
                                  <p:childTnLst>
                                    <p:set>
                                      <p:cBhvr>
                                        <p:cTn id="319" dur="1" fill="hold">
                                          <p:stCondLst>
                                            <p:cond delay="0"/>
                                          </p:stCondLst>
                                        </p:cTn>
                                        <p:tgtEl>
                                          <p:spTgt spid="120"/>
                                        </p:tgtEl>
                                        <p:attrNameLst>
                                          <p:attrName>style.visibility</p:attrName>
                                        </p:attrNameLst>
                                      </p:cBhvr>
                                      <p:to>
                                        <p:strVal val="visible"/>
                                      </p:to>
                                    </p:set>
                                    <p:animEffect transition="in" filter="fade">
                                      <p:cBhvr>
                                        <p:cTn id="320" dur="500"/>
                                        <p:tgtEl>
                                          <p:spTgt spid="120"/>
                                        </p:tgtEl>
                                      </p:cBhvr>
                                    </p:animEffect>
                                  </p:childTnLst>
                                </p:cTn>
                              </p:par>
                              <p:par>
                                <p:cTn id="321" presetID="10" presetClass="entr" presetSubtype="0" fill="hold" grpId="0" nodeType="withEffect">
                                  <p:stCondLst>
                                    <p:cond delay="500"/>
                                  </p:stCondLst>
                                  <p:childTnLst>
                                    <p:set>
                                      <p:cBhvr>
                                        <p:cTn id="322" dur="1" fill="hold">
                                          <p:stCondLst>
                                            <p:cond delay="0"/>
                                          </p:stCondLst>
                                        </p:cTn>
                                        <p:tgtEl>
                                          <p:spTgt spid="122"/>
                                        </p:tgtEl>
                                        <p:attrNameLst>
                                          <p:attrName>style.visibility</p:attrName>
                                        </p:attrNameLst>
                                      </p:cBhvr>
                                      <p:to>
                                        <p:strVal val="visible"/>
                                      </p:to>
                                    </p:set>
                                    <p:animEffect transition="in" filter="fade">
                                      <p:cBhvr>
                                        <p:cTn id="323" dur="500"/>
                                        <p:tgtEl>
                                          <p:spTgt spid="122"/>
                                        </p:tgtEl>
                                      </p:cBhvr>
                                    </p:animEffect>
                                  </p:childTnLst>
                                </p:cTn>
                              </p:par>
                            </p:childTnLst>
                          </p:cTn>
                        </p:par>
                      </p:childTnLst>
                    </p:cTn>
                  </p:par>
                  <p:par>
                    <p:cTn id="324" fill="hold">
                      <p:stCondLst>
                        <p:cond delay="indefinite"/>
                      </p:stCondLst>
                      <p:childTnLst>
                        <p:par>
                          <p:cTn id="325" fill="hold">
                            <p:stCondLst>
                              <p:cond delay="0"/>
                            </p:stCondLst>
                            <p:childTnLst>
                              <p:par>
                                <p:cTn id="326" presetID="10" presetClass="exit" presetSubtype="0" fill="hold" grpId="1" nodeType="clickEffect">
                                  <p:stCondLst>
                                    <p:cond delay="0"/>
                                  </p:stCondLst>
                                  <p:childTnLst>
                                    <p:animEffect transition="out" filter="fade">
                                      <p:cBhvr>
                                        <p:cTn id="327" dur="500"/>
                                        <p:tgtEl>
                                          <p:spTgt spid="18"/>
                                        </p:tgtEl>
                                      </p:cBhvr>
                                    </p:animEffect>
                                    <p:set>
                                      <p:cBhvr>
                                        <p:cTn id="328" dur="1" fill="hold">
                                          <p:stCondLst>
                                            <p:cond delay="499"/>
                                          </p:stCondLst>
                                        </p:cTn>
                                        <p:tgtEl>
                                          <p:spTgt spid="18"/>
                                        </p:tgtEl>
                                        <p:attrNameLst>
                                          <p:attrName>style.visibility</p:attrName>
                                        </p:attrNameLst>
                                      </p:cBhvr>
                                      <p:to>
                                        <p:strVal val="hidden"/>
                                      </p:to>
                                    </p:set>
                                  </p:childTnLst>
                                </p:cTn>
                              </p:par>
                              <p:par>
                                <p:cTn id="329" presetID="10" presetClass="exit" presetSubtype="0" fill="hold" grpId="1" nodeType="withEffect">
                                  <p:stCondLst>
                                    <p:cond delay="0"/>
                                  </p:stCondLst>
                                  <p:childTnLst>
                                    <p:animEffect transition="out" filter="fade">
                                      <p:cBhvr>
                                        <p:cTn id="330" dur="500"/>
                                        <p:tgtEl>
                                          <p:spTgt spid="119"/>
                                        </p:tgtEl>
                                      </p:cBhvr>
                                    </p:animEffect>
                                    <p:set>
                                      <p:cBhvr>
                                        <p:cTn id="331" dur="1" fill="hold">
                                          <p:stCondLst>
                                            <p:cond delay="499"/>
                                          </p:stCondLst>
                                        </p:cTn>
                                        <p:tgtEl>
                                          <p:spTgt spid="119"/>
                                        </p:tgtEl>
                                        <p:attrNameLst>
                                          <p:attrName>style.visibility</p:attrName>
                                        </p:attrNameLst>
                                      </p:cBhvr>
                                      <p:to>
                                        <p:strVal val="hidden"/>
                                      </p:to>
                                    </p:set>
                                  </p:childTnLst>
                                </p:cTn>
                              </p:par>
                              <p:par>
                                <p:cTn id="332" presetID="10" presetClass="exit" presetSubtype="0" fill="hold" grpId="1" nodeType="withEffect">
                                  <p:stCondLst>
                                    <p:cond delay="0"/>
                                  </p:stCondLst>
                                  <p:childTnLst>
                                    <p:animEffect transition="out" filter="fade">
                                      <p:cBhvr>
                                        <p:cTn id="333" dur="500"/>
                                        <p:tgtEl>
                                          <p:spTgt spid="120"/>
                                        </p:tgtEl>
                                      </p:cBhvr>
                                    </p:animEffect>
                                    <p:set>
                                      <p:cBhvr>
                                        <p:cTn id="334" dur="1" fill="hold">
                                          <p:stCondLst>
                                            <p:cond delay="499"/>
                                          </p:stCondLst>
                                        </p:cTn>
                                        <p:tgtEl>
                                          <p:spTgt spid="120"/>
                                        </p:tgtEl>
                                        <p:attrNameLst>
                                          <p:attrName>style.visibility</p:attrName>
                                        </p:attrNameLst>
                                      </p:cBhvr>
                                      <p:to>
                                        <p:strVal val="hidden"/>
                                      </p:to>
                                    </p:set>
                                  </p:childTnLst>
                                </p:cTn>
                              </p:par>
                              <p:par>
                                <p:cTn id="335" presetID="10" presetClass="exit" presetSubtype="0" fill="hold" grpId="1" nodeType="withEffect">
                                  <p:stCondLst>
                                    <p:cond delay="0"/>
                                  </p:stCondLst>
                                  <p:childTnLst>
                                    <p:animEffect transition="out" filter="fade">
                                      <p:cBhvr>
                                        <p:cTn id="336" dur="500"/>
                                        <p:tgtEl>
                                          <p:spTgt spid="122"/>
                                        </p:tgtEl>
                                      </p:cBhvr>
                                    </p:animEffect>
                                    <p:set>
                                      <p:cBhvr>
                                        <p:cTn id="337" dur="1" fill="hold">
                                          <p:stCondLst>
                                            <p:cond delay="499"/>
                                          </p:stCondLst>
                                        </p:cTn>
                                        <p:tgtEl>
                                          <p:spTgt spid="122"/>
                                        </p:tgtEl>
                                        <p:attrNameLst>
                                          <p:attrName>style.visibility</p:attrName>
                                        </p:attrNameLst>
                                      </p:cBhvr>
                                      <p:to>
                                        <p:strVal val="hidden"/>
                                      </p:to>
                                    </p:set>
                                  </p:childTnLst>
                                </p:cTn>
                              </p:par>
                              <p:par>
                                <p:cTn id="338" presetID="10" presetClass="exit" presetSubtype="0" fill="hold" grpId="1" nodeType="withEffect">
                                  <p:stCondLst>
                                    <p:cond delay="0"/>
                                  </p:stCondLst>
                                  <p:childTnLst>
                                    <p:animEffect transition="out" filter="fade">
                                      <p:cBhvr>
                                        <p:cTn id="339" dur="500"/>
                                        <p:tgtEl>
                                          <p:spTgt spid="17"/>
                                        </p:tgtEl>
                                      </p:cBhvr>
                                    </p:animEffect>
                                    <p:set>
                                      <p:cBhvr>
                                        <p:cTn id="340" dur="1" fill="hold">
                                          <p:stCondLst>
                                            <p:cond delay="499"/>
                                          </p:stCondLst>
                                        </p:cTn>
                                        <p:tgtEl>
                                          <p:spTgt spid="17"/>
                                        </p:tgtEl>
                                        <p:attrNameLst>
                                          <p:attrName>style.visibility</p:attrName>
                                        </p:attrNameLst>
                                      </p:cBhvr>
                                      <p:to>
                                        <p:strVal val="hidden"/>
                                      </p:to>
                                    </p:set>
                                  </p:childTnLst>
                                </p:cTn>
                              </p:par>
                              <p:par>
                                <p:cTn id="341" presetID="10" presetClass="exit" presetSubtype="0" fill="hold" nodeType="withEffect">
                                  <p:stCondLst>
                                    <p:cond delay="0"/>
                                  </p:stCondLst>
                                  <p:childTnLst>
                                    <p:animEffect transition="out" filter="fade">
                                      <p:cBhvr>
                                        <p:cTn id="342" dur="500"/>
                                        <p:tgtEl>
                                          <p:spTgt spid="8"/>
                                        </p:tgtEl>
                                      </p:cBhvr>
                                    </p:animEffect>
                                    <p:set>
                                      <p:cBhvr>
                                        <p:cTn id="343" dur="1" fill="hold">
                                          <p:stCondLst>
                                            <p:cond delay="499"/>
                                          </p:stCondLst>
                                        </p:cTn>
                                        <p:tgtEl>
                                          <p:spTgt spid="8"/>
                                        </p:tgtEl>
                                        <p:attrNameLst>
                                          <p:attrName>style.visibility</p:attrName>
                                        </p:attrNameLst>
                                      </p:cBhvr>
                                      <p:to>
                                        <p:strVal val="hidden"/>
                                      </p:to>
                                    </p:set>
                                  </p:childTnLst>
                                </p:cTn>
                              </p:par>
                              <p:par>
                                <p:cTn id="344" presetID="10" presetClass="exit" presetSubtype="0" fill="hold" grpId="1" nodeType="withEffect">
                                  <p:stCondLst>
                                    <p:cond delay="0"/>
                                  </p:stCondLst>
                                  <p:childTnLst>
                                    <p:animEffect transition="out" filter="fade">
                                      <p:cBhvr>
                                        <p:cTn id="345" dur="500"/>
                                        <p:tgtEl>
                                          <p:spTgt spid="10"/>
                                        </p:tgtEl>
                                      </p:cBhvr>
                                    </p:animEffect>
                                    <p:set>
                                      <p:cBhvr>
                                        <p:cTn id="346" dur="1" fill="hold">
                                          <p:stCondLst>
                                            <p:cond delay="499"/>
                                          </p:stCondLst>
                                        </p:cTn>
                                        <p:tgtEl>
                                          <p:spTgt spid="10"/>
                                        </p:tgtEl>
                                        <p:attrNameLst>
                                          <p:attrName>style.visibility</p:attrName>
                                        </p:attrNameLst>
                                      </p:cBhvr>
                                      <p:to>
                                        <p:strVal val="hidden"/>
                                      </p:to>
                                    </p:set>
                                  </p:childTnLst>
                                </p:cTn>
                              </p:par>
                              <p:par>
                                <p:cTn id="347" presetID="10" presetClass="exit" presetSubtype="0" fill="hold" grpId="1" nodeType="withEffect">
                                  <p:stCondLst>
                                    <p:cond delay="0"/>
                                  </p:stCondLst>
                                  <p:childTnLst>
                                    <p:animEffect transition="out" filter="fade">
                                      <p:cBhvr>
                                        <p:cTn id="348" dur="500"/>
                                        <p:tgtEl>
                                          <p:spTgt spid="128"/>
                                        </p:tgtEl>
                                      </p:cBhvr>
                                    </p:animEffect>
                                    <p:set>
                                      <p:cBhvr>
                                        <p:cTn id="349" dur="1" fill="hold">
                                          <p:stCondLst>
                                            <p:cond delay="499"/>
                                          </p:stCondLst>
                                        </p:cTn>
                                        <p:tgtEl>
                                          <p:spTgt spid="128"/>
                                        </p:tgtEl>
                                        <p:attrNameLst>
                                          <p:attrName>style.visibility</p:attrName>
                                        </p:attrNameLst>
                                      </p:cBhvr>
                                      <p:to>
                                        <p:strVal val="hidden"/>
                                      </p:to>
                                    </p:set>
                                  </p:childTnLst>
                                </p:cTn>
                              </p:par>
                              <p:par>
                                <p:cTn id="350" presetID="10" presetClass="exit" presetSubtype="0" fill="hold" grpId="1" nodeType="withEffect">
                                  <p:stCondLst>
                                    <p:cond delay="0"/>
                                  </p:stCondLst>
                                  <p:childTnLst>
                                    <p:animEffect transition="out" filter="fade">
                                      <p:cBhvr>
                                        <p:cTn id="351" dur="500"/>
                                        <p:tgtEl>
                                          <p:spTgt spid="130"/>
                                        </p:tgtEl>
                                      </p:cBhvr>
                                    </p:animEffect>
                                    <p:set>
                                      <p:cBhvr>
                                        <p:cTn id="352" dur="1" fill="hold">
                                          <p:stCondLst>
                                            <p:cond delay="499"/>
                                          </p:stCondLst>
                                        </p:cTn>
                                        <p:tgtEl>
                                          <p:spTgt spid="130"/>
                                        </p:tgtEl>
                                        <p:attrNameLst>
                                          <p:attrName>style.visibility</p:attrName>
                                        </p:attrNameLst>
                                      </p:cBhvr>
                                      <p:to>
                                        <p:strVal val="hidden"/>
                                      </p:to>
                                    </p:set>
                                  </p:childTnLst>
                                </p:cTn>
                              </p:par>
                              <p:par>
                                <p:cTn id="353" presetID="10" presetClass="exit" presetSubtype="0" fill="hold" grpId="1" nodeType="withEffect">
                                  <p:stCondLst>
                                    <p:cond delay="0"/>
                                  </p:stCondLst>
                                  <p:childTnLst>
                                    <p:animEffect transition="out" filter="fade">
                                      <p:cBhvr>
                                        <p:cTn id="354" dur="500"/>
                                        <p:tgtEl>
                                          <p:spTgt spid="129"/>
                                        </p:tgtEl>
                                      </p:cBhvr>
                                    </p:animEffect>
                                    <p:set>
                                      <p:cBhvr>
                                        <p:cTn id="355" dur="1" fill="hold">
                                          <p:stCondLst>
                                            <p:cond delay="499"/>
                                          </p:stCondLst>
                                        </p:cTn>
                                        <p:tgtEl>
                                          <p:spTgt spid="129"/>
                                        </p:tgtEl>
                                        <p:attrNameLst>
                                          <p:attrName>style.visibility</p:attrName>
                                        </p:attrNameLst>
                                      </p:cBhvr>
                                      <p:to>
                                        <p:strVal val="hidden"/>
                                      </p:to>
                                    </p:set>
                                  </p:childTnLst>
                                </p:cTn>
                              </p:par>
                              <p:par>
                                <p:cTn id="356" presetID="10" presetClass="exit" presetSubtype="0" fill="hold" grpId="1" nodeType="withEffect">
                                  <p:stCondLst>
                                    <p:cond delay="0"/>
                                  </p:stCondLst>
                                  <p:childTnLst>
                                    <p:animEffect transition="out" filter="fade">
                                      <p:cBhvr>
                                        <p:cTn id="357" dur="500"/>
                                        <p:tgtEl>
                                          <p:spTgt spid="11"/>
                                        </p:tgtEl>
                                      </p:cBhvr>
                                    </p:animEffect>
                                    <p:set>
                                      <p:cBhvr>
                                        <p:cTn id="358" dur="1" fill="hold">
                                          <p:stCondLst>
                                            <p:cond delay="499"/>
                                          </p:stCondLst>
                                        </p:cTn>
                                        <p:tgtEl>
                                          <p:spTgt spid="11"/>
                                        </p:tgtEl>
                                        <p:attrNameLst>
                                          <p:attrName>style.visibility</p:attrName>
                                        </p:attrNameLst>
                                      </p:cBhvr>
                                      <p:to>
                                        <p:strVal val="hidden"/>
                                      </p:to>
                                    </p:set>
                                  </p:childTnLst>
                                </p:cTn>
                              </p:par>
                              <p:par>
                                <p:cTn id="359" presetID="10" presetClass="exit" presetSubtype="0" fill="hold" grpId="1" nodeType="withEffect">
                                  <p:stCondLst>
                                    <p:cond delay="0"/>
                                  </p:stCondLst>
                                  <p:childTnLst>
                                    <p:animEffect transition="out" filter="fade">
                                      <p:cBhvr>
                                        <p:cTn id="360" dur="500"/>
                                        <p:tgtEl>
                                          <p:spTgt spid="134"/>
                                        </p:tgtEl>
                                      </p:cBhvr>
                                    </p:animEffect>
                                    <p:set>
                                      <p:cBhvr>
                                        <p:cTn id="361" dur="1" fill="hold">
                                          <p:stCondLst>
                                            <p:cond delay="499"/>
                                          </p:stCondLst>
                                        </p:cTn>
                                        <p:tgtEl>
                                          <p:spTgt spid="134"/>
                                        </p:tgtEl>
                                        <p:attrNameLst>
                                          <p:attrName>style.visibility</p:attrName>
                                        </p:attrNameLst>
                                      </p:cBhvr>
                                      <p:to>
                                        <p:strVal val="hidden"/>
                                      </p:to>
                                    </p:set>
                                  </p:childTnLst>
                                </p:cTn>
                              </p:par>
                              <p:par>
                                <p:cTn id="362" presetID="10" presetClass="exit" presetSubtype="0" fill="hold" grpId="1" nodeType="withEffect">
                                  <p:stCondLst>
                                    <p:cond delay="0"/>
                                  </p:stCondLst>
                                  <p:childTnLst>
                                    <p:animEffect transition="out" filter="fade">
                                      <p:cBhvr>
                                        <p:cTn id="363" dur="500"/>
                                        <p:tgtEl>
                                          <p:spTgt spid="133"/>
                                        </p:tgtEl>
                                      </p:cBhvr>
                                    </p:animEffect>
                                    <p:set>
                                      <p:cBhvr>
                                        <p:cTn id="364" dur="1" fill="hold">
                                          <p:stCondLst>
                                            <p:cond delay="499"/>
                                          </p:stCondLst>
                                        </p:cTn>
                                        <p:tgtEl>
                                          <p:spTgt spid="133"/>
                                        </p:tgtEl>
                                        <p:attrNameLst>
                                          <p:attrName>style.visibility</p:attrName>
                                        </p:attrNameLst>
                                      </p:cBhvr>
                                      <p:to>
                                        <p:strVal val="hidden"/>
                                      </p:to>
                                    </p:set>
                                  </p:childTnLst>
                                </p:cTn>
                              </p:par>
                              <p:par>
                                <p:cTn id="365" presetID="10" presetClass="exit" presetSubtype="0" fill="hold" grpId="1" nodeType="withEffect">
                                  <p:stCondLst>
                                    <p:cond delay="0"/>
                                  </p:stCondLst>
                                  <p:childTnLst>
                                    <p:animEffect transition="out" filter="fade">
                                      <p:cBhvr>
                                        <p:cTn id="366" dur="500"/>
                                        <p:tgtEl>
                                          <p:spTgt spid="132"/>
                                        </p:tgtEl>
                                      </p:cBhvr>
                                    </p:animEffect>
                                    <p:set>
                                      <p:cBhvr>
                                        <p:cTn id="367" dur="1" fill="hold">
                                          <p:stCondLst>
                                            <p:cond delay="499"/>
                                          </p:stCondLst>
                                        </p:cTn>
                                        <p:tgtEl>
                                          <p:spTgt spid="132"/>
                                        </p:tgtEl>
                                        <p:attrNameLst>
                                          <p:attrName>style.visibility</p:attrName>
                                        </p:attrNameLst>
                                      </p:cBhvr>
                                      <p:to>
                                        <p:strVal val="hidden"/>
                                      </p:to>
                                    </p:set>
                                  </p:childTnLst>
                                </p:cTn>
                              </p:par>
                              <p:par>
                                <p:cTn id="368" presetID="10" presetClass="exit" presetSubtype="0" fill="hold" grpId="1" nodeType="withEffect">
                                  <p:stCondLst>
                                    <p:cond delay="0"/>
                                  </p:stCondLst>
                                  <p:childTnLst>
                                    <p:animEffect transition="out" filter="fade">
                                      <p:cBhvr>
                                        <p:cTn id="369" dur="500"/>
                                        <p:tgtEl>
                                          <p:spTgt spid="131"/>
                                        </p:tgtEl>
                                      </p:cBhvr>
                                    </p:animEffect>
                                    <p:set>
                                      <p:cBhvr>
                                        <p:cTn id="370" dur="1" fill="hold">
                                          <p:stCondLst>
                                            <p:cond delay="499"/>
                                          </p:stCondLst>
                                        </p:cTn>
                                        <p:tgtEl>
                                          <p:spTgt spid="131"/>
                                        </p:tgtEl>
                                        <p:attrNameLst>
                                          <p:attrName>style.visibility</p:attrName>
                                        </p:attrNameLst>
                                      </p:cBhvr>
                                      <p:to>
                                        <p:strVal val="hidden"/>
                                      </p:to>
                                    </p:set>
                                  </p:childTnLst>
                                </p:cTn>
                              </p:par>
                              <p:par>
                                <p:cTn id="371" presetID="10" presetClass="exit" presetSubtype="0" fill="hold" grpId="1" nodeType="withEffect">
                                  <p:stCondLst>
                                    <p:cond delay="0"/>
                                  </p:stCondLst>
                                  <p:childTnLst>
                                    <p:animEffect transition="out" filter="fade">
                                      <p:cBhvr>
                                        <p:cTn id="372" dur="500"/>
                                        <p:tgtEl>
                                          <p:spTgt spid="12"/>
                                        </p:tgtEl>
                                      </p:cBhvr>
                                    </p:animEffect>
                                    <p:set>
                                      <p:cBhvr>
                                        <p:cTn id="373" dur="1" fill="hold">
                                          <p:stCondLst>
                                            <p:cond delay="499"/>
                                          </p:stCondLst>
                                        </p:cTn>
                                        <p:tgtEl>
                                          <p:spTgt spid="12"/>
                                        </p:tgtEl>
                                        <p:attrNameLst>
                                          <p:attrName>style.visibility</p:attrName>
                                        </p:attrNameLst>
                                      </p:cBhvr>
                                      <p:to>
                                        <p:strVal val="hidden"/>
                                      </p:to>
                                    </p:set>
                                  </p:childTnLst>
                                </p:cTn>
                              </p:par>
                              <p:par>
                                <p:cTn id="374" presetID="10" presetClass="exit" presetSubtype="0" fill="hold" grpId="1" nodeType="withEffect">
                                  <p:stCondLst>
                                    <p:cond delay="0"/>
                                  </p:stCondLst>
                                  <p:childTnLst>
                                    <p:animEffect transition="out" filter="fade">
                                      <p:cBhvr>
                                        <p:cTn id="375" dur="500"/>
                                        <p:tgtEl>
                                          <p:spTgt spid="13"/>
                                        </p:tgtEl>
                                      </p:cBhvr>
                                    </p:animEffect>
                                    <p:set>
                                      <p:cBhvr>
                                        <p:cTn id="376" dur="1" fill="hold">
                                          <p:stCondLst>
                                            <p:cond delay="499"/>
                                          </p:stCondLst>
                                        </p:cTn>
                                        <p:tgtEl>
                                          <p:spTgt spid="13"/>
                                        </p:tgtEl>
                                        <p:attrNameLst>
                                          <p:attrName>style.visibility</p:attrName>
                                        </p:attrNameLst>
                                      </p:cBhvr>
                                      <p:to>
                                        <p:strVal val="hidden"/>
                                      </p:to>
                                    </p:set>
                                  </p:childTnLst>
                                </p:cTn>
                              </p:par>
                              <p:par>
                                <p:cTn id="377" presetID="10" presetClass="exit" presetSubtype="0" fill="hold" grpId="1" nodeType="withEffect">
                                  <p:stCondLst>
                                    <p:cond delay="0"/>
                                  </p:stCondLst>
                                  <p:childTnLst>
                                    <p:animEffect transition="out" filter="fade">
                                      <p:cBhvr>
                                        <p:cTn id="378" dur="500"/>
                                        <p:tgtEl>
                                          <p:spTgt spid="15"/>
                                        </p:tgtEl>
                                      </p:cBhvr>
                                    </p:animEffect>
                                    <p:set>
                                      <p:cBhvr>
                                        <p:cTn id="379" dur="1" fill="hold">
                                          <p:stCondLst>
                                            <p:cond delay="499"/>
                                          </p:stCondLst>
                                        </p:cTn>
                                        <p:tgtEl>
                                          <p:spTgt spid="15"/>
                                        </p:tgtEl>
                                        <p:attrNameLst>
                                          <p:attrName>style.visibility</p:attrName>
                                        </p:attrNameLst>
                                      </p:cBhvr>
                                      <p:to>
                                        <p:strVal val="hidden"/>
                                      </p:to>
                                    </p:set>
                                  </p:childTnLst>
                                </p:cTn>
                              </p:par>
                              <p:par>
                                <p:cTn id="380" presetID="10" presetClass="exit" presetSubtype="0" fill="hold" grpId="1" nodeType="withEffect">
                                  <p:stCondLst>
                                    <p:cond delay="0"/>
                                  </p:stCondLst>
                                  <p:childTnLst>
                                    <p:animEffect transition="out" filter="fade">
                                      <p:cBhvr>
                                        <p:cTn id="381" dur="500"/>
                                        <p:tgtEl>
                                          <p:spTgt spid="16"/>
                                        </p:tgtEl>
                                      </p:cBhvr>
                                    </p:animEffect>
                                    <p:set>
                                      <p:cBhvr>
                                        <p:cTn id="382" dur="1" fill="hold">
                                          <p:stCondLst>
                                            <p:cond delay="499"/>
                                          </p:stCondLst>
                                        </p:cTn>
                                        <p:tgtEl>
                                          <p:spTgt spid="16"/>
                                        </p:tgtEl>
                                        <p:attrNameLst>
                                          <p:attrName>style.visibility</p:attrName>
                                        </p:attrNameLst>
                                      </p:cBhvr>
                                      <p:to>
                                        <p:strVal val="hidden"/>
                                      </p:to>
                                    </p:set>
                                  </p:childTnLst>
                                </p:cTn>
                              </p:par>
                            </p:childTnLst>
                          </p:cTn>
                        </p:par>
                      </p:childTnLst>
                    </p:cTn>
                  </p:par>
                  <p:par>
                    <p:cTn id="383" fill="hold">
                      <p:stCondLst>
                        <p:cond delay="indefinite"/>
                      </p:stCondLst>
                      <p:childTnLst>
                        <p:par>
                          <p:cTn id="384" fill="hold">
                            <p:stCondLst>
                              <p:cond delay="0"/>
                            </p:stCondLst>
                            <p:childTnLst>
                              <p:par>
                                <p:cTn id="385" presetID="10" presetClass="entr" presetSubtype="0" fill="hold" grpId="0" nodeType="clickEffect">
                                  <p:stCondLst>
                                    <p:cond delay="0"/>
                                  </p:stCondLst>
                                  <p:childTnLst>
                                    <p:set>
                                      <p:cBhvr>
                                        <p:cTn id="386" dur="1" fill="hold">
                                          <p:stCondLst>
                                            <p:cond delay="0"/>
                                          </p:stCondLst>
                                        </p:cTn>
                                        <p:tgtEl>
                                          <p:spTgt spid="19"/>
                                        </p:tgtEl>
                                        <p:attrNameLst>
                                          <p:attrName>style.visibility</p:attrName>
                                        </p:attrNameLst>
                                      </p:cBhvr>
                                      <p:to>
                                        <p:strVal val="visible"/>
                                      </p:to>
                                    </p:set>
                                    <p:animEffect transition="in" filter="fade">
                                      <p:cBhvr>
                                        <p:cTn id="387" dur="500"/>
                                        <p:tgtEl>
                                          <p:spTgt spid="19"/>
                                        </p:tgtEl>
                                      </p:cBhvr>
                                    </p:animEffect>
                                  </p:childTnLst>
                                </p:cTn>
                              </p:par>
                            </p:childTnLst>
                          </p:cTn>
                        </p:par>
                      </p:childTnLst>
                    </p:cTn>
                  </p:par>
                  <p:par>
                    <p:cTn id="388" fill="hold">
                      <p:stCondLst>
                        <p:cond delay="indefinite"/>
                      </p:stCondLst>
                      <p:childTnLst>
                        <p:par>
                          <p:cTn id="389" fill="hold">
                            <p:stCondLst>
                              <p:cond delay="0"/>
                            </p:stCondLst>
                            <p:childTnLst>
                              <p:par>
                                <p:cTn id="390" presetID="10" presetClass="entr" presetSubtype="0" fill="hold" nodeType="clickEffect">
                                  <p:stCondLst>
                                    <p:cond delay="0"/>
                                  </p:stCondLst>
                                  <p:childTnLst>
                                    <p:set>
                                      <p:cBhvr>
                                        <p:cTn id="391" dur="1" fill="hold">
                                          <p:stCondLst>
                                            <p:cond delay="0"/>
                                          </p:stCondLst>
                                        </p:cTn>
                                        <p:tgtEl>
                                          <p:spTgt spid="123"/>
                                        </p:tgtEl>
                                        <p:attrNameLst>
                                          <p:attrName>style.visibility</p:attrName>
                                        </p:attrNameLst>
                                      </p:cBhvr>
                                      <p:to>
                                        <p:strVal val="visible"/>
                                      </p:to>
                                    </p:set>
                                    <p:animEffect transition="in" filter="fade">
                                      <p:cBhvr>
                                        <p:cTn id="392" dur="500"/>
                                        <p:tgtEl>
                                          <p:spTgt spid="123"/>
                                        </p:tgtEl>
                                      </p:cBhvr>
                                    </p:animEffect>
                                  </p:childTnLst>
                                </p:cTn>
                              </p:par>
                            </p:childTnLst>
                          </p:cTn>
                        </p:par>
                      </p:childTnLst>
                    </p:cTn>
                  </p:par>
                  <p:par>
                    <p:cTn id="393" fill="hold">
                      <p:stCondLst>
                        <p:cond delay="indefinite"/>
                      </p:stCondLst>
                      <p:childTnLst>
                        <p:par>
                          <p:cTn id="394" fill="hold">
                            <p:stCondLst>
                              <p:cond delay="0"/>
                            </p:stCondLst>
                            <p:childTnLst>
                              <p:par>
                                <p:cTn id="395" presetID="10" presetClass="entr" presetSubtype="0" fill="hold" grpId="0" nodeType="clickEffect">
                                  <p:stCondLst>
                                    <p:cond delay="0"/>
                                  </p:stCondLst>
                                  <p:childTnLst>
                                    <p:set>
                                      <p:cBhvr>
                                        <p:cTn id="396" dur="1" fill="hold">
                                          <p:stCondLst>
                                            <p:cond delay="0"/>
                                          </p:stCondLst>
                                        </p:cTn>
                                        <p:tgtEl>
                                          <p:spTgt spid="20"/>
                                        </p:tgtEl>
                                        <p:attrNameLst>
                                          <p:attrName>style.visibility</p:attrName>
                                        </p:attrNameLst>
                                      </p:cBhvr>
                                      <p:to>
                                        <p:strVal val="visible"/>
                                      </p:to>
                                    </p:set>
                                    <p:animEffect transition="in" filter="fade">
                                      <p:cBhvr>
                                        <p:cTn id="397" dur="500"/>
                                        <p:tgtEl>
                                          <p:spTgt spid="20"/>
                                        </p:tgtEl>
                                      </p:cBhvr>
                                    </p:animEffect>
                                  </p:childTnLst>
                                </p:cTn>
                              </p:par>
                            </p:childTnLst>
                          </p:cTn>
                        </p:par>
                      </p:childTnLst>
                    </p:cTn>
                  </p:par>
                  <p:par>
                    <p:cTn id="398" fill="hold">
                      <p:stCondLst>
                        <p:cond delay="indefinite"/>
                      </p:stCondLst>
                      <p:childTnLst>
                        <p:par>
                          <p:cTn id="399" fill="hold">
                            <p:stCondLst>
                              <p:cond delay="0"/>
                            </p:stCondLst>
                            <p:childTnLst>
                              <p:par>
                                <p:cTn id="400" presetID="10" presetClass="entr" presetSubtype="0" fill="hold" nodeType="clickEffect">
                                  <p:stCondLst>
                                    <p:cond delay="0"/>
                                  </p:stCondLst>
                                  <p:childTnLst>
                                    <p:set>
                                      <p:cBhvr>
                                        <p:cTn id="401" dur="1" fill="hold">
                                          <p:stCondLst>
                                            <p:cond delay="0"/>
                                          </p:stCondLst>
                                        </p:cTn>
                                        <p:tgtEl>
                                          <p:spTgt spid="22"/>
                                        </p:tgtEl>
                                        <p:attrNameLst>
                                          <p:attrName>style.visibility</p:attrName>
                                        </p:attrNameLst>
                                      </p:cBhvr>
                                      <p:to>
                                        <p:strVal val="visible"/>
                                      </p:to>
                                    </p:set>
                                    <p:animEffect transition="in" filter="fade">
                                      <p:cBhvr>
                                        <p:cTn id="402" dur="500"/>
                                        <p:tgtEl>
                                          <p:spTgt spid="22"/>
                                        </p:tgtEl>
                                      </p:cBhvr>
                                    </p:animEffect>
                                  </p:childTnLst>
                                </p:cTn>
                              </p:par>
                            </p:childTnLst>
                          </p:cTn>
                        </p:par>
                      </p:childTnLst>
                    </p:cTn>
                  </p:par>
                  <p:par>
                    <p:cTn id="403" fill="hold">
                      <p:stCondLst>
                        <p:cond delay="indefinite"/>
                      </p:stCondLst>
                      <p:childTnLst>
                        <p:par>
                          <p:cTn id="404" fill="hold">
                            <p:stCondLst>
                              <p:cond delay="0"/>
                            </p:stCondLst>
                            <p:childTnLst>
                              <p:par>
                                <p:cTn id="405" presetID="10" presetClass="exit" presetSubtype="0" fill="hold" nodeType="clickEffect">
                                  <p:stCondLst>
                                    <p:cond delay="0"/>
                                  </p:stCondLst>
                                  <p:childTnLst>
                                    <p:animEffect transition="out" filter="fade">
                                      <p:cBhvr>
                                        <p:cTn id="406" dur="1000"/>
                                        <p:tgtEl>
                                          <p:spTgt spid="22"/>
                                        </p:tgtEl>
                                      </p:cBhvr>
                                    </p:animEffect>
                                    <p:set>
                                      <p:cBhvr>
                                        <p:cTn id="407" dur="1" fill="hold">
                                          <p:stCondLst>
                                            <p:cond delay="999"/>
                                          </p:stCondLst>
                                        </p:cTn>
                                        <p:tgtEl>
                                          <p:spTgt spid="22"/>
                                        </p:tgtEl>
                                        <p:attrNameLst>
                                          <p:attrName>style.visibility</p:attrName>
                                        </p:attrNameLst>
                                      </p:cBhvr>
                                      <p:to>
                                        <p:strVal val="hidden"/>
                                      </p:to>
                                    </p:set>
                                  </p:childTnLst>
                                </p:cTn>
                              </p:par>
                              <p:par>
                                <p:cTn id="408" presetID="10" presetClass="exit" presetSubtype="0" fill="hold" grpId="1" nodeType="withEffect">
                                  <p:stCondLst>
                                    <p:cond delay="0"/>
                                  </p:stCondLst>
                                  <p:childTnLst>
                                    <p:animEffect transition="out" filter="fade">
                                      <p:cBhvr>
                                        <p:cTn id="409" dur="1000"/>
                                        <p:tgtEl>
                                          <p:spTgt spid="20"/>
                                        </p:tgtEl>
                                      </p:cBhvr>
                                    </p:animEffect>
                                    <p:set>
                                      <p:cBhvr>
                                        <p:cTn id="410" dur="1" fill="hold">
                                          <p:stCondLst>
                                            <p:cond delay="999"/>
                                          </p:stCondLst>
                                        </p:cTn>
                                        <p:tgtEl>
                                          <p:spTgt spid="20"/>
                                        </p:tgtEl>
                                        <p:attrNameLst>
                                          <p:attrName>style.visibility</p:attrName>
                                        </p:attrNameLst>
                                      </p:cBhvr>
                                      <p:to>
                                        <p:strVal val="hidden"/>
                                      </p:to>
                                    </p:set>
                                  </p:childTnLst>
                                </p:cTn>
                              </p:par>
                            </p:childTnLst>
                          </p:cTn>
                        </p:par>
                        <p:par>
                          <p:cTn id="411" fill="hold">
                            <p:stCondLst>
                              <p:cond delay="1000"/>
                            </p:stCondLst>
                            <p:childTnLst>
                              <p:par>
                                <p:cTn id="412" presetID="10" presetClass="entr" presetSubtype="0" fill="hold" nodeType="afterEffect">
                                  <p:stCondLst>
                                    <p:cond delay="0"/>
                                  </p:stCondLst>
                                  <p:childTnLst>
                                    <p:set>
                                      <p:cBhvr>
                                        <p:cTn id="413" dur="1" fill="hold">
                                          <p:stCondLst>
                                            <p:cond delay="0"/>
                                          </p:stCondLst>
                                        </p:cTn>
                                        <p:tgtEl>
                                          <p:spTgt spid="127"/>
                                        </p:tgtEl>
                                        <p:attrNameLst>
                                          <p:attrName>style.visibility</p:attrName>
                                        </p:attrNameLst>
                                      </p:cBhvr>
                                      <p:to>
                                        <p:strVal val="visible"/>
                                      </p:to>
                                    </p:set>
                                    <p:animEffect transition="in" filter="fade">
                                      <p:cBhvr>
                                        <p:cTn id="414" dur="1000"/>
                                        <p:tgtEl>
                                          <p:spTgt spid="127"/>
                                        </p:tgtEl>
                                      </p:cBhvr>
                                    </p:animEffect>
                                  </p:childTnLst>
                                </p:cTn>
                              </p:par>
                              <p:par>
                                <p:cTn id="415" presetID="10" presetClass="entr" presetSubtype="0" fill="hold" grpId="0" nodeType="withEffect">
                                  <p:stCondLst>
                                    <p:cond delay="0"/>
                                  </p:stCondLst>
                                  <p:childTnLst>
                                    <p:set>
                                      <p:cBhvr>
                                        <p:cTn id="416" dur="1" fill="hold">
                                          <p:stCondLst>
                                            <p:cond delay="0"/>
                                          </p:stCondLst>
                                        </p:cTn>
                                        <p:tgtEl>
                                          <p:spTgt spid="135"/>
                                        </p:tgtEl>
                                        <p:attrNameLst>
                                          <p:attrName>style.visibility</p:attrName>
                                        </p:attrNameLst>
                                      </p:cBhvr>
                                      <p:to>
                                        <p:strVal val="visible"/>
                                      </p:to>
                                    </p:set>
                                    <p:animEffect transition="in" filter="fade">
                                      <p:cBhvr>
                                        <p:cTn id="417" dur="1000"/>
                                        <p:tgtEl>
                                          <p:spTgt spid="135"/>
                                        </p:tgtEl>
                                      </p:cBhvr>
                                    </p:animEffect>
                                  </p:childTnLst>
                                </p:cTn>
                              </p:par>
                            </p:childTnLst>
                          </p:cTn>
                        </p:par>
                        <p:par>
                          <p:cTn id="418" fill="hold">
                            <p:stCondLst>
                              <p:cond delay="2000"/>
                            </p:stCondLst>
                            <p:childTnLst>
                              <p:par>
                                <p:cTn id="419" presetID="10" presetClass="exit" presetSubtype="0" fill="hold" nodeType="afterEffect">
                                  <p:stCondLst>
                                    <p:cond delay="0"/>
                                  </p:stCondLst>
                                  <p:childTnLst>
                                    <p:animEffect transition="out" filter="fade">
                                      <p:cBhvr>
                                        <p:cTn id="420" dur="1000"/>
                                        <p:tgtEl>
                                          <p:spTgt spid="127"/>
                                        </p:tgtEl>
                                      </p:cBhvr>
                                    </p:animEffect>
                                    <p:set>
                                      <p:cBhvr>
                                        <p:cTn id="421" dur="1" fill="hold">
                                          <p:stCondLst>
                                            <p:cond delay="999"/>
                                          </p:stCondLst>
                                        </p:cTn>
                                        <p:tgtEl>
                                          <p:spTgt spid="127"/>
                                        </p:tgtEl>
                                        <p:attrNameLst>
                                          <p:attrName>style.visibility</p:attrName>
                                        </p:attrNameLst>
                                      </p:cBhvr>
                                      <p:to>
                                        <p:strVal val="hidden"/>
                                      </p:to>
                                    </p:set>
                                  </p:childTnLst>
                                </p:cTn>
                              </p:par>
                              <p:par>
                                <p:cTn id="422" presetID="10" presetClass="exit" presetSubtype="0" fill="hold" grpId="1" nodeType="withEffect">
                                  <p:stCondLst>
                                    <p:cond delay="0"/>
                                  </p:stCondLst>
                                  <p:childTnLst>
                                    <p:animEffect transition="out" filter="fade">
                                      <p:cBhvr>
                                        <p:cTn id="423" dur="1000"/>
                                        <p:tgtEl>
                                          <p:spTgt spid="135"/>
                                        </p:tgtEl>
                                      </p:cBhvr>
                                    </p:animEffect>
                                    <p:set>
                                      <p:cBhvr>
                                        <p:cTn id="424" dur="1" fill="hold">
                                          <p:stCondLst>
                                            <p:cond delay="999"/>
                                          </p:stCondLst>
                                        </p:cTn>
                                        <p:tgtEl>
                                          <p:spTgt spid="135"/>
                                        </p:tgtEl>
                                        <p:attrNameLst>
                                          <p:attrName>style.visibility</p:attrName>
                                        </p:attrNameLst>
                                      </p:cBhvr>
                                      <p:to>
                                        <p:strVal val="hidden"/>
                                      </p:to>
                                    </p:set>
                                  </p:childTnLst>
                                </p:cTn>
                              </p:par>
                            </p:childTnLst>
                          </p:cTn>
                        </p:par>
                        <p:par>
                          <p:cTn id="425" fill="hold">
                            <p:stCondLst>
                              <p:cond delay="3000"/>
                            </p:stCondLst>
                            <p:childTnLst>
                              <p:par>
                                <p:cTn id="426" presetID="10" presetClass="entr" presetSubtype="0" fill="hold" grpId="0" nodeType="afterEffect">
                                  <p:stCondLst>
                                    <p:cond delay="0"/>
                                  </p:stCondLst>
                                  <p:childTnLst>
                                    <p:set>
                                      <p:cBhvr>
                                        <p:cTn id="427" dur="1" fill="hold">
                                          <p:stCondLst>
                                            <p:cond delay="0"/>
                                          </p:stCondLst>
                                        </p:cTn>
                                        <p:tgtEl>
                                          <p:spTgt spid="137"/>
                                        </p:tgtEl>
                                        <p:attrNameLst>
                                          <p:attrName>style.visibility</p:attrName>
                                        </p:attrNameLst>
                                      </p:cBhvr>
                                      <p:to>
                                        <p:strVal val="visible"/>
                                      </p:to>
                                    </p:set>
                                    <p:animEffect transition="in" filter="fade">
                                      <p:cBhvr>
                                        <p:cTn id="428" dur="1000"/>
                                        <p:tgtEl>
                                          <p:spTgt spid="137"/>
                                        </p:tgtEl>
                                      </p:cBhvr>
                                    </p:animEffect>
                                  </p:childTnLst>
                                </p:cTn>
                              </p:par>
                              <p:par>
                                <p:cTn id="429" presetID="10" presetClass="entr" presetSubtype="0" fill="hold" nodeType="withEffect">
                                  <p:stCondLst>
                                    <p:cond delay="0"/>
                                  </p:stCondLst>
                                  <p:childTnLst>
                                    <p:set>
                                      <p:cBhvr>
                                        <p:cTn id="430" dur="1" fill="hold">
                                          <p:stCondLst>
                                            <p:cond delay="0"/>
                                          </p:stCondLst>
                                        </p:cTn>
                                        <p:tgtEl>
                                          <p:spTgt spid="136"/>
                                        </p:tgtEl>
                                        <p:attrNameLst>
                                          <p:attrName>style.visibility</p:attrName>
                                        </p:attrNameLst>
                                      </p:cBhvr>
                                      <p:to>
                                        <p:strVal val="visible"/>
                                      </p:to>
                                    </p:set>
                                    <p:animEffect transition="in" filter="fade">
                                      <p:cBhvr>
                                        <p:cTn id="431" dur="1000"/>
                                        <p:tgtEl>
                                          <p:spTgt spid="136"/>
                                        </p:tgtEl>
                                      </p:cBhvr>
                                    </p:animEffect>
                                  </p:childTnLst>
                                </p:cTn>
                              </p:par>
                            </p:childTnLst>
                          </p:cTn>
                        </p:par>
                        <p:par>
                          <p:cTn id="432" fill="hold">
                            <p:stCondLst>
                              <p:cond delay="4000"/>
                            </p:stCondLst>
                            <p:childTnLst>
                              <p:par>
                                <p:cTn id="433" presetID="10" presetClass="exit" presetSubtype="0" fill="hold" nodeType="afterEffect">
                                  <p:stCondLst>
                                    <p:cond delay="0"/>
                                  </p:stCondLst>
                                  <p:childTnLst>
                                    <p:animEffect transition="out" filter="fade">
                                      <p:cBhvr>
                                        <p:cTn id="434" dur="1000"/>
                                        <p:tgtEl>
                                          <p:spTgt spid="136"/>
                                        </p:tgtEl>
                                      </p:cBhvr>
                                    </p:animEffect>
                                    <p:set>
                                      <p:cBhvr>
                                        <p:cTn id="435" dur="1" fill="hold">
                                          <p:stCondLst>
                                            <p:cond delay="999"/>
                                          </p:stCondLst>
                                        </p:cTn>
                                        <p:tgtEl>
                                          <p:spTgt spid="136"/>
                                        </p:tgtEl>
                                        <p:attrNameLst>
                                          <p:attrName>style.visibility</p:attrName>
                                        </p:attrNameLst>
                                      </p:cBhvr>
                                      <p:to>
                                        <p:strVal val="hidden"/>
                                      </p:to>
                                    </p:set>
                                  </p:childTnLst>
                                </p:cTn>
                              </p:par>
                              <p:par>
                                <p:cTn id="436" presetID="10" presetClass="exit" presetSubtype="0" fill="hold" grpId="1" nodeType="withEffect">
                                  <p:stCondLst>
                                    <p:cond delay="0"/>
                                  </p:stCondLst>
                                  <p:childTnLst>
                                    <p:animEffect transition="out" filter="fade">
                                      <p:cBhvr>
                                        <p:cTn id="437" dur="1000"/>
                                        <p:tgtEl>
                                          <p:spTgt spid="137"/>
                                        </p:tgtEl>
                                      </p:cBhvr>
                                    </p:animEffect>
                                    <p:set>
                                      <p:cBhvr>
                                        <p:cTn id="438" dur="1" fill="hold">
                                          <p:stCondLst>
                                            <p:cond delay="999"/>
                                          </p:stCondLst>
                                        </p:cTn>
                                        <p:tgtEl>
                                          <p:spTgt spid="137"/>
                                        </p:tgtEl>
                                        <p:attrNameLst>
                                          <p:attrName>style.visibility</p:attrName>
                                        </p:attrNameLst>
                                      </p:cBhvr>
                                      <p:to>
                                        <p:strVal val="hidden"/>
                                      </p:to>
                                    </p:set>
                                  </p:childTnLst>
                                </p:cTn>
                              </p:par>
                            </p:childTnLst>
                          </p:cTn>
                        </p:par>
                        <p:par>
                          <p:cTn id="439" fill="hold">
                            <p:stCondLst>
                              <p:cond delay="5000"/>
                            </p:stCondLst>
                            <p:childTnLst>
                              <p:par>
                                <p:cTn id="440" presetID="10" presetClass="entr" presetSubtype="0" fill="hold" grpId="0" nodeType="afterEffect">
                                  <p:stCondLst>
                                    <p:cond delay="0"/>
                                  </p:stCondLst>
                                  <p:childTnLst>
                                    <p:set>
                                      <p:cBhvr>
                                        <p:cTn id="441" dur="1" fill="hold">
                                          <p:stCondLst>
                                            <p:cond delay="0"/>
                                          </p:stCondLst>
                                        </p:cTn>
                                        <p:tgtEl>
                                          <p:spTgt spid="138"/>
                                        </p:tgtEl>
                                        <p:attrNameLst>
                                          <p:attrName>style.visibility</p:attrName>
                                        </p:attrNameLst>
                                      </p:cBhvr>
                                      <p:to>
                                        <p:strVal val="visible"/>
                                      </p:to>
                                    </p:set>
                                    <p:animEffect transition="in" filter="fade">
                                      <p:cBhvr>
                                        <p:cTn id="442" dur="1000"/>
                                        <p:tgtEl>
                                          <p:spTgt spid="138"/>
                                        </p:tgtEl>
                                      </p:cBhvr>
                                    </p:animEffect>
                                  </p:childTnLst>
                                </p:cTn>
                              </p:par>
                              <p:par>
                                <p:cTn id="443" presetID="10" presetClass="entr" presetSubtype="0" fill="hold" nodeType="withEffect">
                                  <p:stCondLst>
                                    <p:cond delay="0"/>
                                  </p:stCondLst>
                                  <p:childTnLst>
                                    <p:set>
                                      <p:cBhvr>
                                        <p:cTn id="444" dur="1" fill="hold">
                                          <p:stCondLst>
                                            <p:cond delay="0"/>
                                          </p:stCondLst>
                                        </p:cTn>
                                        <p:tgtEl>
                                          <p:spTgt spid="139"/>
                                        </p:tgtEl>
                                        <p:attrNameLst>
                                          <p:attrName>style.visibility</p:attrName>
                                        </p:attrNameLst>
                                      </p:cBhvr>
                                      <p:to>
                                        <p:strVal val="visible"/>
                                      </p:to>
                                    </p:set>
                                    <p:animEffect transition="in" filter="fade">
                                      <p:cBhvr>
                                        <p:cTn id="445" dur="1000"/>
                                        <p:tgtEl>
                                          <p:spTgt spid="139"/>
                                        </p:tgtEl>
                                      </p:cBhvr>
                                    </p:animEffect>
                                  </p:childTnLst>
                                </p:cTn>
                              </p:par>
                            </p:childTnLst>
                          </p:cTn>
                        </p:par>
                      </p:childTnLst>
                    </p:cTn>
                  </p:par>
                  <p:par>
                    <p:cTn id="446" fill="hold">
                      <p:stCondLst>
                        <p:cond delay="indefinite"/>
                      </p:stCondLst>
                      <p:childTnLst>
                        <p:par>
                          <p:cTn id="447" fill="hold">
                            <p:stCondLst>
                              <p:cond delay="0"/>
                            </p:stCondLst>
                            <p:childTnLst>
                              <p:par>
                                <p:cTn id="448" presetID="10" presetClass="exit" presetSubtype="0" fill="hold" nodeType="clickEffect">
                                  <p:stCondLst>
                                    <p:cond delay="0"/>
                                  </p:stCondLst>
                                  <p:childTnLst>
                                    <p:animEffect transition="out" filter="fade">
                                      <p:cBhvr>
                                        <p:cTn id="449" dur="1000"/>
                                        <p:tgtEl>
                                          <p:spTgt spid="139"/>
                                        </p:tgtEl>
                                      </p:cBhvr>
                                    </p:animEffect>
                                    <p:set>
                                      <p:cBhvr>
                                        <p:cTn id="450" dur="1" fill="hold">
                                          <p:stCondLst>
                                            <p:cond delay="999"/>
                                          </p:stCondLst>
                                        </p:cTn>
                                        <p:tgtEl>
                                          <p:spTgt spid="139"/>
                                        </p:tgtEl>
                                        <p:attrNameLst>
                                          <p:attrName>style.visibility</p:attrName>
                                        </p:attrNameLst>
                                      </p:cBhvr>
                                      <p:to>
                                        <p:strVal val="hidden"/>
                                      </p:to>
                                    </p:set>
                                  </p:childTnLst>
                                </p:cTn>
                              </p:par>
                              <p:par>
                                <p:cTn id="451" presetID="10" presetClass="exit" presetSubtype="0" fill="hold" grpId="1" nodeType="withEffect">
                                  <p:stCondLst>
                                    <p:cond delay="0"/>
                                  </p:stCondLst>
                                  <p:childTnLst>
                                    <p:animEffect transition="out" filter="fade">
                                      <p:cBhvr>
                                        <p:cTn id="452" dur="1000"/>
                                        <p:tgtEl>
                                          <p:spTgt spid="138"/>
                                        </p:tgtEl>
                                      </p:cBhvr>
                                    </p:animEffect>
                                    <p:set>
                                      <p:cBhvr>
                                        <p:cTn id="453" dur="1" fill="hold">
                                          <p:stCondLst>
                                            <p:cond delay="999"/>
                                          </p:stCondLst>
                                        </p:cTn>
                                        <p:tgtEl>
                                          <p:spTgt spid="138"/>
                                        </p:tgtEl>
                                        <p:attrNameLst>
                                          <p:attrName>style.visibility</p:attrName>
                                        </p:attrNameLst>
                                      </p:cBhvr>
                                      <p:to>
                                        <p:strVal val="hidden"/>
                                      </p:to>
                                    </p:set>
                                  </p:childTnLst>
                                </p:cTn>
                              </p:par>
                              <p:par>
                                <p:cTn id="454" presetID="10" presetClass="exit" presetSubtype="0" fill="hold" nodeType="withEffect">
                                  <p:stCondLst>
                                    <p:cond delay="0"/>
                                  </p:stCondLst>
                                  <p:childTnLst>
                                    <p:animEffect transition="out" filter="fade">
                                      <p:cBhvr>
                                        <p:cTn id="455" dur="1000"/>
                                        <p:tgtEl>
                                          <p:spTgt spid="123"/>
                                        </p:tgtEl>
                                      </p:cBhvr>
                                    </p:animEffect>
                                    <p:set>
                                      <p:cBhvr>
                                        <p:cTn id="456" dur="1" fill="hold">
                                          <p:stCondLst>
                                            <p:cond delay="999"/>
                                          </p:stCondLst>
                                        </p:cTn>
                                        <p:tgtEl>
                                          <p:spTgt spid="123"/>
                                        </p:tgtEl>
                                        <p:attrNameLst>
                                          <p:attrName>style.visibility</p:attrName>
                                        </p:attrNameLst>
                                      </p:cBhvr>
                                      <p:to>
                                        <p:strVal val="hidden"/>
                                      </p:to>
                                    </p:set>
                                  </p:childTnLst>
                                </p:cTn>
                              </p:par>
                              <p:par>
                                <p:cTn id="457" presetID="10" presetClass="exit" presetSubtype="0" fill="hold" grpId="1" nodeType="withEffect">
                                  <p:stCondLst>
                                    <p:cond delay="0"/>
                                  </p:stCondLst>
                                  <p:childTnLst>
                                    <p:animEffect transition="out" filter="fade">
                                      <p:cBhvr>
                                        <p:cTn id="458" dur="1000"/>
                                        <p:tgtEl>
                                          <p:spTgt spid="19"/>
                                        </p:tgtEl>
                                      </p:cBhvr>
                                    </p:animEffect>
                                    <p:set>
                                      <p:cBhvr>
                                        <p:cTn id="459"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P spid="42" grpId="0"/>
      <p:bldP spid="43" grpId="0"/>
      <p:bldP spid="44" grpId="0"/>
      <p:bldP spid="45" grpId="0"/>
      <p:bldP spid="46" grpId="0"/>
      <p:bldP spid="47" grpId="0"/>
      <p:bldP spid="48" grpId="0"/>
      <p:bldP spid="50" grpId="0" animBg="1"/>
      <p:bldP spid="50" grpId="1" animBg="1"/>
      <p:bldP spid="51" grpId="0" animBg="1"/>
      <p:bldP spid="51" grpId="1" animBg="1"/>
      <p:bldP spid="55" grpId="1" animBg="1"/>
      <p:bldP spid="55" grpId="2" animBg="1"/>
      <p:bldP spid="56" grpId="1" animBg="1"/>
      <p:bldP spid="56" grpId="2" animBg="1"/>
      <p:bldP spid="57" grpId="1" animBg="1"/>
      <p:bldP spid="57" grpId="2" animBg="1"/>
      <p:bldP spid="58" grpId="1" animBg="1"/>
      <p:bldP spid="58" grpId="2" animBg="1"/>
      <p:bldP spid="4" grpId="0"/>
      <p:bldP spid="4" grpId="1"/>
      <p:bldP spid="5" grpId="0"/>
      <p:bldP spid="5" grpId="1"/>
      <p:bldP spid="59" grpId="0"/>
      <p:bldP spid="59" grpId="1"/>
      <p:bldP spid="60" grpId="0"/>
      <p:bldP spid="60" grpId="1"/>
      <p:bldP spid="62" grpId="0"/>
      <p:bldP spid="62" grpId="1"/>
      <p:bldP spid="63" grpId="0"/>
      <p:bldP spid="63" grpId="1"/>
      <p:bldP spid="82" grpId="0"/>
      <p:bldP spid="82" grpId="1"/>
      <p:bldP spid="83" grpId="0"/>
      <p:bldP spid="83" grpId="1"/>
      <p:bldP spid="86" grpId="0"/>
      <p:bldP spid="86" grpId="1"/>
      <p:bldP spid="89" grpId="0"/>
      <p:bldP spid="89" grpId="1"/>
      <p:bldP spid="92" grpId="0"/>
      <p:bldP spid="92" grpId="1"/>
      <p:bldP spid="94" grpId="0"/>
      <p:bldP spid="94" grpId="1"/>
      <p:bldP spid="96" grpId="0"/>
      <p:bldP spid="96" grpId="1"/>
      <p:bldP spid="98" grpId="0"/>
      <p:bldP spid="98" grpId="1"/>
      <p:bldP spid="101" grpId="0"/>
      <p:bldP spid="101" grpId="1"/>
      <p:bldP spid="102" grpId="0"/>
      <p:bldP spid="102" grpId="1"/>
      <p:bldP spid="104" grpId="0"/>
      <p:bldP spid="104" grpId="1"/>
      <p:bldP spid="105" grpId="0"/>
      <p:bldP spid="105" grpId="1"/>
      <p:bldP spid="107" grpId="0"/>
      <p:bldP spid="107" grpId="1"/>
      <p:bldP spid="108" grpId="0"/>
      <p:bldP spid="108" grpId="1"/>
      <p:bldP spid="109" grpId="0"/>
      <p:bldP spid="109" grpId="1"/>
      <p:bldP spid="110" grpId="0"/>
      <p:bldP spid="110" grpId="1"/>
      <p:bldP spid="111" grpId="0"/>
      <p:bldP spid="111" grpId="1"/>
      <p:bldP spid="112" grpId="0"/>
      <p:bldP spid="112" grpId="1"/>
      <p:bldP spid="113" grpId="0"/>
      <p:bldP spid="113" grpId="1"/>
      <p:bldP spid="114" grpId="0"/>
      <p:bldP spid="114" grpId="1"/>
      <p:bldP spid="115" grpId="0"/>
      <p:bldP spid="115" grpId="1"/>
      <p:bldP spid="116" grpId="0"/>
      <p:bldP spid="116" grpId="1"/>
      <p:bldP spid="117" grpId="0"/>
      <p:bldP spid="117" grpId="1"/>
      <p:bldP spid="118" grpId="0"/>
      <p:bldP spid="118" grpId="1"/>
      <p:bldP spid="10" grpId="0"/>
      <p:bldP spid="10" grpId="1"/>
      <p:bldP spid="128" grpId="0"/>
      <p:bldP spid="128" grpId="1"/>
      <p:bldP spid="129" grpId="0"/>
      <p:bldP spid="129" grpId="1"/>
      <p:bldP spid="11" grpId="0"/>
      <p:bldP spid="11" grpId="1"/>
      <p:bldP spid="130" grpId="0"/>
      <p:bldP spid="130" grpId="1"/>
      <p:bldP spid="12" grpId="0"/>
      <p:bldP spid="12" grpId="1"/>
      <p:bldP spid="131" grpId="0"/>
      <p:bldP spid="131" grpId="1"/>
      <p:bldP spid="132" grpId="0"/>
      <p:bldP spid="132" grpId="1"/>
      <p:bldP spid="133" grpId="0"/>
      <p:bldP spid="133" grpId="1"/>
      <p:bldP spid="134" grpId="0"/>
      <p:bldP spid="134" grpId="1"/>
      <p:bldP spid="13" grpId="0"/>
      <p:bldP spid="13" grpId="1"/>
      <p:bldP spid="15" grpId="0"/>
      <p:bldP spid="15" grpId="1"/>
      <p:bldP spid="16" grpId="0"/>
      <p:bldP spid="16" grpId="1"/>
      <p:bldP spid="7" grpId="0"/>
      <p:bldP spid="7" grpId="1"/>
      <p:bldP spid="17" grpId="0"/>
      <p:bldP spid="17" grpId="1"/>
      <p:bldP spid="18" grpId="0" animBg="1"/>
      <p:bldP spid="18" grpId="1" animBg="1"/>
      <p:bldP spid="119" grpId="0" animBg="1"/>
      <p:bldP spid="119" grpId="1" animBg="1"/>
      <p:bldP spid="120" grpId="0" animBg="1"/>
      <p:bldP spid="120" grpId="1" animBg="1"/>
      <p:bldP spid="122" grpId="0" animBg="1"/>
      <p:bldP spid="122" grpId="1" animBg="1"/>
      <p:bldP spid="19" grpId="0"/>
      <p:bldP spid="19" grpId="1"/>
      <p:bldP spid="20" grpId="0" animBg="1"/>
      <p:bldP spid="20" grpId="1" animBg="1"/>
      <p:bldP spid="135" grpId="0" animBg="1"/>
      <p:bldP spid="135" grpId="1" animBg="1"/>
      <p:bldP spid="137" grpId="0" animBg="1"/>
      <p:bldP spid="137" grpId="1" animBg="1"/>
      <p:bldP spid="138" grpId="0" animBg="1"/>
      <p:bldP spid="138"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98C1-9AAF-4D87-9E51-A491EFD414F8}"/>
              </a:ext>
            </a:extLst>
          </p:cNvPr>
          <p:cNvSpPr>
            <a:spLocks noGrp="1"/>
          </p:cNvSpPr>
          <p:nvPr>
            <p:ph type="title"/>
          </p:nvPr>
        </p:nvSpPr>
        <p:spPr/>
        <p:txBody>
          <a:bodyPr/>
          <a:lstStyle/>
          <a:p>
            <a:r>
              <a:rPr lang="en-US" dirty="0"/>
              <a:t>When Neural Networks are a Good Choice</a:t>
            </a:r>
          </a:p>
        </p:txBody>
      </p:sp>
      <p:sp>
        <p:nvSpPr>
          <p:cNvPr id="4" name="TextBox 3">
            <a:extLst>
              <a:ext uri="{FF2B5EF4-FFF2-40B4-BE49-F238E27FC236}">
                <a16:creationId xmlns:a16="http://schemas.microsoft.com/office/drawing/2014/main" id="{A8F07941-5BFB-4BEE-8D54-CA8C6CDE4B1B}"/>
              </a:ext>
            </a:extLst>
          </p:cNvPr>
          <p:cNvSpPr txBox="1"/>
          <p:nvPr/>
        </p:nvSpPr>
        <p:spPr>
          <a:xfrm>
            <a:off x="462116" y="2074606"/>
            <a:ext cx="8514736"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You have a lot of data – hundreds of thousands if not millions (billions?) of rows for a structured data set.</a:t>
            </a:r>
          </a:p>
        </p:txBody>
      </p:sp>
      <p:sp>
        <p:nvSpPr>
          <p:cNvPr id="5" name="TextBox 4">
            <a:extLst>
              <a:ext uri="{FF2B5EF4-FFF2-40B4-BE49-F238E27FC236}">
                <a16:creationId xmlns:a16="http://schemas.microsoft.com/office/drawing/2014/main" id="{7FC4D001-D722-4292-B5D9-C9CAE9771EDC}"/>
              </a:ext>
            </a:extLst>
          </p:cNvPr>
          <p:cNvSpPr txBox="1"/>
          <p:nvPr/>
        </p:nvSpPr>
        <p:spPr>
          <a:xfrm>
            <a:off x="462116" y="2733087"/>
            <a:ext cx="8514736"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t>Your data set does not conform to the traditional “structured” format</a:t>
            </a:r>
          </a:p>
        </p:txBody>
      </p:sp>
      <p:sp>
        <p:nvSpPr>
          <p:cNvPr id="6" name="TextBox 5">
            <a:extLst>
              <a:ext uri="{FF2B5EF4-FFF2-40B4-BE49-F238E27FC236}">
                <a16:creationId xmlns:a16="http://schemas.microsoft.com/office/drawing/2014/main" id="{BDC0BF8B-9D6D-46C3-B639-90D619A02E27}"/>
              </a:ext>
            </a:extLst>
          </p:cNvPr>
          <p:cNvSpPr txBox="1"/>
          <p:nvPr/>
        </p:nvSpPr>
        <p:spPr>
          <a:xfrm>
            <a:off x="462116" y="3114569"/>
            <a:ext cx="8514736"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t>The relationships between the variables are extremely complex</a:t>
            </a:r>
          </a:p>
        </p:txBody>
      </p:sp>
      <p:sp>
        <p:nvSpPr>
          <p:cNvPr id="7" name="TextBox 6">
            <a:extLst>
              <a:ext uri="{FF2B5EF4-FFF2-40B4-BE49-F238E27FC236}">
                <a16:creationId xmlns:a16="http://schemas.microsoft.com/office/drawing/2014/main" id="{A20AFE40-983C-4850-8944-BE79C5EE18F3}"/>
              </a:ext>
            </a:extLst>
          </p:cNvPr>
          <p:cNvSpPr txBox="1"/>
          <p:nvPr/>
        </p:nvSpPr>
        <p:spPr>
          <a:xfrm>
            <a:off x="462116" y="3496051"/>
            <a:ext cx="8514736"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t>You have a fair amount of computational resources available to you for training</a:t>
            </a:r>
          </a:p>
        </p:txBody>
      </p:sp>
      <p:sp>
        <p:nvSpPr>
          <p:cNvPr id="8" name="TextBox 7">
            <a:extLst>
              <a:ext uri="{FF2B5EF4-FFF2-40B4-BE49-F238E27FC236}">
                <a16:creationId xmlns:a16="http://schemas.microsoft.com/office/drawing/2014/main" id="{FD8DB74E-6202-4E1D-A216-883A33E720C1}"/>
              </a:ext>
            </a:extLst>
          </p:cNvPr>
          <p:cNvSpPr txBox="1"/>
          <p:nvPr/>
        </p:nvSpPr>
        <p:spPr>
          <a:xfrm>
            <a:off x="462116" y="3877533"/>
            <a:ext cx="8514736"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You don’t require interpretability – you’re looking </a:t>
            </a:r>
            <a:r>
              <a:rPr lang="en-US" sz="1800" i="1" dirty="0"/>
              <a:t>strictly </a:t>
            </a:r>
            <a:r>
              <a:rPr lang="en-US" sz="1800" dirty="0"/>
              <a:t>for predictive power, no inference needed</a:t>
            </a:r>
          </a:p>
        </p:txBody>
      </p:sp>
    </p:spTree>
    <p:extLst>
      <p:ext uri="{BB962C8B-B14F-4D97-AF65-F5344CB8AC3E}">
        <p14:creationId xmlns:p14="http://schemas.microsoft.com/office/powerpoint/2010/main" val="362374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Frameworks/Libraries for Neural Networks</a:t>
            </a:r>
            <a:endParaRPr dirty="0"/>
          </a:p>
        </p:txBody>
      </p:sp>
      <p:sp>
        <p:nvSpPr>
          <p:cNvPr id="192" name="Google Shape;192;p20"/>
          <p:cNvSpPr txBox="1"/>
          <p:nvPr/>
        </p:nvSpPr>
        <p:spPr>
          <a:xfrm>
            <a:off x="1065675" y="2696925"/>
            <a:ext cx="1449000" cy="8694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Pandas</a:t>
            </a:r>
            <a:endParaRPr sz="1800" dirty="0"/>
          </a:p>
          <a:p>
            <a:pPr marL="457200" lvl="0" indent="-342900" algn="l" rtl="0">
              <a:spcBef>
                <a:spcPts val="0"/>
              </a:spcBef>
              <a:spcAft>
                <a:spcPts val="0"/>
              </a:spcAft>
              <a:buSzPts val="1800"/>
              <a:buChar char="●"/>
            </a:pPr>
            <a:r>
              <a:rPr lang="en" sz="1800" dirty="0"/>
              <a:t>Numpy</a:t>
            </a:r>
            <a:endParaRPr sz="1800"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93" name="Google Shape;193;p20"/>
          <p:cNvSpPr txBox="1"/>
          <p:nvPr/>
        </p:nvSpPr>
        <p:spPr>
          <a:xfrm>
            <a:off x="6027075" y="2600200"/>
            <a:ext cx="2141700" cy="427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Keras</a:t>
            </a:r>
          </a:p>
          <a:p>
            <a:pPr marL="457200" indent="-342900">
              <a:buSzPts val="1800"/>
              <a:buFont typeface="Arial"/>
              <a:buChar char="●"/>
            </a:pPr>
            <a:r>
              <a:rPr lang="en-US" sz="1800" dirty="0" err="1"/>
              <a:t>Scikit</a:t>
            </a:r>
            <a:r>
              <a:rPr lang="en-US" sz="1800" dirty="0"/>
              <a:t>-learn</a:t>
            </a:r>
          </a:p>
          <a:p>
            <a:pPr marL="457200" lvl="0" indent="-342900" algn="l" rtl="0">
              <a:spcBef>
                <a:spcPts val="0"/>
              </a:spcBef>
              <a:spcAft>
                <a:spcPts val="0"/>
              </a:spcAft>
              <a:buSzPts val="1800"/>
              <a:buChar char="●"/>
            </a:pPr>
            <a:endParaRPr sz="1800" dirty="0"/>
          </a:p>
        </p:txBody>
      </p:sp>
      <p:sp>
        <p:nvSpPr>
          <p:cNvPr id="194" name="Google Shape;194;p20"/>
          <p:cNvSpPr txBox="1"/>
          <p:nvPr/>
        </p:nvSpPr>
        <p:spPr>
          <a:xfrm>
            <a:off x="3354375" y="2635625"/>
            <a:ext cx="2061600" cy="535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Tensorflow</a:t>
            </a:r>
            <a:endParaRPr/>
          </a:p>
        </p:txBody>
      </p:sp>
      <p:sp>
        <p:nvSpPr>
          <p:cNvPr id="195" name="Google Shape;195;p20"/>
          <p:cNvSpPr txBox="1"/>
          <p:nvPr/>
        </p:nvSpPr>
        <p:spPr>
          <a:xfrm>
            <a:off x="6027075" y="3152250"/>
            <a:ext cx="2141700" cy="1078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Lasagne</a:t>
            </a:r>
            <a:endParaRPr sz="1800" dirty="0"/>
          </a:p>
          <a:p>
            <a:pPr marL="457200" lvl="0" indent="-342900" algn="l" rtl="0">
              <a:spcBef>
                <a:spcPts val="0"/>
              </a:spcBef>
              <a:spcAft>
                <a:spcPts val="0"/>
              </a:spcAft>
              <a:buSzPts val="1800"/>
              <a:buChar char="●"/>
            </a:pPr>
            <a:r>
              <a:rPr lang="en" sz="1800" dirty="0"/>
              <a:t>MXNet</a:t>
            </a:r>
            <a:endParaRPr sz="1800" dirty="0"/>
          </a:p>
        </p:txBody>
      </p:sp>
      <p:sp>
        <p:nvSpPr>
          <p:cNvPr id="196" name="Google Shape;196;p20"/>
          <p:cNvSpPr txBox="1"/>
          <p:nvPr/>
        </p:nvSpPr>
        <p:spPr>
          <a:xfrm>
            <a:off x="3354375" y="2925525"/>
            <a:ext cx="2061600" cy="1321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PyTorch</a:t>
            </a:r>
            <a:endParaRPr sz="1800" dirty="0"/>
          </a:p>
          <a:p>
            <a:pPr marL="457200" lvl="0" indent="-342900" algn="l" rtl="0">
              <a:spcBef>
                <a:spcPts val="0"/>
              </a:spcBef>
              <a:spcAft>
                <a:spcPts val="0"/>
              </a:spcAft>
              <a:buSzPts val="1800"/>
              <a:buChar char="●"/>
            </a:pPr>
            <a:r>
              <a:rPr lang="en" sz="1800" dirty="0"/>
              <a:t>CNTK</a:t>
            </a:r>
            <a:endParaRPr sz="1800" dirty="0"/>
          </a:p>
          <a:p>
            <a:pPr marL="457200" lvl="0" indent="-342900" algn="l" rtl="0">
              <a:spcBef>
                <a:spcPts val="0"/>
              </a:spcBef>
              <a:spcAft>
                <a:spcPts val="0"/>
              </a:spcAft>
              <a:buSzPts val="1800"/>
              <a:buChar char="●"/>
            </a:pPr>
            <a:r>
              <a:rPr lang="en" sz="1800" dirty="0"/>
              <a:t>Theano</a:t>
            </a:r>
            <a:endParaRPr dirty="0"/>
          </a:p>
        </p:txBody>
      </p:sp>
      <p:sp>
        <p:nvSpPr>
          <p:cNvPr id="197" name="Google Shape;197;p20"/>
          <p:cNvSpPr txBox="1"/>
          <p:nvPr/>
        </p:nvSpPr>
        <p:spPr>
          <a:xfrm>
            <a:off x="1219575" y="2085525"/>
            <a:ext cx="15531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Data Cleaning</a:t>
            </a:r>
            <a:endParaRPr dirty="0"/>
          </a:p>
          <a:p>
            <a:pPr marL="0" lvl="0" indent="0" algn="l" rtl="0">
              <a:spcBef>
                <a:spcPts val="0"/>
              </a:spcBef>
              <a:spcAft>
                <a:spcPts val="0"/>
              </a:spcAft>
              <a:buNone/>
            </a:pPr>
            <a:r>
              <a:rPr lang="en" dirty="0"/>
              <a:t>and Manipulation</a:t>
            </a:r>
            <a:endParaRPr dirty="0"/>
          </a:p>
        </p:txBody>
      </p:sp>
      <p:sp>
        <p:nvSpPr>
          <p:cNvPr id="198" name="Google Shape;198;p20"/>
          <p:cNvSpPr txBox="1"/>
          <p:nvPr/>
        </p:nvSpPr>
        <p:spPr>
          <a:xfrm>
            <a:off x="3660675" y="2085525"/>
            <a:ext cx="14490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Neural Network</a:t>
            </a:r>
            <a:endParaRPr/>
          </a:p>
          <a:p>
            <a:pPr marL="0" lvl="0" indent="0" algn="l" rtl="0">
              <a:spcBef>
                <a:spcPts val="0"/>
              </a:spcBef>
              <a:spcAft>
                <a:spcPts val="0"/>
              </a:spcAft>
              <a:buNone/>
            </a:pPr>
            <a:r>
              <a:rPr lang="en"/>
              <a:t>Frameworks</a:t>
            </a:r>
            <a:endParaRPr/>
          </a:p>
          <a:p>
            <a:pPr marL="0" lvl="0" indent="0" algn="l" rtl="0">
              <a:spcBef>
                <a:spcPts val="0"/>
              </a:spcBef>
              <a:spcAft>
                <a:spcPts val="0"/>
              </a:spcAft>
              <a:buNone/>
            </a:pPr>
            <a:endParaRPr/>
          </a:p>
        </p:txBody>
      </p:sp>
      <p:sp>
        <p:nvSpPr>
          <p:cNvPr id="199" name="Google Shape;199;p20"/>
          <p:cNvSpPr txBox="1"/>
          <p:nvPr/>
        </p:nvSpPr>
        <p:spPr>
          <a:xfrm>
            <a:off x="6304600" y="2036550"/>
            <a:ext cx="14490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Neural Network</a:t>
            </a:r>
            <a:endParaRPr dirty="0"/>
          </a:p>
          <a:p>
            <a:pPr marL="0" lvl="0" indent="0" algn="l" rtl="0">
              <a:spcBef>
                <a:spcPts val="0"/>
              </a:spcBef>
              <a:spcAft>
                <a:spcPts val="0"/>
              </a:spcAft>
              <a:buNone/>
            </a:pPr>
            <a:r>
              <a:rPr lang="en" dirty="0"/>
              <a:t>Front-Ends</a:t>
            </a:r>
            <a:endParaRPr dirty="0"/>
          </a:p>
          <a:p>
            <a:pPr marL="0" lvl="0" indent="0" algn="l" rtl="0">
              <a:spcBef>
                <a:spcPts val="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fade">
                                      <p:cBhvr>
                                        <p:cTn id="7" dur="500"/>
                                        <p:tgtEl>
                                          <p:spTgt spid="19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2"/>
                                        </p:tgtEl>
                                        <p:attrNameLst>
                                          <p:attrName>style.visibility</p:attrName>
                                        </p:attrNameLst>
                                      </p:cBhvr>
                                      <p:to>
                                        <p:strVal val="visible"/>
                                      </p:to>
                                    </p:set>
                                    <p:animEffect transition="in" filter="fade">
                                      <p:cBhvr>
                                        <p:cTn id="10" dur="500"/>
                                        <p:tgtEl>
                                          <p:spTgt spid="19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196"/>
                                        </p:tgtEl>
                                        <p:attrNameLst>
                                          <p:attrName>style.visibility</p:attrName>
                                        </p:attrNameLst>
                                      </p:cBhvr>
                                      <p:to>
                                        <p:strVal val="visible"/>
                                      </p:to>
                                    </p:set>
                                    <p:animEffect transition="in" filter="fade">
                                      <p:cBhvr>
                                        <p:cTn id="15" dur="500"/>
                                        <p:tgtEl>
                                          <p:spTgt spid="19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
                                        </p:tgtEl>
                                        <p:attrNameLst>
                                          <p:attrName>style.visibility</p:attrName>
                                        </p:attrNameLst>
                                      </p:cBhvr>
                                      <p:to>
                                        <p:strVal val="visible"/>
                                      </p:to>
                                    </p:set>
                                    <p:animEffect transition="in" filter="fade">
                                      <p:cBhvr>
                                        <p:cTn id="18" dur="500"/>
                                        <p:tgtEl>
                                          <p:spTgt spid="19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8"/>
                                        </p:tgtEl>
                                        <p:attrNameLst>
                                          <p:attrName>style.visibility</p:attrName>
                                        </p:attrNameLst>
                                      </p:cBhvr>
                                      <p:to>
                                        <p:strVal val="visible"/>
                                      </p:to>
                                    </p:set>
                                    <p:animEffect transition="in" filter="fade">
                                      <p:cBhvr>
                                        <p:cTn id="21" dur="500"/>
                                        <p:tgtEl>
                                          <p:spTgt spid="19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1" nodeType="clickEffect">
                                  <p:stCondLst>
                                    <p:cond delay="0"/>
                                  </p:stCondLst>
                                  <p:childTnLst>
                                    <p:set>
                                      <p:cBhvr>
                                        <p:cTn id="25" dur="1" fill="hold">
                                          <p:stCondLst>
                                            <p:cond delay="0"/>
                                          </p:stCondLst>
                                        </p:cTn>
                                        <p:tgtEl>
                                          <p:spTgt spid="195"/>
                                        </p:tgtEl>
                                        <p:attrNameLst>
                                          <p:attrName>style.visibility</p:attrName>
                                        </p:attrNameLst>
                                      </p:cBhvr>
                                      <p:to>
                                        <p:strVal val="visible"/>
                                      </p:to>
                                    </p:set>
                                    <p:animEffect transition="in" filter="fade">
                                      <p:cBhvr>
                                        <p:cTn id="26" dur="500"/>
                                        <p:tgtEl>
                                          <p:spTgt spid="19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93"/>
                                        </p:tgtEl>
                                        <p:attrNameLst>
                                          <p:attrName>style.visibility</p:attrName>
                                        </p:attrNameLst>
                                      </p:cBhvr>
                                      <p:to>
                                        <p:strVal val="visible"/>
                                      </p:to>
                                    </p:set>
                                    <p:animEffect transition="in" filter="fade">
                                      <p:cBhvr>
                                        <p:cTn id="29" dur="500"/>
                                        <p:tgtEl>
                                          <p:spTgt spid="19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9"/>
                                        </p:tgtEl>
                                        <p:attrNameLst>
                                          <p:attrName>style.visibility</p:attrName>
                                        </p:attrNameLst>
                                      </p:cBhvr>
                                      <p:to>
                                        <p:strVal val="visible"/>
                                      </p:to>
                                    </p:set>
                                    <p:animEffect transition="in" filter="fade">
                                      <p:cBhvr>
                                        <p:cTn id="32" dur="500"/>
                                        <p:tgtEl>
                                          <p:spTgt spid="19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96"/>
                                        </p:tgtEl>
                                      </p:cBhvr>
                                    </p:animEffect>
                                    <p:set>
                                      <p:cBhvr>
                                        <p:cTn id="37" dur="1" fill="hold">
                                          <p:stCondLst>
                                            <p:cond delay="499"/>
                                          </p:stCondLst>
                                        </p:cTn>
                                        <p:tgtEl>
                                          <p:spTgt spid="196"/>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195"/>
                                        </p:tgtEl>
                                      </p:cBhvr>
                                    </p:animEffect>
                                    <p:set>
                                      <p:cBhvr>
                                        <p:cTn id="40" dur="1" fill="hold">
                                          <p:stCondLst>
                                            <p:cond delay="499"/>
                                          </p:stCondLst>
                                        </p:cTn>
                                        <p:tgtEl>
                                          <p:spTgt spid="1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p:bldP spid="193" grpId="0"/>
      <p:bldP spid="194" grpId="0"/>
      <p:bldP spid="195" grpId="0"/>
      <p:bldP spid="195" grpId="1"/>
      <p:bldP spid="196" grpId="0"/>
      <p:bldP spid="196" grpId="1"/>
      <p:bldP spid="197" grpId="0"/>
      <p:bldP spid="198" grpId="0"/>
      <p:bldP spid="19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1"/>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Code Example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3"/>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Who I Am</a:t>
            </a:r>
            <a:endParaRPr dirty="0"/>
          </a:p>
        </p:txBody>
      </p:sp>
      <p:pic>
        <p:nvPicPr>
          <p:cNvPr id="98" name="Google Shape;98;p13"/>
          <p:cNvPicPr preferRelativeResize="0"/>
          <p:nvPr/>
        </p:nvPicPr>
        <p:blipFill>
          <a:blip r:embed="rId3">
            <a:alphaModFix/>
          </a:blip>
          <a:stretch>
            <a:fillRect/>
          </a:stretch>
        </p:blipFill>
        <p:spPr>
          <a:xfrm>
            <a:off x="3227279" y="1140225"/>
            <a:ext cx="927600" cy="892051"/>
          </a:xfrm>
          <a:prstGeom prst="rect">
            <a:avLst/>
          </a:prstGeom>
          <a:noFill/>
          <a:ln>
            <a:noFill/>
          </a:ln>
        </p:spPr>
      </p:pic>
      <p:grpSp>
        <p:nvGrpSpPr>
          <p:cNvPr id="99" name="Google Shape;99;p13"/>
          <p:cNvGrpSpPr/>
          <p:nvPr/>
        </p:nvGrpSpPr>
        <p:grpSpPr>
          <a:xfrm>
            <a:off x="3227276" y="2472012"/>
            <a:ext cx="2890826" cy="1702425"/>
            <a:chOff x="5834226" y="735037"/>
            <a:chExt cx="2890826" cy="1702425"/>
          </a:xfrm>
        </p:grpSpPr>
        <p:pic>
          <p:nvPicPr>
            <p:cNvPr id="100" name="Google Shape;100;p13"/>
            <p:cNvPicPr preferRelativeResize="0"/>
            <p:nvPr/>
          </p:nvPicPr>
          <p:blipFill>
            <a:blip r:embed="rId4">
              <a:alphaModFix/>
            </a:blip>
            <a:stretch>
              <a:fillRect/>
            </a:stretch>
          </p:blipFill>
          <p:spPr>
            <a:xfrm>
              <a:off x="5834226" y="735037"/>
              <a:ext cx="2890826" cy="1702425"/>
            </a:xfrm>
            <a:prstGeom prst="rect">
              <a:avLst/>
            </a:prstGeom>
            <a:noFill/>
            <a:ln>
              <a:noFill/>
            </a:ln>
          </p:spPr>
        </p:pic>
        <p:pic>
          <p:nvPicPr>
            <p:cNvPr id="101" name="Google Shape;101;p13"/>
            <p:cNvPicPr preferRelativeResize="0"/>
            <p:nvPr/>
          </p:nvPicPr>
          <p:blipFill>
            <a:blip r:embed="rId5">
              <a:alphaModFix/>
            </a:blip>
            <a:stretch>
              <a:fillRect/>
            </a:stretch>
          </p:blipFill>
          <p:spPr>
            <a:xfrm>
              <a:off x="6955050" y="1404175"/>
              <a:ext cx="449675" cy="449675"/>
            </a:xfrm>
            <a:prstGeom prst="rect">
              <a:avLst/>
            </a:prstGeom>
            <a:noFill/>
            <a:ln>
              <a:noFill/>
            </a:ln>
          </p:spPr>
        </p:pic>
        <p:pic>
          <p:nvPicPr>
            <p:cNvPr id="102" name="Google Shape;102;p13"/>
            <p:cNvPicPr preferRelativeResize="0"/>
            <p:nvPr/>
          </p:nvPicPr>
          <p:blipFill>
            <a:blip r:embed="rId6">
              <a:alphaModFix/>
            </a:blip>
            <a:stretch>
              <a:fillRect/>
            </a:stretch>
          </p:blipFill>
          <p:spPr>
            <a:xfrm>
              <a:off x="7988450" y="1985234"/>
              <a:ext cx="375350" cy="363600"/>
            </a:xfrm>
            <a:prstGeom prst="rect">
              <a:avLst/>
            </a:prstGeom>
            <a:noFill/>
            <a:ln>
              <a:noFill/>
            </a:ln>
          </p:spPr>
        </p:pic>
      </p:grpSp>
      <p:pic>
        <p:nvPicPr>
          <p:cNvPr id="103" name="Google Shape;103;p13"/>
          <p:cNvPicPr preferRelativeResize="0"/>
          <p:nvPr/>
        </p:nvPicPr>
        <p:blipFill>
          <a:blip r:embed="rId7">
            <a:alphaModFix/>
          </a:blip>
          <a:stretch>
            <a:fillRect/>
          </a:stretch>
        </p:blipFill>
        <p:spPr>
          <a:xfrm>
            <a:off x="1356027" y="3827500"/>
            <a:ext cx="871050" cy="825325"/>
          </a:xfrm>
          <a:prstGeom prst="rect">
            <a:avLst/>
          </a:prstGeom>
          <a:noFill/>
          <a:ln>
            <a:noFill/>
          </a:ln>
        </p:spPr>
      </p:pic>
      <p:pic>
        <p:nvPicPr>
          <p:cNvPr id="104" name="Google Shape;104;p13"/>
          <p:cNvPicPr preferRelativeResize="0"/>
          <p:nvPr/>
        </p:nvPicPr>
        <p:blipFill>
          <a:blip r:embed="rId8">
            <a:alphaModFix/>
          </a:blip>
          <a:stretch>
            <a:fillRect/>
          </a:stretch>
        </p:blipFill>
        <p:spPr>
          <a:xfrm>
            <a:off x="529956" y="2208163"/>
            <a:ext cx="2226501" cy="989675"/>
          </a:xfrm>
          <a:prstGeom prst="rect">
            <a:avLst/>
          </a:prstGeom>
          <a:noFill/>
          <a:ln>
            <a:noFill/>
          </a:ln>
        </p:spPr>
      </p:pic>
      <p:pic>
        <p:nvPicPr>
          <p:cNvPr id="105" name="Google Shape;105;p13"/>
          <p:cNvPicPr preferRelativeResize="0"/>
          <p:nvPr/>
        </p:nvPicPr>
        <p:blipFill>
          <a:blip r:embed="rId9">
            <a:alphaModFix/>
          </a:blip>
          <a:stretch>
            <a:fillRect/>
          </a:stretch>
        </p:blipFill>
        <p:spPr>
          <a:xfrm>
            <a:off x="6726259" y="3552150"/>
            <a:ext cx="1664340" cy="1251125"/>
          </a:xfrm>
          <a:prstGeom prst="rect">
            <a:avLst/>
          </a:prstGeom>
          <a:noFill/>
          <a:ln>
            <a:noFill/>
          </a:ln>
        </p:spPr>
      </p:pic>
      <p:pic>
        <p:nvPicPr>
          <p:cNvPr id="106" name="Google Shape;106;p13"/>
          <p:cNvPicPr preferRelativeResize="0"/>
          <p:nvPr/>
        </p:nvPicPr>
        <p:blipFill>
          <a:blip r:embed="rId10">
            <a:alphaModFix/>
          </a:blip>
          <a:stretch>
            <a:fillRect/>
          </a:stretch>
        </p:blipFill>
        <p:spPr>
          <a:xfrm>
            <a:off x="5505725" y="1430738"/>
            <a:ext cx="667876" cy="667876"/>
          </a:xfrm>
          <a:prstGeom prst="rect">
            <a:avLst/>
          </a:prstGeom>
          <a:noFill/>
          <a:ln>
            <a:noFill/>
          </a:ln>
        </p:spPr>
      </p:pic>
      <p:pic>
        <p:nvPicPr>
          <p:cNvPr id="107" name="Google Shape;107;p13"/>
          <p:cNvPicPr preferRelativeResize="0"/>
          <p:nvPr/>
        </p:nvPicPr>
        <p:blipFill>
          <a:blip r:embed="rId11">
            <a:alphaModFix/>
          </a:blip>
          <a:stretch>
            <a:fillRect/>
          </a:stretch>
        </p:blipFill>
        <p:spPr>
          <a:xfrm>
            <a:off x="6981025" y="1033563"/>
            <a:ext cx="578500" cy="578500"/>
          </a:xfrm>
          <a:prstGeom prst="rect">
            <a:avLst/>
          </a:prstGeom>
          <a:noFill/>
          <a:ln>
            <a:noFill/>
          </a:ln>
        </p:spPr>
      </p:pic>
      <p:pic>
        <p:nvPicPr>
          <p:cNvPr id="108" name="Google Shape;108;p13"/>
          <p:cNvPicPr preferRelativeResize="0"/>
          <p:nvPr/>
        </p:nvPicPr>
        <p:blipFill>
          <a:blip r:embed="rId12">
            <a:alphaModFix/>
          </a:blip>
          <a:stretch>
            <a:fillRect/>
          </a:stretch>
        </p:blipFill>
        <p:spPr>
          <a:xfrm>
            <a:off x="6367690" y="2369058"/>
            <a:ext cx="1082036" cy="667875"/>
          </a:xfrm>
          <a:prstGeom prst="rect">
            <a:avLst/>
          </a:prstGeom>
          <a:noFill/>
          <a:ln>
            <a:noFill/>
          </a:ln>
        </p:spPr>
      </p:pic>
      <p:pic>
        <p:nvPicPr>
          <p:cNvPr id="109" name="Google Shape;109;p13"/>
          <p:cNvPicPr preferRelativeResize="0"/>
          <p:nvPr/>
        </p:nvPicPr>
        <p:blipFill>
          <a:blip r:embed="rId13">
            <a:alphaModFix/>
          </a:blip>
          <a:stretch>
            <a:fillRect/>
          </a:stretch>
        </p:blipFill>
        <p:spPr>
          <a:xfrm>
            <a:off x="8136188" y="1033563"/>
            <a:ext cx="667875" cy="667875"/>
          </a:xfrm>
          <a:prstGeom prst="rect">
            <a:avLst/>
          </a:prstGeom>
          <a:noFill/>
          <a:ln>
            <a:noFill/>
          </a:ln>
        </p:spPr>
      </p:pic>
      <p:pic>
        <p:nvPicPr>
          <p:cNvPr id="110" name="Google Shape;110;p13"/>
          <p:cNvPicPr preferRelativeResize="0"/>
          <p:nvPr/>
        </p:nvPicPr>
        <p:blipFill>
          <a:blip r:embed="rId14">
            <a:alphaModFix/>
          </a:blip>
          <a:stretch>
            <a:fillRect/>
          </a:stretch>
        </p:blipFill>
        <p:spPr>
          <a:xfrm>
            <a:off x="7845375" y="2435388"/>
            <a:ext cx="535200" cy="535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4"/>
          <p:cNvSpPr txBox="1">
            <a:spLocks noGrp="1"/>
          </p:cNvSpPr>
          <p:nvPr>
            <p:ph type="title"/>
          </p:nvPr>
        </p:nvSpPr>
        <p:spPr>
          <a:xfrm>
            <a:off x="729450" y="1318650"/>
            <a:ext cx="7955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a statistical or machine learning model?</a:t>
            </a:r>
            <a:endParaRPr dirty="0"/>
          </a:p>
        </p:txBody>
      </p:sp>
      <p:sp>
        <p:nvSpPr>
          <p:cNvPr id="116" name="Google Shape;116;p14"/>
          <p:cNvSpPr txBox="1">
            <a:spLocks noGrp="1"/>
          </p:cNvSpPr>
          <p:nvPr>
            <p:ph type="body" idx="1"/>
          </p:nvPr>
        </p:nvSpPr>
        <p:spPr>
          <a:xfrm>
            <a:off x="727650" y="1837170"/>
            <a:ext cx="7688700" cy="470064"/>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A representation of reality using mathematics and logic</a:t>
            </a:r>
            <a:endParaRPr sz="1800" dirty="0"/>
          </a:p>
        </p:txBody>
      </p:sp>
      <p:sp>
        <p:nvSpPr>
          <p:cNvPr id="117" name="Google Shape;117;p14"/>
          <p:cNvSpPr txBox="1"/>
          <p:nvPr/>
        </p:nvSpPr>
        <p:spPr>
          <a:xfrm>
            <a:off x="263800" y="3816875"/>
            <a:ext cx="7502700" cy="50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Does the weather/time of day/day of week affect MBTA ridership? By how much, on average? Can we use the data collected in the past to predict ridership at a given day/time?</a:t>
            </a:r>
            <a:endParaRPr sz="1200" dirty="0"/>
          </a:p>
        </p:txBody>
      </p:sp>
      <p:sp>
        <p:nvSpPr>
          <p:cNvPr id="118" name="Google Shape;118;p14"/>
          <p:cNvSpPr txBox="1"/>
          <p:nvPr/>
        </p:nvSpPr>
        <p:spPr>
          <a:xfrm>
            <a:off x="185150" y="4498825"/>
            <a:ext cx="4242000" cy="45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How does Drug A affect recovery time compared to Drug B?</a:t>
            </a:r>
            <a:endParaRPr sz="1200" dirty="0"/>
          </a:p>
        </p:txBody>
      </p:sp>
      <p:sp>
        <p:nvSpPr>
          <p:cNvPr id="119" name="Google Shape;119;p14"/>
          <p:cNvSpPr txBox="1"/>
          <p:nvPr/>
        </p:nvSpPr>
        <p:spPr>
          <a:xfrm>
            <a:off x="5204225" y="4151075"/>
            <a:ext cx="3660300" cy="68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Can we quantify the pixels of an image and use that to accurately identify an object?</a:t>
            </a:r>
            <a:endParaRPr sz="1200" dirty="0"/>
          </a:p>
        </p:txBody>
      </p:sp>
      <p:sp>
        <p:nvSpPr>
          <p:cNvPr id="120" name="Google Shape;120;p14"/>
          <p:cNvSpPr txBox="1"/>
          <p:nvPr/>
        </p:nvSpPr>
        <p:spPr>
          <a:xfrm>
            <a:off x="4864925" y="3516025"/>
            <a:ext cx="4338900" cy="3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Can we profile our customers based on browsing behavior?</a:t>
            </a:r>
            <a:endParaRPr sz="1200" dirty="0"/>
          </a:p>
        </p:txBody>
      </p:sp>
      <p:sp>
        <p:nvSpPr>
          <p:cNvPr id="8" name="Google Shape;116;p14">
            <a:extLst>
              <a:ext uri="{FF2B5EF4-FFF2-40B4-BE49-F238E27FC236}">
                <a16:creationId xmlns:a16="http://schemas.microsoft.com/office/drawing/2014/main" id="{80614A86-61B8-4B01-8E09-5F42B8C4200D}"/>
              </a:ext>
            </a:extLst>
          </p:cNvPr>
          <p:cNvSpPr txBox="1">
            <a:spLocks/>
          </p:cNvSpPr>
          <p:nvPr/>
        </p:nvSpPr>
        <p:spPr>
          <a:xfrm>
            <a:off x="727650" y="2268532"/>
            <a:ext cx="7688700" cy="7388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indent="-342900">
              <a:buSzPts val="1800"/>
            </a:pPr>
            <a:r>
              <a:rPr lang="en-US" sz="1800" dirty="0"/>
              <a:t>A way to describe relationships between different variables in a data set</a:t>
            </a:r>
          </a:p>
        </p:txBody>
      </p:sp>
      <p:sp>
        <p:nvSpPr>
          <p:cNvPr id="9" name="Google Shape;116;p14">
            <a:extLst>
              <a:ext uri="{FF2B5EF4-FFF2-40B4-BE49-F238E27FC236}">
                <a16:creationId xmlns:a16="http://schemas.microsoft.com/office/drawing/2014/main" id="{231869E3-FD35-4CDE-AE22-DC504A8F1A83}"/>
              </a:ext>
            </a:extLst>
          </p:cNvPr>
          <p:cNvSpPr txBox="1">
            <a:spLocks/>
          </p:cNvSpPr>
          <p:nvPr/>
        </p:nvSpPr>
        <p:spPr>
          <a:xfrm>
            <a:off x="727650" y="2907230"/>
            <a:ext cx="7688700" cy="545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indent="-342900">
              <a:buSzPts val="1800"/>
            </a:pPr>
            <a:r>
              <a:rPr lang="en-US" sz="1800" dirty="0"/>
              <a:t>A way to quantify those relationships to understand and/or predict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6">
                                            <p:txEl>
                                              <p:pRg st="0" end="0"/>
                                            </p:txEl>
                                          </p:spTgt>
                                        </p:tgtEl>
                                        <p:attrNameLst>
                                          <p:attrName>style.visibility</p:attrName>
                                        </p:attrNameLst>
                                      </p:cBhvr>
                                      <p:to>
                                        <p:strVal val="visible"/>
                                      </p:to>
                                    </p:set>
                                    <p:animEffect transition="in" filter="fade">
                                      <p:cBhvr>
                                        <p:cTn id="7" dur="500"/>
                                        <p:tgtEl>
                                          <p:spTgt spid="1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0"/>
                                        </p:tgtEl>
                                        <p:attrNameLst>
                                          <p:attrName>style.visibility</p:attrName>
                                        </p:attrNameLst>
                                      </p:cBhvr>
                                      <p:to>
                                        <p:strVal val="visible"/>
                                      </p:to>
                                    </p:set>
                                    <p:animEffect transition="in" filter="fade">
                                      <p:cBhvr>
                                        <p:cTn id="22" dur="500"/>
                                        <p:tgtEl>
                                          <p:spTgt spid="120"/>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18"/>
                                        </p:tgtEl>
                                        <p:attrNameLst>
                                          <p:attrName>style.visibility</p:attrName>
                                        </p:attrNameLst>
                                      </p:cBhvr>
                                      <p:to>
                                        <p:strVal val="visible"/>
                                      </p:to>
                                    </p:set>
                                    <p:animEffect transition="in" filter="fade">
                                      <p:cBhvr>
                                        <p:cTn id="26" dur="500"/>
                                        <p:tgtEl>
                                          <p:spTgt spid="11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17"/>
                                        </p:tgtEl>
                                        <p:attrNameLst>
                                          <p:attrName>style.visibility</p:attrName>
                                        </p:attrNameLst>
                                      </p:cBhvr>
                                      <p:to>
                                        <p:strVal val="visible"/>
                                      </p:to>
                                    </p:set>
                                    <p:animEffect transition="in" filter="fade">
                                      <p:cBhvr>
                                        <p:cTn id="30" dur="500"/>
                                        <p:tgtEl>
                                          <p:spTgt spid="117"/>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119"/>
                                        </p:tgtEl>
                                        <p:attrNameLst>
                                          <p:attrName>style.visibility</p:attrName>
                                        </p:attrNameLst>
                                      </p:cBhvr>
                                      <p:to>
                                        <p:strVal val="visible"/>
                                      </p:to>
                                    </p:set>
                                    <p:animEffect transition="in" filter="fade">
                                      <p:cBhvr>
                                        <p:cTn id="34"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build="p"/>
      <p:bldP spid="117" grpId="0"/>
      <p:bldP spid="118" grpId="0"/>
      <p:bldP spid="119" grpId="0"/>
      <p:bldP spid="120"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5"/>
          <p:cNvSpPr txBox="1">
            <a:spLocks noGrp="1"/>
          </p:cNvSpPr>
          <p:nvPr>
            <p:ph type="title"/>
          </p:nvPr>
        </p:nvSpPr>
        <p:spPr>
          <a:xfrm>
            <a:off x="653250" y="1166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Simple Model</a:t>
            </a:r>
            <a:endParaRPr dirty="0"/>
          </a:p>
        </p:txBody>
      </p:sp>
      <p:graphicFrame>
        <p:nvGraphicFramePr>
          <p:cNvPr id="126" name="Google Shape;126;p15"/>
          <p:cNvGraphicFramePr/>
          <p:nvPr/>
        </p:nvGraphicFramePr>
        <p:xfrm>
          <a:off x="542075" y="1777650"/>
          <a:ext cx="3080725" cy="3042395"/>
        </p:xfrm>
        <a:graphic>
          <a:graphicData uri="http://schemas.openxmlformats.org/drawingml/2006/table">
            <a:tbl>
              <a:tblPr>
                <a:noFill/>
                <a:tableStyleId>{B8A8C735-DE1E-468E-BDB7-B59EB420C229}</a:tableStyleId>
              </a:tblPr>
              <a:tblGrid>
                <a:gridCol w="1056425">
                  <a:extLst>
                    <a:ext uri="{9D8B030D-6E8A-4147-A177-3AD203B41FA5}">
                      <a16:colId xmlns:a16="http://schemas.microsoft.com/office/drawing/2014/main" val="20000"/>
                    </a:ext>
                  </a:extLst>
                </a:gridCol>
                <a:gridCol w="1056425">
                  <a:extLst>
                    <a:ext uri="{9D8B030D-6E8A-4147-A177-3AD203B41FA5}">
                      <a16:colId xmlns:a16="http://schemas.microsoft.com/office/drawing/2014/main" val="20001"/>
                    </a:ext>
                  </a:extLst>
                </a:gridCol>
                <a:gridCol w="967875">
                  <a:extLst>
                    <a:ext uri="{9D8B030D-6E8A-4147-A177-3AD203B41FA5}">
                      <a16:colId xmlns:a16="http://schemas.microsoft.com/office/drawing/2014/main" val="20002"/>
                    </a:ext>
                  </a:extLst>
                </a:gridCol>
              </a:tblGrid>
              <a:tr h="532175">
                <a:tc>
                  <a:txBody>
                    <a:bodyPr/>
                    <a:lstStyle/>
                    <a:p>
                      <a:pPr marL="0" lvl="0" indent="0" algn="ctr" rtl="0">
                        <a:spcBef>
                          <a:spcPts val="0"/>
                        </a:spcBef>
                        <a:spcAft>
                          <a:spcPts val="0"/>
                        </a:spcAft>
                        <a:buNone/>
                      </a:pPr>
                      <a:r>
                        <a:rPr lang="en" b="1"/>
                        <a:t>Census Tract</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dirty="0"/>
                        <a:t>Avg. # Rooms</a:t>
                      </a:r>
                      <a:endParaRPr b="1" dirty="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b="1" dirty="0"/>
                        <a:t>Median Value</a:t>
                      </a:r>
                      <a:endParaRPr b="1" dirty="0"/>
                    </a:p>
                  </a:txBody>
                  <a:tcPr marL="91425" marR="91425" marT="91425" marB="91425"/>
                </a:tc>
                <a:extLst>
                  <a:ext uri="{0D108BD9-81ED-4DB2-BD59-A6C34878D82A}">
                    <a16:rowId xmlns:a16="http://schemas.microsoft.com/office/drawing/2014/main" val="10000"/>
                  </a:ext>
                </a:extLst>
              </a:tr>
              <a:tr h="380600">
                <a:tc>
                  <a:txBody>
                    <a:bodyPr/>
                    <a:lstStyle/>
                    <a:p>
                      <a:pPr marL="0" lvl="0" indent="0" algn="ctr" rtl="0">
                        <a:spcBef>
                          <a:spcPts val="0"/>
                        </a:spcBef>
                        <a:spcAft>
                          <a:spcPts val="0"/>
                        </a:spcAft>
                        <a:buNone/>
                      </a:pPr>
                      <a:r>
                        <a:rPr lang="en"/>
                        <a:t>A</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6.575</a:t>
                      </a:r>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lnSpc>
                          <a:spcPct val="115000"/>
                        </a:lnSpc>
                        <a:spcBef>
                          <a:spcPts val="0"/>
                        </a:spcBef>
                        <a:spcAft>
                          <a:spcPts val="0"/>
                        </a:spcAft>
                        <a:buNone/>
                      </a:pPr>
                      <a:r>
                        <a:rPr lang="en"/>
                        <a:t>$240,000</a:t>
                      </a:r>
                      <a:endParaRPr/>
                    </a:p>
                  </a:txBody>
                  <a:tcPr marL="91425" marR="91425" marT="91425" marB="91425"/>
                </a:tc>
                <a:extLst>
                  <a:ext uri="{0D108BD9-81ED-4DB2-BD59-A6C34878D82A}">
                    <a16:rowId xmlns:a16="http://schemas.microsoft.com/office/drawing/2014/main" val="10001"/>
                  </a:ext>
                </a:extLst>
              </a:tr>
              <a:tr h="380600">
                <a:tc>
                  <a:txBody>
                    <a:bodyPr/>
                    <a:lstStyle/>
                    <a:p>
                      <a:pPr marL="0" lvl="0" indent="0" algn="ctr" rtl="0">
                        <a:spcBef>
                          <a:spcPts val="0"/>
                        </a:spcBef>
                        <a:spcAft>
                          <a:spcPts val="0"/>
                        </a:spcAft>
                        <a:buNone/>
                      </a:pPr>
                      <a:r>
                        <a:rPr lang="en"/>
                        <a:t>B</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6.421</a:t>
                      </a:r>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lnSpc>
                          <a:spcPct val="115000"/>
                        </a:lnSpc>
                        <a:spcBef>
                          <a:spcPts val="0"/>
                        </a:spcBef>
                        <a:spcAft>
                          <a:spcPts val="0"/>
                        </a:spcAft>
                        <a:buNone/>
                      </a:pPr>
                      <a:r>
                        <a:rPr lang="en"/>
                        <a:t>$210,600</a:t>
                      </a:r>
                      <a:endParaRPr/>
                    </a:p>
                  </a:txBody>
                  <a:tcPr marL="91425" marR="91425" marT="91425" marB="91425"/>
                </a:tc>
                <a:extLst>
                  <a:ext uri="{0D108BD9-81ED-4DB2-BD59-A6C34878D82A}">
                    <a16:rowId xmlns:a16="http://schemas.microsoft.com/office/drawing/2014/main" val="10002"/>
                  </a:ext>
                </a:extLst>
              </a:tr>
              <a:tr h="380600">
                <a:tc>
                  <a:txBody>
                    <a:bodyPr/>
                    <a:lstStyle/>
                    <a:p>
                      <a:pPr marL="0" lvl="0" indent="0" algn="ctr" rtl="0">
                        <a:spcBef>
                          <a:spcPts val="0"/>
                        </a:spcBef>
                        <a:spcAft>
                          <a:spcPts val="0"/>
                        </a:spcAft>
                        <a:buNone/>
                      </a:pPr>
                      <a:r>
                        <a:rPr lang="en"/>
                        <a:t>C</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7.185</a:t>
                      </a:r>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lnSpc>
                          <a:spcPct val="115000"/>
                        </a:lnSpc>
                        <a:spcBef>
                          <a:spcPts val="0"/>
                        </a:spcBef>
                        <a:spcAft>
                          <a:spcPts val="0"/>
                        </a:spcAft>
                        <a:buNone/>
                      </a:pPr>
                      <a:r>
                        <a:rPr lang="en"/>
                        <a:t>$340,700</a:t>
                      </a:r>
                      <a:endParaRPr/>
                    </a:p>
                  </a:txBody>
                  <a:tcPr marL="91425" marR="91425" marT="91425" marB="91425"/>
                </a:tc>
                <a:extLst>
                  <a:ext uri="{0D108BD9-81ED-4DB2-BD59-A6C34878D82A}">
                    <a16:rowId xmlns:a16="http://schemas.microsoft.com/office/drawing/2014/main" val="10003"/>
                  </a:ext>
                </a:extLst>
              </a:tr>
              <a:tr h="346925">
                <a:tc>
                  <a:txBody>
                    <a:bodyPr/>
                    <a:lstStyle/>
                    <a:p>
                      <a:pPr marL="0" lvl="0" indent="0" algn="ctr" rtl="0">
                        <a:spcBef>
                          <a:spcPts val="0"/>
                        </a:spcBef>
                        <a:spcAft>
                          <a:spcPts val="0"/>
                        </a:spcAft>
                        <a:buNone/>
                      </a:pPr>
                      <a:r>
                        <a:rPr lang="en"/>
                        <a:t>...</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t>...</a:t>
                      </a:r>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a:t>...</a:t>
                      </a:r>
                      <a:endParaRPr/>
                    </a:p>
                  </a:txBody>
                  <a:tcPr marL="91425" marR="91425" marT="91425" marB="91425"/>
                </a:tc>
                <a:extLst>
                  <a:ext uri="{0D108BD9-81ED-4DB2-BD59-A6C34878D82A}">
                    <a16:rowId xmlns:a16="http://schemas.microsoft.com/office/drawing/2014/main" val="10004"/>
                  </a:ext>
                </a:extLst>
              </a:tr>
              <a:tr h="380600">
                <a:tc>
                  <a:txBody>
                    <a:bodyPr/>
                    <a:lstStyle/>
                    <a:p>
                      <a:pPr marL="0" lvl="0" indent="0" algn="ctr" rtl="0">
                        <a:spcBef>
                          <a:spcPts val="0"/>
                        </a:spcBef>
                        <a:spcAft>
                          <a:spcPts val="0"/>
                        </a:spcAft>
                        <a:buNone/>
                      </a:pPr>
                      <a:r>
                        <a:rPr lang="en"/>
                        <a:t>Y</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6.442</a:t>
                      </a:r>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lnSpc>
                          <a:spcPct val="115000"/>
                        </a:lnSpc>
                        <a:spcBef>
                          <a:spcPts val="0"/>
                        </a:spcBef>
                        <a:spcAft>
                          <a:spcPts val="0"/>
                        </a:spcAft>
                        <a:buNone/>
                      </a:pPr>
                      <a:r>
                        <a:rPr lang="en"/>
                        <a:t>$220,900</a:t>
                      </a:r>
                      <a:endParaRPr/>
                    </a:p>
                  </a:txBody>
                  <a:tcPr marL="91425" marR="91425" marT="91425" marB="91425"/>
                </a:tc>
                <a:extLst>
                  <a:ext uri="{0D108BD9-81ED-4DB2-BD59-A6C34878D82A}">
                    <a16:rowId xmlns:a16="http://schemas.microsoft.com/office/drawing/2014/main" val="10005"/>
                  </a:ext>
                </a:extLst>
              </a:tr>
              <a:tr h="380600">
                <a:tc>
                  <a:txBody>
                    <a:bodyPr/>
                    <a:lstStyle/>
                    <a:p>
                      <a:pPr marL="0" lvl="0" indent="0" algn="ctr" rtl="0">
                        <a:spcBef>
                          <a:spcPts val="0"/>
                        </a:spcBef>
                        <a:spcAft>
                          <a:spcPts val="0"/>
                        </a:spcAft>
                        <a:buNone/>
                      </a:pPr>
                      <a:r>
                        <a:rPr lang="en"/>
                        <a:t>Z</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6.211</a:t>
                      </a:r>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lnSpc>
                          <a:spcPct val="115000"/>
                        </a:lnSpc>
                        <a:spcBef>
                          <a:spcPts val="0"/>
                        </a:spcBef>
                        <a:spcAft>
                          <a:spcPts val="0"/>
                        </a:spcAft>
                        <a:buNone/>
                      </a:pPr>
                      <a:r>
                        <a:rPr lang="en" dirty="0"/>
                        <a:t>$250,000</a:t>
                      </a:r>
                      <a:endParaRPr dirty="0"/>
                    </a:p>
                  </a:txBody>
                  <a:tcPr marL="91425" marR="91425" marT="91425" marB="91425"/>
                </a:tc>
                <a:extLst>
                  <a:ext uri="{0D108BD9-81ED-4DB2-BD59-A6C34878D82A}">
                    <a16:rowId xmlns:a16="http://schemas.microsoft.com/office/drawing/2014/main" val="10006"/>
                  </a:ext>
                </a:extLst>
              </a:tr>
            </a:tbl>
          </a:graphicData>
        </a:graphic>
      </p:graphicFrame>
      <p:pic>
        <p:nvPicPr>
          <p:cNvPr id="127" name="Google Shape;127;p15"/>
          <p:cNvPicPr preferRelativeResize="0"/>
          <p:nvPr/>
        </p:nvPicPr>
        <p:blipFill>
          <a:blip r:embed="rId3">
            <a:alphaModFix/>
          </a:blip>
          <a:stretch>
            <a:fillRect/>
          </a:stretch>
        </p:blipFill>
        <p:spPr>
          <a:xfrm>
            <a:off x="3743650" y="1750305"/>
            <a:ext cx="4940350" cy="3261975"/>
          </a:xfrm>
          <a:prstGeom prst="rect">
            <a:avLst/>
          </a:prstGeom>
          <a:noFill/>
          <a:ln>
            <a:noFill/>
          </a:ln>
        </p:spPr>
      </p:pic>
      <p:cxnSp>
        <p:nvCxnSpPr>
          <p:cNvPr id="5" name="Google Shape;133;p16">
            <a:extLst>
              <a:ext uri="{FF2B5EF4-FFF2-40B4-BE49-F238E27FC236}">
                <a16:creationId xmlns:a16="http://schemas.microsoft.com/office/drawing/2014/main" id="{797D05B9-4592-4101-AC35-0AA3952616C6}"/>
              </a:ext>
            </a:extLst>
          </p:cNvPr>
          <p:cNvCxnSpPr>
            <a:cxnSpLocks/>
          </p:cNvCxnSpPr>
          <p:nvPr/>
        </p:nvCxnSpPr>
        <p:spPr>
          <a:xfrm flipV="1">
            <a:off x="1493619" y="2062886"/>
            <a:ext cx="3078381" cy="2821971"/>
          </a:xfrm>
          <a:prstGeom prst="straightConnector1">
            <a:avLst/>
          </a:prstGeom>
          <a:noFill/>
          <a:ln w="28575" cap="flat" cmpd="sng">
            <a:solidFill>
              <a:srgbClr val="FF0000"/>
            </a:solidFill>
            <a:prstDash val="solid"/>
            <a:round/>
            <a:headEnd type="none" w="med" len="med"/>
            <a:tailEnd type="none" w="med" len="med"/>
          </a:ln>
        </p:spPr>
      </p:cxnSp>
      <p:sp>
        <p:nvSpPr>
          <p:cNvPr id="7" name="Google Shape;134;p16">
            <a:extLst>
              <a:ext uri="{FF2B5EF4-FFF2-40B4-BE49-F238E27FC236}">
                <a16:creationId xmlns:a16="http://schemas.microsoft.com/office/drawing/2014/main" id="{CE9AD896-0D3A-4D6C-9A92-0495D27011A7}"/>
              </a:ext>
            </a:extLst>
          </p:cNvPr>
          <p:cNvSpPr txBox="1"/>
          <p:nvPr/>
        </p:nvSpPr>
        <p:spPr>
          <a:xfrm>
            <a:off x="5587275" y="1204050"/>
            <a:ext cx="2857500" cy="61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Linear Model: </a:t>
            </a:r>
            <a:r>
              <a:rPr lang="en"/>
              <a:t>Y’ = MX + B</a:t>
            </a:r>
            <a:endParaRPr/>
          </a:p>
        </p:txBody>
      </p:sp>
      <p:sp>
        <p:nvSpPr>
          <p:cNvPr id="9" name="Google Shape;136;p16">
            <a:extLst>
              <a:ext uri="{FF2B5EF4-FFF2-40B4-BE49-F238E27FC236}">
                <a16:creationId xmlns:a16="http://schemas.microsoft.com/office/drawing/2014/main" id="{9C8FB1F0-1F6B-4FDB-8561-73142FB6AB7B}"/>
              </a:ext>
            </a:extLst>
          </p:cNvPr>
          <p:cNvSpPr txBox="1"/>
          <p:nvPr/>
        </p:nvSpPr>
        <p:spPr>
          <a:xfrm>
            <a:off x="5506825" y="1804525"/>
            <a:ext cx="4019400" cy="4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Med. Value’ = Slope * Avg. Rms + Intercept</a:t>
            </a:r>
            <a:endParaRPr dirty="0"/>
          </a:p>
        </p:txBody>
      </p:sp>
      <p:cxnSp>
        <p:nvCxnSpPr>
          <p:cNvPr id="10" name="Google Shape;137;p16">
            <a:extLst>
              <a:ext uri="{FF2B5EF4-FFF2-40B4-BE49-F238E27FC236}">
                <a16:creationId xmlns:a16="http://schemas.microsoft.com/office/drawing/2014/main" id="{B5D24DC6-D97C-4539-9BAA-B8509859381B}"/>
              </a:ext>
            </a:extLst>
          </p:cNvPr>
          <p:cNvCxnSpPr/>
          <p:nvPr/>
        </p:nvCxnSpPr>
        <p:spPr>
          <a:xfrm flipH="1">
            <a:off x="6214000" y="1501875"/>
            <a:ext cx="684300" cy="378300"/>
          </a:xfrm>
          <a:prstGeom prst="straightConnector1">
            <a:avLst/>
          </a:prstGeom>
          <a:noFill/>
          <a:ln w="9525" cap="flat" cmpd="sng">
            <a:solidFill>
              <a:schemeClr val="dk2"/>
            </a:solidFill>
            <a:prstDash val="solid"/>
            <a:round/>
            <a:headEnd type="none" w="med" len="med"/>
            <a:tailEnd type="triangle" w="med" len="med"/>
          </a:ln>
        </p:spPr>
      </p:cxnSp>
      <p:cxnSp>
        <p:nvCxnSpPr>
          <p:cNvPr id="11" name="Google Shape;138;p16">
            <a:extLst>
              <a:ext uri="{FF2B5EF4-FFF2-40B4-BE49-F238E27FC236}">
                <a16:creationId xmlns:a16="http://schemas.microsoft.com/office/drawing/2014/main" id="{D95FB29F-EB37-4B9E-8164-287AC01A5B23}"/>
              </a:ext>
            </a:extLst>
          </p:cNvPr>
          <p:cNvCxnSpPr/>
          <p:nvPr/>
        </p:nvCxnSpPr>
        <p:spPr>
          <a:xfrm flipH="1">
            <a:off x="7026975" y="1485775"/>
            <a:ext cx="209400" cy="386400"/>
          </a:xfrm>
          <a:prstGeom prst="straightConnector1">
            <a:avLst/>
          </a:prstGeom>
          <a:noFill/>
          <a:ln w="9525" cap="flat" cmpd="sng">
            <a:solidFill>
              <a:schemeClr val="dk2"/>
            </a:solidFill>
            <a:prstDash val="solid"/>
            <a:round/>
            <a:headEnd type="none" w="med" len="med"/>
            <a:tailEnd type="triangle" w="med" len="med"/>
          </a:ln>
        </p:spPr>
      </p:cxnSp>
      <p:cxnSp>
        <p:nvCxnSpPr>
          <p:cNvPr id="12" name="Google Shape;139;p16">
            <a:extLst>
              <a:ext uri="{FF2B5EF4-FFF2-40B4-BE49-F238E27FC236}">
                <a16:creationId xmlns:a16="http://schemas.microsoft.com/office/drawing/2014/main" id="{8E32368D-1076-41BE-8AC8-50343E974DBF}"/>
              </a:ext>
            </a:extLst>
          </p:cNvPr>
          <p:cNvCxnSpPr/>
          <p:nvPr/>
        </p:nvCxnSpPr>
        <p:spPr>
          <a:xfrm>
            <a:off x="7437600" y="1493825"/>
            <a:ext cx="241500" cy="386400"/>
          </a:xfrm>
          <a:prstGeom prst="straightConnector1">
            <a:avLst/>
          </a:prstGeom>
          <a:noFill/>
          <a:ln w="9525" cap="flat" cmpd="sng">
            <a:solidFill>
              <a:schemeClr val="dk2"/>
            </a:solidFill>
            <a:prstDash val="solid"/>
            <a:round/>
            <a:headEnd type="none" w="med" len="med"/>
            <a:tailEnd type="triangle" w="med" len="med"/>
          </a:ln>
        </p:spPr>
      </p:cxnSp>
      <p:cxnSp>
        <p:nvCxnSpPr>
          <p:cNvPr id="13" name="Google Shape;140;p16">
            <a:extLst>
              <a:ext uri="{FF2B5EF4-FFF2-40B4-BE49-F238E27FC236}">
                <a16:creationId xmlns:a16="http://schemas.microsoft.com/office/drawing/2014/main" id="{898CB929-F1F4-4B8A-B8C5-76250047241F}"/>
              </a:ext>
            </a:extLst>
          </p:cNvPr>
          <p:cNvCxnSpPr/>
          <p:nvPr/>
        </p:nvCxnSpPr>
        <p:spPr>
          <a:xfrm>
            <a:off x="7775625" y="1509925"/>
            <a:ext cx="660000" cy="362400"/>
          </a:xfrm>
          <a:prstGeom prst="straightConnector1">
            <a:avLst/>
          </a:prstGeom>
          <a:noFill/>
          <a:ln w="9525" cap="flat" cmpd="sng">
            <a:solidFill>
              <a:schemeClr val="dk2"/>
            </a:solidFill>
            <a:prstDash val="solid"/>
            <a:round/>
            <a:headEnd type="none" w="med" len="med"/>
            <a:tailEnd type="triangle" w="med" len="med"/>
          </a:ln>
        </p:spPr>
      </p:cxnSp>
      <p:sp>
        <p:nvSpPr>
          <p:cNvPr id="14" name="Google Shape;141;p16">
            <a:extLst>
              <a:ext uri="{FF2B5EF4-FFF2-40B4-BE49-F238E27FC236}">
                <a16:creationId xmlns:a16="http://schemas.microsoft.com/office/drawing/2014/main" id="{73E4BB81-8A81-4BAC-9DCE-326AE160C121}"/>
              </a:ext>
            </a:extLst>
          </p:cNvPr>
          <p:cNvSpPr txBox="1"/>
          <p:nvPr/>
        </p:nvSpPr>
        <p:spPr>
          <a:xfrm>
            <a:off x="5799275" y="2549350"/>
            <a:ext cx="4019400" cy="4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MEDV’ = 105,000 * RM - 400,000</a:t>
            </a:r>
            <a:endParaRPr dirty="0"/>
          </a:p>
        </p:txBody>
      </p:sp>
      <p:sp>
        <p:nvSpPr>
          <p:cNvPr id="15" name="Google Shape;143;p16">
            <a:extLst>
              <a:ext uri="{FF2B5EF4-FFF2-40B4-BE49-F238E27FC236}">
                <a16:creationId xmlns:a16="http://schemas.microsoft.com/office/drawing/2014/main" id="{7BC215C6-6619-42DE-894B-EE27F487B7E0}"/>
              </a:ext>
            </a:extLst>
          </p:cNvPr>
          <p:cNvSpPr txBox="1"/>
          <p:nvPr/>
        </p:nvSpPr>
        <p:spPr>
          <a:xfrm>
            <a:off x="5810550" y="3128375"/>
            <a:ext cx="2857500" cy="4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MEDV’ = 105,000 * 6.5 - 400,000</a:t>
            </a:r>
            <a:endParaRPr dirty="0"/>
          </a:p>
        </p:txBody>
      </p:sp>
      <p:sp>
        <p:nvSpPr>
          <p:cNvPr id="16" name="Google Shape;144;p16">
            <a:extLst>
              <a:ext uri="{FF2B5EF4-FFF2-40B4-BE49-F238E27FC236}">
                <a16:creationId xmlns:a16="http://schemas.microsoft.com/office/drawing/2014/main" id="{EFE53949-D640-47AC-B1CF-1F2ED4997C47}"/>
              </a:ext>
            </a:extLst>
          </p:cNvPr>
          <p:cNvSpPr txBox="1"/>
          <p:nvPr/>
        </p:nvSpPr>
        <p:spPr>
          <a:xfrm>
            <a:off x="6404050" y="3816300"/>
            <a:ext cx="1752600" cy="4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MEDV’ = $282,500</a:t>
            </a:r>
            <a:endParaRPr dirty="0"/>
          </a:p>
        </p:txBody>
      </p:sp>
      <p:sp>
        <p:nvSpPr>
          <p:cNvPr id="17" name="Google Shape;142;p16">
            <a:extLst>
              <a:ext uri="{FF2B5EF4-FFF2-40B4-BE49-F238E27FC236}">
                <a16:creationId xmlns:a16="http://schemas.microsoft.com/office/drawing/2014/main" id="{F39183F2-4459-44A4-8407-CAF9E686AE41}"/>
              </a:ext>
            </a:extLst>
          </p:cNvPr>
          <p:cNvSpPr/>
          <p:nvPr/>
        </p:nvSpPr>
        <p:spPr>
          <a:xfrm>
            <a:off x="3218415" y="3166925"/>
            <a:ext cx="136800" cy="1287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fade">
                                      <p:cBhvr>
                                        <p:cTn id="7" dur="500"/>
                                        <p:tgtEl>
                                          <p:spTgt spid="1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0.00365 0.02901 L -0.38107 -0.00463 " pathEditMode="relative" rAng="0" ptsTypes="AA">
                                      <p:cBhvr>
                                        <p:cTn id="16" dur="2000" fill="hold"/>
                                        <p:tgtEl>
                                          <p:spTgt spid="127"/>
                                        </p:tgtEl>
                                        <p:attrNameLst>
                                          <p:attrName>ppt_x</p:attrName>
                                          <p:attrName>ppt_y</p:attrName>
                                        </p:attrNameLst>
                                      </p:cBhvr>
                                      <p:rCtr x="-19236" y="-1698"/>
                                    </p:animMotion>
                                  </p:childTnLst>
                                </p:cTn>
                              </p:par>
                              <p:par>
                                <p:cTn id="17" presetID="6" presetClass="emph" presetSubtype="0" accel="2500" fill="hold" nodeType="withEffect">
                                  <p:stCondLst>
                                    <p:cond delay="0"/>
                                  </p:stCondLst>
                                  <p:childTnLst>
                                    <p:animScale>
                                      <p:cBhvr>
                                        <p:cTn id="18" dur="2000" fill="hold"/>
                                        <p:tgtEl>
                                          <p:spTgt spid="127"/>
                                        </p:tgtEl>
                                      </p:cBhvr>
                                      <p:by x="110000" y="110000"/>
                                    </p:animScale>
                                  </p:childTnLst>
                                </p:cTn>
                              </p:par>
                              <p:par>
                                <p:cTn id="19" presetID="10" presetClass="exit" presetSubtype="0" fill="hold" nodeType="withEffect">
                                  <p:stCondLst>
                                    <p:cond delay="0"/>
                                  </p:stCondLst>
                                  <p:childTnLst>
                                    <p:animEffect transition="out" filter="fade">
                                      <p:cBhvr>
                                        <p:cTn id="20" dur="500"/>
                                        <p:tgtEl>
                                          <p:spTgt spid="126"/>
                                        </p:tgtEl>
                                      </p:cBhvr>
                                    </p:animEffect>
                                    <p:set>
                                      <p:cBhvr>
                                        <p:cTn id="21" dur="1" fill="hold">
                                          <p:stCondLst>
                                            <p:cond delay="499"/>
                                          </p:stCondLst>
                                        </p:cTn>
                                        <p:tgtEl>
                                          <p:spTgt spid="126"/>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500"/>
                                        <p:tgtEl>
                                          <p:spTgt spid="125"/>
                                        </p:tgtEl>
                                      </p:cBhvr>
                                    </p:animEffect>
                                    <p:set>
                                      <p:cBhvr>
                                        <p:cTn id="24" dur="1" fill="hold">
                                          <p:stCondLst>
                                            <p:cond delay="499"/>
                                          </p:stCondLst>
                                        </p:cTn>
                                        <p:tgtEl>
                                          <p:spTgt spid="12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0" presetClass="entr" presetSubtype="0" fill="hold"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500"/>
                                        <p:tgtEl>
                                          <p:spTgt spid="16"/>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P spid="7" grpId="0"/>
      <p:bldP spid="9" grpId="0"/>
      <p:bldP spid="14" grpId="0"/>
      <p:bldP spid="15" grpId="0"/>
      <p:bldP spid="16" grpId="0"/>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a Neural Network?</a:t>
            </a:r>
            <a:endParaRPr dirty="0"/>
          </a:p>
        </p:txBody>
      </p:sp>
      <p:sp>
        <p:nvSpPr>
          <p:cNvPr id="151" name="Google Shape;151;p17"/>
          <p:cNvSpPr txBox="1"/>
          <p:nvPr/>
        </p:nvSpPr>
        <p:spPr>
          <a:xfrm>
            <a:off x="1440825" y="3610800"/>
            <a:ext cx="6012900" cy="81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A complex matrix/network of weights (coefficients) which are optimized to most closely approximate a function describing the relationship between a set of inputs and an output.</a:t>
            </a:r>
            <a:endParaRPr dirty="0"/>
          </a:p>
        </p:txBody>
      </p:sp>
      <p:sp>
        <p:nvSpPr>
          <p:cNvPr id="7" name="Google Shape;150;p17">
            <a:extLst>
              <a:ext uri="{FF2B5EF4-FFF2-40B4-BE49-F238E27FC236}">
                <a16:creationId xmlns:a16="http://schemas.microsoft.com/office/drawing/2014/main" id="{84098C80-0947-4124-BEDF-1E21BDC96781}"/>
              </a:ext>
            </a:extLst>
          </p:cNvPr>
          <p:cNvSpPr txBox="1">
            <a:spLocks noGrp="1"/>
          </p:cNvSpPr>
          <p:nvPr>
            <p:ph type="body" idx="1"/>
          </p:nvPr>
        </p:nvSpPr>
        <p:spPr>
          <a:xfrm>
            <a:off x="978975" y="2127175"/>
            <a:ext cx="7688700" cy="107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i="1" dirty="0">
                <a:solidFill>
                  <a:srgbClr val="000000"/>
                </a:solidFill>
                <a:latin typeface="Arial"/>
                <a:ea typeface="Arial"/>
                <a:cs typeface="Arial"/>
                <a:sym typeface="Arial"/>
              </a:rPr>
              <a:t>“...a computing system made up of a number of simple, highly interconnected processing elements, which process information by their dynamic state response to external inputs.” - Dr. Robert Hecht-Nielsen</a:t>
            </a:r>
            <a:endParaRPr sz="1800" dirty="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1"/>
                                        </p:tgtEl>
                                        <p:attrNameLst>
                                          <p:attrName>style.visibility</p:attrName>
                                        </p:attrNameLst>
                                      </p:cBhvr>
                                      <p:to>
                                        <p:strVal val="visible"/>
                                      </p:to>
                                    </p:set>
                                    <p:animEffect transition="in" filter="fade">
                                      <p:cBhvr>
                                        <p:cTn id="12"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8"/>
          <p:cNvSpPr txBox="1">
            <a:spLocks noGrp="1"/>
          </p:cNvSpPr>
          <p:nvPr>
            <p:ph type="title"/>
          </p:nvPr>
        </p:nvSpPr>
        <p:spPr>
          <a:xfrm>
            <a:off x="729450" y="1318650"/>
            <a:ext cx="2731800" cy="101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Neural Network</a:t>
            </a:r>
            <a:endParaRPr dirty="0"/>
          </a:p>
          <a:p>
            <a:pPr marL="0" lvl="0" indent="0" algn="l" rtl="0">
              <a:spcBef>
                <a:spcPts val="0"/>
              </a:spcBef>
              <a:spcAft>
                <a:spcPts val="0"/>
              </a:spcAft>
              <a:buNone/>
            </a:pPr>
            <a:r>
              <a:rPr lang="en" dirty="0"/>
              <a:t>Architecture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p:nvPr/>
        </p:nvSpPr>
        <p:spPr>
          <a:xfrm>
            <a:off x="883244" y="390975"/>
            <a:ext cx="1862006" cy="54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Y’ = MX + B</a:t>
            </a:r>
            <a:endParaRPr sz="2400" dirty="0"/>
          </a:p>
        </p:txBody>
      </p:sp>
      <p:sp>
        <p:nvSpPr>
          <p:cNvPr id="162" name="Google Shape;162;p19"/>
          <p:cNvSpPr txBox="1"/>
          <p:nvPr/>
        </p:nvSpPr>
        <p:spPr>
          <a:xfrm>
            <a:off x="267754" y="370975"/>
            <a:ext cx="462475" cy="54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Y’</a:t>
            </a:r>
            <a:endParaRPr sz="2400" dirty="0"/>
          </a:p>
        </p:txBody>
      </p:sp>
      <p:sp>
        <p:nvSpPr>
          <p:cNvPr id="163" name="Google Shape;163;p19"/>
          <p:cNvSpPr txBox="1"/>
          <p:nvPr/>
        </p:nvSpPr>
        <p:spPr>
          <a:xfrm>
            <a:off x="1882453" y="350725"/>
            <a:ext cx="537523" cy="5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X</a:t>
            </a:r>
            <a:r>
              <a:rPr lang="en" sz="2400" baseline="-25000" dirty="0"/>
              <a:t>1</a:t>
            </a:r>
            <a:endParaRPr dirty="0"/>
          </a:p>
        </p:txBody>
      </p:sp>
      <p:sp>
        <p:nvSpPr>
          <p:cNvPr id="164" name="Google Shape;164;p19"/>
          <p:cNvSpPr txBox="1"/>
          <p:nvPr/>
        </p:nvSpPr>
        <p:spPr>
          <a:xfrm>
            <a:off x="2840229" y="350725"/>
            <a:ext cx="504254" cy="5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X</a:t>
            </a:r>
            <a:r>
              <a:rPr lang="en" sz="2400" baseline="-25000" dirty="0"/>
              <a:t>2</a:t>
            </a:r>
            <a:endParaRPr sz="2400" baseline="-25000" dirty="0"/>
          </a:p>
        </p:txBody>
      </p:sp>
      <p:sp>
        <p:nvSpPr>
          <p:cNvPr id="165" name="Google Shape;165;p19"/>
          <p:cNvSpPr txBox="1"/>
          <p:nvPr/>
        </p:nvSpPr>
        <p:spPr>
          <a:xfrm>
            <a:off x="2244154" y="350725"/>
            <a:ext cx="320700" cy="5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a:t>
            </a:r>
            <a:endParaRPr dirty="0"/>
          </a:p>
        </p:txBody>
      </p:sp>
      <p:sp>
        <p:nvSpPr>
          <p:cNvPr id="166" name="Google Shape;166;p19"/>
          <p:cNvSpPr txBox="1"/>
          <p:nvPr/>
        </p:nvSpPr>
        <p:spPr>
          <a:xfrm>
            <a:off x="1260079" y="350725"/>
            <a:ext cx="320700" cy="5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a:t>
            </a:r>
            <a:endParaRPr dirty="0"/>
          </a:p>
        </p:txBody>
      </p:sp>
      <p:sp>
        <p:nvSpPr>
          <p:cNvPr id="167" name="Google Shape;167;p19"/>
          <p:cNvSpPr txBox="1"/>
          <p:nvPr/>
        </p:nvSpPr>
        <p:spPr>
          <a:xfrm>
            <a:off x="921379" y="350725"/>
            <a:ext cx="491100" cy="5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β</a:t>
            </a:r>
            <a:r>
              <a:rPr lang="en" sz="2400" baseline="-25000" dirty="0"/>
              <a:t>0</a:t>
            </a:r>
            <a:endParaRPr dirty="0"/>
          </a:p>
        </p:txBody>
      </p:sp>
      <p:sp>
        <p:nvSpPr>
          <p:cNvPr id="168" name="Google Shape;168;p19"/>
          <p:cNvSpPr txBox="1"/>
          <p:nvPr/>
        </p:nvSpPr>
        <p:spPr>
          <a:xfrm>
            <a:off x="1580779" y="350725"/>
            <a:ext cx="491100" cy="5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β</a:t>
            </a:r>
            <a:r>
              <a:rPr lang="en" sz="2400" baseline="-25000"/>
              <a:t>1</a:t>
            </a:r>
            <a:endParaRPr sz="2400" baseline="-25000"/>
          </a:p>
        </p:txBody>
      </p:sp>
      <p:sp>
        <p:nvSpPr>
          <p:cNvPr id="169" name="Google Shape;169;p19"/>
          <p:cNvSpPr txBox="1"/>
          <p:nvPr/>
        </p:nvSpPr>
        <p:spPr>
          <a:xfrm>
            <a:off x="2522667" y="350725"/>
            <a:ext cx="491100" cy="5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β</a:t>
            </a:r>
            <a:r>
              <a:rPr lang="en" sz="2400" baseline="-25000" dirty="0"/>
              <a:t>2</a:t>
            </a:r>
            <a:endParaRPr dirty="0"/>
          </a:p>
        </p:txBody>
      </p:sp>
      <p:sp>
        <p:nvSpPr>
          <p:cNvPr id="170" name="Google Shape;170;p19"/>
          <p:cNvSpPr txBox="1"/>
          <p:nvPr/>
        </p:nvSpPr>
        <p:spPr>
          <a:xfrm>
            <a:off x="4179004" y="350725"/>
            <a:ext cx="1240200" cy="5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+...β</a:t>
            </a:r>
            <a:r>
              <a:rPr lang="en" sz="2400" baseline="-25000" dirty="0"/>
              <a:t>n</a:t>
            </a:r>
            <a:r>
              <a:rPr lang="en" sz="2400" dirty="0"/>
              <a:t>X</a:t>
            </a:r>
            <a:r>
              <a:rPr lang="en" sz="2400" baseline="-25000" dirty="0"/>
              <a:t>n</a:t>
            </a:r>
            <a:endParaRPr dirty="0"/>
          </a:p>
        </p:txBody>
      </p:sp>
      <p:sp>
        <p:nvSpPr>
          <p:cNvPr id="171" name="Google Shape;171;p19"/>
          <p:cNvSpPr txBox="1"/>
          <p:nvPr/>
        </p:nvSpPr>
        <p:spPr>
          <a:xfrm>
            <a:off x="3809878" y="350725"/>
            <a:ext cx="575176" cy="5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X</a:t>
            </a:r>
            <a:r>
              <a:rPr lang="en" sz="2400" baseline="-25000" dirty="0"/>
              <a:t>3</a:t>
            </a:r>
            <a:endParaRPr sz="2400" baseline="-25000" dirty="0"/>
          </a:p>
        </p:txBody>
      </p:sp>
      <p:sp>
        <p:nvSpPr>
          <p:cNvPr id="172" name="Google Shape;172;p19"/>
          <p:cNvSpPr txBox="1"/>
          <p:nvPr/>
        </p:nvSpPr>
        <p:spPr>
          <a:xfrm>
            <a:off x="3213804" y="350725"/>
            <a:ext cx="320700" cy="5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a:t>
            </a:r>
            <a:endParaRPr dirty="0"/>
          </a:p>
        </p:txBody>
      </p:sp>
      <p:sp>
        <p:nvSpPr>
          <p:cNvPr id="173" name="Google Shape;173;p19"/>
          <p:cNvSpPr txBox="1"/>
          <p:nvPr/>
        </p:nvSpPr>
        <p:spPr>
          <a:xfrm>
            <a:off x="3492317" y="350725"/>
            <a:ext cx="491100" cy="5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β</a:t>
            </a:r>
            <a:r>
              <a:rPr lang="en" sz="2400" baseline="-25000" dirty="0"/>
              <a:t>3</a:t>
            </a:r>
            <a:endParaRPr dirty="0"/>
          </a:p>
        </p:txBody>
      </p:sp>
      <p:sp>
        <p:nvSpPr>
          <p:cNvPr id="174" name="Google Shape;174;p19"/>
          <p:cNvSpPr/>
          <p:nvPr/>
        </p:nvSpPr>
        <p:spPr>
          <a:xfrm>
            <a:off x="1772914" y="1573648"/>
            <a:ext cx="378300" cy="378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a:off x="1772914" y="2360660"/>
            <a:ext cx="378300" cy="378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9"/>
          <p:cNvSpPr/>
          <p:nvPr/>
        </p:nvSpPr>
        <p:spPr>
          <a:xfrm>
            <a:off x="4572000" y="2285964"/>
            <a:ext cx="378300" cy="378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a:off x="1772914" y="3147672"/>
            <a:ext cx="378300" cy="378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 name="Straight Arrow Connector 7">
            <a:extLst>
              <a:ext uri="{FF2B5EF4-FFF2-40B4-BE49-F238E27FC236}">
                <a16:creationId xmlns:a16="http://schemas.microsoft.com/office/drawing/2014/main" id="{98352003-17B2-4EA8-A297-F715BB2C3E6A}"/>
              </a:ext>
            </a:extLst>
          </p:cNvPr>
          <p:cNvCxnSpPr>
            <a:cxnSpLocks/>
            <a:stCxn id="57" idx="3"/>
            <a:endCxn id="184" idx="2"/>
          </p:cNvCxnSpPr>
          <p:nvPr/>
        </p:nvCxnSpPr>
        <p:spPr>
          <a:xfrm>
            <a:off x="2176533" y="1761603"/>
            <a:ext cx="2395467" cy="71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0C83D86-BFB0-4AC7-9F23-948AB8A77060}"/>
              </a:ext>
            </a:extLst>
          </p:cNvPr>
          <p:cNvCxnSpPr>
            <a:cxnSpLocks/>
          </p:cNvCxnSpPr>
          <p:nvPr/>
        </p:nvCxnSpPr>
        <p:spPr>
          <a:xfrm flipV="1">
            <a:off x="2163761" y="2584231"/>
            <a:ext cx="2408239" cy="779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C400D36-2B03-40AA-99C0-3D2354E14AB7}"/>
              </a:ext>
            </a:extLst>
          </p:cNvPr>
          <p:cNvCxnSpPr>
            <a:cxnSpLocks/>
          </p:cNvCxnSpPr>
          <p:nvPr/>
        </p:nvCxnSpPr>
        <p:spPr>
          <a:xfrm flipV="1">
            <a:off x="2166646" y="2523184"/>
            <a:ext cx="2405354" cy="39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DDA4676-2988-4EA6-BEAC-4A412A4C8CB4}"/>
              </a:ext>
            </a:extLst>
          </p:cNvPr>
          <p:cNvCxnSpPr>
            <a:stCxn id="186" idx="7"/>
            <a:endCxn id="184" idx="3"/>
          </p:cNvCxnSpPr>
          <p:nvPr/>
        </p:nvCxnSpPr>
        <p:spPr>
          <a:xfrm flipV="1">
            <a:off x="3163128" y="2608863"/>
            <a:ext cx="1464273" cy="1121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Google Shape;186;p19"/>
          <p:cNvSpPr/>
          <p:nvPr/>
        </p:nvSpPr>
        <p:spPr>
          <a:xfrm>
            <a:off x="2840229" y="3675444"/>
            <a:ext cx="378300" cy="378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TextBox 16">
            <a:extLst>
              <a:ext uri="{FF2B5EF4-FFF2-40B4-BE49-F238E27FC236}">
                <a16:creationId xmlns:a16="http://schemas.microsoft.com/office/drawing/2014/main" id="{1BC8FE86-0CBC-45DA-B6B9-DF9AFCBF31C1}"/>
              </a:ext>
            </a:extLst>
          </p:cNvPr>
          <p:cNvSpPr txBox="1"/>
          <p:nvPr/>
        </p:nvSpPr>
        <p:spPr>
          <a:xfrm>
            <a:off x="1812280" y="3182936"/>
            <a:ext cx="299567" cy="307772"/>
          </a:xfrm>
          <a:prstGeom prst="rect">
            <a:avLst/>
          </a:prstGeom>
          <a:noFill/>
        </p:spPr>
        <p:txBody>
          <a:bodyPr wrap="square" rtlCol="0">
            <a:spAutoFit/>
          </a:bodyPr>
          <a:lstStyle/>
          <a:p>
            <a:r>
              <a:rPr lang="en-US" dirty="0"/>
              <a:t>4</a:t>
            </a:r>
          </a:p>
        </p:txBody>
      </p:sp>
      <p:sp>
        <p:nvSpPr>
          <p:cNvPr id="55" name="Google Shape;162;p19">
            <a:extLst>
              <a:ext uri="{FF2B5EF4-FFF2-40B4-BE49-F238E27FC236}">
                <a16:creationId xmlns:a16="http://schemas.microsoft.com/office/drawing/2014/main" id="{1B6911CA-EECD-4235-AA78-E0AA75EE8D20}"/>
              </a:ext>
            </a:extLst>
          </p:cNvPr>
          <p:cNvSpPr txBox="1"/>
          <p:nvPr/>
        </p:nvSpPr>
        <p:spPr>
          <a:xfrm>
            <a:off x="622945" y="387984"/>
            <a:ext cx="378300" cy="54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a:t>
            </a:r>
            <a:endParaRPr sz="2400" dirty="0"/>
          </a:p>
        </p:txBody>
      </p:sp>
      <p:sp>
        <p:nvSpPr>
          <p:cNvPr id="56" name="TextBox 55">
            <a:extLst>
              <a:ext uri="{FF2B5EF4-FFF2-40B4-BE49-F238E27FC236}">
                <a16:creationId xmlns:a16="http://schemas.microsoft.com/office/drawing/2014/main" id="{AE1DDE4D-B18D-4C42-B825-A1CDDCEF96E9}"/>
              </a:ext>
            </a:extLst>
          </p:cNvPr>
          <p:cNvSpPr txBox="1"/>
          <p:nvPr/>
        </p:nvSpPr>
        <p:spPr>
          <a:xfrm>
            <a:off x="1770289" y="2389099"/>
            <a:ext cx="355608" cy="307777"/>
          </a:xfrm>
          <a:prstGeom prst="rect">
            <a:avLst/>
          </a:prstGeom>
          <a:noFill/>
        </p:spPr>
        <p:txBody>
          <a:bodyPr wrap="square" rtlCol="0">
            <a:spAutoFit/>
          </a:bodyPr>
          <a:lstStyle/>
          <a:p>
            <a:r>
              <a:rPr lang="en-US" dirty="0"/>
              <a:t>.5</a:t>
            </a:r>
          </a:p>
        </p:txBody>
      </p:sp>
      <p:sp>
        <p:nvSpPr>
          <p:cNvPr id="57" name="TextBox 56">
            <a:extLst>
              <a:ext uri="{FF2B5EF4-FFF2-40B4-BE49-F238E27FC236}">
                <a16:creationId xmlns:a16="http://schemas.microsoft.com/office/drawing/2014/main" id="{5C2C5693-2DFC-4B50-9778-166EB6B44D09}"/>
              </a:ext>
            </a:extLst>
          </p:cNvPr>
          <p:cNvSpPr txBox="1"/>
          <p:nvPr/>
        </p:nvSpPr>
        <p:spPr>
          <a:xfrm>
            <a:off x="1772915" y="1607714"/>
            <a:ext cx="403618" cy="307777"/>
          </a:xfrm>
          <a:prstGeom prst="rect">
            <a:avLst/>
          </a:prstGeom>
          <a:noFill/>
        </p:spPr>
        <p:txBody>
          <a:bodyPr wrap="square" rtlCol="0">
            <a:spAutoFit/>
          </a:bodyPr>
          <a:lstStyle/>
          <a:p>
            <a:r>
              <a:rPr lang="en-US" dirty="0"/>
              <a:t>10</a:t>
            </a:r>
          </a:p>
        </p:txBody>
      </p:sp>
      <p:sp>
        <p:nvSpPr>
          <p:cNvPr id="58" name="TextBox 57">
            <a:extLst>
              <a:ext uri="{FF2B5EF4-FFF2-40B4-BE49-F238E27FC236}">
                <a16:creationId xmlns:a16="http://schemas.microsoft.com/office/drawing/2014/main" id="{1062CC79-3902-4604-9722-96FDE9596EF7}"/>
              </a:ext>
            </a:extLst>
          </p:cNvPr>
          <p:cNvSpPr txBox="1"/>
          <p:nvPr/>
        </p:nvSpPr>
        <p:spPr>
          <a:xfrm>
            <a:off x="2959928" y="1949092"/>
            <a:ext cx="378300" cy="307777"/>
          </a:xfrm>
          <a:prstGeom prst="rect">
            <a:avLst/>
          </a:prstGeom>
          <a:solidFill>
            <a:schemeClr val="bg1"/>
          </a:solidFill>
          <a:ln>
            <a:solidFill>
              <a:schemeClr val="bg2"/>
            </a:solidFill>
          </a:ln>
        </p:spPr>
        <p:txBody>
          <a:bodyPr wrap="square" rtlCol="0">
            <a:spAutoFit/>
          </a:bodyPr>
          <a:lstStyle/>
          <a:p>
            <a:pPr algn="ctr"/>
            <a:r>
              <a:rPr lang="en-US" dirty="0"/>
              <a:t>.5</a:t>
            </a:r>
          </a:p>
        </p:txBody>
      </p:sp>
      <p:sp>
        <p:nvSpPr>
          <p:cNvPr id="59" name="TextBox 58">
            <a:extLst>
              <a:ext uri="{FF2B5EF4-FFF2-40B4-BE49-F238E27FC236}">
                <a16:creationId xmlns:a16="http://schemas.microsoft.com/office/drawing/2014/main" id="{CED20013-21EE-4984-B885-31520B638208}"/>
              </a:ext>
            </a:extLst>
          </p:cNvPr>
          <p:cNvSpPr txBox="1"/>
          <p:nvPr/>
        </p:nvSpPr>
        <p:spPr>
          <a:xfrm>
            <a:off x="2944738" y="2879830"/>
            <a:ext cx="384207" cy="307777"/>
          </a:xfrm>
          <a:prstGeom prst="rect">
            <a:avLst/>
          </a:prstGeom>
          <a:solidFill>
            <a:schemeClr val="bg1"/>
          </a:solidFill>
          <a:ln>
            <a:solidFill>
              <a:schemeClr val="bg2"/>
            </a:solidFill>
          </a:ln>
        </p:spPr>
        <p:txBody>
          <a:bodyPr wrap="square" rtlCol="0">
            <a:spAutoFit/>
          </a:bodyPr>
          <a:lstStyle/>
          <a:p>
            <a:r>
              <a:rPr lang="en-US" dirty="0"/>
              <a:t>20</a:t>
            </a:r>
          </a:p>
        </p:txBody>
      </p:sp>
      <p:sp>
        <p:nvSpPr>
          <p:cNvPr id="60" name="TextBox 59">
            <a:extLst>
              <a:ext uri="{FF2B5EF4-FFF2-40B4-BE49-F238E27FC236}">
                <a16:creationId xmlns:a16="http://schemas.microsoft.com/office/drawing/2014/main" id="{72F8B222-DCED-4BC9-ACD5-643B12F494E4}"/>
              </a:ext>
            </a:extLst>
          </p:cNvPr>
          <p:cNvSpPr txBox="1"/>
          <p:nvPr/>
        </p:nvSpPr>
        <p:spPr>
          <a:xfrm>
            <a:off x="2959929" y="2395924"/>
            <a:ext cx="352982" cy="307772"/>
          </a:xfrm>
          <a:prstGeom prst="rect">
            <a:avLst/>
          </a:prstGeom>
          <a:solidFill>
            <a:schemeClr val="bg1"/>
          </a:solidFill>
          <a:ln>
            <a:solidFill>
              <a:schemeClr val="bg2"/>
            </a:solidFill>
          </a:ln>
        </p:spPr>
        <p:txBody>
          <a:bodyPr wrap="square" rtlCol="0">
            <a:spAutoFit/>
          </a:bodyPr>
          <a:lstStyle/>
          <a:p>
            <a:pPr algn="ctr"/>
            <a:r>
              <a:rPr lang="en-US" dirty="0"/>
              <a:t>8</a:t>
            </a:r>
          </a:p>
        </p:txBody>
      </p:sp>
      <p:sp>
        <p:nvSpPr>
          <p:cNvPr id="61" name="TextBox 60">
            <a:extLst>
              <a:ext uri="{FF2B5EF4-FFF2-40B4-BE49-F238E27FC236}">
                <a16:creationId xmlns:a16="http://schemas.microsoft.com/office/drawing/2014/main" id="{F1865CE4-1858-4B96-BFB1-A28598213267}"/>
              </a:ext>
            </a:extLst>
          </p:cNvPr>
          <p:cNvSpPr txBox="1"/>
          <p:nvPr/>
        </p:nvSpPr>
        <p:spPr>
          <a:xfrm>
            <a:off x="2879595" y="3709369"/>
            <a:ext cx="299567" cy="307772"/>
          </a:xfrm>
          <a:prstGeom prst="rect">
            <a:avLst/>
          </a:prstGeom>
          <a:noFill/>
        </p:spPr>
        <p:txBody>
          <a:bodyPr wrap="square" rtlCol="0">
            <a:spAutoFit/>
          </a:bodyPr>
          <a:lstStyle/>
          <a:p>
            <a:r>
              <a:rPr lang="en-US" dirty="0"/>
              <a:t>1</a:t>
            </a:r>
          </a:p>
        </p:txBody>
      </p:sp>
      <p:sp>
        <p:nvSpPr>
          <p:cNvPr id="62" name="TextBox 61">
            <a:extLst>
              <a:ext uri="{FF2B5EF4-FFF2-40B4-BE49-F238E27FC236}">
                <a16:creationId xmlns:a16="http://schemas.microsoft.com/office/drawing/2014/main" id="{C293593F-D40D-4D75-92FD-701B966A2707}"/>
              </a:ext>
            </a:extLst>
          </p:cNvPr>
          <p:cNvSpPr txBox="1"/>
          <p:nvPr/>
        </p:nvSpPr>
        <p:spPr>
          <a:xfrm>
            <a:off x="3612478" y="3085626"/>
            <a:ext cx="347183" cy="307777"/>
          </a:xfrm>
          <a:prstGeom prst="rect">
            <a:avLst/>
          </a:prstGeom>
          <a:solidFill>
            <a:schemeClr val="bg1"/>
          </a:solidFill>
          <a:ln>
            <a:solidFill>
              <a:schemeClr val="bg2"/>
            </a:solidFill>
          </a:ln>
        </p:spPr>
        <p:txBody>
          <a:bodyPr wrap="square" rtlCol="0">
            <a:spAutoFit/>
          </a:bodyPr>
          <a:lstStyle/>
          <a:p>
            <a:r>
              <a:rPr lang="en-US" dirty="0"/>
              <a:t>-8</a:t>
            </a:r>
          </a:p>
        </p:txBody>
      </p:sp>
      <p:sp>
        <p:nvSpPr>
          <p:cNvPr id="19" name="TextBox 18">
            <a:extLst>
              <a:ext uri="{FF2B5EF4-FFF2-40B4-BE49-F238E27FC236}">
                <a16:creationId xmlns:a16="http://schemas.microsoft.com/office/drawing/2014/main" id="{93B33E60-9C99-4C36-99A1-940A38114DF2}"/>
              </a:ext>
            </a:extLst>
          </p:cNvPr>
          <p:cNvSpPr txBox="1"/>
          <p:nvPr/>
        </p:nvSpPr>
        <p:spPr>
          <a:xfrm>
            <a:off x="199243" y="398547"/>
            <a:ext cx="5959838" cy="461665"/>
          </a:xfrm>
          <a:prstGeom prst="rect">
            <a:avLst/>
          </a:prstGeom>
          <a:noFill/>
        </p:spPr>
        <p:txBody>
          <a:bodyPr wrap="square" rtlCol="0">
            <a:spAutoFit/>
          </a:bodyPr>
          <a:lstStyle/>
          <a:p>
            <a:r>
              <a:rPr lang="en-US" sz="2400" dirty="0"/>
              <a:t>(10 * .5) + (.5 * 8) + (4 * 20) + (1 + -8) = 41</a:t>
            </a:r>
          </a:p>
        </p:txBody>
      </p:sp>
      <p:sp>
        <p:nvSpPr>
          <p:cNvPr id="20" name="TextBox 19">
            <a:extLst>
              <a:ext uri="{FF2B5EF4-FFF2-40B4-BE49-F238E27FC236}">
                <a16:creationId xmlns:a16="http://schemas.microsoft.com/office/drawing/2014/main" id="{4698DEEE-08E1-44C2-A59A-79234D2B6F57}"/>
              </a:ext>
            </a:extLst>
          </p:cNvPr>
          <p:cNvSpPr txBox="1"/>
          <p:nvPr/>
        </p:nvSpPr>
        <p:spPr>
          <a:xfrm>
            <a:off x="4572000" y="2319007"/>
            <a:ext cx="430250" cy="307777"/>
          </a:xfrm>
          <a:prstGeom prst="rect">
            <a:avLst/>
          </a:prstGeom>
          <a:noFill/>
        </p:spPr>
        <p:txBody>
          <a:bodyPr wrap="square" rtlCol="0">
            <a:spAutoFit/>
          </a:bodyPr>
          <a:lstStyle/>
          <a:p>
            <a:r>
              <a:rPr lang="en-US" dirty="0"/>
              <a:t>41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5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161"/>
                                        </p:tgtEl>
                                      </p:cBhvr>
                                    </p:animEffect>
                                    <p:set>
                                      <p:cBhvr>
                                        <p:cTn id="12" dur="1" fill="hold">
                                          <p:stCondLst>
                                            <p:cond delay="499"/>
                                          </p:stCondLst>
                                        </p:cTn>
                                        <p:tgtEl>
                                          <p:spTgt spid="161"/>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62"/>
                                        </p:tgtEl>
                                        <p:attrNameLst>
                                          <p:attrName>style.visibility</p:attrName>
                                        </p:attrNameLst>
                                      </p:cBhvr>
                                      <p:to>
                                        <p:strVal val="visible"/>
                                      </p:to>
                                    </p:set>
                                    <p:animEffect transition="in" filter="fade">
                                      <p:cBhvr>
                                        <p:cTn id="16" dur="500"/>
                                        <p:tgtEl>
                                          <p:spTgt spid="16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3"/>
                                        </p:tgtEl>
                                        <p:attrNameLst>
                                          <p:attrName>style.visibility</p:attrName>
                                        </p:attrNameLst>
                                      </p:cBhvr>
                                      <p:to>
                                        <p:strVal val="visible"/>
                                      </p:to>
                                    </p:set>
                                    <p:animEffect transition="in" filter="fade">
                                      <p:cBhvr>
                                        <p:cTn id="19" dur="500"/>
                                        <p:tgtEl>
                                          <p:spTgt spid="16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4"/>
                                        </p:tgtEl>
                                        <p:attrNameLst>
                                          <p:attrName>style.visibility</p:attrName>
                                        </p:attrNameLst>
                                      </p:cBhvr>
                                      <p:to>
                                        <p:strVal val="visible"/>
                                      </p:to>
                                    </p:set>
                                    <p:animEffect transition="in" filter="fade">
                                      <p:cBhvr>
                                        <p:cTn id="22" dur="500"/>
                                        <p:tgtEl>
                                          <p:spTgt spid="16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5"/>
                                        </p:tgtEl>
                                        <p:attrNameLst>
                                          <p:attrName>style.visibility</p:attrName>
                                        </p:attrNameLst>
                                      </p:cBhvr>
                                      <p:to>
                                        <p:strVal val="visible"/>
                                      </p:to>
                                    </p:set>
                                    <p:animEffect transition="in" filter="fade">
                                      <p:cBhvr>
                                        <p:cTn id="25" dur="500"/>
                                        <p:tgtEl>
                                          <p:spTgt spid="16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6"/>
                                        </p:tgtEl>
                                        <p:attrNameLst>
                                          <p:attrName>style.visibility</p:attrName>
                                        </p:attrNameLst>
                                      </p:cBhvr>
                                      <p:to>
                                        <p:strVal val="visible"/>
                                      </p:to>
                                    </p:set>
                                    <p:animEffect transition="in" filter="fade">
                                      <p:cBhvr>
                                        <p:cTn id="28" dur="500"/>
                                        <p:tgtEl>
                                          <p:spTgt spid="16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7"/>
                                        </p:tgtEl>
                                        <p:attrNameLst>
                                          <p:attrName>style.visibility</p:attrName>
                                        </p:attrNameLst>
                                      </p:cBhvr>
                                      <p:to>
                                        <p:strVal val="visible"/>
                                      </p:to>
                                    </p:set>
                                    <p:animEffect transition="in" filter="fade">
                                      <p:cBhvr>
                                        <p:cTn id="31" dur="500"/>
                                        <p:tgtEl>
                                          <p:spTgt spid="16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8"/>
                                        </p:tgtEl>
                                        <p:attrNameLst>
                                          <p:attrName>style.visibility</p:attrName>
                                        </p:attrNameLst>
                                      </p:cBhvr>
                                      <p:to>
                                        <p:strVal val="visible"/>
                                      </p:to>
                                    </p:set>
                                    <p:animEffect transition="in" filter="fade">
                                      <p:cBhvr>
                                        <p:cTn id="34" dur="500"/>
                                        <p:tgtEl>
                                          <p:spTgt spid="16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9"/>
                                        </p:tgtEl>
                                        <p:attrNameLst>
                                          <p:attrName>style.visibility</p:attrName>
                                        </p:attrNameLst>
                                      </p:cBhvr>
                                      <p:to>
                                        <p:strVal val="visible"/>
                                      </p:to>
                                    </p:set>
                                    <p:animEffect transition="in" filter="fade">
                                      <p:cBhvr>
                                        <p:cTn id="37" dur="500"/>
                                        <p:tgtEl>
                                          <p:spTgt spid="16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0"/>
                                        </p:tgtEl>
                                        <p:attrNameLst>
                                          <p:attrName>style.visibility</p:attrName>
                                        </p:attrNameLst>
                                      </p:cBhvr>
                                      <p:to>
                                        <p:strVal val="visible"/>
                                      </p:to>
                                    </p:set>
                                    <p:animEffect transition="in" filter="fade">
                                      <p:cBhvr>
                                        <p:cTn id="40" dur="500"/>
                                        <p:tgtEl>
                                          <p:spTgt spid="17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1"/>
                                        </p:tgtEl>
                                        <p:attrNameLst>
                                          <p:attrName>style.visibility</p:attrName>
                                        </p:attrNameLst>
                                      </p:cBhvr>
                                      <p:to>
                                        <p:strVal val="visible"/>
                                      </p:to>
                                    </p:set>
                                    <p:animEffect transition="in" filter="fade">
                                      <p:cBhvr>
                                        <p:cTn id="43" dur="500"/>
                                        <p:tgtEl>
                                          <p:spTgt spid="1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2"/>
                                        </p:tgtEl>
                                        <p:attrNameLst>
                                          <p:attrName>style.visibility</p:attrName>
                                        </p:attrNameLst>
                                      </p:cBhvr>
                                      <p:to>
                                        <p:strVal val="visible"/>
                                      </p:to>
                                    </p:set>
                                    <p:animEffect transition="in" filter="fade">
                                      <p:cBhvr>
                                        <p:cTn id="46" dur="500"/>
                                        <p:tgtEl>
                                          <p:spTgt spid="17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500"/>
                                        <p:tgtEl>
                                          <p:spTgt spid="5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73"/>
                                        </p:tgtEl>
                                        <p:attrNameLst>
                                          <p:attrName>style.visibility</p:attrName>
                                        </p:attrNameLst>
                                      </p:cBhvr>
                                      <p:to>
                                        <p:strVal val="visible"/>
                                      </p:to>
                                    </p:set>
                                    <p:animEffect transition="in" filter="fade">
                                      <p:cBhvr>
                                        <p:cTn id="52" dur="500"/>
                                        <p:tgtEl>
                                          <p:spTgt spid="17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4"/>
                                        </p:tgtEl>
                                        <p:attrNameLst>
                                          <p:attrName>style.visibility</p:attrName>
                                        </p:attrNameLst>
                                      </p:cBhvr>
                                      <p:to>
                                        <p:strVal val="visible"/>
                                      </p:to>
                                    </p:set>
                                    <p:animEffect transition="in" filter="fade">
                                      <p:cBhvr>
                                        <p:cTn id="57" dur="500"/>
                                        <p:tgtEl>
                                          <p:spTgt spid="17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75"/>
                                        </p:tgtEl>
                                        <p:attrNameLst>
                                          <p:attrName>style.visibility</p:attrName>
                                        </p:attrNameLst>
                                      </p:cBhvr>
                                      <p:to>
                                        <p:strVal val="visible"/>
                                      </p:to>
                                    </p:set>
                                    <p:animEffect transition="in" filter="fade">
                                      <p:cBhvr>
                                        <p:cTn id="60" dur="500"/>
                                        <p:tgtEl>
                                          <p:spTgt spid="17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85"/>
                                        </p:tgtEl>
                                        <p:attrNameLst>
                                          <p:attrName>style.visibility</p:attrName>
                                        </p:attrNameLst>
                                      </p:cBhvr>
                                      <p:to>
                                        <p:strVal val="visible"/>
                                      </p:to>
                                    </p:set>
                                    <p:animEffect transition="in" filter="fade">
                                      <p:cBhvr>
                                        <p:cTn id="63" dur="500"/>
                                        <p:tgtEl>
                                          <p:spTgt spid="185"/>
                                        </p:tgtEl>
                                      </p:cBhvr>
                                    </p:animEffect>
                                  </p:childTnLst>
                                </p:cTn>
                              </p:par>
                              <p:par>
                                <p:cTn id="64" presetID="42" presetClass="path" presetSubtype="0" accel="50000" decel="50000" fill="hold" grpId="1" nodeType="withEffect">
                                  <p:stCondLst>
                                    <p:cond delay="0"/>
                                  </p:stCondLst>
                                  <p:childTnLst>
                                    <p:animMotion origin="layout" path="M -2.77778E-7 1.35802E-6 L -0.27517 0.5287 " pathEditMode="relative" rAng="0" ptsTypes="AA">
                                      <p:cBhvr>
                                        <p:cTn id="65" dur="2000" fill="hold"/>
                                        <p:tgtEl>
                                          <p:spTgt spid="171"/>
                                        </p:tgtEl>
                                        <p:attrNameLst>
                                          <p:attrName>ppt_x</p:attrName>
                                          <p:attrName>ppt_y</p:attrName>
                                        </p:attrNameLst>
                                      </p:cBhvr>
                                      <p:rCtr x="-13767" y="26420"/>
                                    </p:animMotion>
                                  </p:childTnLst>
                                </p:cTn>
                              </p:par>
                              <p:par>
                                <p:cTn id="66" presetID="42" presetClass="path" presetSubtype="0" accel="50000" decel="50000" fill="hold" grpId="1" nodeType="withEffect">
                                  <p:stCondLst>
                                    <p:cond delay="0"/>
                                  </p:stCondLst>
                                  <p:childTnLst>
                                    <p:animMotion origin="layout" path="M -4.44444E-6 1.35802E-6 L -0.16753 0.38117 " pathEditMode="relative" rAng="0" ptsTypes="AA">
                                      <p:cBhvr>
                                        <p:cTn id="67" dur="2000" fill="hold"/>
                                        <p:tgtEl>
                                          <p:spTgt spid="164"/>
                                        </p:tgtEl>
                                        <p:attrNameLst>
                                          <p:attrName>ppt_x</p:attrName>
                                          <p:attrName>ppt_y</p:attrName>
                                        </p:attrNameLst>
                                      </p:cBhvr>
                                      <p:rCtr x="-8385" y="19043"/>
                                    </p:animMotion>
                                  </p:childTnLst>
                                </p:cTn>
                              </p:par>
                              <p:par>
                                <p:cTn id="68" presetID="42" presetClass="path" presetSubtype="0" accel="50000" decel="50000" fill="hold" grpId="1" nodeType="withEffect">
                                  <p:stCondLst>
                                    <p:cond delay="0"/>
                                  </p:stCondLst>
                                  <p:childTnLst>
                                    <p:animMotion origin="layout" path="M -3.05556E-6 1.35802E-6 L -0.06458 0.22068 " pathEditMode="relative" rAng="0" ptsTypes="AA">
                                      <p:cBhvr>
                                        <p:cTn id="69" dur="2000" fill="hold"/>
                                        <p:tgtEl>
                                          <p:spTgt spid="163"/>
                                        </p:tgtEl>
                                        <p:attrNameLst>
                                          <p:attrName>ppt_x</p:attrName>
                                          <p:attrName>ppt_y</p:attrName>
                                        </p:attrNameLst>
                                      </p:cBhvr>
                                      <p:rCtr x="-3229" y="11019"/>
                                    </p:animMotion>
                                  </p:childTnLst>
                                </p:cTn>
                              </p:par>
                              <p:par>
                                <p:cTn id="70" presetID="10" presetClass="exit" presetSubtype="0" fill="hold" grpId="1" nodeType="withEffect">
                                  <p:stCondLst>
                                    <p:cond delay="0"/>
                                  </p:stCondLst>
                                  <p:childTnLst>
                                    <p:animEffect transition="out" filter="fade">
                                      <p:cBhvr>
                                        <p:cTn id="71" dur="500"/>
                                        <p:tgtEl>
                                          <p:spTgt spid="170"/>
                                        </p:tgtEl>
                                      </p:cBhvr>
                                    </p:animEffect>
                                    <p:set>
                                      <p:cBhvr>
                                        <p:cTn id="72" dur="1" fill="hold">
                                          <p:stCondLst>
                                            <p:cond delay="499"/>
                                          </p:stCondLst>
                                        </p:cTn>
                                        <p:tgtEl>
                                          <p:spTgt spid="170"/>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86"/>
                                        </p:tgtEl>
                                        <p:attrNameLst>
                                          <p:attrName>style.visibility</p:attrName>
                                        </p:attrNameLst>
                                      </p:cBhvr>
                                      <p:to>
                                        <p:strVal val="visible"/>
                                      </p:to>
                                    </p:set>
                                    <p:animEffect transition="in" filter="fade">
                                      <p:cBhvr>
                                        <p:cTn id="77" dur="500"/>
                                        <p:tgtEl>
                                          <p:spTgt spid="186"/>
                                        </p:tgtEl>
                                      </p:cBhvr>
                                    </p:animEffect>
                                  </p:childTnLst>
                                </p:cTn>
                              </p:par>
                              <p:par>
                                <p:cTn id="78" presetID="10" presetClass="entr" presetSubtype="0" fill="hold" nodeType="withEffect">
                                  <p:stCondLst>
                                    <p:cond delay="0"/>
                                  </p:stCondLst>
                                  <p:childTnLst>
                                    <p:set>
                                      <p:cBhvr>
                                        <p:cTn id="79" dur="1" fill="hold">
                                          <p:stCondLst>
                                            <p:cond delay="0"/>
                                          </p:stCondLst>
                                        </p:cTn>
                                        <p:tgtEl>
                                          <p:spTgt spid="16"/>
                                        </p:tgtEl>
                                        <p:attrNameLst>
                                          <p:attrName>style.visibility</p:attrName>
                                        </p:attrNameLst>
                                      </p:cBhvr>
                                      <p:to>
                                        <p:strVal val="visible"/>
                                      </p:to>
                                    </p:set>
                                    <p:animEffect transition="in" filter="fade">
                                      <p:cBhvr>
                                        <p:cTn id="80" dur="500"/>
                                        <p:tgtEl>
                                          <p:spTgt spid="16"/>
                                        </p:tgtEl>
                                      </p:cBhvr>
                                    </p:animEffect>
                                  </p:childTnLst>
                                </p:cTn>
                              </p:par>
                              <p:par>
                                <p:cTn id="81" presetID="10" presetClass="entr" presetSubtype="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fade">
                                      <p:cBhvr>
                                        <p:cTn id="83" dur="500"/>
                                        <p:tgtEl>
                                          <p:spTgt spid="44"/>
                                        </p:tgtEl>
                                      </p:cBhvr>
                                    </p:animEffect>
                                  </p:childTnLst>
                                </p:cTn>
                              </p:par>
                              <p:par>
                                <p:cTn id="84" presetID="10" presetClass="entr" presetSubtype="0" fill="hold" nodeType="with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fade">
                                      <p:cBhvr>
                                        <p:cTn id="86" dur="500"/>
                                        <p:tgtEl>
                                          <p:spTgt spid="46"/>
                                        </p:tgtEl>
                                      </p:cBhvr>
                                    </p:animEffect>
                                  </p:childTnLst>
                                </p:cTn>
                              </p:par>
                              <p:par>
                                <p:cTn id="87" presetID="10" presetClass="entr" presetSubtype="0" fill="hold" nodeType="with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fade">
                                      <p:cBhvr>
                                        <p:cTn id="89" dur="500"/>
                                        <p:tgtEl>
                                          <p:spTgt spid="8"/>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84"/>
                                        </p:tgtEl>
                                        <p:attrNameLst>
                                          <p:attrName>style.visibility</p:attrName>
                                        </p:attrNameLst>
                                      </p:cBhvr>
                                      <p:to>
                                        <p:strVal val="visible"/>
                                      </p:to>
                                    </p:set>
                                    <p:animEffect transition="in" filter="fade">
                                      <p:cBhvr>
                                        <p:cTn id="92" dur="500"/>
                                        <p:tgtEl>
                                          <p:spTgt spid="184"/>
                                        </p:tgtEl>
                                      </p:cBhvr>
                                    </p:animEffect>
                                  </p:childTnLst>
                                </p:cTn>
                              </p:par>
                              <p:par>
                                <p:cTn id="93" presetID="42" presetClass="path" presetSubtype="0" accel="50000" decel="50000" fill="hold" grpId="1" nodeType="withEffect">
                                  <p:stCondLst>
                                    <p:cond delay="0"/>
                                  </p:stCondLst>
                                  <p:childTnLst>
                                    <p:animMotion origin="layout" path="M -5.55556E-7 1.35802E-6 L -0.12569 0.4608 " pathEditMode="relative" rAng="0" ptsTypes="AA">
                                      <p:cBhvr>
                                        <p:cTn id="94" dur="2000" fill="hold"/>
                                        <p:tgtEl>
                                          <p:spTgt spid="173"/>
                                        </p:tgtEl>
                                        <p:attrNameLst>
                                          <p:attrName>ppt_x</p:attrName>
                                          <p:attrName>ppt_y</p:attrName>
                                        </p:attrNameLst>
                                      </p:cBhvr>
                                      <p:rCtr x="-6285" y="23025"/>
                                    </p:animMotion>
                                  </p:childTnLst>
                                </p:cTn>
                              </p:par>
                              <p:par>
                                <p:cTn id="95" presetID="42" presetClass="path" presetSubtype="0" accel="50000" decel="50000" fill="hold" grpId="1" nodeType="withEffect">
                                  <p:stCondLst>
                                    <p:cond delay="0"/>
                                  </p:stCondLst>
                                  <p:childTnLst>
                                    <p:animMotion origin="layout" path="M -4.16667E-6 1.35802E-6 L -0.01961 0.33364 " pathEditMode="relative" rAng="0" ptsTypes="AA">
                                      <p:cBhvr>
                                        <p:cTn id="96" dur="2000" fill="hold"/>
                                        <p:tgtEl>
                                          <p:spTgt spid="169"/>
                                        </p:tgtEl>
                                        <p:attrNameLst>
                                          <p:attrName>ppt_x</p:attrName>
                                          <p:attrName>ppt_y</p:attrName>
                                        </p:attrNameLst>
                                      </p:cBhvr>
                                      <p:rCtr x="-990" y="16667"/>
                                    </p:animMotion>
                                  </p:childTnLst>
                                </p:cTn>
                              </p:par>
                              <p:par>
                                <p:cTn id="97" presetID="42" presetClass="path" presetSubtype="0" accel="50000" decel="50000" fill="hold" grpId="1" nodeType="withEffect">
                                  <p:stCondLst>
                                    <p:cond delay="0"/>
                                  </p:stCondLst>
                                  <p:childTnLst>
                                    <p:animMotion origin="layout" path="M -2.77778E-6 1.35802E-6 L 0.09045 0.20864 " pathEditMode="relative" rAng="0" ptsTypes="AA">
                                      <p:cBhvr>
                                        <p:cTn id="98" dur="2000" fill="hold"/>
                                        <p:tgtEl>
                                          <p:spTgt spid="168"/>
                                        </p:tgtEl>
                                        <p:attrNameLst>
                                          <p:attrName>ppt_x</p:attrName>
                                          <p:attrName>ppt_y</p:attrName>
                                        </p:attrNameLst>
                                      </p:cBhvr>
                                      <p:rCtr x="4514" y="10432"/>
                                    </p:animMotion>
                                  </p:childTnLst>
                                </p:cTn>
                              </p:par>
                              <p:par>
                                <p:cTn id="99" presetID="42" presetClass="path" presetSubtype="0" accel="50000" decel="50000" fill="hold" grpId="1" nodeType="withEffect">
                                  <p:stCondLst>
                                    <p:cond delay="0"/>
                                  </p:stCondLst>
                                  <p:childTnLst>
                                    <p:animMotion origin="layout" path="M -4.16667E-6 1.35802E-6 L 0.26563 0.6 " pathEditMode="relative" rAng="0" ptsTypes="AA">
                                      <p:cBhvr>
                                        <p:cTn id="100" dur="2000" fill="hold"/>
                                        <p:tgtEl>
                                          <p:spTgt spid="167"/>
                                        </p:tgtEl>
                                        <p:attrNameLst>
                                          <p:attrName>ppt_x</p:attrName>
                                          <p:attrName>ppt_y</p:attrName>
                                        </p:attrNameLst>
                                      </p:cBhvr>
                                      <p:rCtr x="13281" y="30000"/>
                                    </p:animMotion>
                                  </p:childTnLst>
                                </p:cTn>
                              </p:par>
                              <p:par>
                                <p:cTn id="101" presetID="10" presetClass="exit" presetSubtype="0" fill="hold" grpId="1" nodeType="withEffect">
                                  <p:stCondLst>
                                    <p:cond delay="0"/>
                                  </p:stCondLst>
                                  <p:childTnLst>
                                    <p:animEffect transition="out" filter="fade">
                                      <p:cBhvr>
                                        <p:cTn id="102" dur="500"/>
                                        <p:tgtEl>
                                          <p:spTgt spid="172"/>
                                        </p:tgtEl>
                                      </p:cBhvr>
                                    </p:animEffect>
                                    <p:set>
                                      <p:cBhvr>
                                        <p:cTn id="103" dur="1" fill="hold">
                                          <p:stCondLst>
                                            <p:cond delay="499"/>
                                          </p:stCondLst>
                                        </p:cTn>
                                        <p:tgtEl>
                                          <p:spTgt spid="172"/>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500"/>
                                        <p:tgtEl>
                                          <p:spTgt spid="165"/>
                                        </p:tgtEl>
                                      </p:cBhvr>
                                    </p:animEffect>
                                    <p:set>
                                      <p:cBhvr>
                                        <p:cTn id="106" dur="1" fill="hold">
                                          <p:stCondLst>
                                            <p:cond delay="499"/>
                                          </p:stCondLst>
                                        </p:cTn>
                                        <p:tgtEl>
                                          <p:spTgt spid="165"/>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166"/>
                                        </p:tgtEl>
                                      </p:cBhvr>
                                    </p:animEffect>
                                    <p:set>
                                      <p:cBhvr>
                                        <p:cTn id="109" dur="1" fill="hold">
                                          <p:stCondLst>
                                            <p:cond delay="499"/>
                                          </p:stCondLst>
                                        </p:cTn>
                                        <p:tgtEl>
                                          <p:spTgt spid="166"/>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55"/>
                                        </p:tgtEl>
                                      </p:cBhvr>
                                    </p:animEffect>
                                    <p:set>
                                      <p:cBhvr>
                                        <p:cTn id="112" dur="1" fill="hold">
                                          <p:stCondLst>
                                            <p:cond delay="499"/>
                                          </p:stCondLst>
                                        </p:cTn>
                                        <p:tgtEl>
                                          <p:spTgt spid="55"/>
                                        </p:tgtEl>
                                        <p:attrNameLst>
                                          <p:attrName>style.visibility</p:attrName>
                                        </p:attrNameLst>
                                      </p:cBhvr>
                                      <p:to>
                                        <p:strVal val="hidden"/>
                                      </p:to>
                                    </p:set>
                                  </p:childTnLst>
                                </p:cTn>
                              </p:par>
                              <p:par>
                                <p:cTn id="113" presetID="42" presetClass="path" presetSubtype="0" accel="50000" decel="50000" fill="hold" grpId="1" nodeType="withEffect">
                                  <p:stCondLst>
                                    <p:cond delay="0"/>
                                  </p:stCondLst>
                                  <p:childTnLst>
                                    <p:animMotion origin="layout" path="M -0.00954 -0.00463 L 0.51216 0.35648 " pathEditMode="relative" rAng="0" ptsTypes="AA">
                                      <p:cBhvr>
                                        <p:cTn id="114" dur="2000" fill="hold"/>
                                        <p:tgtEl>
                                          <p:spTgt spid="162"/>
                                        </p:tgtEl>
                                        <p:attrNameLst>
                                          <p:attrName>ppt_x</p:attrName>
                                          <p:attrName>ppt_y</p:attrName>
                                        </p:attrNameLst>
                                      </p:cBhvr>
                                      <p:rCtr x="26076" y="18056"/>
                                    </p:animMotion>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62"/>
                                        </p:tgtEl>
                                        <p:attrNameLst>
                                          <p:attrName>style.visibility</p:attrName>
                                        </p:attrNameLst>
                                      </p:cBhvr>
                                      <p:to>
                                        <p:strVal val="visible"/>
                                      </p:to>
                                    </p:set>
                                    <p:animEffect transition="in" filter="fade">
                                      <p:cBhvr>
                                        <p:cTn id="119" dur="500"/>
                                        <p:tgtEl>
                                          <p:spTgt spid="62"/>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1"/>
                                        </p:tgtEl>
                                        <p:attrNameLst>
                                          <p:attrName>style.visibility</p:attrName>
                                        </p:attrNameLst>
                                      </p:cBhvr>
                                      <p:to>
                                        <p:strVal val="visible"/>
                                      </p:to>
                                    </p:set>
                                    <p:animEffect transition="in" filter="fade">
                                      <p:cBhvr>
                                        <p:cTn id="122" dur="500"/>
                                        <p:tgtEl>
                                          <p:spTgt spid="61"/>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Effect transition="in" filter="fade">
                                      <p:cBhvr>
                                        <p:cTn id="125" dur="500"/>
                                        <p:tgtEl>
                                          <p:spTgt spid="59"/>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17"/>
                                        </p:tgtEl>
                                        <p:attrNameLst>
                                          <p:attrName>style.visibility</p:attrName>
                                        </p:attrNameLst>
                                      </p:cBhvr>
                                      <p:to>
                                        <p:strVal val="visible"/>
                                      </p:to>
                                    </p:set>
                                    <p:animEffect transition="in" filter="fade">
                                      <p:cBhvr>
                                        <p:cTn id="128" dur="500"/>
                                        <p:tgtEl>
                                          <p:spTgt spid="17"/>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56"/>
                                        </p:tgtEl>
                                        <p:attrNameLst>
                                          <p:attrName>style.visibility</p:attrName>
                                        </p:attrNameLst>
                                      </p:cBhvr>
                                      <p:to>
                                        <p:strVal val="visible"/>
                                      </p:to>
                                    </p:set>
                                    <p:animEffect transition="in" filter="fade">
                                      <p:cBhvr>
                                        <p:cTn id="131" dur="500"/>
                                        <p:tgtEl>
                                          <p:spTgt spid="56"/>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500"/>
                                        <p:tgtEl>
                                          <p:spTgt spid="60"/>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58"/>
                                        </p:tgtEl>
                                        <p:attrNameLst>
                                          <p:attrName>style.visibility</p:attrName>
                                        </p:attrNameLst>
                                      </p:cBhvr>
                                      <p:to>
                                        <p:strVal val="visible"/>
                                      </p:to>
                                    </p:set>
                                    <p:animEffect transition="in" filter="fade">
                                      <p:cBhvr>
                                        <p:cTn id="137" dur="500"/>
                                        <p:tgtEl>
                                          <p:spTgt spid="58"/>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7"/>
                                        </p:tgtEl>
                                        <p:attrNameLst>
                                          <p:attrName>style.visibility</p:attrName>
                                        </p:attrNameLst>
                                      </p:cBhvr>
                                      <p:to>
                                        <p:strVal val="visible"/>
                                      </p:to>
                                    </p:set>
                                    <p:animEffect transition="in" filter="fade">
                                      <p:cBhvr>
                                        <p:cTn id="140" dur="500"/>
                                        <p:tgtEl>
                                          <p:spTgt spid="57"/>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19"/>
                                        </p:tgtEl>
                                        <p:attrNameLst>
                                          <p:attrName>style.visibility</p:attrName>
                                        </p:attrNameLst>
                                      </p:cBhvr>
                                      <p:to>
                                        <p:strVal val="visible"/>
                                      </p:to>
                                    </p:set>
                                    <p:animEffect transition="in" filter="fade">
                                      <p:cBhvr>
                                        <p:cTn id="145" dur="500"/>
                                        <p:tgtEl>
                                          <p:spTgt spid="19"/>
                                        </p:tgtEl>
                                      </p:cBhvr>
                                    </p:animEffect>
                                  </p:childTnLst>
                                </p:cTn>
                              </p:par>
                            </p:childTnLst>
                          </p:cTn>
                        </p:par>
                        <p:par>
                          <p:cTn id="146" fill="hold">
                            <p:stCondLst>
                              <p:cond delay="500"/>
                            </p:stCondLst>
                            <p:childTnLst>
                              <p:par>
                                <p:cTn id="147" presetID="10" presetClass="entr" presetSubtype="0" fill="hold" grpId="0" nodeType="afterEffect">
                                  <p:stCondLst>
                                    <p:cond delay="0"/>
                                  </p:stCondLst>
                                  <p:childTnLst>
                                    <p:set>
                                      <p:cBhvr>
                                        <p:cTn id="148" dur="1" fill="hold">
                                          <p:stCondLst>
                                            <p:cond delay="0"/>
                                          </p:stCondLst>
                                        </p:cTn>
                                        <p:tgtEl>
                                          <p:spTgt spid="20"/>
                                        </p:tgtEl>
                                        <p:attrNameLst>
                                          <p:attrName>style.visibility</p:attrName>
                                        </p:attrNameLst>
                                      </p:cBhvr>
                                      <p:to>
                                        <p:strVal val="visible"/>
                                      </p:to>
                                    </p:set>
                                    <p:animEffect transition="in" filter="fade">
                                      <p:cBhvr>
                                        <p:cTn id="1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p:bldP spid="161" grpId="1"/>
      <p:bldP spid="162" grpId="0"/>
      <p:bldP spid="162" grpId="1"/>
      <p:bldP spid="163" grpId="0"/>
      <p:bldP spid="163" grpId="1"/>
      <p:bldP spid="164" grpId="0"/>
      <p:bldP spid="164" grpId="1"/>
      <p:bldP spid="165" grpId="0"/>
      <p:bldP spid="165" grpId="1"/>
      <p:bldP spid="166" grpId="0"/>
      <p:bldP spid="166" grpId="1"/>
      <p:bldP spid="167" grpId="0"/>
      <p:bldP spid="167" grpId="1"/>
      <p:bldP spid="168" grpId="0"/>
      <p:bldP spid="168" grpId="1"/>
      <p:bldP spid="169" grpId="0"/>
      <p:bldP spid="169" grpId="1"/>
      <p:bldP spid="170" grpId="0"/>
      <p:bldP spid="170" grpId="1"/>
      <p:bldP spid="171" grpId="0"/>
      <p:bldP spid="171" grpId="1"/>
      <p:bldP spid="172" grpId="0"/>
      <p:bldP spid="172" grpId="1"/>
      <p:bldP spid="173" grpId="0"/>
      <p:bldP spid="173" grpId="1"/>
      <p:bldP spid="174" grpId="0" animBg="1"/>
      <p:bldP spid="175" grpId="0" animBg="1"/>
      <p:bldP spid="184" grpId="0" animBg="1"/>
      <p:bldP spid="185" grpId="0" animBg="1"/>
      <p:bldP spid="186" grpId="0" animBg="1"/>
      <p:bldP spid="17" grpId="0"/>
      <p:bldP spid="55" grpId="0"/>
      <p:bldP spid="55" grpId="1"/>
      <p:bldP spid="56" grpId="0"/>
      <p:bldP spid="57" grpId="0"/>
      <p:bldP spid="58" grpId="0" animBg="1"/>
      <p:bldP spid="59" grpId="0" animBg="1"/>
      <p:bldP spid="60" grpId="0" animBg="1"/>
      <p:bldP spid="61" grpId="0"/>
      <p:bldP spid="62" grpId="0" animBg="1"/>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74" name="Google Shape;174;p19"/>
          <p:cNvSpPr/>
          <p:nvPr/>
        </p:nvSpPr>
        <p:spPr>
          <a:xfrm>
            <a:off x="1772914" y="1573648"/>
            <a:ext cx="378300" cy="378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a:off x="1772914" y="2360660"/>
            <a:ext cx="378300" cy="378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roup 5">
            <a:extLst>
              <a:ext uri="{FF2B5EF4-FFF2-40B4-BE49-F238E27FC236}">
                <a16:creationId xmlns:a16="http://schemas.microsoft.com/office/drawing/2014/main" id="{D9CAD500-C3E2-4535-9B97-2497F49131F6}"/>
              </a:ext>
            </a:extLst>
          </p:cNvPr>
          <p:cNvGrpSpPr/>
          <p:nvPr/>
        </p:nvGrpSpPr>
        <p:grpSpPr>
          <a:xfrm>
            <a:off x="3852900" y="984781"/>
            <a:ext cx="384269" cy="3097103"/>
            <a:chOff x="5755100" y="1183914"/>
            <a:chExt cx="384269" cy="3312281"/>
          </a:xfrm>
        </p:grpSpPr>
        <p:sp>
          <p:nvSpPr>
            <p:cNvPr id="176" name="Google Shape;176;p19"/>
            <p:cNvSpPr/>
            <p:nvPr/>
          </p:nvSpPr>
          <p:spPr>
            <a:xfrm>
              <a:off x="5755100" y="2160412"/>
              <a:ext cx="378300" cy="378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a:off x="5755100" y="3141397"/>
              <a:ext cx="378300" cy="378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a:off x="5761069" y="1183914"/>
              <a:ext cx="378300" cy="378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a:off x="5756380" y="4117895"/>
              <a:ext cx="378300" cy="378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19"/>
          <p:cNvSpPr/>
          <p:nvPr/>
        </p:nvSpPr>
        <p:spPr>
          <a:xfrm>
            <a:off x="4572000" y="2285964"/>
            <a:ext cx="378300" cy="378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a:off x="1772914" y="3147672"/>
            <a:ext cx="378300" cy="378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roup 3">
            <a:extLst>
              <a:ext uri="{FF2B5EF4-FFF2-40B4-BE49-F238E27FC236}">
                <a16:creationId xmlns:a16="http://schemas.microsoft.com/office/drawing/2014/main" id="{0AD1597F-9195-4630-AF1A-1ADDC165C963}"/>
              </a:ext>
            </a:extLst>
          </p:cNvPr>
          <p:cNvGrpSpPr/>
          <p:nvPr/>
        </p:nvGrpSpPr>
        <p:grpSpPr>
          <a:xfrm>
            <a:off x="1420429" y="3864594"/>
            <a:ext cx="1162040" cy="630331"/>
            <a:chOff x="1420429" y="3864590"/>
            <a:chExt cx="1162040" cy="630331"/>
          </a:xfrm>
        </p:grpSpPr>
        <p:sp>
          <p:nvSpPr>
            <p:cNvPr id="2" name="Right Brace 1">
              <a:extLst>
                <a:ext uri="{FF2B5EF4-FFF2-40B4-BE49-F238E27FC236}">
                  <a16:creationId xmlns:a16="http://schemas.microsoft.com/office/drawing/2014/main" id="{AF12E4B0-4DD6-4969-B81B-7F71E1FB014C}"/>
                </a:ext>
              </a:extLst>
            </p:cNvPr>
            <p:cNvSpPr/>
            <p:nvPr/>
          </p:nvSpPr>
          <p:spPr>
            <a:xfrm rot="5400000">
              <a:off x="1801714" y="3731090"/>
              <a:ext cx="320700" cy="5877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FA34400F-EAC1-4FBF-9B28-59FEE6054F05}"/>
                </a:ext>
              </a:extLst>
            </p:cNvPr>
            <p:cNvSpPr txBox="1"/>
            <p:nvPr/>
          </p:nvSpPr>
          <p:spPr>
            <a:xfrm>
              <a:off x="1420429" y="4187144"/>
              <a:ext cx="1162040" cy="307777"/>
            </a:xfrm>
            <a:prstGeom prst="rect">
              <a:avLst/>
            </a:prstGeom>
            <a:noFill/>
          </p:spPr>
          <p:txBody>
            <a:bodyPr wrap="square" rtlCol="0">
              <a:spAutoFit/>
            </a:bodyPr>
            <a:lstStyle/>
            <a:p>
              <a:r>
                <a:rPr lang="en-US" dirty="0"/>
                <a:t>Input Layer</a:t>
              </a:r>
            </a:p>
          </p:txBody>
        </p:sp>
      </p:grpSp>
      <p:cxnSp>
        <p:nvCxnSpPr>
          <p:cNvPr id="8" name="Straight Arrow Connector 7">
            <a:extLst>
              <a:ext uri="{FF2B5EF4-FFF2-40B4-BE49-F238E27FC236}">
                <a16:creationId xmlns:a16="http://schemas.microsoft.com/office/drawing/2014/main" id="{98352003-17B2-4EA8-A297-F715BB2C3E6A}"/>
              </a:ext>
            </a:extLst>
          </p:cNvPr>
          <p:cNvCxnSpPr>
            <a:cxnSpLocks/>
            <a:stCxn id="57" idx="3"/>
            <a:endCxn id="184" idx="2"/>
          </p:cNvCxnSpPr>
          <p:nvPr/>
        </p:nvCxnSpPr>
        <p:spPr>
          <a:xfrm>
            <a:off x="2176533" y="1761603"/>
            <a:ext cx="2395467" cy="71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0C83D86-BFB0-4AC7-9F23-948AB8A77060}"/>
              </a:ext>
            </a:extLst>
          </p:cNvPr>
          <p:cNvCxnSpPr>
            <a:cxnSpLocks/>
          </p:cNvCxnSpPr>
          <p:nvPr/>
        </p:nvCxnSpPr>
        <p:spPr>
          <a:xfrm flipV="1">
            <a:off x="2163761" y="2584231"/>
            <a:ext cx="2408239" cy="779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C400D36-2B03-40AA-99C0-3D2354E14AB7}"/>
              </a:ext>
            </a:extLst>
          </p:cNvPr>
          <p:cNvCxnSpPr>
            <a:cxnSpLocks/>
          </p:cNvCxnSpPr>
          <p:nvPr/>
        </p:nvCxnSpPr>
        <p:spPr>
          <a:xfrm flipV="1">
            <a:off x="2166646" y="2523184"/>
            <a:ext cx="2405354" cy="39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DDA4676-2988-4EA6-BEAC-4A412A4C8CB4}"/>
              </a:ext>
            </a:extLst>
          </p:cNvPr>
          <p:cNvCxnSpPr>
            <a:stCxn id="186" idx="7"/>
            <a:endCxn id="184" idx="3"/>
          </p:cNvCxnSpPr>
          <p:nvPr/>
        </p:nvCxnSpPr>
        <p:spPr>
          <a:xfrm flipV="1">
            <a:off x="3163128" y="2608863"/>
            <a:ext cx="1464273" cy="1121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BC8FE86-0CBC-45DA-B6B9-DF9AFCBF31C1}"/>
              </a:ext>
            </a:extLst>
          </p:cNvPr>
          <p:cNvSpPr txBox="1"/>
          <p:nvPr/>
        </p:nvSpPr>
        <p:spPr>
          <a:xfrm>
            <a:off x="1812280" y="3182936"/>
            <a:ext cx="299567" cy="307772"/>
          </a:xfrm>
          <a:prstGeom prst="rect">
            <a:avLst/>
          </a:prstGeom>
          <a:noFill/>
        </p:spPr>
        <p:txBody>
          <a:bodyPr wrap="square" rtlCol="0">
            <a:spAutoFit/>
          </a:bodyPr>
          <a:lstStyle/>
          <a:p>
            <a:r>
              <a:rPr lang="en-US" dirty="0"/>
              <a:t>4</a:t>
            </a:r>
          </a:p>
        </p:txBody>
      </p:sp>
      <p:sp>
        <p:nvSpPr>
          <p:cNvPr id="56" name="TextBox 55">
            <a:extLst>
              <a:ext uri="{FF2B5EF4-FFF2-40B4-BE49-F238E27FC236}">
                <a16:creationId xmlns:a16="http://schemas.microsoft.com/office/drawing/2014/main" id="{AE1DDE4D-B18D-4C42-B825-A1CDDCEF96E9}"/>
              </a:ext>
            </a:extLst>
          </p:cNvPr>
          <p:cNvSpPr txBox="1"/>
          <p:nvPr/>
        </p:nvSpPr>
        <p:spPr>
          <a:xfrm>
            <a:off x="1770289" y="2389099"/>
            <a:ext cx="355608" cy="307777"/>
          </a:xfrm>
          <a:prstGeom prst="rect">
            <a:avLst/>
          </a:prstGeom>
          <a:noFill/>
        </p:spPr>
        <p:txBody>
          <a:bodyPr wrap="square" rtlCol="0">
            <a:spAutoFit/>
          </a:bodyPr>
          <a:lstStyle/>
          <a:p>
            <a:r>
              <a:rPr lang="en-US" dirty="0"/>
              <a:t>.5</a:t>
            </a:r>
          </a:p>
        </p:txBody>
      </p:sp>
      <p:sp>
        <p:nvSpPr>
          <p:cNvPr id="57" name="TextBox 56">
            <a:extLst>
              <a:ext uri="{FF2B5EF4-FFF2-40B4-BE49-F238E27FC236}">
                <a16:creationId xmlns:a16="http://schemas.microsoft.com/office/drawing/2014/main" id="{5C2C5693-2DFC-4B50-9778-166EB6B44D09}"/>
              </a:ext>
            </a:extLst>
          </p:cNvPr>
          <p:cNvSpPr txBox="1"/>
          <p:nvPr/>
        </p:nvSpPr>
        <p:spPr>
          <a:xfrm>
            <a:off x="1772915" y="1607714"/>
            <a:ext cx="403618" cy="307777"/>
          </a:xfrm>
          <a:prstGeom prst="rect">
            <a:avLst/>
          </a:prstGeom>
          <a:noFill/>
        </p:spPr>
        <p:txBody>
          <a:bodyPr wrap="square" rtlCol="0">
            <a:spAutoFit/>
          </a:bodyPr>
          <a:lstStyle/>
          <a:p>
            <a:r>
              <a:rPr lang="en-US" dirty="0"/>
              <a:t>10</a:t>
            </a:r>
          </a:p>
        </p:txBody>
      </p:sp>
      <p:sp>
        <p:nvSpPr>
          <p:cNvPr id="58" name="TextBox 57">
            <a:extLst>
              <a:ext uri="{FF2B5EF4-FFF2-40B4-BE49-F238E27FC236}">
                <a16:creationId xmlns:a16="http://schemas.microsoft.com/office/drawing/2014/main" id="{1062CC79-3902-4604-9722-96FDE9596EF7}"/>
              </a:ext>
            </a:extLst>
          </p:cNvPr>
          <p:cNvSpPr txBox="1"/>
          <p:nvPr/>
        </p:nvSpPr>
        <p:spPr>
          <a:xfrm>
            <a:off x="2959928" y="1949092"/>
            <a:ext cx="378300" cy="307777"/>
          </a:xfrm>
          <a:prstGeom prst="rect">
            <a:avLst/>
          </a:prstGeom>
          <a:solidFill>
            <a:schemeClr val="bg1"/>
          </a:solidFill>
          <a:ln>
            <a:solidFill>
              <a:schemeClr val="bg2"/>
            </a:solidFill>
          </a:ln>
        </p:spPr>
        <p:txBody>
          <a:bodyPr wrap="square" rtlCol="0">
            <a:spAutoFit/>
          </a:bodyPr>
          <a:lstStyle/>
          <a:p>
            <a:pPr algn="ctr"/>
            <a:r>
              <a:rPr lang="en-US" dirty="0"/>
              <a:t>.5</a:t>
            </a:r>
          </a:p>
        </p:txBody>
      </p:sp>
      <p:sp>
        <p:nvSpPr>
          <p:cNvPr id="59" name="TextBox 58">
            <a:extLst>
              <a:ext uri="{FF2B5EF4-FFF2-40B4-BE49-F238E27FC236}">
                <a16:creationId xmlns:a16="http://schemas.microsoft.com/office/drawing/2014/main" id="{CED20013-21EE-4984-B885-31520B638208}"/>
              </a:ext>
            </a:extLst>
          </p:cNvPr>
          <p:cNvSpPr txBox="1"/>
          <p:nvPr/>
        </p:nvSpPr>
        <p:spPr>
          <a:xfrm>
            <a:off x="2944738" y="2879830"/>
            <a:ext cx="384207" cy="307777"/>
          </a:xfrm>
          <a:prstGeom prst="rect">
            <a:avLst/>
          </a:prstGeom>
          <a:solidFill>
            <a:schemeClr val="bg1"/>
          </a:solidFill>
          <a:ln>
            <a:solidFill>
              <a:schemeClr val="bg2"/>
            </a:solidFill>
          </a:ln>
        </p:spPr>
        <p:txBody>
          <a:bodyPr wrap="square" rtlCol="0">
            <a:spAutoFit/>
          </a:bodyPr>
          <a:lstStyle/>
          <a:p>
            <a:r>
              <a:rPr lang="en-US" dirty="0"/>
              <a:t>20</a:t>
            </a:r>
          </a:p>
        </p:txBody>
      </p:sp>
      <p:sp>
        <p:nvSpPr>
          <p:cNvPr id="60" name="TextBox 59">
            <a:extLst>
              <a:ext uri="{FF2B5EF4-FFF2-40B4-BE49-F238E27FC236}">
                <a16:creationId xmlns:a16="http://schemas.microsoft.com/office/drawing/2014/main" id="{72F8B222-DCED-4BC9-ACD5-643B12F494E4}"/>
              </a:ext>
            </a:extLst>
          </p:cNvPr>
          <p:cNvSpPr txBox="1"/>
          <p:nvPr/>
        </p:nvSpPr>
        <p:spPr>
          <a:xfrm>
            <a:off x="2959929" y="2395924"/>
            <a:ext cx="352982" cy="307772"/>
          </a:xfrm>
          <a:prstGeom prst="rect">
            <a:avLst/>
          </a:prstGeom>
          <a:solidFill>
            <a:schemeClr val="bg1"/>
          </a:solidFill>
          <a:ln>
            <a:solidFill>
              <a:schemeClr val="bg2"/>
            </a:solidFill>
          </a:ln>
        </p:spPr>
        <p:txBody>
          <a:bodyPr wrap="square" rtlCol="0">
            <a:spAutoFit/>
          </a:bodyPr>
          <a:lstStyle/>
          <a:p>
            <a:pPr algn="ctr"/>
            <a:r>
              <a:rPr lang="en-US" dirty="0"/>
              <a:t>8</a:t>
            </a:r>
          </a:p>
        </p:txBody>
      </p:sp>
      <p:sp>
        <p:nvSpPr>
          <p:cNvPr id="62" name="TextBox 61">
            <a:extLst>
              <a:ext uri="{FF2B5EF4-FFF2-40B4-BE49-F238E27FC236}">
                <a16:creationId xmlns:a16="http://schemas.microsoft.com/office/drawing/2014/main" id="{C293593F-D40D-4D75-92FD-701B966A2707}"/>
              </a:ext>
            </a:extLst>
          </p:cNvPr>
          <p:cNvSpPr txBox="1"/>
          <p:nvPr/>
        </p:nvSpPr>
        <p:spPr>
          <a:xfrm>
            <a:off x="3612478" y="3085626"/>
            <a:ext cx="347183" cy="307777"/>
          </a:xfrm>
          <a:prstGeom prst="rect">
            <a:avLst/>
          </a:prstGeom>
          <a:solidFill>
            <a:schemeClr val="bg1"/>
          </a:solidFill>
          <a:ln>
            <a:solidFill>
              <a:schemeClr val="bg2"/>
            </a:solidFill>
          </a:ln>
        </p:spPr>
        <p:txBody>
          <a:bodyPr wrap="square" rtlCol="0">
            <a:spAutoFit/>
          </a:bodyPr>
          <a:lstStyle/>
          <a:p>
            <a:r>
              <a:rPr lang="en-US" dirty="0"/>
              <a:t>-8</a:t>
            </a:r>
          </a:p>
        </p:txBody>
      </p:sp>
      <p:sp>
        <p:nvSpPr>
          <p:cNvPr id="19" name="TextBox 18">
            <a:extLst>
              <a:ext uri="{FF2B5EF4-FFF2-40B4-BE49-F238E27FC236}">
                <a16:creationId xmlns:a16="http://schemas.microsoft.com/office/drawing/2014/main" id="{93B33E60-9C99-4C36-99A1-940A38114DF2}"/>
              </a:ext>
            </a:extLst>
          </p:cNvPr>
          <p:cNvSpPr txBox="1"/>
          <p:nvPr/>
        </p:nvSpPr>
        <p:spPr>
          <a:xfrm>
            <a:off x="199243" y="398547"/>
            <a:ext cx="5959838" cy="461665"/>
          </a:xfrm>
          <a:prstGeom prst="rect">
            <a:avLst/>
          </a:prstGeom>
          <a:noFill/>
        </p:spPr>
        <p:txBody>
          <a:bodyPr wrap="square" rtlCol="0">
            <a:spAutoFit/>
          </a:bodyPr>
          <a:lstStyle/>
          <a:p>
            <a:r>
              <a:rPr lang="en-US" sz="2400" dirty="0"/>
              <a:t>(10 * .5) + (.5 * 8) + (4 * 20) + (1 + -8) = 41</a:t>
            </a:r>
          </a:p>
        </p:txBody>
      </p:sp>
      <p:sp>
        <p:nvSpPr>
          <p:cNvPr id="20" name="TextBox 19">
            <a:extLst>
              <a:ext uri="{FF2B5EF4-FFF2-40B4-BE49-F238E27FC236}">
                <a16:creationId xmlns:a16="http://schemas.microsoft.com/office/drawing/2014/main" id="{4698DEEE-08E1-44C2-A59A-79234D2B6F57}"/>
              </a:ext>
            </a:extLst>
          </p:cNvPr>
          <p:cNvSpPr txBox="1"/>
          <p:nvPr/>
        </p:nvSpPr>
        <p:spPr>
          <a:xfrm>
            <a:off x="4572000" y="2319007"/>
            <a:ext cx="430250" cy="307777"/>
          </a:xfrm>
          <a:prstGeom prst="rect">
            <a:avLst/>
          </a:prstGeom>
          <a:noFill/>
        </p:spPr>
        <p:txBody>
          <a:bodyPr wrap="square" rtlCol="0">
            <a:spAutoFit/>
          </a:bodyPr>
          <a:lstStyle/>
          <a:p>
            <a:r>
              <a:rPr lang="en-US" dirty="0"/>
              <a:t>41</a:t>
            </a:r>
          </a:p>
        </p:txBody>
      </p:sp>
      <p:sp>
        <p:nvSpPr>
          <p:cNvPr id="52" name="Google Shape;171;p19">
            <a:extLst>
              <a:ext uri="{FF2B5EF4-FFF2-40B4-BE49-F238E27FC236}">
                <a16:creationId xmlns:a16="http://schemas.microsoft.com/office/drawing/2014/main" id="{17D19353-175E-4F5D-AF10-20A77C7E17D2}"/>
              </a:ext>
            </a:extLst>
          </p:cNvPr>
          <p:cNvSpPr txBox="1"/>
          <p:nvPr/>
        </p:nvSpPr>
        <p:spPr>
          <a:xfrm>
            <a:off x="1300643" y="3064917"/>
            <a:ext cx="575176" cy="5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X</a:t>
            </a:r>
            <a:r>
              <a:rPr lang="en" sz="2400" baseline="-25000" dirty="0"/>
              <a:t>3</a:t>
            </a:r>
            <a:endParaRPr sz="2400" baseline="-25000" dirty="0"/>
          </a:p>
        </p:txBody>
      </p:sp>
      <p:sp>
        <p:nvSpPr>
          <p:cNvPr id="53" name="Google Shape;171;p19">
            <a:extLst>
              <a:ext uri="{FF2B5EF4-FFF2-40B4-BE49-F238E27FC236}">
                <a16:creationId xmlns:a16="http://schemas.microsoft.com/office/drawing/2014/main" id="{A7EC013B-2F60-490C-8B6E-056D41CFD526}"/>
              </a:ext>
            </a:extLst>
          </p:cNvPr>
          <p:cNvSpPr txBox="1"/>
          <p:nvPr/>
        </p:nvSpPr>
        <p:spPr>
          <a:xfrm>
            <a:off x="1289613" y="1481328"/>
            <a:ext cx="575176" cy="5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X</a:t>
            </a:r>
            <a:r>
              <a:rPr lang="en" sz="2400" baseline="-25000" dirty="0"/>
              <a:t>1</a:t>
            </a:r>
            <a:endParaRPr sz="2400" baseline="-25000" dirty="0"/>
          </a:p>
        </p:txBody>
      </p:sp>
      <p:sp>
        <p:nvSpPr>
          <p:cNvPr id="54" name="Google Shape;171;p19">
            <a:extLst>
              <a:ext uri="{FF2B5EF4-FFF2-40B4-BE49-F238E27FC236}">
                <a16:creationId xmlns:a16="http://schemas.microsoft.com/office/drawing/2014/main" id="{0B56E573-AC5A-472B-B7E0-5EA1859987FD}"/>
              </a:ext>
            </a:extLst>
          </p:cNvPr>
          <p:cNvSpPr txBox="1"/>
          <p:nvPr/>
        </p:nvSpPr>
        <p:spPr>
          <a:xfrm>
            <a:off x="1307958" y="2310235"/>
            <a:ext cx="575176" cy="5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X</a:t>
            </a:r>
            <a:r>
              <a:rPr lang="en" sz="2400" baseline="-25000" dirty="0"/>
              <a:t>2</a:t>
            </a:r>
            <a:endParaRPr sz="2400" baseline="-25000" dirty="0"/>
          </a:p>
        </p:txBody>
      </p:sp>
      <p:sp>
        <p:nvSpPr>
          <p:cNvPr id="68" name="Google Shape;162;p19">
            <a:extLst>
              <a:ext uri="{FF2B5EF4-FFF2-40B4-BE49-F238E27FC236}">
                <a16:creationId xmlns:a16="http://schemas.microsoft.com/office/drawing/2014/main" id="{86D621C9-7893-45D7-9039-502D0721A9E0}"/>
              </a:ext>
            </a:extLst>
          </p:cNvPr>
          <p:cNvSpPr txBox="1"/>
          <p:nvPr/>
        </p:nvSpPr>
        <p:spPr>
          <a:xfrm>
            <a:off x="4960013" y="2206390"/>
            <a:ext cx="462475" cy="54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Y’</a:t>
            </a:r>
            <a:endParaRPr sz="2400" dirty="0"/>
          </a:p>
        </p:txBody>
      </p:sp>
      <p:sp>
        <p:nvSpPr>
          <p:cNvPr id="69" name="Google Shape;167;p19">
            <a:extLst>
              <a:ext uri="{FF2B5EF4-FFF2-40B4-BE49-F238E27FC236}">
                <a16:creationId xmlns:a16="http://schemas.microsoft.com/office/drawing/2014/main" id="{15468FF8-1A76-4F31-9E91-BF85B0E9512D}"/>
              </a:ext>
            </a:extLst>
          </p:cNvPr>
          <p:cNvSpPr txBox="1"/>
          <p:nvPr/>
        </p:nvSpPr>
        <p:spPr>
          <a:xfrm>
            <a:off x="3354693" y="3432836"/>
            <a:ext cx="491100" cy="5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β</a:t>
            </a:r>
            <a:r>
              <a:rPr lang="en" sz="2400" baseline="-25000" dirty="0"/>
              <a:t>0</a:t>
            </a:r>
            <a:endParaRPr dirty="0"/>
          </a:p>
        </p:txBody>
      </p:sp>
      <p:sp>
        <p:nvSpPr>
          <p:cNvPr id="70" name="Google Shape;168;p19">
            <a:extLst>
              <a:ext uri="{FF2B5EF4-FFF2-40B4-BE49-F238E27FC236}">
                <a16:creationId xmlns:a16="http://schemas.microsoft.com/office/drawing/2014/main" id="{3479D78C-63FB-4780-AA06-FE6199B831D8}"/>
              </a:ext>
            </a:extLst>
          </p:cNvPr>
          <p:cNvSpPr txBox="1"/>
          <p:nvPr/>
        </p:nvSpPr>
        <p:spPr>
          <a:xfrm>
            <a:off x="2408788" y="1419308"/>
            <a:ext cx="491100" cy="5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β</a:t>
            </a:r>
            <a:r>
              <a:rPr lang="en" sz="2400" baseline="-25000" dirty="0"/>
              <a:t>1</a:t>
            </a:r>
            <a:endParaRPr sz="2400" baseline="-25000" dirty="0"/>
          </a:p>
        </p:txBody>
      </p:sp>
      <p:sp>
        <p:nvSpPr>
          <p:cNvPr id="71" name="Google Shape;169;p19">
            <a:extLst>
              <a:ext uri="{FF2B5EF4-FFF2-40B4-BE49-F238E27FC236}">
                <a16:creationId xmlns:a16="http://schemas.microsoft.com/office/drawing/2014/main" id="{434EAA05-CCF3-40A7-AFF7-824FCE39EE68}"/>
              </a:ext>
            </a:extLst>
          </p:cNvPr>
          <p:cNvSpPr txBox="1"/>
          <p:nvPr/>
        </p:nvSpPr>
        <p:spPr>
          <a:xfrm>
            <a:off x="2345003" y="2059938"/>
            <a:ext cx="491100" cy="5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β</a:t>
            </a:r>
            <a:r>
              <a:rPr lang="en" sz="2400" baseline="-25000" dirty="0"/>
              <a:t>2</a:t>
            </a:r>
            <a:endParaRPr dirty="0"/>
          </a:p>
        </p:txBody>
      </p:sp>
      <p:sp>
        <p:nvSpPr>
          <p:cNvPr id="72" name="Google Shape;173;p19">
            <a:extLst>
              <a:ext uri="{FF2B5EF4-FFF2-40B4-BE49-F238E27FC236}">
                <a16:creationId xmlns:a16="http://schemas.microsoft.com/office/drawing/2014/main" id="{95EE5D87-2813-4D21-BC1A-D15DCE09F571}"/>
              </a:ext>
            </a:extLst>
          </p:cNvPr>
          <p:cNvSpPr txBox="1"/>
          <p:nvPr/>
        </p:nvSpPr>
        <p:spPr>
          <a:xfrm>
            <a:off x="2342972" y="2718581"/>
            <a:ext cx="491100" cy="5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β</a:t>
            </a:r>
            <a:r>
              <a:rPr lang="en" sz="2400" baseline="-25000" dirty="0"/>
              <a:t>3</a:t>
            </a:r>
            <a:endParaRPr dirty="0"/>
          </a:p>
        </p:txBody>
      </p:sp>
      <p:cxnSp>
        <p:nvCxnSpPr>
          <p:cNvPr id="9" name="Straight Arrow Connector 8">
            <a:extLst>
              <a:ext uri="{FF2B5EF4-FFF2-40B4-BE49-F238E27FC236}">
                <a16:creationId xmlns:a16="http://schemas.microsoft.com/office/drawing/2014/main" id="{8EF1BCAE-B728-40F6-BB75-56106FD23D03}"/>
              </a:ext>
            </a:extLst>
          </p:cNvPr>
          <p:cNvCxnSpPr>
            <a:cxnSpLocks/>
            <a:stCxn id="57" idx="3"/>
            <a:endCxn id="180" idx="2"/>
          </p:cNvCxnSpPr>
          <p:nvPr/>
        </p:nvCxnSpPr>
        <p:spPr>
          <a:xfrm flipV="1">
            <a:off x="2176533" y="1161643"/>
            <a:ext cx="1682336" cy="599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4B347322-BDCB-4001-8E58-6FE4D7DA0AD1}"/>
              </a:ext>
            </a:extLst>
          </p:cNvPr>
          <p:cNvCxnSpPr>
            <a:cxnSpLocks/>
            <a:stCxn id="57" idx="3"/>
            <a:endCxn id="176" idx="2"/>
          </p:cNvCxnSpPr>
          <p:nvPr/>
        </p:nvCxnSpPr>
        <p:spPr>
          <a:xfrm>
            <a:off x="2176533" y="1761603"/>
            <a:ext cx="1676367" cy="313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60F022B-DF01-4827-8773-DF0715562A0C}"/>
              </a:ext>
            </a:extLst>
          </p:cNvPr>
          <p:cNvCxnSpPr>
            <a:cxnSpLocks/>
            <a:stCxn id="57" idx="3"/>
            <a:endCxn id="179" idx="2"/>
          </p:cNvCxnSpPr>
          <p:nvPr/>
        </p:nvCxnSpPr>
        <p:spPr>
          <a:xfrm>
            <a:off x="2176533" y="1761603"/>
            <a:ext cx="1676367" cy="1230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DB0D69D-90F4-4F8E-99E9-8FA69E67A542}"/>
              </a:ext>
            </a:extLst>
          </p:cNvPr>
          <p:cNvCxnSpPr>
            <a:cxnSpLocks/>
            <a:stCxn id="57" idx="3"/>
            <a:endCxn id="182" idx="2"/>
          </p:cNvCxnSpPr>
          <p:nvPr/>
        </p:nvCxnSpPr>
        <p:spPr>
          <a:xfrm>
            <a:off x="2176533" y="1761603"/>
            <a:ext cx="1677647" cy="214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73894CC-51D4-4C43-AB64-9E2A5EC04862}"/>
              </a:ext>
            </a:extLst>
          </p:cNvPr>
          <p:cNvCxnSpPr>
            <a:cxnSpLocks/>
            <a:stCxn id="175" idx="6"/>
            <a:endCxn id="180" idx="2"/>
          </p:cNvCxnSpPr>
          <p:nvPr/>
        </p:nvCxnSpPr>
        <p:spPr>
          <a:xfrm flipV="1">
            <a:off x="2151214" y="1161643"/>
            <a:ext cx="1707655" cy="1388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7FC4536-AE30-4E63-9685-C358198BB93E}"/>
              </a:ext>
            </a:extLst>
          </p:cNvPr>
          <p:cNvCxnSpPr>
            <a:cxnSpLocks/>
            <a:stCxn id="175" idx="6"/>
            <a:endCxn id="176" idx="2"/>
          </p:cNvCxnSpPr>
          <p:nvPr/>
        </p:nvCxnSpPr>
        <p:spPr>
          <a:xfrm flipV="1">
            <a:off x="2151214" y="2074704"/>
            <a:ext cx="1701686" cy="475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D1C9E282-5C23-4A4E-932B-D71572EB242F}"/>
              </a:ext>
            </a:extLst>
          </p:cNvPr>
          <p:cNvCxnSpPr>
            <a:cxnSpLocks/>
            <a:stCxn id="175" idx="6"/>
            <a:endCxn id="179" idx="2"/>
          </p:cNvCxnSpPr>
          <p:nvPr/>
        </p:nvCxnSpPr>
        <p:spPr>
          <a:xfrm>
            <a:off x="2151214" y="2549810"/>
            <a:ext cx="1701686" cy="442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FABF937-1480-4841-8A49-F7484844BBC0}"/>
              </a:ext>
            </a:extLst>
          </p:cNvPr>
          <p:cNvCxnSpPr>
            <a:cxnSpLocks/>
            <a:stCxn id="175" idx="6"/>
            <a:endCxn id="182" idx="2"/>
          </p:cNvCxnSpPr>
          <p:nvPr/>
        </p:nvCxnSpPr>
        <p:spPr>
          <a:xfrm>
            <a:off x="2151214" y="2549810"/>
            <a:ext cx="1702966" cy="1355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B886989-5BCE-4039-8D0E-D2DEFDA7A4D3}"/>
              </a:ext>
            </a:extLst>
          </p:cNvPr>
          <p:cNvCxnSpPr>
            <a:cxnSpLocks/>
            <a:stCxn id="185" idx="6"/>
            <a:endCxn id="180" idx="2"/>
          </p:cNvCxnSpPr>
          <p:nvPr/>
        </p:nvCxnSpPr>
        <p:spPr>
          <a:xfrm flipV="1">
            <a:off x="2151214" y="1161643"/>
            <a:ext cx="1707655" cy="2175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21724388-3F89-42BB-8BD2-E978AE76E9C8}"/>
              </a:ext>
            </a:extLst>
          </p:cNvPr>
          <p:cNvCxnSpPr>
            <a:cxnSpLocks/>
            <a:stCxn id="185" idx="6"/>
            <a:endCxn id="176" idx="2"/>
          </p:cNvCxnSpPr>
          <p:nvPr/>
        </p:nvCxnSpPr>
        <p:spPr>
          <a:xfrm flipV="1">
            <a:off x="2151214" y="2074704"/>
            <a:ext cx="1701686" cy="1262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E8D6B011-E544-451E-9263-1050137D94F5}"/>
              </a:ext>
            </a:extLst>
          </p:cNvPr>
          <p:cNvCxnSpPr>
            <a:cxnSpLocks/>
            <a:stCxn id="185" idx="6"/>
            <a:endCxn id="179" idx="2"/>
          </p:cNvCxnSpPr>
          <p:nvPr/>
        </p:nvCxnSpPr>
        <p:spPr>
          <a:xfrm flipV="1">
            <a:off x="2151214" y="2991961"/>
            <a:ext cx="1701686" cy="344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775EE4D9-DE7E-4A8D-B953-6AFC34431C55}"/>
              </a:ext>
            </a:extLst>
          </p:cNvPr>
          <p:cNvCxnSpPr>
            <a:cxnSpLocks/>
            <a:stCxn id="185" idx="6"/>
            <a:endCxn id="182" idx="2"/>
          </p:cNvCxnSpPr>
          <p:nvPr/>
        </p:nvCxnSpPr>
        <p:spPr>
          <a:xfrm>
            <a:off x="2151214" y="3336822"/>
            <a:ext cx="1702966" cy="56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B16B8F5-0E91-42B4-93A1-4D30BD131433}"/>
              </a:ext>
            </a:extLst>
          </p:cNvPr>
          <p:cNvCxnSpPr>
            <a:cxnSpLocks/>
            <a:stCxn id="180" idx="6"/>
          </p:cNvCxnSpPr>
          <p:nvPr/>
        </p:nvCxnSpPr>
        <p:spPr>
          <a:xfrm>
            <a:off x="4237169" y="1161643"/>
            <a:ext cx="1658882" cy="1313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D6FCC48-5F03-4F07-A4F3-BA3C76594A51}"/>
              </a:ext>
            </a:extLst>
          </p:cNvPr>
          <p:cNvCxnSpPr>
            <a:stCxn id="176" idx="6"/>
          </p:cNvCxnSpPr>
          <p:nvPr/>
        </p:nvCxnSpPr>
        <p:spPr>
          <a:xfrm>
            <a:off x="4231200" y="2074704"/>
            <a:ext cx="1664851" cy="400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D50C80F-EDF3-4524-B4C9-56E30D90A64B}"/>
              </a:ext>
            </a:extLst>
          </p:cNvPr>
          <p:cNvCxnSpPr>
            <a:stCxn id="179" idx="6"/>
          </p:cNvCxnSpPr>
          <p:nvPr/>
        </p:nvCxnSpPr>
        <p:spPr>
          <a:xfrm flipV="1">
            <a:off x="4231200" y="2475114"/>
            <a:ext cx="1664851" cy="51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ABB88A3-7966-4614-B8A9-2CF7BD92E191}"/>
              </a:ext>
            </a:extLst>
          </p:cNvPr>
          <p:cNvCxnSpPr>
            <a:stCxn id="182" idx="6"/>
          </p:cNvCxnSpPr>
          <p:nvPr/>
        </p:nvCxnSpPr>
        <p:spPr>
          <a:xfrm flipV="1">
            <a:off x="4232480" y="2475114"/>
            <a:ext cx="1663571" cy="1429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92BBD4E-1590-42DC-8427-CFB25BE8BA5E}"/>
              </a:ext>
            </a:extLst>
          </p:cNvPr>
          <p:cNvCxnSpPr>
            <a:cxnSpLocks/>
            <a:endCxn id="180" idx="2"/>
          </p:cNvCxnSpPr>
          <p:nvPr/>
        </p:nvCxnSpPr>
        <p:spPr>
          <a:xfrm flipV="1">
            <a:off x="3137840" y="1161643"/>
            <a:ext cx="721029" cy="3183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CB101B7-970E-4F3A-BAA0-D775B6F64761}"/>
              </a:ext>
            </a:extLst>
          </p:cNvPr>
          <p:cNvCxnSpPr>
            <a:cxnSpLocks/>
            <a:endCxn id="176" idx="2"/>
          </p:cNvCxnSpPr>
          <p:nvPr/>
        </p:nvCxnSpPr>
        <p:spPr>
          <a:xfrm flipV="1">
            <a:off x="3129758" y="2074704"/>
            <a:ext cx="723142" cy="2270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2F09DCE0-AAC2-4CBA-BA14-D66D396C12B2}"/>
              </a:ext>
            </a:extLst>
          </p:cNvPr>
          <p:cNvCxnSpPr>
            <a:cxnSpLocks/>
            <a:endCxn id="179" idx="2"/>
          </p:cNvCxnSpPr>
          <p:nvPr/>
        </p:nvCxnSpPr>
        <p:spPr>
          <a:xfrm flipV="1">
            <a:off x="3133011" y="2991961"/>
            <a:ext cx="719889" cy="1355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9962F2F7-93AD-481E-9F8B-1748431E6293}"/>
              </a:ext>
            </a:extLst>
          </p:cNvPr>
          <p:cNvCxnSpPr>
            <a:cxnSpLocks/>
            <a:endCxn id="182" idx="2"/>
          </p:cNvCxnSpPr>
          <p:nvPr/>
        </p:nvCxnSpPr>
        <p:spPr>
          <a:xfrm flipV="1">
            <a:off x="3127042" y="3905022"/>
            <a:ext cx="727138" cy="439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Google Shape;186;p19"/>
          <p:cNvSpPr/>
          <p:nvPr/>
        </p:nvSpPr>
        <p:spPr>
          <a:xfrm>
            <a:off x="2840229" y="3675444"/>
            <a:ext cx="378300" cy="378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TextBox 60">
            <a:extLst>
              <a:ext uri="{FF2B5EF4-FFF2-40B4-BE49-F238E27FC236}">
                <a16:creationId xmlns:a16="http://schemas.microsoft.com/office/drawing/2014/main" id="{F1865CE4-1858-4B96-BFB1-A28598213267}"/>
              </a:ext>
            </a:extLst>
          </p:cNvPr>
          <p:cNvSpPr txBox="1"/>
          <p:nvPr/>
        </p:nvSpPr>
        <p:spPr>
          <a:xfrm>
            <a:off x="2879595" y="3709369"/>
            <a:ext cx="299567" cy="307772"/>
          </a:xfrm>
          <a:prstGeom prst="rect">
            <a:avLst/>
          </a:prstGeom>
          <a:noFill/>
        </p:spPr>
        <p:txBody>
          <a:bodyPr wrap="square" rtlCol="0">
            <a:spAutoFit/>
          </a:bodyPr>
          <a:lstStyle/>
          <a:p>
            <a:r>
              <a:rPr lang="en-US" dirty="0"/>
              <a:t>1</a:t>
            </a:r>
          </a:p>
        </p:txBody>
      </p:sp>
      <p:sp>
        <p:nvSpPr>
          <p:cNvPr id="146" name="Google Shape;186;p19">
            <a:extLst>
              <a:ext uri="{FF2B5EF4-FFF2-40B4-BE49-F238E27FC236}">
                <a16:creationId xmlns:a16="http://schemas.microsoft.com/office/drawing/2014/main" id="{3D44ED69-7763-44C1-87A4-A034D0B70B69}"/>
              </a:ext>
            </a:extLst>
          </p:cNvPr>
          <p:cNvSpPr/>
          <p:nvPr/>
        </p:nvSpPr>
        <p:spPr>
          <a:xfrm>
            <a:off x="4960013" y="4158243"/>
            <a:ext cx="378300" cy="378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TextBox 146">
            <a:extLst>
              <a:ext uri="{FF2B5EF4-FFF2-40B4-BE49-F238E27FC236}">
                <a16:creationId xmlns:a16="http://schemas.microsoft.com/office/drawing/2014/main" id="{35EFADC9-FFE1-4A3B-8E4F-D7270A402E5C}"/>
              </a:ext>
            </a:extLst>
          </p:cNvPr>
          <p:cNvSpPr txBox="1"/>
          <p:nvPr/>
        </p:nvSpPr>
        <p:spPr>
          <a:xfrm>
            <a:off x="4999379" y="4192168"/>
            <a:ext cx="299567" cy="307772"/>
          </a:xfrm>
          <a:prstGeom prst="rect">
            <a:avLst/>
          </a:prstGeom>
          <a:noFill/>
        </p:spPr>
        <p:txBody>
          <a:bodyPr wrap="square" rtlCol="0">
            <a:spAutoFit/>
          </a:bodyPr>
          <a:lstStyle/>
          <a:p>
            <a:r>
              <a:rPr lang="en-US" dirty="0"/>
              <a:t>1</a:t>
            </a:r>
          </a:p>
        </p:txBody>
      </p:sp>
      <p:cxnSp>
        <p:nvCxnSpPr>
          <p:cNvPr id="121" name="Straight Arrow Connector 120">
            <a:extLst>
              <a:ext uri="{FF2B5EF4-FFF2-40B4-BE49-F238E27FC236}">
                <a16:creationId xmlns:a16="http://schemas.microsoft.com/office/drawing/2014/main" id="{7E8A7189-C110-4510-987A-8B42A51640B9}"/>
              </a:ext>
            </a:extLst>
          </p:cNvPr>
          <p:cNvCxnSpPr>
            <a:cxnSpLocks/>
            <a:stCxn id="146" idx="7"/>
          </p:cNvCxnSpPr>
          <p:nvPr/>
        </p:nvCxnSpPr>
        <p:spPr>
          <a:xfrm flipV="1">
            <a:off x="5282912" y="2475114"/>
            <a:ext cx="613139" cy="1738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3" name="Group 152">
            <a:extLst>
              <a:ext uri="{FF2B5EF4-FFF2-40B4-BE49-F238E27FC236}">
                <a16:creationId xmlns:a16="http://schemas.microsoft.com/office/drawing/2014/main" id="{17AA85ED-4674-4C22-8D29-1318531DF3C8}"/>
              </a:ext>
            </a:extLst>
          </p:cNvPr>
          <p:cNvGrpSpPr/>
          <p:nvPr/>
        </p:nvGrpSpPr>
        <p:grpSpPr>
          <a:xfrm>
            <a:off x="3388044" y="279217"/>
            <a:ext cx="1318769" cy="597976"/>
            <a:chOff x="1344738" y="3587314"/>
            <a:chExt cx="1318769" cy="597976"/>
          </a:xfrm>
        </p:grpSpPr>
        <p:sp>
          <p:nvSpPr>
            <p:cNvPr id="154" name="Right Brace 153">
              <a:extLst>
                <a:ext uri="{FF2B5EF4-FFF2-40B4-BE49-F238E27FC236}">
                  <a16:creationId xmlns:a16="http://schemas.microsoft.com/office/drawing/2014/main" id="{1A57E587-A4B7-43FF-9B88-2913B4A87DDE}"/>
                </a:ext>
              </a:extLst>
            </p:cNvPr>
            <p:cNvSpPr/>
            <p:nvPr/>
          </p:nvSpPr>
          <p:spPr>
            <a:xfrm rot="16200000">
              <a:off x="1838289" y="3731090"/>
              <a:ext cx="320700" cy="5877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5" name="TextBox 154">
              <a:extLst>
                <a:ext uri="{FF2B5EF4-FFF2-40B4-BE49-F238E27FC236}">
                  <a16:creationId xmlns:a16="http://schemas.microsoft.com/office/drawing/2014/main" id="{327E6631-10F3-4609-91BD-FD0106F1D2FB}"/>
                </a:ext>
              </a:extLst>
            </p:cNvPr>
            <p:cNvSpPr txBox="1"/>
            <p:nvPr/>
          </p:nvSpPr>
          <p:spPr>
            <a:xfrm>
              <a:off x="1344738" y="3587314"/>
              <a:ext cx="1318769" cy="307777"/>
            </a:xfrm>
            <a:prstGeom prst="rect">
              <a:avLst/>
            </a:prstGeom>
            <a:noFill/>
          </p:spPr>
          <p:txBody>
            <a:bodyPr wrap="square" rtlCol="0">
              <a:spAutoFit/>
            </a:bodyPr>
            <a:lstStyle/>
            <a:p>
              <a:r>
                <a:rPr lang="en-US" dirty="0"/>
                <a:t>Hidden Layer</a:t>
              </a:r>
            </a:p>
          </p:txBody>
        </p:sp>
      </p:grpSp>
      <p:grpSp>
        <p:nvGrpSpPr>
          <p:cNvPr id="156" name="Group 155">
            <a:extLst>
              <a:ext uri="{FF2B5EF4-FFF2-40B4-BE49-F238E27FC236}">
                <a16:creationId xmlns:a16="http://schemas.microsoft.com/office/drawing/2014/main" id="{C7DDAC94-CC60-4834-B6AE-51FBD92D8279}"/>
              </a:ext>
            </a:extLst>
          </p:cNvPr>
          <p:cNvGrpSpPr/>
          <p:nvPr/>
        </p:nvGrpSpPr>
        <p:grpSpPr>
          <a:xfrm>
            <a:off x="5411206" y="1484685"/>
            <a:ext cx="1318769" cy="597976"/>
            <a:chOff x="1344738" y="3587314"/>
            <a:chExt cx="1318769" cy="597976"/>
          </a:xfrm>
        </p:grpSpPr>
        <p:sp>
          <p:nvSpPr>
            <p:cNvPr id="157" name="Right Brace 156">
              <a:extLst>
                <a:ext uri="{FF2B5EF4-FFF2-40B4-BE49-F238E27FC236}">
                  <a16:creationId xmlns:a16="http://schemas.microsoft.com/office/drawing/2014/main" id="{5BC7CCDC-018E-48B1-BC62-70715CA3DA85}"/>
                </a:ext>
              </a:extLst>
            </p:cNvPr>
            <p:cNvSpPr/>
            <p:nvPr/>
          </p:nvSpPr>
          <p:spPr>
            <a:xfrm rot="16200000">
              <a:off x="1838289" y="3731090"/>
              <a:ext cx="320700" cy="5877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TextBox 157">
              <a:extLst>
                <a:ext uri="{FF2B5EF4-FFF2-40B4-BE49-F238E27FC236}">
                  <a16:creationId xmlns:a16="http://schemas.microsoft.com/office/drawing/2014/main" id="{65D9EE1F-F01B-4952-ACDC-CE4E5CAD3182}"/>
                </a:ext>
              </a:extLst>
            </p:cNvPr>
            <p:cNvSpPr txBox="1"/>
            <p:nvPr/>
          </p:nvSpPr>
          <p:spPr>
            <a:xfrm>
              <a:off x="1344738" y="3587314"/>
              <a:ext cx="1318769" cy="307777"/>
            </a:xfrm>
            <a:prstGeom prst="rect">
              <a:avLst/>
            </a:prstGeom>
            <a:noFill/>
          </p:spPr>
          <p:txBody>
            <a:bodyPr wrap="square" rtlCol="0">
              <a:spAutoFit/>
            </a:bodyPr>
            <a:lstStyle/>
            <a:p>
              <a:r>
                <a:rPr lang="en-US" dirty="0"/>
                <a:t>Output Layer</a:t>
              </a:r>
            </a:p>
          </p:txBody>
        </p:sp>
      </p:grpSp>
    </p:spTree>
    <p:extLst>
      <p:ext uri="{BB962C8B-B14F-4D97-AF65-F5344CB8AC3E}">
        <p14:creationId xmlns:p14="http://schemas.microsoft.com/office/powerpoint/2010/main" val="201997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8"/>
                                        </p:tgtEl>
                                      </p:cBhvr>
                                    </p:animEffect>
                                    <p:set>
                                      <p:cBhvr>
                                        <p:cTn id="7" dur="1" fill="hold">
                                          <p:stCondLst>
                                            <p:cond delay="499"/>
                                          </p:stCondLst>
                                        </p:cTn>
                                        <p:tgtEl>
                                          <p:spTgt spid="5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0"/>
                                        </p:tgtEl>
                                      </p:cBhvr>
                                    </p:animEffect>
                                    <p:set>
                                      <p:cBhvr>
                                        <p:cTn id="10" dur="1" fill="hold">
                                          <p:stCondLst>
                                            <p:cond delay="499"/>
                                          </p:stCondLst>
                                        </p:cTn>
                                        <p:tgtEl>
                                          <p:spTgt spid="60"/>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59"/>
                                        </p:tgtEl>
                                      </p:cBhvr>
                                    </p:animEffect>
                                    <p:set>
                                      <p:cBhvr>
                                        <p:cTn id="13" dur="1" fill="hold">
                                          <p:stCondLst>
                                            <p:cond delay="499"/>
                                          </p:stCondLst>
                                        </p:cTn>
                                        <p:tgtEl>
                                          <p:spTgt spid="59"/>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56"/>
                                        </p:tgtEl>
                                      </p:cBhvr>
                                    </p:animEffect>
                                    <p:set>
                                      <p:cBhvr>
                                        <p:cTn id="16" dur="1" fill="hold">
                                          <p:stCondLst>
                                            <p:cond delay="499"/>
                                          </p:stCondLst>
                                        </p:cTn>
                                        <p:tgtEl>
                                          <p:spTgt spid="56"/>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57"/>
                                        </p:tgtEl>
                                      </p:cBhvr>
                                    </p:animEffect>
                                    <p:set>
                                      <p:cBhvr>
                                        <p:cTn id="22" dur="1" fill="hold">
                                          <p:stCondLst>
                                            <p:cond delay="499"/>
                                          </p:stCondLst>
                                        </p:cTn>
                                        <p:tgtEl>
                                          <p:spTgt spid="57"/>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62"/>
                                        </p:tgtEl>
                                      </p:cBhvr>
                                    </p:animEffect>
                                    <p:set>
                                      <p:cBhvr>
                                        <p:cTn id="25" dur="1" fill="hold">
                                          <p:stCondLst>
                                            <p:cond delay="499"/>
                                          </p:stCondLst>
                                        </p:cTn>
                                        <p:tgtEl>
                                          <p:spTgt spid="62"/>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20"/>
                                        </p:tgtEl>
                                      </p:cBhvr>
                                    </p:animEffect>
                                    <p:set>
                                      <p:cBhvr>
                                        <p:cTn id="28" dur="1" fill="hold">
                                          <p:stCondLst>
                                            <p:cond delay="499"/>
                                          </p:stCondLst>
                                        </p:cTn>
                                        <p:tgtEl>
                                          <p:spTgt spid="20"/>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69"/>
                                        </p:tgtEl>
                                      </p:cBhvr>
                                    </p:animEffect>
                                    <p:set>
                                      <p:cBhvr>
                                        <p:cTn id="31" dur="1" fill="hold">
                                          <p:stCondLst>
                                            <p:cond delay="499"/>
                                          </p:stCondLst>
                                        </p:cTn>
                                        <p:tgtEl>
                                          <p:spTgt spid="69"/>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72"/>
                                        </p:tgtEl>
                                      </p:cBhvr>
                                    </p:animEffect>
                                    <p:set>
                                      <p:cBhvr>
                                        <p:cTn id="34" dur="1" fill="hold">
                                          <p:stCondLst>
                                            <p:cond delay="499"/>
                                          </p:stCondLst>
                                        </p:cTn>
                                        <p:tgtEl>
                                          <p:spTgt spid="72"/>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71"/>
                                        </p:tgtEl>
                                      </p:cBhvr>
                                    </p:animEffect>
                                    <p:set>
                                      <p:cBhvr>
                                        <p:cTn id="37" dur="1" fill="hold">
                                          <p:stCondLst>
                                            <p:cond delay="499"/>
                                          </p:stCondLst>
                                        </p:cTn>
                                        <p:tgtEl>
                                          <p:spTgt spid="71"/>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70"/>
                                        </p:tgtEl>
                                      </p:cBhvr>
                                    </p:animEffect>
                                    <p:set>
                                      <p:cBhvr>
                                        <p:cTn id="40" dur="1" fill="hold">
                                          <p:stCondLst>
                                            <p:cond delay="499"/>
                                          </p:stCondLst>
                                        </p:cTn>
                                        <p:tgtEl>
                                          <p:spTgt spid="70"/>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8"/>
                                        </p:tgtEl>
                                      </p:cBhvr>
                                    </p:animEffect>
                                    <p:set>
                                      <p:cBhvr>
                                        <p:cTn id="43" dur="1" fill="hold">
                                          <p:stCondLst>
                                            <p:cond delay="499"/>
                                          </p:stCondLst>
                                        </p:cTn>
                                        <p:tgtEl>
                                          <p:spTgt spid="8"/>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44"/>
                                        </p:tgtEl>
                                      </p:cBhvr>
                                    </p:animEffect>
                                    <p:set>
                                      <p:cBhvr>
                                        <p:cTn id="46" dur="1" fill="hold">
                                          <p:stCondLst>
                                            <p:cond delay="499"/>
                                          </p:stCondLst>
                                        </p:cTn>
                                        <p:tgtEl>
                                          <p:spTgt spid="44"/>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16"/>
                                        </p:tgtEl>
                                      </p:cBhvr>
                                    </p:animEffect>
                                    <p:set>
                                      <p:cBhvr>
                                        <p:cTn id="49" dur="1" fill="hold">
                                          <p:stCondLst>
                                            <p:cond delay="499"/>
                                          </p:stCondLst>
                                        </p:cTn>
                                        <p:tgtEl>
                                          <p:spTgt spid="16"/>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46"/>
                                        </p:tgtEl>
                                      </p:cBhvr>
                                    </p:animEffect>
                                    <p:set>
                                      <p:cBhvr>
                                        <p:cTn id="52" dur="1" fill="hold">
                                          <p:stCondLst>
                                            <p:cond delay="499"/>
                                          </p:stCondLst>
                                        </p:cTn>
                                        <p:tgtEl>
                                          <p:spTgt spid="46"/>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19"/>
                                        </p:tgtEl>
                                      </p:cBhvr>
                                    </p:animEffect>
                                    <p:set>
                                      <p:cBhvr>
                                        <p:cTn id="55" dur="1" fill="hold">
                                          <p:stCondLst>
                                            <p:cond delay="499"/>
                                          </p:stCondLst>
                                        </p:cTn>
                                        <p:tgtEl>
                                          <p:spTgt spid="19"/>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0" nodeType="clickEffect">
                                  <p:stCondLst>
                                    <p:cond delay="0"/>
                                  </p:stCondLst>
                                  <p:childTnLst>
                                    <p:animMotion origin="layout" path="M 5.55112E-17 -4.5679E-6 L -0.00799 0.10031 " pathEditMode="relative" rAng="0" ptsTypes="AA">
                                      <p:cBhvr>
                                        <p:cTn id="59" dur="2000" fill="hold"/>
                                        <p:tgtEl>
                                          <p:spTgt spid="186"/>
                                        </p:tgtEl>
                                        <p:attrNameLst>
                                          <p:attrName>ppt_x</p:attrName>
                                          <p:attrName>ppt_y</p:attrName>
                                        </p:attrNameLst>
                                      </p:cBhvr>
                                      <p:rCtr x="-399" y="5000"/>
                                    </p:animMotion>
                                  </p:childTnLst>
                                </p:cTn>
                              </p:par>
                              <p:par>
                                <p:cTn id="60" presetID="42" presetClass="path" presetSubtype="0" accel="50000" decel="50000" fill="hold" grpId="0" nodeType="withEffect">
                                  <p:stCondLst>
                                    <p:cond delay="0"/>
                                  </p:stCondLst>
                                  <p:childTnLst>
                                    <p:animMotion origin="layout" path="M 5.55112E-17 4.07407E-6 L -0.00799 0.10061 " pathEditMode="relative" rAng="0" ptsTypes="AA">
                                      <p:cBhvr>
                                        <p:cTn id="61" dur="2000" fill="hold"/>
                                        <p:tgtEl>
                                          <p:spTgt spid="61"/>
                                        </p:tgtEl>
                                        <p:attrNameLst>
                                          <p:attrName>ppt_x</p:attrName>
                                          <p:attrName>ppt_y</p:attrName>
                                        </p:attrNameLst>
                                      </p:cBhvr>
                                      <p:rCtr x="-399" y="5031"/>
                                    </p:animMotion>
                                  </p:childTnLst>
                                </p:cTn>
                              </p:par>
                              <p:par>
                                <p:cTn id="62" presetID="42" presetClass="path" presetSubtype="0" accel="50000" decel="50000" fill="hold" grpId="0" nodeType="withEffect">
                                  <p:stCondLst>
                                    <p:cond delay="0"/>
                                  </p:stCondLst>
                                  <p:childTnLst>
                                    <p:animMotion origin="layout" path="M 2.77778E-7 -2.83951E-6 L 0.14566 -2.83951E-6 " pathEditMode="relative" rAng="0" ptsTypes="AA">
                                      <p:cBhvr>
                                        <p:cTn id="63" dur="2000" fill="hold"/>
                                        <p:tgtEl>
                                          <p:spTgt spid="184"/>
                                        </p:tgtEl>
                                        <p:attrNameLst>
                                          <p:attrName>ppt_x</p:attrName>
                                          <p:attrName>ppt_y</p:attrName>
                                        </p:attrNameLst>
                                      </p:cBhvr>
                                      <p:rCtr x="7274" y="0"/>
                                    </p:animMotion>
                                  </p:childTnLst>
                                </p:cTn>
                              </p:par>
                              <p:par>
                                <p:cTn id="64" presetID="42" presetClass="path" presetSubtype="0" accel="50000" decel="50000" fill="hold" grpId="0" nodeType="withEffect">
                                  <p:stCondLst>
                                    <p:cond delay="0"/>
                                  </p:stCondLst>
                                  <p:childTnLst>
                                    <p:animMotion origin="layout" path="M 1.66667E-6 1.23457E-6 L 0.13871 -0.00093 " pathEditMode="relative" rAng="0" ptsTypes="AA">
                                      <p:cBhvr>
                                        <p:cTn id="65" dur="2000" fill="hold"/>
                                        <p:tgtEl>
                                          <p:spTgt spid="68"/>
                                        </p:tgtEl>
                                        <p:attrNameLst>
                                          <p:attrName>ppt_x</p:attrName>
                                          <p:attrName>ppt_y</p:attrName>
                                        </p:attrNameLst>
                                      </p:cBhvr>
                                      <p:rCtr x="6927" y="-62"/>
                                    </p:animMotion>
                                  </p:childTnLst>
                                </p:cTn>
                              </p:par>
                              <p:par>
                                <p:cTn id="66" presetID="10" presetClass="entr" presetSubtype="0" fill="hold" nodeType="withEffect">
                                  <p:stCondLst>
                                    <p:cond delay="750"/>
                                  </p:stCondLst>
                                  <p:childTnLst>
                                    <p:set>
                                      <p:cBhvr>
                                        <p:cTn id="67" dur="1" fill="hold">
                                          <p:stCondLst>
                                            <p:cond delay="0"/>
                                          </p:stCondLst>
                                        </p:cTn>
                                        <p:tgtEl>
                                          <p:spTgt spid="6"/>
                                        </p:tgtEl>
                                        <p:attrNameLst>
                                          <p:attrName>style.visibility</p:attrName>
                                        </p:attrNameLst>
                                      </p:cBhvr>
                                      <p:to>
                                        <p:strVal val="visible"/>
                                      </p:to>
                                    </p:set>
                                    <p:animEffect transition="in" filter="fade">
                                      <p:cBhvr>
                                        <p:cTn id="68" dur="500"/>
                                        <p:tgtEl>
                                          <p:spTgt spid="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fade">
                                      <p:cBhvr>
                                        <p:cTn id="73" dur="500"/>
                                        <p:tgtEl>
                                          <p:spTgt spid="9"/>
                                        </p:tgtEl>
                                      </p:cBhvr>
                                    </p:animEffect>
                                  </p:childTnLst>
                                </p:cTn>
                              </p:par>
                              <p:par>
                                <p:cTn id="74" presetID="10" presetClass="entr" presetSubtype="0" fill="hold" nodeType="with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fade">
                                      <p:cBhvr>
                                        <p:cTn id="76" dur="500"/>
                                        <p:tgtEl>
                                          <p:spTgt spid="73"/>
                                        </p:tgtEl>
                                      </p:cBhvr>
                                    </p:animEffect>
                                  </p:childTnLst>
                                </p:cTn>
                              </p:par>
                              <p:par>
                                <p:cTn id="77" presetID="10" presetClass="entr" presetSubtype="0" fill="hold"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fade">
                                      <p:cBhvr>
                                        <p:cTn id="79" dur="500"/>
                                        <p:tgtEl>
                                          <p:spTgt spid="74"/>
                                        </p:tgtEl>
                                      </p:cBhvr>
                                    </p:animEffect>
                                  </p:childTnLst>
                                </p:cTn>
                              </p:par>
                              <p:par>
                                <p:cTn id="80" presetID="10" presetClass="entr" presetSubtype="0" fill="hold" nodeType="withEffect">
                                  <p:stCondLst>
                                    <p:cond delay="0"/>
                                  </p:stCondLst>
                                  <p:childTnLst>
                                    <p:set>
                                      <p:cBhvr>
                                        <p:cTn id="81" dur="1" fill="hold">
                                          <p:stCondLst>
                                            <p:cond delay="0"/>
                                          </p:stCondLst>
                                        </p:cTn>
                                        <p:tgtEl>
                                          <p:spTgt spid="75"/>
                                        </p:tgtEl>
                                        <p:attrNameLst>
                                          <p:attrName>style.visibility</p:attrName>
                                        </p:attrNameLst>
                                      </p:cBhvr>
                                      <p:to>
                                        <p:strVal val="visible"/>
                                      </p:to>
                                    </p:set>
                                    <p:animEffect transition="in" filter="fade">
                                      <p:cBhvr>
                                        <p:cTn id="82" dur="500"/>
                                        <p:tgtEl>
                                          <p:spTgt spid="7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88"/>
                                        </p:tgtEl>
                                        <p:attrNameLst>
                                          <p:attrName>style.visibility</p:attrName>
                                        </p:attrNameLst>
                                      </p:cBhvr>
                                      <p:to>
                                        <p:strVal val="visible"/>
                                      </p:to>
                                    </p:set>
                                    <p:animEffect transition="in" filter="fade">
                                      <p:cBhvr>
                                        <p:cTn id="87" dur="500"/>
                                        <p:tgtEl>
                                          <p:spTgt spid="88"/>
                                        </p:tgtEl>
                                      </p:cBhvr>
                                    </p:animEffect>
                                  </p:childTnLst>
                                </p:cTn>
                              </p:par>
                              <p:par>
                                <p:cTn id="88" presetID="10" presetClass="entr" presetSubtype="0" fill="hold" nodeType="withEffect">
                                  <p:stCondLst>
                                    <p:cond delay="0"/>
                                  </p:stCondLst>
                                  <p:childTnLst>
                                    <p:set>
                                      <p:cBhvr>
                                        <p:cTn id="89" dur="1" fill="hold">
                                          <p:stCondLst>
                                            <p:cond delay="0"/>
                                          </p:stCondLst>
                                        </p:cTn>
                                        <p:tgtEl>
                                          <p:spTgt spid="91"/>
                                        </p:tgtEl>
                                        <p:attrNameLst>
                                          <p:attrName>style.visibility</p:attrName>
                                        </p:attrNameLst>
                                      </p:cBhvr>
                                      <p:to>
                                        <p:strVal val="visible"/>
                                      </p:to>
                                    </p:set>
                                    <p:animEffect transition="in" filter="fade">
                                      <p:cBhvr>
                                        <p:cTn id="90" dur="500"/>
                                        <p:tgtEl>
                                          <p:spTgt spid="91"/>
                                        </p:tgtEl>
                                      </p:cBhvr>
                                    </p:animEffect>
                                  </p:childTnLst>
                                </p:cTn>
                              </p:par>
                              <p:par>
                                <p:cTn id="91" presetID="10" presetClass="entr" presetSubtype="0" fill="hold" nodeType="with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fade">
                                      <p:cBhvr>
                                        <p:cTn id="93" dur="500"/>
                                        <p:tgtEl>
                                          <p:spTgt spid="27"/>
                                        </p:tgtEl>
                                      </p:cBhvr>
                                    </p:animEffect>
                                  </p:childTnLst>
                                </p:cTn>
                              </p:par>
                              <p:par>
                                <p:cTn id="94" presetID="10" presetClass="entr" presetSubtype="0" fill="hold" nodeType="withEffect">
                                  <p:stCondLst>
                                    <p:cond delay="0"/>
                                  </p:stCondLst>
                                  <p:childTnLst>
                                    <p:set>
                                      <p:cBhvr>
                                        <p:cTn id="95" dur="1" fill="hold">
                                          <p:stCondLst>
                                            <p:cond delay="0"/>
                                          </p:stCondLst>
                                        </p:cTn>
                                        <p:tgtEl>
                                          <p:spTgt spid="85"/>
                                        </p:tgtEl>
                                        <p:attrNameLst>
                                          <p:attrName>style.visibility</p:attrName>
                                        </p:attrNameLst>
                                      </p:cBhvr>
                                      <p:to>
                                        <p:strVal val="visible"/>
                                      </p:to>
                                    </p:set>
                                    <p:animEffect transition="in" filter="fade">
                                      <p:cBhvr>
                                        <p:cTn id="96" dur="500"/>
                                        <p:tgtEl>
                                          <p:spTgt spid="85"/>
                                        </p:tgtEl>
                                      </p:cBhvr>
                                    </p:animEffect>
                                  </p:childTnLst>
                                </p:cTn>
                              </p:par>
                            </p:childTnLst>
                          </p:cTn>
                        </p:par>
                        <p:par>
                          <p:cTn id="97" fill="hold">
                            <p:stCondLst>
                              <p:cond delay="500"/>
                            </p:stCondLst>
                            <p:childTnLst>
                              <p:par>
                                <p:cTn id="98" presetID="10" presetClass="entr" presetSubtype="0" fill="hold" nodeType="afterEffect">
                                  <p:stCondLst>
                                    <p:cond delay="300"/>
                                  </p:stCondLst>
                                  <p:childTnLst>
                                    <p:set>
                                      <p:cBhvr>
                                        <p:cTn id="99" dur="1" fill="hold">
                                          <p:stCondLst>
                                            <p:cond delay="0"/>
                                          </p:stCondLst>
                                        </p:cTn>
                                        <p:tgtEl>
                                          <p:spTgt spid="106"/>
                                        </p:tgtEl>
                                        <p:attrNameLst>
                                          <p:attrName>style.visibility</p:attrName>
                                        </p:attrNameLst>
                                      </p:cBhvr>
                                      <p:to>
                                        <p:strVal val="visible"/>
                                      </p:to>
                                    </p:set>
                                    <p:animEffect transition="in" filter="fade">
                                      <p:cBhvr>
                                        <p:cTn id="100" dur="500"/>
                                        <p:tgtEl>
                                          <p:spTgt spid="106"/>
                                        </p:tgtEl>
                                      </p:cBhvr>
                                    </p:animEffect>
                                  </p:childTnLst>
                                </p:cTn>
                              </p:par>
                              <p:par>
                                <p:cTn id="101" presetID="10" presetClass="entr" presetSubtype="0" fill="hold" nodeType="withEffect">
                                  <p:stCondLst>
                                    <p:cond delay="300"/>
                                  </p:stCondLst>
                                  <p:childTnLst>
                                    <p:set>
                                      <p:cBhvr>
                                        <p:cTn id="102" dur="1" fill="hold">
                                          <p:stCondLst>
                                            <p:cond delay="0"/>
                                          </p:stCondLst>
                                        </p:cTn>
                                        <p:tgtEl>
                                          <p:spTgt spid="103"/>
                                        </p:tgtEl>
                                        <p:attrNameLst>
                                          <p:attrName>style.visibility</p:attrName>
                                        </p:attrNameLst>
                                      </p:cBhvr>
                                      <p:to>
                                        <p:strVal val="visible"/>
                                      </p:to>
                                    </p:set>
                                    <p:animEffect transition="in" filter="fade">
                                      <p:cBhvr>
                                        <p:cTn id="103" dur="500"/>
                                        <p:tgtEl>
                                          <p:spTgt spid="103"/>
                                        </p:tgtEl>
                                      </p:cBhvr>
                                    </p:animEffect>
                                  </p:childTnLst>
                                </p:cTn>
                              </p:par>
                              <p:par>
                                <p:cTn id="104" presetID="10" presetClass="entr" presetSubtype="0" fill="hold" nodeType="withEffect">
                                  <p:stCondLst>
                                    <p:cond delay="300"/>
                                  </p:stCondLst>
                                  <p:childTnLst>
                                    <p:set>
                                      <p:cBhvr>
                                        <p:cTn id="105" dur="1" fill="hold">
                                          <p:stCondLst>
                                            <p:cond delay="0"/>
                                          </p:stCondLst>
                                        </p:cTn>
                                        <p:tgtEl>
                                          <p:spTgt spid="100"/>
                                        </p:tgtEl>
                                        <p:attrNameLst>
                                          <p:attrName>style.visibility</p:attrName>
                                        </p:attrNameLst>
                                      </p:cBhvr>
                                      <p:to>
                                        <p:strVal val="visible"/>
                                      </p:to>
                                    </p:set>
                                    <p:animEffect transition="in" filter="fade">
                                      <p:cBhvr>
                                        <p:cTn id="106" dur="500"/>
                                        <p:tgtEl>
                                          <p:spTgt spid="100"/>
                                        </p:tgtEl>
                                      </p:cBhvr>
                                    </p:animEffect>
                                  </p:childTnLst>
                                </p:cTn>
                              </p:par>
                              <p:par>
                                <p:cTn id="107" presetID="10" presetClass="entr" presetSubtype="0" fill="hold" nodeType="withEffect">
                                  <p:stCondLst>
                                    <p:cond delay="300"/>
                                  </p:stCondLst>
                                  <p:childTnLst>
                                    <p:set>
                                      <p:cBhvr>
                                        <p:cTn id="108" dur="1" fill="hold">
                                          <p:stCondLst>
                                            <p:cond delay="0"/>
                                          </p:stCondLst>
                                        </p:cTn>
                                        <p:tgtEl>
                                          <p:spTgt spid="36"/>
                                        </p:tgtEl>
                                        <p:attrNameLst>
                                          <p:attrName>style.visibility</p:attrName>
                                        </p:attrNameLst>
                                      </p:cBhvr>
                                      <p:to>
                                        <p:strVal val="visible"/>
                                      </p:to>
                                    </p:set>
                                    <p:animEffect transition="in" filter="fade">
                                      <p:cBhvr>
                                        <p:cTn id="109" dur="500"/>
                                        <p:tgtEl>
                                          <p:spTgt spid="36"/>
                                        </p:tgtEl>
                                      </p:cBhvr>
                                    </p:animEffect>
                                  </p:childTnLst>
                                </p:cTn>
                              </p:par>
                            </p:childTnLst>
                          </p:cTn>
                        </p:par>
                        <p:par>
                          <p:cTn id="110" fill="hold">
                            <p:stCondLst>
                              <p:cond delay="1300"/>
                            </p:stCondLst>
                            <p:childTnLst>
                              <p:par>
                                <p:cTn id="111" presetID="10" presetClass="entr" presetSubtype="0" fill="hold" nodeType="afterEffect">
                                  <p:stCondLst>
                                    <p:cond delay="300"/>
                                  </p:stCondLst>
                                  <p:childTnLst>
                                    <p:set>
                                      <p:cBhvr>
                                        <p:cTn id="112" dur="1" fill="hold">
                                          <p:stCondLst>
                                            <p:cond delay="0"/>
                                          </p:stCondLst>
                                        </p:cTn>
                                        <p:tgtEl>
                                          <p:spTgt spid="99"/>
                                        </p:tgtEl>
                                        <p:attrNameLst>
                                          <p:attrName>style.visibility</p:attrName>
                                        </p:attrNameLst>
                                      </p:cBhvr>
                                      <p:to>
                                        <p:strVal val="visible"/>
                                      </p:to>
                                    </p:set>
                                    <p:animEffect transition="in" filter="fade">
                                      <p:cBhvr>
                                        <p:cTn id="113" dur="500"/>
                                        <p:tgtEl>
                                          <p:spTgt spid="99"/>
                                        </p:tgtEl>
                                      </p:cBhvr>
                                    </p:animEffect>
                                  </p:childTnLst>
                                </p:cTn>
                              </p:par>
                              <p:par>
                                <p:cTn id="114" presetID="10" presetClass="entr" presetSubtype="0" fill="hold" nodeType="withEffect">
                                  <p:stCondLst>
                                    <p:cond delay="300"/>
                                  </p:stCondLst>
                                  <p:childTnLst>
                                    <p:set>
                                      <p:cBhvr>
                                        <p:cTn id="115" dur="1" fill="hold">
                                          <p:stCondLst>
                                            <p:cond delay="0"/>
                                          </p:stCondLst>
                                        </p:cTn>
                                        <p:tgtEl>
                                          <p:spTgt spid="97"/>
                                        </p:tgtEl>
                                        <p:attrNameLst>
                                          <p:attrName>style.visibility</p:attrName>
                                        </p:attrNameLst>
                                      </p:cBhvr>
                                      <p:to>
                                        <p:strVal val="visible"/>
                                      </p:to>
                                    </p:set>
                                    <p:animEffect transition="in" filter="fade">
                                      <p:cBhvr>
                                        <p:cTn id="116" dur="500"/>
                                        <p:tgtEl>
                                          <p:spTgt spid="97"/>
                                        </p:tgtEl>
                                      </p:cBhvr>
                                    </p:animEffect>
                                  </p:childTnLst>
                                </p:cTn>
                              </p:par>
                              <p:par>
                                <p:cTn id="117" presetID="10" presetClass="entr" presetSubtype="0" fill="hold" nodeType="withEffect">
                                  <p:stCondLst>
                                    <p:cond delay="300"/>
                                  </p:stCondLst>
                                  <p:childTnLst>
                                    <p:set>
                                      <p:cBhvr>
                                        <p:cTn id="118" dur="1" fill="hold">
                                          <p:stCondLst>
                                            <p:cond delay="0"/>
                                          </p:stCondLst>
                                        </p:cTn>
                                        <p:tgtEl>
                                          <p:spTgt spid="93"/>
                                        </p:tgtEl>
                                        <p:attrNameLst>
                                          <p:attrName>style.visibility</p:attrName>
                                        </p:attrNameLst>
                                      </p:cBhvr>
                                      <p:to>
                                        <p:strVal val="visible"/>
                                      </p:to>
                                    </p:set>
                                    <p:animEffect transition="in" filter="fade">
                                      <p:cBhvr>
                                        <p:cTn id="119" dur="500"/>
                                        <p:tgtEl>
                                          <p:spTgt spid="93"/>
                                        </p:tgtEl>
                                      </p:cBhvr>
                                    </p:animEffect>
                                  </p:childTnLst>
                                </p:cTn>
                              </p:par>
                              <p:par>
                                <p:cTn id="120" presetID="10" presetClass="entr" presetSubtype="0" fill="hold" nodeType="withEffect">
                                  <p:stCondLst>
                                    <p:cond delay="300"/>
                                  </p:stCondLst>
                                  <p:childTnLst>
                                    <p:set>
                                      <p:cBhvr>
                                        <p:cTn id="121" dur="1" fill="hold">
                                          <p:stCondLst>
                                            <p:cond delay="0"/>
                                          </p:stCondLst>
                                        </p:cTn>
                                        <p:tgtEl>
                                          <p:spTgt spid="95"/>
                                        </p:tgtEl>
                                        <p:attrNameLst>
                                          <p:attrName>style.visibility</p:attrName>
                                        </p:attrNameLst>
                                      </p:cBhvr>
                                      <p:to>
                                        <p:strVal val="visible"/>
                                      </p:to>
                                    </p:set>
                                    <p:animEffect transition="in" filter="fade">
                                      <p:cBhvr>
                                        <p:cTn id="122" dur="500"/>
                                        <p:tgtEl>
                                          <p:spTgt spid="95"/>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146"/>
                                        </p:tgtEl>
                                        <p:attrNameLst>
                                          <p:attrName>style.visibility</p:attrName>
                                        </p:attrNameLst>
                                      </p:cBhvr>
                                      <p:to>
                                        <p:strVal val="visible"/>
                                      </p:to>
                                    </p:set>
                                    <p:animEffect transition="in" filter="fade">
                                      <p:cBhvr>
                                        <p:cTn id="127" dur="500"/>
                                        <p:tgtEl>
                                          <p:spTgt spid="146"/>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47"/>
                                        </p:tgtEl>
                                        <p:attrNameLst>
                                          <p:attrName>style.visibility</p:attrName>
                                        </p:attrNameLst>
                                      </p:cBhvr>
                                      <p:to>
                                        <p:strVal val="visible"/>
                                      </p:to>
                                    </p:set>
                                    <p:animEffect transition="in" filter="fade">
                                      <p:cBhvr>
                                        <p:cTn id="130" dur="500"/>
                                        <p:tgtEl>
                                          <p:spTgt spid="147"/>
                                        </p:tgtEl>
                                      </p:cBhvr>
                                    </p:animEffect>
                                  </p:childTnLst>
                                </p:cTn>
                              </p:par>
                              <p:par>
                                <p:cTn id="131" presetID="10" presetClass="entr" presetSubtype="0" fill="hold" nodeType="withEffect">
                                  <p:stCondLst>
                                    <p:cond delay="0"/>
                                  </p:stCondLst>
                                  <p:childTnLst>
                                    <p:set>
                                      <p:cBhvr>
                                        <p:cTn id="132" dur="1" fill="hold">
                                          <p:stCondLst>
                                            <p:cond delay="0"/>
                                          </p:stCondLst>
                                        </p:cTn>
                                        <p:tgtEl>
                                          <p:spTgt spid="121"/>
                                        </p:tgtEl>
                                        <p:attrNameLst>
                                          <p:attrName>style.visibility</p:attrName>
                                        </p:attrNameLst>
                                      </p:cBhvr>
                                      <p:to>
                                        <p:strVal val="visible"/>
                                      </p:to>
                                    </p:set>
                                    <p:animEffect transition="in" filter="fade">
                                      <p:cBhvr>
                                        <p:cTn id="133" dur="500"/>
                                        <p:tgtEl>
                                          <p:spTgt spid="121"/>
                                        </p:tgtEl>
                                      </p:cBhvr>
                                    </p:animEffect>
                                  </p:childTnLst>
                                </p:cTn>
                              </p:par>
                              <p:par>
                                <p:cTn id="134" presetID="10" presetClass="entr" presetSubtype="0" fill="hold" nodeType="withEffect">
                                  <p:stCondLst>
                                    <p:cond delay="0"/>
                                  </p:stCondLst>
                                  <p:childTnLst>
                                    <p:set>
                                      <p:cBhvr>
                                        <p:cTn id="135" dur="1" fill="hold">
                                          <p:stCondLst>
                                            <p:cond delay="0"/>
                                          </p:stCondLst>
                                        </p:cTn>
                                        <p:tgtEl>
                                          <p:spTgt spid="90"/>
                                        </p:tgtEl>
                                        <p:attrNameLst>
                                          <p:attrName>style.visibility</p:attrName>
                                        </p:attrNameLst>
                                      </p:cBhvr>
                                      <p:to>
                                        <p:strVal val="visible"/>
                                      </p:to>
                                    </p:set>
                                    <p:animEffect transition="in" filter="fade">
                                      <p:cBhvr>
                                        <p:cTn id="136" dur="500"/>
                                        <p:tgtEl>
                                          <p:spTgt spid="90"/>
                                        </p:tgtEl>
                                      </p:cBhvr>
                                    </p:animEffect>
                                  </p:childTnLst>
                                </p:cTn>
                              </p:par>
                              <p:par>
                                <p:cTn id="137" presetID="10" presetClass="entr" presetSubtype="0" fill="hold" nodeType="withEffect">
                                  <p:stCondLst>
                                    <p:cond delay="0"/>
                                  </p:stCondLst>
                                  <p:childTnLst>
                                    <p:set>
                                      <p:cBhvr>
                                        <p:cTn id="138" dur="1" fill="hold">
                                          <p:stCondLst>
                                            <p:cond delay="0"/>
                                          </p:stCondLst>
                                        </p:cTn>
                                        <p:tgtEl>
                                          <p:spTgt spid="87"/>
                                        </p:tgtEl>
                                        <p:attrNameLst>
                                          <p:attrName>style.visibility</p:attrName>
                                        </p:attrNameLst>
                                      </p:cBhvr>
                                      <p:to>
                                        <p:strVal val="visible"/>
                                      </p:to>
                                    </p:set>
                                    <p:animEffect transition="in" filter="fade">
                                      <p:cBhvr>
                                        <p:cTn id="139" dur="500"/>
                                        <p:tgtEl>
                                          <p:spTgt spid="87"/>
                                        </p:tgtEl>
                                      </p:cBhvr>
                                    </p:animEffect>
                                  </p:childTnLst>
                                </p:cTn>
                              </p:par>
                              <p:par>
                                <p:cTn id="140" presetID="10" presetClass="entr" presetSubtype="0" fill="hold" nodeType="withEffect">
                                  <p:stCondLst>
                                    <p:cond delay="0"/>
                                  </p:stCondLst>
                                  <p:childTnLst>
                                    <p:set>
                                      <p:cBhvr>
                                        <p:cTn id="141" dur="1" fill="hold">
                                          <p:stCondLst>
                                            <p:cond delay="0"/>
                                          </p:stCondLst>
                                        </p:cTn>
                                        <p:tgtEl>
                                          <p:spTgt spid="84"/>
                                        </p:tgtEl>
                                        <p:attrNameLst>
                                          <p:attrName>style.visibility</p:attrName>
                                        </p:attrNameLst>
                                      </p:cBhvr>
                                      <p:to>
                                        <p:strVal val="visible"/>
                                      </p:to>
                                    </p:set>
                                    <p:animEffect transition="in" filter="fade">
                                      <p:cBhvr>
                                        <p:cTn id="142" dur="500"/>
                                        <p:tgtEl>
                                          <p:spTgt spid="84"/>
                                        </p:tgtEl>
                                      </p:cBhvr>
                                    </p:animEffect>
                                  </p:childTnLst>
                                </p:cTn>
                              </p:par>
                              <p:par>
                                <p:cTn id="143" presetID="10" presetClass="entr" presetSubtype="0" fill="hold" nodeType="withEffect">
                                  <p:stCondLst>
                                    <p:cond delay="0"/>
                                  </p:stCondLst>
                                  <p:childTnLst>
                                    <p:set>
                                      <p:cBhvr>
                                        <p:cTn id="144" dur="1" fill="hold">
                                          <p:stCondLst>
                                            <p:cond delay="0"/>
                                          </p:stCondLst>
                                        </p:cTn>
                                        <p:tgtEl>
                                          <p:spTgt spid="78"/>
                                        </p:tgtEl>
                                        <p:attrNameLst>
                                          <p:attrName>style.visibility</p:attrName>
                                        </p:attrNameLst>
                                      </p:cBhvr>
                                      <p:to>
                                        <p:strVal val="visible"/>
                                      </p:to>
                                    </p:set>
                                    <p:animEffect transition="in" filter="fade">
                                      <p:cBhvr>
                                        <p:cTn id="145" dur="500"/>
                                        <p:tgtEl>
                                          <p:spTgt spid="78"/>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4"/>
                                        </p:tgtEl>
                                        <p:attrNameLst>
                                          <p:attrName>style.visibility</p:attrName>
                                        </p:attrNameLst>
                                      </p:cBhvr>
                                      <p:to>
                                        <p:strVal val="visible"/>
                                      </p:to>
                                    </p:set>
                                    <p:animEffect transition="in" filter="fade">
                                      <p:cBhvr>
                                        <p:cTn id="150" dur="500"/>
                                        <p:tgtEl>
                                          <p:spTgt spid="4"/>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nodeType="clickEffect">
                                  <p:stCondLst>
                                    <p:cond delay="0"/>
                                  </p:stCondLst>
                                  <p:childTnLst>
                                    <p:set>
                                      <p:cBhvr>
                                        <p:cTn id="154" dur="1" fill="hold">
                                          <p:stCondLst>
                                            <p:cond delay="0"/>
                                          </p:stCondLst>
                                        </p:cTn>
                                        <p:tgtEl>
                                          <p:spTgt spid="153"/>
                                        </p:tgtEl>
                                        <p:attrNameLst>
                                          <p:attrName>style.visibility</p:attrName>
                                        </p:attrNameLst>
                                      </p:cBhvr>
                                      <p:to>
                                        <p:strVal val="visible"/>
                                      </p:to>
                                    </p:set>
                                    <p:animEffect transition="in" filter="fade">
                                      <p:cBhvr>
                                        <p:cTn id="155" dur="500"/>
                                        <p:tgtEl>
                                          <p:spTgt spid="153"/>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nodeType="clickEffect">
                                  <p:stCondLst>
                                    <p:cond delay="0"/>
                                  </p:stCondLst>
                                  <p:childTnLst>
                                    <p:set>
                                      <p:cBhvr>
                                        <p:cTn id="159" dur="1" fill="hold">
                                          <p:stCondLst>
                                            <p:cond delay="0"/>
                                          </p:stCondLst>
                                        </p:cTn>
                                        <p:tgtEl>
                                          <p:spTgt spid="156"/>
                                        </p:tgtEl>
                                        <p:attrNameLst>
                                          <p:attrName>style.visibility</p:attrName>
                                        </p:attrNameLst>
                                      </p:cBhvr>
                                      <p:to>
                                        <p:strVal val="visible"/>
                                      </p:to>
                                    </p:set>
                                    <p:animEffect transition="in" filter="fade">
                                      <p:cBhvr>
                                        <p:cTn id="160" dur="500"/>
                                        <p:tgtEl>
                                          <p:spTgt spid="156"/>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xit" presetSubtype="0" fill="hold" nodeType="clickEffect">
                                  <p:stCondLst>
                                    <p:cond delay="0"/>
                                  </p:stCondLst>
                                  <p:childTnLst>
                                    <p:animEffect transition="out" filter="fade">
                                      <p:cBhvr>
                                        <p:cTn id="164" dur="500"/>
                                        <p:tgtEl>
                                          <p:spTgt spid="4"/>
                                        </p:tgtEl>
                                      </p:cBhvr>
                                    </p:animEffect>
                                    <p:set>
                                      <p:cBhvr>
                                        <p:cTn id="165" dur="1" fill="hold">
                                          <p:stCondLst>
                                            <p:cond delay="499"/>
                                          </p:stCondLst>
                                        </p:cTn>
                                        <p:tgtEl>
                                          <p:spTgt spid="4"/>
                                        </p:tgtEl>
                                        <p:attrNameLst>
                                          <p:attrName>style.visibility</p:attrName>
                                        </p:attrNameLst>
                                      </p:cBhvr>
                                      <p:to>
                                        <p:strVal val="hidden"/>
                                      </p:to>
                                    </p:set>
                                  </p:childTnLst>
                                </p:cTn>
                              </p:par>
                              <p:par>
                                <p:cTn id="166" presetID="10" presetClass="exit" presetSubtype="0" fill="hold" nodeType="withEffect">
                                  <p:stCondLst>
                                    <p:cond delay="0"/>
                                  </p:stCondLst>
                                  <p:childTnLst>
                                    <p:animEffect transition="out" filter="fade">
                                      <p:cBhvr>
                                        <p:cTn id="167" dur="500"/>
                                        <p:tgtEl>
                                          <p:spTgt spid="153"/>
                                        </p:tgtEl>
                                      </p:cBhvr>
                                    </p:animEffect>
                                    <p:set>
                                      <p:cBhvr>
                                        <p:cTn id="168" dur="1" fill="hold">
                                          <p:stCondLst>
                                            <p:cond delay="499"/>
                                          </p:stCondLst>
                                        </p:cTn>
                                        <p:tgtEl>
                                          <p:spTgt spid="153"/>
                                        </p:tgtEl>
                                        <p:attrNameLst>
                                          <p:attrName>style.visibility</p:attrName>
                                        </p:attrNameLst>
                                      </p:cBhvr>
                                      <p:to>
                                        <p:strVal val="hidden"/>
                                      </p:to>
                                    </p:set>
                                  </p:childTnLst>
                                </p:cTn>
                              </p:par>
                              <p:par>
                                <p:cTn id="169" presetID="10" presetClass="exit" presetSubtype="0" fill="hold" nodeType="withEffect">
                                  <p:stCondLst>
                                    <p:cond delay="0"/>
                                  </p:stCondLst>
                                  <p:childTnLst>
                                    <p:animEffect transition="out" filter="fade">
                                      <p:cBhvr>
                                        <p:cTn id="170" dur="500"/>
                                        <p:tgtEl>
                                          <p:spTgt spid="156"/>
                                        </p:tgtEl>
                                      </p:cBhvr>
                                    </p:animEffect>
                                    <p:set>
                                      <p:cBhvr>
                                        <p:cTn id="171" dur="1" fill="hold">
                                          <p:stCondLst>
                                            <p:cond delay="499"/>
                                          </p:stCondLst>
                                        </p:cTn>
                                        <p:tgtEl>
                                          <p:spTgt spid="1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animBg="1"/>
      <p:bldP spid="17" grpId="0"/>
      <p:bldP spid="56" grpId="0"/>
      <p:bldP spid="57" grpId="0"/>
      <p:bldP spid="58" grpId="0" animBg="1"/>
      <p:bldP spid="59" grpId="0" animBg="1"/>
      <p:bldP spid="60" grpId="0" animBg="1"/>
      <p:bldP spid="62" grpId="0" animBg="1"/>
      <p:bldP spid="19" grpId="0"/>
      <p:bldP spid="20" grpId="0"/>
      <p:bldP spid="68" grpId="0"/>
      <p:bldP spid="69" grpId="0"/>
      <p:bldP spid="70" grpId="0"/>
      <p:bldP spid="71" grpId="0"/>
      <p:bldP spid="72" grpId="0"/>
      <p:bldP spid="186" grpId="0" animBg="1"/>
      <p:bldP spid="61" grpId="0"/>
      <p:bldP spid="146" grpId="0" animBg="1"/>
      <p:bldP spid="1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7" name="TextBox 6">
            <a:extLst>
              <a:ext uri="{FF2B5EF4-FFF2-40B4-BE49-F238E27FC236}">
                <a16:creationId xmlns:a16="http://schemas.microsoft.com/office/drawing/2014/main" id="{52C92E80-9CD7-469C-A902-F9EEB06ABD4E}"/>
              </a:ext>
            </a:extLst>
          </p:cNvPr>
          <p:cNvSpPr txBox="1"/>
          <p:nvPr/>
        </p:nvSpPr>
        <p:spPr>
          <a:xfrm>
            <a:off x="411837" y="443597"/>
            <a:ext cx="2968783" cy="461665"/>
          </a:xfrm>
          <a:prstGeom prst="rect">
            <a:avLst/>
          </a:prstGeom>
          <a:noFill/>
        </p:spPr>
        <p:txBody>
          <a:bodyPr wrap="square" rtlCol="0">
            <a:spAutoFit/>
          </a:bodyPr>
          <a:lstStyle/>
          <a:p>
            <a:r>
              <a:rPr lang="en-US" sz="2400" dirty="0"/>
              <a:t>Activation Functions</a:t>
            </a:r>
          </a:p>
        </p:txBody>
      </p:sp>
      <p:sp>
        <p:nvSpPr>
          <p:cNvPr id="10" name="TextBox 9">
            <a:extLst>
              <a:ext uri="{FF2B5EF4-FFF2-40B4-BE49-F238E27FC236}">
                <a16:creationId xmlns:a16="http://schemas.microsoft.com/office/drawing/2014/main" id="{D2B10049-5F4C-4D25-A61A-5F941F0367C2}"/>
              </a:ext>
            </a:extLst>
          </p:cNvPr>
          <p:cNvSpPr txBox="1"/>
          <p:nvPr/>
        </p:nvSpPr>
        <p:spPr>
          <a:xfrm>
            <a:off x="324057" y="876002"/>
            <a:ext cx="3204058" cy="307777"/>
          </a:xfrm>
          <a:prstGeom prst="rect">
            <a:avLst/>
          </a:prstGeom>
          <a:noFill/>
        </p:spPr>
        <p:txBody>
          <a:bodyPr wrap="square" rtlCol="0">
            <a:spAutoFit/>
          </a:bodyPr>
          <a:lstStyle/>
          <a:p>
            <a:r>
              <a:rPr lang="en-US" dirty="0"/>
              <a:t>Introducing non-linearity to the model.</a:t>
            </a:r>
          </a:p>
        </p:txBody>
      </p:sp>
      <p:sp>
        <p:nvSpPr>
          <p:cNvPr id="102" name="Google Shape;174;p19">
            <a:extLst>
              <a:ext uri="{FF2B5EF4-FFF2-40B4-BE49-F238E27FC236}">
                <a16:creationId xmlns:a16="http://schemas.microsoft.com/office/drawing/2014/main" id="{D85B6678-E5DB-497E-B39D-ED26EA16CF59}"/>
              </a:ext>
            </a:extLst>
          </p:cNvPr>
          <p:cNvSpPr/>
          <p:nvPr/>
        </p:nvSpPr>
        <p:spPr>
          <a:xfrm>
            <a:off x="1772914" y="1573648"/>
            <a:ext cx="378300" cy="378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75;p19">
            <a:extLst>
              <a:ext uri="{FF2B5EF4-FFF2-40B4-BE49-F238E27FC236}">
                <a16:creationId xmlns:a16="http://schemas.microsoft.com/office/drawing/2014/main" id="{CD28E5B3-6DF9-4EF0-8F79-AC87A150A19B}"/>
              </a:ext>
            </a:extLst>
          </p:cNvPr>
          <p:cNvSpPr/>
          <p:nvPr/>
        </p:nvSpPr>
        <p:spPr>
          <a:xfrm>
            <a:off x="1772914" y="2360660"/>
            <a:ext cx="378300" cy="378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76;p19">
            <a:extLst>
              <a:ext uri="{FF2B5EF4-FFF2-40B4-BE49-F238E27FC236}">
                <a16:creationId xmlns:a16="http://schemas.microsoft.com/office/drawing/2014/main" id="{C058F7E4-9C35-4307-9318-72D60D2D1094}"/>
              </a:ext>
            </a:extLst>
          </p:cNvPr>
          <p:cNvSpPr/>
          <p:nvPr/>
        </p:nvSpPr>
        <p:spPr>
          <a:xfrm>
            <a:off x="3852900" y="1897842"/>
            <a:ext cx="378300" cy="353724"/>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79;p19">
            <a:extLst>
              <a:ext uri="{FF2B5EF4-FFF2-40B4-BE49-F238E27FC236}">
                <a16:creationId xmlns:a16="http://schemas.microsoft.com/office/drawing/2014/main" id="{052545B3-174A-4C3B-86AC-8CEC8431AD9D}"/>
              </a:ext>
            </a:extLst>
          </p:cNvPr>
          <p:cNvSpPr/>
          <p:nvPr/>
        </p:nvSpPr>
        <p:spPr>
          <a:xfrm>
            <a:off x="3852900" y="2815099"/>
            <a:ext cx="378300" cy="353724"/>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80;p19">
            <a:extLst>
              <a:ext uri="{FF2B5EF4-FFF2-40B4-BE49-F238E27FC236}">
                <a16:creationId xmlns:a16="http://schemas.microsoft.com/office/drawing/2014/main" id="{3AE7A1B5-84CB-463F-8703-55324B87E940}"/>
              </a:ext>
            </a:extLst>
          </p:cNvPr>
          <p:cNvSpPr/>
          <p:nvPr/>
        </p:nvSpPr>
        <p:spPr>
          <a:xfrm>
            <a:off x="3858869" y="984781"/>
            <a:ext cx="378300" cy="353724"/>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82;p19">
            <a:extLst>
              <a:ext uri="{FF2B5EF4-FFF2-40B4-BE49-F238E27FC236}">
                <a16:creationId xmlns:a16="http://schemas.microsoft.com/office/drawing/2014/main" id="{1B64D883-0896-4BBA-8A41-38739BA7FE90}"/>
              </a:ext>
            </a:extLst>
          </p:cNvPr>
          <p:cNvSpPr/>
          <p:nvPr/>
        </p:nvSpPr>
        <p:spPr>
          <a:xfrm>
            <a:off x="3854180" y="3728160"/>
            <a:ext cx="378300" cy="353724"/>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84;p19">
            <a:extLst>
              <a:ext uri="{FF2B5EF4-FFF2-40B4-BE49-F238E27FC236}">
                <a16:creationId xmlns:a16="http://schemas.microsoft.com/office/drawing/2014/main" id="{71865A2D-A746-4CF8-9DD4-89A939810EF6}"/>
              </a:ext>
            </a:extLst>
          </p:cNvPr>
          <p:cNvSpPr/>
          <p:nvPr/>
        </p:nvSpPr>
        <p:spPr>
          <a:xfrm>
            <a:off x="5905764" y="2290888"/>
            <a:ext cx="378300" cy="378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85;p19">
            <a:extLst>
              <a:ext uri="{FF2B5EF4-FFF2-40B4-BE49-F238E27FC236}">
                <a16:creationId xmlns:a16="http://schemas.microsoft.com/office/drawing/2014/main" id="{88E1A45B-8E79-4452-BD7F-668F62423883}"/>
              </a:ext>
            </a:extLst>
          </p:cNvPr>
          <p:cNvSpPr/>
          <p:nvPr/>
        </p:nvSpPr>
        <p:spPr>
          <a:xfrm>
            <a:off x="1772914" y="3147672"/>
            <a:ext cx="378300" cy="378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71;p19">
            <a:extLst>
              <a:ext uri="{FF2B5EF4-FFF2-40B4-BE49-F238E27FC236}">
                <a16:creationId xmlns:a16="http://schemas.microsoft.com/office/drawing/2014/main" id="{1DA8E5C8-793F-4214-89AB-7348F10CB101}"/>
              </a:ext>
            </a:extLst>
          </p:cNvPr>
          <p:cNvSpPr txBox="1"/>
          <p:nvPr/>
        </p:nvSpPr>
        <p:spPr>
          <a:xfrm>
            <a:off x="1300643" y="3064917"/>
            <a:ext cx="575176" cy="5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X</a:t>
            </a:r>
            <a:r>
              <a:rPr lang="en" sz="2400" baseline="-25000" dirty="0"/>
              <a:t>3</a:t>
            </a:r>
            <a:endParaRPr sz="2400" baseline="-25000" dirty="0"/>
          </a:p>
        </p:txBody>
      </p:sp>
      <p:sp>
        <p:nvSpPr>
          <p:cNvPr id="114" name="Google Shape;171;p19">
            <a:extLst>
              <a:ext uri="{FF2B5EF4-FFF2-40B4-BE49-F238E27FC236}">
                <a16:creationId xmlns:a16="http://schemas.microsoft.com/office/drawing/2014/main" id="{4FE8194C-4E73-4AE7-BDCD-75A53B40A2AF}"/>
              </a:ext>
            </a:extLst>
          </p:cNvPr>
          <p:cNvSpPr txBox="1"/>
          <p:nvPr/>
        </p:nvSpPr>
        <p:spPr>
          <a:xfrm>
            <a:off x="1289613" y="1481328"/>
            <a:ext cx="575176" cy="5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X</a:t>
            </a:r>
            <a:r>
              <a:rPr lang="en" sz="2400" baseline="-25000" dirty="0"/>
              <a:t>1</a:t>
            </a:r>
            <a:endParaRPr sz="2400" baseline="-25000" dirty="0"/>
          </a:p>
        </p:txBody>
      </p:sp>
      <p:sp>
        <p:nvSpPr>
          <p:cNvPr id="115" name="Google Shape;171;p19">
            <a:extLst>
              <a:ext uri="{FF2B5EF4-FFF2-40B4-BE49-F238E27FC236}">
                <a16:creationId xmlns:a16="http://schemas.microsoft.com/office/drawing/2014/main" id="{693E9DE6-4978-4020-A8DE-C2978E999E23}"/>
              </a:ext>
            </a:extLst>
          </p:cNvPr>
          <p:cNvSpPr txBox="1"/>
          <p:nvPr/>
        </p:nvSpPr>
        <p:spPr>
          <a:xfrm>
            <a:off x="1307958" y="2310235"/>
            <a:ext cx="575176" cy="5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X</a:t>
            </a:r>
            <a:r>
              <a:rPr lang="en" sz="2400" baseline="-25000" dirty="0"/>
              <a:t>2</a:t>
            </a:r>
            <a:endParaRPr sz="2400" baseline="-25000" dirty="0"/>
          </a:p>
        </p:txBody>
      </p:sp>
      <p:sp>
        <p:nvSpPr>
          <p:cNvPr id="116" name="Google Shape;162;p19">
            <a:extLst>
              <a:ext uri="{FF2B5EF4-FFF2-40B4-BE49-F238E27FC236}">
                <a16:creationId xmlns:a16="http://schemas.microsoft.com/office/drawing/2014/main" id="{63F67D67-A76B-4BE3-B630-9BAA747C12E7}"/>
              </a:ext>
            </a:extLst>
          </p:cNvPr>
          <p:cNvSpPr txBox="1"/>
          <p:nvPr/>
        </p:nvSpPr>
        <p:spPr>
          <a:xfrm>
            <a:off x="6232520" y="2205342"/>
            <a:ext cx="462475" cy="54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Y’</a:t>
            </a:r>
            <a:endParaRPr sz="2400" dirty="0"/>
          </a:p>
        </p:txBody>
      </p:sp>
      <p:cxnSp>
        <p:nvCxnSpPr>
          <p:cNvPr id="117" name="Straight Arrow Connector 116">
            <a:extLst>
              <a:ext uri="{FF2B5EF4-FFF2-40B4-BE49-F238E27FC236}">
                <a16:creationId xmlns:a16="http://schemas.microsoft.com/office/drawing/2014/main" id="{60BFE40A-8F83-4E41-AD96-7ECF0E3E9AEF}"/>
              </a:ext>
            </a:extLst>
          </p:cNvPr>
          <p:cNvCxnSpPr>
            <a:cxnSpLocks/>
            <a:endCxn id="109" idx="2"/>
          </p:cNvCxnSpPr>
          <p:nvPr/>
        </p:nvCxnSpPr>
        <p:spPr>
          <a:xfrm flipV="1">
            <a:off x="2176533" y="1161643"/>
            <a:ext cx="1682336" cy="599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E2D35E1B-B01A-4BB8-89D0-8D747FFBBEA3}"/>
              </a:ext>
            </a:extLst>
          </p:cNvPr>
          <p:cNvCxnSpPr>
            <a:cxnSpLocks/>
            <a:endCxn id="107" idx="2"/>
          </p:cNvCxnSpPr>
          <p:nvPr/>
        </p:nvCxnSpPr>
        <p:spPr>
          <a:xfrm>
            <a:off x="2176533" y="1761603"/>
            <a:ext cx="1676367" cy="313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0B9BD16-3168-4283-92ED-BB1274B27271}"/>
              </a:ext>
            </a:extLst>
          </p:cNvPr>
          <p:cNvCxnSpPr>
            <a:cxnSpLocks/>
            <a:endCxn id="108" idx="2"/>
          </p:cNvCxnSpPr>
          <p:nvPr/>
        </p:nvCxnSpPr>
        <p:spPr>
          <a:xfrm>
            <a:off x="2176533" y="1761603"/>
            <a:ext cx="1676367" cy="1230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2023A03-7B55-441E-93D8-38BD9D7F2E6D}"/>
              </a:ext>
            </a:extLst>
          </p:cNvPr>
          <p:cNvCxnSpPr>
            <a:cxnSpLocks/>
            <a:endCxn id="110" idx="2"/>
          </p:cNvCxnSpPr>
          <p:nvPr/>
        </p:nvCxnSpPr>
        <p:spPr>
          <a:xfrm>
            <a:off x="2176533" y="1761603"/>
            <a:ext cx="1677647" cy="214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539E09C6-271D-4243-834B-6DF3B22712C8}"/>
              </a:ext>
            </a:extLst>
          </p:cNvPr>
          <p:cNvCxnSpPr>
            <a:cxnSpLocks/>
            <a:stCxn id="104" idx="6"/>
            <a:endCxn id="109" idx="2"/>
          </p:cNvCxnSpPr>
          <p:nvPr/>
        </p:nvCxnSpPr>
        <p:spPr>
          <a:xfrm flipV="1">
            <a:off x="2151214" y="1161643"/>
            <a:ext cx="1707655" cy="1388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1C88A980-2E50-4A4E-9682-124974C9163F}"/>
              </a:ext>
            </a:extLst>
          </p:cNvPr>
          <p:cNvCxnSpPr>
            <a:cxnSpLocks/>
            <a:stCxn id="104" idx="6"/>
            <a:endCxn id="107" idx="2"/>
          </p:cNvCxnSpPr>
          <p:nvPr/>
        </p:nvCxnSpPr>
        <p:spPr>
          <a:xfrm flipV="1">
            <a:off x="2151214" y="2074704"/>
            <a:ext cx="1701686" cy="475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E70C01A9-5109-4FF9-B154-F780E8E48AE0}"/>
              </a:ext>
            </a:extLst>
          </p:cNvPr>
          <p:cNvCxnSpPr>
            <a:cxnSpLocks/>
            <a:stCxn id="104" idx="6"/>
            <a:endCxn id="108" idx="2"/>
          </p:cNvCxnSpPr>
          <p:nvPr/>
        </p:nvCxnSpPr>
        <p:spPr>
          <a:xfrm>
            <a:off x="2151214" y="2549810"/>
            <a:ext cx="1701686" cy="442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F427B3E2-CD03-4416-A28F-554F6AB74374}"/>
              </a:ext>
            </a:extLst>
          </p:cNvPr>
          <p:cNvCxnSpPr>
            <a:cxnSpLocks/>
            <a:stCxn id="104" idx="6"/>
            <a:endCxn id="110" idx="2"/>
          </p:cNvCxnSpPr>
          <p:nvPr/>
        </p:nvCxnSpPr>
        <p:spPr>
          <a:xfrm>
            <a:off x="2151214" y="2549810"/>
            <a:ext cx="1702966" cy="1355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419AABEC-72AE-41D7-995C-BBC6494CA406}"/>
              </a:ext>
            </a:extLst>
          </p:cNvPr>
          <p:cNvCxnSpPr>
            <a:cxnSpLocks/>
            <a:stCxn id="112" idx="6"/>
            <a:endCxn id="109" idx="2"/>
          </p:cNvCxnSpPr>
          <p:nvPr/>
        </p:nvCxnSpPr>
        <p:spPr>
          <a:xfrm flipV="1">
            <a:off x="2151214" y="1161643"/>
            <a:ext cx="1707655" cy="2175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788B5407-0E3F-4F44-841C-4DA93E7570C2}"/>
              </a:ext>
            </a:extLst>
          </p:cNvPr>
          <p:cNvCxnSpPr>
            <a:cxnSpLocks/>
            <a:stCxn id="112" idx="6"/>
            <a:endCxn id="107" idx="2"/>
          </p:cNvCxnSpPr>
          <p:nvPr/>
        </p:nvCxnSpPr>
        <p:spPr>
          <a:xfrm flipV="1">
            <a:off x="2151214" y="2074704"/>
            <a:ext cx="1701686" cy="1262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83665D77-6BE6-4300-A2A0-5AB96278622A}"/>
              </a:ext>
            </a:extLst>
          </p:cNvPr>
          <p:cNvCxnSpPr>
            <a:cxnSpLocks/>
            <a:stCxn id="112" idx="6"/>
            <a:endCxn id="108" idx="2"/>
          </p:cNvCxnSpPr>
          <p:nvPr/>
        </p:nvCxnSpPr>
        <p:spPr>
          <a:xfrm flipV="1">
            <a:off x="2151214" y="2991961"/>
            <a:ext cx="1701686" cy="344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F717355B-2F73-48EF-8560-DF994B77D138}"/>
              </a:ext>
            </a:extLst>
          </p:cNvPr>
          <p:cNvCxnSpPr>
            <a:cxnSpLocks/>
            <a:stCxn id="112" idx="6"/>
            <a:endCxn id="110" idx="2"/>
          </p:cNvCxnSpPr>
          <p:nvPr/>
        </p:nvCxnSpPr>
        <p:spPr>
          <a:xfrm>
            <a:off x="2151214" y="3336822"/>
            <a:ext cx="1702966" cy="56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2993FAE6-1397-4715-9781-BA291104DFA3}"/>
              </a:ext>
            </a:extLst>
          </p:cNvPr>
          <p:cNvCxnSpPr>
            <a:cxnSpLocks/>
            <a:stCxn id="109" idx="6"/>
          </p:cNvCxnSpPr>
          <p:nvPr/>
        </p:nvCxnSpPr>
        <p:spPr>
          <a:xfrm>
            <a:off x="4237169" y="1161643"/>
            <a:ext cx="1658882" cy="1313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79A5437D-7154-46C9-969D-51A372C16847}"/>
              </a:ext>
            </a:extLst>
          </p:cNvPr>
          <p:cNvCxnSpPr>
            <a:stCxn id="107" idx="6"/>
          </p:cNvCxnSpPr>
          <p:nvPr/>
        </p:nvCxnSpPr>
        <p:spPr>
          <a:xfrm>
            <a:off x="4231200" y="2074704"/>
            <a:ext cx="1664851" cy="400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25D4D3F8-BBAF-41BC-8D39-560C5339D313}"/>
              </a:ext>
            </a:extLst>
          </p:cNvPr>
          <p:cNvCxnSpPr>
            <a:stCxn id="108" idx="6"/>
          </p:cNvCxnSpPr>
          <p:nvPr/>
        </p:nvCxnSpPr>
        <p:spPr>
          <a:xfrm flipV="1">
            <a:off x="4231200" y="2475114"/>
            <a:ext cx="1664851" cy="51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2F9AC3DE-DC3E-442A-88C7-8286908C3637}"/>
              </a:ext>
            </a:extLst>
          </p:cNvPr>
          <p:cNvCxnSpPr>
            <a:stCxn id="110" idx="6"/>
          </p:cNvCxnSpPr>
          <p:nvPr/>
        </p:nvCxnSpPr>
        <p:spPr>
          <a:xfrm flipV="1">
            <a:off x="4232480" y="2475114"/>
            <a:ext cx="1663571" cy="1429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112AA8EF-796C-42BC-9771-9E87284F06AB}"/>
              </a:ext>
            </a:extLst>
          </p:cNvPr>
          <p:cNvCxnSpPr>
            <a:cxnSpLocks/>
            <a:endCxn id="109" idx="2"/>
          </p:cNvCxnSpPr>
          <p:nvPr/>
        </p:nvCxnSpPr>
        <p:spPr>
          <a:xfrm flipV="1">
            <a:off x="3137840" y="1161643"/>
            <a:ext cx="721029" cy="3183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CCA51C1A-A0C0-49BC-9F4B-86F5DA35C7F4}"/>
              </a:ext>
            </a:extLst>
          </p:cNvPr>
          <p:cNvCxnSpPr>
            <a:cxnSpLocks/>
            <a:endCxn id="107" idx="2"/>
          </p:cNvCxnSpPr>
          <p:nvPr/>
        </p:nvCxnSpPr>
        <p:spPr>
          <a:xfrm flipV="1">
            <a:off x="3129758" y="2074704"/>
            <a:ext cx="723142" cy="2270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8E9F06B9-989F-45C8-9DD8-F961236BBB92}"/>
              </a:ext>
            </a:extLst>
          </p:cNvPr>
          <p:cNvCxnSpPr>
            <a:cxnSpLocks/>
            <a:endCxn id="108" idx="2"/>
          </p:cNvCxnSpPr>
          <p:nvPr/>
        </p:nvCxnSpPr>
        <p:spPr>
          <a:xfrm flipV="1">
            <a:off x="3133011" y="2991961"/>
            <a:ext cx="719889" cy="1355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AC593F86-6050-4313-B785-9544B48C03AB}"/>
              </a:ext>
            </a:extLst>
          </p:cNvPr>
          <p:cNvCxnSpPr>
            <a:cxnSpLocks/>
            <a:endCxn id="110" idx="2"/>
          </p:cNvCxnSpPr>
          <p:nvPr/>
        </p:nvCxnSpPr>
        <p:spPr>
          <a:xfrm flipV="1">
            <a:off x="3127042" y="3905022"/>
            <a:ext cx="727138" cy="439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Google Shape;186;p19">
            <a:extLst>
              <a:ext uri="{FF2B5EF4-FFF2-40B4-BE49-F238E27FC236}">
                <a16:creationId xmlns:a16="http://schemas.microsoft.com/office/drawing/2014/main" id="{4725A660-F0BB-47A5-AF91-EE259F81DC83}"/>
              </a:ext>
            </a:extLst>
          </p:cNvPr>
          <p:cNvSpPr/>
          <p:nvPr/>
        </p:nvSpPr>
        <p:spPr>
          <a:xfrm>
            <a:off x="2767078" y="4194830"/>
            <a:ext cx="378300" cy="378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TextBox 138">
            <a:extLst>
              <a:ext uri="{FF2B5EF4-FFF2-40B4-BE49-F238E27FC236}">
                <a16:creationId xmlns:a16="http://schemas.microsoft.com/office/drawing/2014/main" id="{3A043E14-F1A0-4BF2-B9E0-EA179BCDC1D4}"/>
              </a:ext>
            </a:extLst>
          </p:cNvPr>
          <p:cNvSpPr txBox="1"/>
          <p:nvPr/>
        </p:nvSpPr>
        <p:spPr>
          <a:xfrm>
            <a:off x="2806444" y="4228755"/>
            <a:ext cx="299567" cy="307772"/>
          </a:xfrm>
          <a:prstGeom prst="rect">
            <a:avLst/>
          </a:prstGeom>
          <a:noFill/>
        </p:spPr>
        <p:txBody>
          <a:bodyPr wrap="square" rtlCol="0">
            <a:spAutoFit/>
          </a:bodyPr>
          <a:lstStyle/>
          <a:p>
            <a:r>
              <a:rPr lang="en-US" dirty="0"/>
              <a:t>1</a:t>
            </a:r>
          </a:p>
        </p:txBody>
      </p:sp>
      <p:sp>
        <p:nvSpPr>
          <p:cNvPr id="140" name="Google Shape;186;p19">
            <a:extLst>
              <a:ext uri="{FF2B5EF4-FFF2-40B4-BE49-F238E27FC236}">
                <a16:creationId xmlns:a16="http://schemas.microsoft.com/office/drawing/2014/main" id="{6E6C7DEE-0A14-4F9A-97FA-4F87C91DBEEC}"/>
              </a:ext>
            </a:extLst>
          </p:cNvPr>
          <p:cNvSpPr/>
          <p:nvPr/>
        </p:nvSpPr>
        <p:spPr>
          <a:xfrm>
            <a:off x="4960013" y="4158243"/>
            <a:ext cx="378300" cy="378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TextBox 140">
            <a:extLst>
              <a:ext uri="{FF2B5EF4-FFF2-40B4-BE49-F238E27FC236}">
                <a16:creationId xmlns:a16="http://schemas.microsoft.com/office/drawing/2014/main" id="{CAB01C32-9820-4C7C-B9E0-960762A00BDF}"/>
              </a:ext>
            </a:extLst>
          </p:cNvPr>
          <p:cNvSpPr txBox="1"/>
          <p:nvPr/>
        </p:nvSpPr>
        <p:spPr>
          <a:xfrm>
            <a:off x="4999379" y="4192168"/>
            <a:ext cx="299567" cy="307772"/>
          </a:xfrm>
          <a:prstGeom prst="rect">
            <a:avLst/>
          </a:prstGeom>
          <a:noFill/>
        </p:spPr>
        <p:txBody>
          <a:bodyPr wrap="square" rtlCol="0">
            <a:spAutoFit/>
          </a:bodyPr>
          <a:lstStyle/>
          <a:p>
            <a:r>
              <a:rPr lang="en-US" dirty="0"/>
              <a:t>1</a:t>
            </a:r>
          </a:p>
        </p:txBody>
      </p:sp>
      <p:cxnSp>
        <p:nvCxnSpPr>
          <p:cNvPr id="142" name="Straight Arrow Connector 141">
            <a:extLst>
              <a:ext uri="{FF2B5EF4-FFF2-40B4-BE49-F238E27FC236}">
                <a16:creationId xmlns:a16="http://schemas.microsoft.com/office/drawing/2014/main" id="{7117FB50-A66D-403A-883F-1F2AA65FDB2C}"/>
              </a:ext>
            </a:extLst>
          </p:cNvPr>
          <p:cNvCxnSpPr>
            <a:cxnSpLocks/>
            <a:stCxn id="140" idx="7"/>
          </p:cNvCxnSpPr>
          <p:nvPr/>
        </p:nvCxnSpPr>
        <p:spPr>
          <a:xfrm flipV="1">
            <a:off x="5282912" y="2475114"/>
            <a:ext cx="613139" cy="1738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61A3875-1AC8-41CD-8E26-6E95A55313BB}"/>
              </a:ext>
            </a:extLst>
          </p:cNvPr>
          <p:cNvSpPr/>
          <p:nvPr/>
        </p:nvSpPr>
        <p:spPr>
          <a:xfrm>
            <a:off x="6079191" y="561329"/>
            <a:ext cx="2362263" cy="800219"/>
          </a:xfrm>
          <a:prstGeom prst="rect">
            <a:avLst/>
          </a:prstGeom>
        </p:spPr>
        <p:txBody>
          <a:bodyPr wrap="square">
            <a:spAutoFit/>
          </a:bodyPr>
          <a:lstStyle/>
          <a:p>
            <a:r>
              <a:rPr lang="pt-BR" sz="1800" dirty="0">
                <a:latin typeface="Arial" panose="020B0604020202020204" pitchFamily="34" charset="0"/>
              </a:rPr>
              <a:t>β</a:t>
            </a:r>
            <a:r>
              <a:rPr lang="pt-BR" sz="1800" baseline="-25000" dirty="0">
                <a:latin typeface="Arial" panose="020B0604020202020204" pitchFamily="34" charset="0"/>
              </a:rPr>
              <a:t>0</a:t>
            </a:r>
            <a:r>
              <a:rPr lang="pt-BR" sz="1800" dirty="0">
                <a:latin typeface="Arial" panose="020B0604020202020204" pitchFamily="34" charset="0"/>
              </a:rPr>
              <a:t>+ β</a:t>
            </a:r>
            <a:r>
              <a:rPr lang="pt-BR" sz="1800" baseline="-25000" dirty="0">
                <a:latin typeface="Arial" panose="020B0604020202020204" pitchFamily="34" charset="0"/>
              </a:rPr>
              <a:t>1</a:t>
            </a:r>
            <a:r>
              <a:rPr lang="pt-BR" sz="1800" dirty="0">
                <a:latin typeface="Arial" panose="020B0604020202020204" pitchFamily="34" charset="0"/>
              </a:rPr>
              <a:t>X</a:t>
            </a:r>
            <a:r>
              <a:rPr lang="pt-BR" sz="1800" baseline="-25000" dirty="0">
                <a:latin typeface="Arial" panose="020B0604020202020204" pitchFamily="34" charset="0"/>
              </a:rPr>
              <a:t>1</a:t>
            </a:r>
            <a:r>
              <a:rPr lang="pt-BR" sz="1800" dirty="0">
                <a:latin typeface="Arial" panose="020B0604020202020204" pitchFamily="34" charset="0"/>
              </a:rPr>
              <a:t>+ β</a:t>
            </a:r>
            <a:r>
              <a:rPr lang="pt-BR" sz="1800" baseline="-25000" dirty="0">
                <a:latin typeface="Arial" panose="020B0604020202020204" pitchFamily="34" charset="0"/>
              </a:rPr>
              <a:t>2</a:t>
            </a:r>
            <a:r>
              <a:rPr lang="pt-BR" sz="1800" dirty="0">
                <a:latin typeface="Arial" panose="020B0604020202020204" pitchFamily="34" charset="0"/>
              </a:rPr>
              <a:t>X</a:t>
            </a:r>
            <a:r>
              <a:rPr lang="pt-BR" sz="1800" baseline="-25000" dirty="0">
                <a:latin typeface="Arial" panose="020B0604020202020204" pitchFamily="34" charset="0"/>
              </a:rPr>
              <a:t>2</a:t>
            </a:r>
            <a:r>
              <a:rPr lang="pt-BR" sz="1800" dirty="0">
                <a:latin typeface="Arial" panose="020B0604020202020204" pitchFamily="34" charset="0"/>
              </a:rPr>
              <a:t>+ β</a:t>
            </a:r>
            <a:r>
              <a:rPr lang="pt-BR" sz="1800" baseline="-25000" dirty="0">
                <a:latin typeface="Arial" panose="020B0604020202020204" pitchFamily="34" charset="0"/>
              </a:rPr>
              <a:t>3</a:t>
            </a:r>
            <a:r>
              <a:rPr lang="pt-BR" sz="1800" dirty="0">
                <a:latin typeface="Arial" panose="020B0604020202020204" pitchFamily="34" charset="0"/>
              </a:rPr>
              <a:t>X</a:t>
            </a:r>
            <a:r>
              <a:rPr lang="pt-BR" sz="1800" baseline="-25000" dirty="0">
                <a:latin typeface="Arial" panose="020B0604020202020204" pitchFamily="34" charset="0"/>
              </a:rPr>
              <a:t>3</a:t>
            </a:r>
            <a:endParaRPr lang="pt-BR" sz="1800" dirty="0"/>
          </a:p>
          <a:p>
            <a:br>
              <a:rPr lang="pt-BR" dirty="0"/>
            </a:br>
            <a:endParaRPr lang="en-US" dirty="0"/>
          </a:p>
        </p:txBody>
      </p:sp>
      <p:sp>
        <p:nvSpPr>
          <p:cNvPr id="14" name="TextBox 13">
            <a:extLst>
              <a:ext uri="{FF2B5EF4-FFF2-40B4-BE49-F238E27FC236}">
                <a16:creationId xmlns:a16="http://schemas.microsoft.com/office/drawing/2014/main" id="{A088E4C2-21E8-4ABF-BDC8-EA2E36F1B70B}"/>
              </a:ext>
            </a:extLst>
          </p:cNvPr>
          <p:cNvSpPr txBox="1"/>
          <p:nvPr/>
        </p:nvSpPr>
        <p:spPr>
          <a:xfrm>
            <a:off x="5354444" y="597485"/>
            <a:ext cx="740572" cy="369332"/>
          </a:xfrm>
          <a:prstGeom prst="rect">
            <a:avLst/>
          </a:prstGeom>
          <a:noFill/>
        </p:spPr>
        <p:txBody>
          <a:bodyPr wrap="square" rtlCol="0">
            <a:spAutoFit/>
          </a:bodyPr>
          <a:lstStyle/>
          <a:p>
            <a:r>
              <a:rPr lang="pt-BR" sz="1800" dirty="0">
                <a:latin typeface="Arial" panose="020B0604020202020204" pitchFamily="34" charset="0"/>
              </a:rPr>
              <a:t>N</a:t>
            </a:r>
            <a:r>
              <a:rPr lang="pt-BR" sz="1800" baseline="-25000" dirty="0">
                <a:latin typeface="Arial" panose="020B0604020202020204" pitchFamily="34" charset="0"/>
              </a:rPr>
              <a:t>1</a:t>
            </a:r>
            <a:r>
              <a:rPr lang="pt-BR" sz="1800" dirty="0">
                <a:latin typeface="Arial" panose="020B0604020202020204" pitchFamily="34" charset="0"/>
              </a:rPr>
              <a:t> =</a:t>
            </a:r>
            <a:endParaRPr lang="en-US" sz="1800" dirty="0"/>
          </a:p>
        </p:txBody>
      </p:sp>
      <p:sp>
        <p:nvSpPr>
          <p:cNvPr id="15" name="TextBox 14">
            <a:extLst>
              <a:ext uri="{FF2B5EF4-FFF2-40B4-BE49-F238E27FC236}">
                <a16:creationId xmlns:a16="http://schemas.microsoft.com/office/drawing/2014/main" id="{F2075AF6-91EA-49AA-AD32-6B8A9422D202}"/>
              </a:ext>
            </a:extLst>
          </p:cNvPr>
          <p:cNvSpPr txBox="1"/>
          <p:nvPr/>
        </p:nvSpPr>
        <p:spPr>
          <a:xfrm>
            <a:off x="5861791" y="477975"/>
            <a:ext cx="524765" cy="523220"/>
          </a:xfrm>
          <a:prstGeom prst="rect">
            <a:avLst/>
          </a:prstGeom>
          <a:noFill/>
        </p:spPr>
        <p:txBody>
          <a:bodyPr wrap="square" rtlCol="0">
            <a:spAutoFit/>
          </a:bodyPr>
          <a:lstStyle/>
          <a:p>
            <a:r>
              <a:rPr lang="en-US" sz="2800" dirty="0"/>
              <a:t>f(</a:t>
            </a:r>
          </a:p>
        </p:txBody>
      </p:sp>
      <p:sp>
        <p:nvSpPr>
          <p:cNvPr id="144" name="TextBox 143">
            <a:extLst>
              <a:ext uri="{FF2B5EF4-FFF2-40B4-BE49-F238E27FC236}">
                <a16:creationId xmlns:a16="http://schemas.microsoft.com/office/drawing/2014/main" id="{DEFBCD39-C19E-4ACC-83AD-7172B9566D3E}"/>
              </a:ext>
            </a:extLst>
          </p:cNvPr>
          <p:cNvSpPr txBox="1"/>
          <p:nvPr/>
        </p:nvSpPr>
        <p:spPr>
          <a:xfrm>
            <a:off x="8233339" y="477683"/>
            <a:ext cx="524765" cy="523220"/>
          </a:xfrm>
          <a:prstGeom prst="rect">
            <a:avLst/>
          </a:prstGeom>
          <a:noFill/>
        </p:spPr>
        <p:txBody>
          <a:bodyPr wrap="square" rtlCol="0">
            <a:spAutoFit/>
          </a:bodyPr>
          <a:lstStyle/>
          <a:p>
            <a:r>
              <a:rPr lang="en-US" sz="2800" dirty="0"/>
              <a:t>)</a:t>
            </a:r>
          </a:p>
        </p:txBody>
      </p:sp>
      <p:sp>
        <p:nvSpPr>
          <p:cNvPr id="145" name="TextBox 144">
            <a:extLst>
              <a:ext uri="{FF2B5EF4-FFF2-40B4-BE49-F238E27FC236}">
                <a16:creationId xmlns:a16="http://schemas.microsoft.com/office/drawing/2014/main" id="{2B35B6F2-016E-4A83-9F4D-1B70E165C647}"/>
              </a:ext>
            </a:extLst>
          </p:cNvPr>
          <p:cNvSpPr txBox="1"/>
          <p:nvPr/>
        </p:nvSpPr>
        <p:spPr>
          <a:xfrm>
            <a:off x="6232520" y="1388097"/>
            <a:ext cx="1842419" cy="523220"/>
          </a:xfrm>
          <a:prstGeom prst="rect">
            <a:avLst/>
          </a:prstGeom>
          <a:noFill/>
        </p:spPr>
        <p:txBody>
          <a:bodyPr wrap="square" rtlCol="0">
            <a:spAutoFit/>
          </a:bodyPr>
          <a:lstStyle/>
          <a:p>
            <a:r>
              <a:rPr lang="en-US" sz="2800" dirty="0"/>
              <a:t>f(x) = …</a:t>
            </a:r>
          </a:p>
        </p:txBody>
      </p:sp>
      <p:sp>
        <p:nvSpPr>
          <p:cNvPr id="18" name="TextBox 17">
            <a:extLst>
              <a:ext uri="{FF2B5EF4-FFF2-40B4-BE49-F238E27FC236}">
                <a16:creationId xmlns:a16="http://schemas.microsoft.com/office/drawing/2014/main" id="{6C5B98C5-8D2A-475C-A510-7099B851F04D}"/>
              </a:ext>
            </a:extLst>
          </p:cNvPr>
          <p:cNvSpPr txBox="1"/>
          <p:nvPr/>
        </p:nvSpPr>
        <p:spPr>
          <a:xfrm>
            <a:off x="6694995" y="2637050"/>
            <a:ext cx="1925707" cy="369332"/>
          </a:xfrm>
          <a:prstGeom prst="rect">
            <a:avLst/>
          </a:prstGeom>
          <a:noFill/>
        </p:spPr>
        <p:txBody>
          <a:bodyPr wrap="square" rtlCol="0">
            <a:spAutoFit/>
          </a:bodyPr>
          <a:lstStyle/>
          <a:p>
            <a:r>
              <a:rPr lang="en-US" sz="1800" dirty="0"/>
              <a:t>Tan-h</a:t>
            </a:r>
          </a:p>
        </p:txBody>
      </p:sp>
      <p:sp>
        <p:nvSpPr>
          <p:cNvPr id="148" name="TextBox 147">
            <a:extLst>
              <a:ext uri="{FF2B5EF4-FFF2-40B4-BE49-F238E27FC236}">
                <a16:creationId xmlns:a16="http://schemas.microsoft.com/office/drawing/2014/main" id="{C93EA437-D959-4DEC-B4CB-8D96270810AE}"/>
              </a:ext>
            </a:extLst>
          </p:cNvPr>
          <p:cNvSpPr txBox="1"/>
          <p:nvPr/>
        </p:nvSpPr>
        <p:spPr>
          <a:xfrm>
            <a:off x="6563257" y="2175994"/>
            <a:ext cx="1925707" cy="369332"/>
          </a:xfrm>
          <a:prstGeom prst="rect">
            <a:avLst/>
          </a:prstGeom>
          <a:noFill/>
        </p:spPr>
        <p:txBody>
          <a:bodyPr wrap="square" rtlCol="0">
            <a:spAutoFit/>
          </a:bodyPr>
          <a:lstStyle/>
          <a:p>
            <a:r>
              <a:rPr lang="en-US" sz="1800" dirty="0"/>
              <a:t>Sigmoid</a:t>
            </a:r>
          </a:p>
        </p:txBody>
      </p:sp>
      <p:sp>
        <p:nvSpPr>
          <p:cNvPr id="149" name="TextBox 148">
            <a:extLst>
              <a:ext uri="{FF2B5EF4-FFF2-40B4-BE49-F238E27FC236}">
                <a16:creationId xmlns:a16="http://schemas.microsoft.com/office/drawing/2014/main" id="{22818902-493A-46EF-A8C8-BB3EF27EDDF6}"/>
              </a:ext>
            </a:extLst>
          </p:cNvPr>
          <p:cNvSpPr txBox="1"/>
          <p:nvPr/>
        </p:nvSpPr>
        <p:spPr>
          <a:xfrm>
            <a:off x="6698639" y="3046567"/>
            <a:ext cx="1925707" cy="369332"/>
          </a:xfrm>
          <a:prstGeom prst="rect">
            <a:avLst/>
          </a:prstGeom>
          <a:noFill/>
        </p:spPr>
        <p:txBody>
          <a:bodyPr wrap="square" rtlCol="0">
            <a:spAutoFit/>
          </a:bodyPr>
          <a:lstStyle/>
          <a:p>
            <a:r>
              <a:rPr lang="en-US" sz="1800" dirty="0" err="1"/>
              <a:t>ReLU</a:t>
            </a:r>
            <a:endParaRPr lang="en-US" sz="1800" dirty="0"/>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7E8E19C7-45C9-4D1D-9555-4E18AFE87EC6}"/>
                  </a:ext>
                </a:extLst>
              </p:cNvPr>
              <p:cNvSpPr/>
              <p:nvPr/>
            </p:nvSpPr>
            <p:spPr>
              <a:xfrm>
                <a:off x="6463757" y="3640750"/>
                <a:ext cx="1422312" cy="528543"/>
              </a:xfrm>
              <a:prstGeom prst="rect">
                <a:avLst/>
              </a:prstGeom>
            </p:spPr>
            <p:txBody>
              <a:bodyPr wrap="none">
                <a:spAutoFit/>
              </a:bodyPr>
              <a:lstStyle/>
              <a:p>
                <a:r>
                  <a:rPr lang="en-US" sz="2000" dirty="0"/>
                  <a:t>f(x) = </a:t>
                </a:r>
                <a14:m>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r>
                              <a:rPr lang="en-US" sz="2000" b="0" i="1" smtClean="0">
                                <a:latin typeface="Cambria Math" panose="02040503050406030204" pitchFamily="18" charset="0"/>
                              </a:rPr>
                              <m:t>𝑥</m:t>
                            </m:r>
                          </m:sup>
                        </m:sSup>
                      </m:den>
                    </m:f>
                  </m:oMath>
                </a14:m>
                <a:endParaRPr lang="en-US" sz="2000" dirty="0"/>
              </a:p>
            </p:txBody>
          </p:sp>
        </mc:Choice>
        <mc:Fallback xmlns="">
          <p:sp>
            <p:nvSpPr>
              <p:cNvPr id="21" name="Rectangle 20">
                <a:extLst>
                  <a:ext uri="{FF2B5EF4-FFF2-40B4-BE49-F238E27FC236}">
                    <a16:creationId xmlns:a16="http://schemas.microsoft.com/office/drawing/2014/main" id="{7E8E19C7-45C9-4D1D-9555-4E18AFE87EC6}"/>
                  </a:ext>
                </a:extLst>
              </p:cNvPr>
              <p:cNvSpPr>
                <a:spLocks noRot="1" noChangeAspect="1" noMove="1" noResize="1" noEditPoints="1" noAdjustHandles="1" noChangeArrowheads="1" noChangeShapeType="1" noTextEdit="1"/>
              </p:cNvSpPr>
              <p:nvPr/>
            </p:nvSpPr>
            <p:spPr>
              <a:xfrm>
                <a:off x="6463757" y="3640750"/>
                <a:ext cx="1422312" cy="528543"/>
              </a:xfrm>
              <a:prstGeom prst="rect">
                <a:avLst/>
              </a:prstGeom>
              <a:blipFill>
                <a:blip r:embed="rId3"/>
                <a:stretch>
                  <a:fillRect l="-4274" b="-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0" name="Rectangle 149">
                <a:extLst>
                  <a:ext uri="{FF2B5EF4-FFF2-40B4-BE49-F238E27FC236}">
                    <a16:creationId xmlns:a16="http://schemas.microsoft.com/office/drawing/2014/main" id="{653B7D5B-2CF1-4AA5-99C7-8491C8324094}"/>
                  </a:ext>
                </a:extLst>
              </p:cNvPr>
              <p:cNvSpPr/>
              <p:nvPr/>
            </p:nvSpPr>
            <p:spPr>
              <a:xfrm>
                <a:off x="6242388" y="3644628"/>
                <a:ext cx="1962717" cy="529184"/>
              </a:xfrm>
              <a:prstGeom prst="rect">
                <a:avLst/>
              </a:prstGeom>
            </p:spPr>
            <p:txBody>
              <a:bodyPr wrap="none">
                <a:spAutoFit/>
              </a:bodyPr>
              <a:lstStyle/>
              <a:p>
                <a:r>
                  <a:rPr lang="en-US" sz="2000" dirty="0"/>
                  <a:t>f(x) = </a:t>
                </a:r>
                <a14:m>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num>
                      <m:den>
                        <m:r>
                          <a:rPr lang="en-US" sz="2000" b="0" i="1" smtClean="0">
                            <a:latin typeface="Cambria Math" panose="02040503050406030204" pitchFamily="18" charset="0"/>
                          </a:rPr>
                          <m:t>1+</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−2</m:t>
                            </m:r>
                            <m:r>
                              <a:rPr lang="en-US" sz="2000" b="0" i="1" smtClean="0">
                                <a:latin typeface="Cambria Math" panose="02040503050406030204" pitchFamily="18" charset="0"/>
                              </a:rPr>
                              <m:t>𝑥</m:t>
                            </m:r>
                          </m:sup>
                        </m:sSup>
                      </m:den>
                    </m:f>
                    <m:r>
                      <a:rPr lang="en-US" sz="2000" b="0" i="1" smtClean="0">
                        <a:latin typeface="Cambria Math" panose="02040503050406030204" pitchFamily="18" charset="0"/>
                      </a:rPr>
                      <m:t>−1</m:t>
                    </m:r>
                  </m:oMath>
                </a14:m>
                <a:endParaRPr lang="en-US" sz="2000" dirty="0"/>
              </a:p>
            </p:txBody>
          </p:sp>
        </mc:Choice>
        <mc:Fallback xmlns="">
          <p:sp>
            <p:nvSpPr>
              <p:cNvPr id="150" name="Rectangle 149">
                <a:extLst>
                  <a:ext uri="{FF2B5EF4-FFF2-40B4-BE49-F238E27FC236}">
                    <a16:creationId xmlns:a16="http://schemas.microsoft.com/office/drawing/2014/main" id="{653B7D5B-2CF1-4AA5-99C7-8491C8324094}"/>
                  </a:ext>
                </a:extLst>
              </p:cNvPr>
              <p:cNvSpPr>
                <a:spLocks noRot="1" noChangeAspect="1" noMove="1" noResize="1" noEditPoints="1" noAdjustHandles="1" noChangeArrowheads="1" noChangeShapeType="1" noTextEdit="1"/>
              </p:cNvSpPr>
              <p:nvPr/>
            </p:nvSpPr>
            <p:spPr>
              <a:xfrm>
                <a:off x="6242388" y="3644628"/>
                <a:ext cx="1962717" cy="529184"/>
              </a:xfrm>
              <a:prstGeom prst="rect">
                <a:avLst/>
              </a:prstGeom>
              <a:blipFill>
                <a:blip r:embed="rId4"/>
                <a:stretch>
                  <a:fillRect l="-3106" b="-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1" name="Rectangle 150">
                <a:extLst>
                  <a:ext uri="{FF2B5EF4-FFF2-40B4-BE49-F238E27FC236}">
                    <a16:creationId xmlns:a16="http://schemas.microsoft.com/office/drawing/2014/main" id="{F05074CE-363A-4EE8-84CA-AE6DF2FEECCF}"/>
                  </a:ext>
                </a:extLst>
              </p:cNvPr>
              <p:cNvSpPr/>
              <p:nvPr/>
            </p:nvSpPr>
            <p:spPr>
              <a:xfrm>
                <a:off x="6321638" y="3694618"/>
                <a:ext cx="1899110" cy="400110"/>
              </a:xfrm>
              <a:prstGeom prst="rect">
                <a:avLst/>
              </a:prstGeom>
            </p:spPr>
            <p:txBody>
              <a:bodyPr wrap="none">
                <a:spAutoFit/>
              </a:bodyPr>
              <a:lstStyle/>
              <a:p>
                <a:r>
                  <a:rPr lang="en-US" sz="2000" dirty="0"/>
                  <a:t>f(x) = </a:t>
                </a:r>
                <a14:m>
                  <m:oMath xmlns:m="http://schemas.openxmlformats.org/officeDocument/2006/math">
                    <m:r>
                      <m:rPr>
                        <m:sty m:val="p"/>
                      </m:rPr>
                      <a:rPr lang="en-US" sz="2000" b="0" i="0" smtClean="0">
                        <a:latin typeface="Cambria Math" panose="02040503050406030204" pitchFamily="18" charset="0"/>
                      </a:rPr>
                      <m:t>max</m:t>
                    </m:r>
                    <m:r>
                      <a:rPr lang="en-US" sz="2000" b="0" i="1" smtClean="0">
                        <a:latin typeface="Cambria Math" panose="02040503050406030204" pitchFamily="18" charset="0"/>
                      </a:rPr>
                      <m:t>⁡(0, </m:t>
                    </m:r>
                    <m:r>
                      <a:rPr lang="en-US" sz="2000" b="0" i="1" smtClean="0">
                        <a:latin typeface="Cambria Math" panose="02040503050406030204" pitchFamily="18" charset="0"/>
                      </a:rPr>
                      <m:t>𝑥</m:t>
                    </m:r>
                    <m:r>
                      <a:rPr lang="en-US" sz="2000" b="0" i="1" smtClean="0">
                        <a:latin typeface="Cambria Math" panose="02040503050406030204" pitchFamily="18" charset="0"/>
                      </a:rPr>
                      <m:t>)</m:t>
                    </m:r>
                  </m:oMath>
                </a14:m>
                <a:endParaRPr lang="en-US" sz="2000" dirty="0"/>
              </a:p>
            </p:txBody>
          </p:sp>
        </mc:Choice>
        <mc:Fallback xmlns="">
          <p:sp>
            <p:nvSpPr>
              <p:cNvPr id="151" name="Rectangle 150">
                <a:extLst>
                  <a:ext uri="{FF2B5EF4-FFF2-40B4-BE49-F238E27FC236}">
                    <a16:creationId xmlns:a16="http://schemas.microsoft.com/office/drawing/2014/main" id="{F05074CE-363A-4EE8-84CA-AE6DF2FEECCF}"/>
                  </a:ext>
                </a:extLst>
              </p:cNvPr>
              <p:cNvSpPr>
                <a:spLocks noRot="1" noChangeAspect="1" noMove="1" noResize="1" noEditPoints="1" noAdjustHandles="1" noChangeArrowheads="1" noChangeShapeType="1" noTextEdit="1"/>
              </p:cNvSpPr>
              <p:nvPr/>
            </p:nvSpPr>
            <p:spPr>
              <a:xfrm>
                <a:off x="6321638" y="3694618"/>
                <a:ext cx="1899110" cy="400110"/>
              </a:xfrm>
              <a:prstGeom prst="rect">
                <a:avLst/>
              </a:prstGeom>
              <a:blipFill>
                <a:blip r:embed="rId5"/>
                <a:stretch>
                  <a:fillRect l="-3205" t="-6061" r="-321" b="-27273"/>
                </a:stretch>
              </a:blipFill>
            </p:spPr>
            <p:txBody>
              <a:bodyPr/>
              <a:lstStyle/>
              <a:p>
                <a:r>
                  <a:rPr lang="en-US">
                    <a:noFill/>
                  </a:rPr>
                  <a:t> </a:t>
                </a:r>
              </a:p>
            </p:txBody>
          </p:sp>
        </mc:Fallback>
      </mc:AlternateContent>
    </p:spTree>
    <p:extLst>
      <p:ext uri="{BB962C8B-B14F-4D97-AF65-F5344CB8AC3E}">
        <p14:creationId xmlns:p14="http://schemas.microsoft.com/office/powerpoint/2010/main" val="383255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8"/>
                                        </p:tgtEl>
                                        <p:attrNameLst>
                                          <p:attrName>style.visibility</p:attrName>
                                        </p:attrNameLst>
                                      </p:cBhvr>
                                      <p:to>
                                        <p:strVal val="visible"/>
                                      </p:to>
                                    </p:set>
                                    <p:animEffect transition="in" filter="fade">
                                      <p:cBhvr>
                                        <p:cTn id="16" dur="500"/>
                                        <p:tgtEl>
                                          <p:spTgt spid="118"/>
                                        </p:tgtEl>
                                      </p:cBhvr>
                                    </p:animEffect>
                                  </p:childTnLst>
                                </p:cTn>
                              </p:par>
                              <p:par>
                                <p:cTn id="17" presetID="10" presetClass="entr" presetSubtype="0" fill="hold" nodeType="withEffect">
                                  <p:stCondLst>
                                    <p:cond delay="0"/>
                                  </p:stCondLst>
                                  <p:childTnLst>
                                    <p:set>
                                      <p:cBhvr>
                                        <p:cTn id="18" dur="1" fill="hold">
                                          <p:stCondLst>
                                            <p:cond delay="0"/>
                                          </p:stCondLst>
                                        </p:cTn>
                                        <p:tgtEl>
                                          <p:spTgt spid="119"/>
                                        </p:tgtEl>
                                        <p:attrNameLst>
                                          <p:attrName>style.visibility</p:attrName>
                                        </p:attrNameLst>
                                      </p:cBhvr>
                                      <p:to>
                                        <p:strVal val="visible"/>
                                      </p:to>
                                    </p:set>
                                    <p:animEffect transition="in" filter="fade">
                                      <p:cBhvr>
                                        <p:cTn id="19" dur="500"/>
                                        <p:tgtEl>
                                          <p:spTgt spid="119"/>
                                        </p:tgtEl>
                                      </p:cBhvr>
                                    </p:animEffect>
                                  </p:childTnLst>
                                </p:cTn>
                              </p:par>
                              <p:par>
                                <p:cTn id="20" presetID="10" presetClass="entr" presetSubtype="0" fill="hold" nodeType="withEffect">
                                  <p:stCondLst>
                                    <p:cond delay="0"/>
                                  </p:stCondLst>
                                  <p:childTnLst>
                                    <p:set>
                                      <p:cBhvr>
                                        <p:cTn id="21" dur="1" fill="hold">
                                          <p:stCondLst>
                                            <p:cond delay="0"/>
                                          </p:stCondLst>
                                        </p:cTn>
                                        <p:tgtEl>
                                          <p:spTgt spid="120"/>
                                        </p:tgtEl>
                                        <p:attrNameLst>
                                          <p:attrName>style.visibility</p:attrName>
                                        </p:attrNameLst>
                                      </p:cBhvr>
                                      <p:to>
                                        <p:strVal val="visible"/>
                                      </p:to>
                                    </p:set>
                                    <p:animEffect transition="in" filter="fade">
                                      <p:cBhvr>
                                        <p:cTn id="22" dur="500"/>
                                        <p:tgtEl>
                                          <p:spTgt spid="120"/>
                                        </p:tgtEl>
                                      </p:cBhvr>
                                    </p:animEffect>
                                  </p:childTnLst>
                                </p:cTn>
                              </p:par>
                              <p:par>
                                <p:cTn id="23" presetID="10" presetClass="entr" presetSubtype="0" fill="hold" nodeType="withEffect">
                                  <p:stCondLst>
                                    <p:cond delay="0"/>
                                  </p:stCondLst>
                                  <p:childTnLst>
                                    <p:set>
                                      <p:cBhvr>
                                        <p:cTn id="24" dur="1" fill="hold">
                                          <p:stCondLst>
                                            <p:cond delay="0"/>
                                          </p:stCondLst>
                                        </p:cTn>
                                        <p:tgtEl>
                                          <p:spTgt spid="123"/>
                                        </p:tgtEl>
                                        <p:attrNameLst>
                                          <p:attrName>style.visibility</p:attrName>
                                        </p:attrNameLst>
                                      </p:cBhvr>
                                      <p:to>
                                        <p:strVal val="visible"/>
                                      </p:to>
                                    </p:set>
                                    <p:animEffect transition="in" filter="fade">
                                      <p:cBhvr>
                                        <p:cTn id="25" dur="500"/>
                                        <p:tgtEl>
                                          <p:spTgt spid="123"/>
                                        </p:tgtEl>
                                      </p:cBhvr>
                                    </p:animEffect>
                                  </p:childTnLst>
                                </p:cTn>
                              </p:par>
                              <p:par>
                                <p:cTn id="26" presetID="10" presetClass="entr" presetSubtype="0" fill="hold" nodeType="withEffect">
                                  <p:stCondLst>
                                    <p:cond delay="0"/>
                                  </p:stCondLst>
                                  <p:childTnLst>
                                    <p:set>
                                      <p:cBhvr>
                                        <p:cTn id="27" dur="1" fill="hold">
                                          <p:stCondLst>
                                            <p:cond delay="0"/>
                                          </p:stCondLst>
                                        </p:cTn>
                                        <p:tgtEl>
                                          <p:spTgt spid="124"/>
                                        </p:tgtEl>
                                        <p:attrNameLst>
                                          <p:attrName>style.visibility</p:attrName>
                                        </p:attrNameLst>
                                      </p:cBhvr>
                                      <p:to>
                                        <p:strVal val="visible"/>
                                      </p:to>
                                    </p:set>
                                    <p:animEffect transition="in" filter="fade">
                                      <p:cBhvr>
                                        <p:cTn id="28" dur="500"/>
                                        <p:tgtEl>
                                          <p:spTgt spid="124"/>
                                        </p:tgtEl>
                                      </p:cBhvr>
                                    </p:animEffect>
                                  </p:childTnLst>
                                </p:cTn>
                              </p:par>
                              <p:par>
                                <p:cTn id="29" presetID="10" presetClass="entr" presetSubtype="0" fill="hold" nodeType="withEffect">
                                  <p:stCondLst>
                                    <p:cond delay="0"/>
                                  </p:stCondLst>
                                  <p:childTnLst>
                                    <p:set>
                                      <p:cBhvr>
                                        <p:cTn id="30" dur="1" fill="hold">
                                          <p:stCondLst>
                                            <p:cond delay="0"/>
                                          </p:stCondLst>
                                        </p:cTn>
                                        <p:tgtEl>
                                          <p:spTgt spid="125"/>
                                        </p:tgtEl>
                                        <p:attrNameLst>
                                          <p:attrName>style.visibility</p:attrName>
                                        </p:attrNameLst>
                                      </p:cBhvr>
                                      <p:to>
                                        <p:strVal val="visible"/>
                                      </p:to>
                                    </p:set>
                                    <p:animEffect transition="in" filter="fade">
                                      <p:cBhvr>
                                        <p:cTn id="31" dur="500"/>
                                        <p:tgtEl>
                                          <p:spTgt spid="125"/>
                                        </p:tgtEl>
                                      </p:cBhvr>
                                    </p:animEffect>
                                  </p:childTnLst>
                                </p:cTn>
                              </p:par>
                              <p:par>
                                <p:cTn id="32" presetID="10" presetClass="entr" presetSubtype="0" fill="hold" nodeType="withEffect">
                                  <p:stCondLst>
                                    <p:cond delay="0"/>
                                  </p:stCondLst>
                                  <p:childTnLst>
                                    <p:set>
                                      <p:cBhvr>
                                        <p:cTn id="33" dur="1" fill="hold">
                                          <p:stCondLst>
                                            <p:cond delay="0"/>
                                          </p:stCondLst>
                                        </p:cTn>
                                        <p:tgtEl>
                                          <p:spTgt spid="127"/>
                                        </p:tgtEl>
                                        <p:attrNameLst>
                                          <p:attrName>style.visibility</p:attrName>
                                        </p:attrNameLst>
                                      </p:cBhvr>
                                      <p:to>
                                        <p:strVal val="visible"/>
                                      </p:to>
                                    </p:set>
                                    <p:animEffect transition="in" filter="fade">
                                      <p:cBhvr>
                                        <p:cTn id="34" dur="500"/>
                                        <p:tgtEl>
                                          <p:spTgt spid="127"/>
                                        </p:tgtEl>
                                      </p:cBhvr>
                                    </p:animEffect>
                                  </p:childTnLst>
                                </p:cTn>
                              </p:par>
                              <p:par>
                                <p:cTn id="35" presetID="10" presetClass="entr" presetSubtype="0" fill="hold" nodeType="withEffect">
                                  <p:stCondLst>
                                    <p:cond delay="0"/>
                                  </p:stCondLst>
                                  <p:childTnLst>
                                    <p:set>
                                      <p:cBhvr>
                                        <p:cTn id="36" dur="1" fill="hold">
                                          <p:stCondLst>
                                            <p:cond delay="0"/>
                                          </p:stCondLst>
                                        </p:cTn>
                                        <p:tgtEl>
                                          <p:spTgt spid="128"/>
                                        </p:tgtEl>
                                        <p:attrNameLst>
                                          <p:attrName>style.visibility</p:attrName>
                                        </p:attrNameLst>
                                      </p:cBhvr>
                                      <p:to>
                                        <p:strVal val="visible"/>
                                      </p:to>
                                    </p:set>
                                    <p:animEffect transition="in" filter="fade">
                                      <p:cBhvr>
                                        <p:cTn id="37" dur="500"/>
                                        <p:tgtEl>
                                          <p:spTgt spid="128"/>
                                        </p:tgtEl>
                                      </p:cBhvr>
                                    </p:animEffect>
                                  </p:childTnLst>
                                </p:cTn>
                              </p:par>
                              <p:par>
                                <p:cTn id="38" presetID="10" presetClass="entr" presetSubtype="0" fill="hold" nodeType="withEffect">
                                  <p:stCondLst>
                                    <p:cond delay="0"/>
                                  </p:stCondLst>
                                  <p:childTnLst>
                                    <p:set>
                                      <p:cBhvr>
                                        <p:cTn id="39" dur="1" fill="hold">
                                          <p:stCondLst>
                                            <p:cond delay="0"/>
                                          </p:stCondLst>
                                        </p:cTn>
                                        <p:tgtEl>
                                          <p:spTgt spid="129"/>
                                        </p:tgtEl>
                                        <p:attrNameLst>
                                          <p:attrName>style.visibility</p:attrName>
                                        </p:attrNameLst>
                                      </p:cBhvr>
                                      <p:to>
                                        <p:strVal val="visible"/>
                                      </p:to>
                                    </p:set>
                                    <p:animEffect transition="in" filter="fade">
                                      <p:cBhvr>
                                        <p:cTn id="40" dur="500"/>
                                        <p:tgtEl>
                                          <p:spTgt spid="129"/>
                                        </p:tgtEl>
                                      </p:cBhvr>
                                    </p:animEffect>
                                  </p:childTnLst>
                                </p:cTn>
                              </p:par>
                              <p:par>
                                <p:cTn id="41" presetID="10" presetClass="entr" presetSubtype="0" fill="hold" nodeType="withEffect">
                                  <p:stCondLst>
                                    <p:cond delay="0"/>
                                  </p:stCondLst>
                                  <p:childTnLst>
                                    <p:set>
                                      <p:cBhvr>
                                        <p:cTn id="42" dur="1" fill="hold">
                                          <p:stCondLst>
                                            <p:cond delay="0"/>
                                          </p:stCondLst>
                                        </p:cTn>
                                        <p:tgtEl>
                                          <p:spTgt spid="137"/>
                                        </p:tgtEl>
                                        <p:attrNameLst>
                                          <p:attrName>style.visibility</p:attrName>
                                        </p:attrNameLst>
                                      </p:cBhvr>
                                      <p:to>
                                        <p:strVal val="visible"/>
                                      </p:to>
                                    </p:set>
                                    <p:animEffect transition="in" filter="fade">
                                      <p:cBhvr>
                                        <p:cTn id="43" dur="500"/>
                                        <p:tgtEl>
                                          <p:spTgt spid="137"/>
                                        </p:tgtEl>
                                      </p:cBhvr>
                                    </p:animEffect>
                                  </p:childTnLst>
                                </p:cTn>
                              </p:par>
                              <p:par>
                                <p:cTn id="44" presetID="10" presetClass="entr" presetSubtype="0" fill="hold" nodeType="withEffect">
                                  <p:stCondLst>
                                    <p:cond delay="0"/>
                                  </p:stCondLst>
                                  <p:childTnLst>
                                    <p:set>
                                      <p:cBhvr>
                                        <p:cTn id="45" dur="1" fill="hold">
                                          <p:stCondLst>
                                            <p:cond delay="0"/>
                                          </p:stCondLst>
                                        </p:cTn>
                                        <p:tgtEl>
                                          <p:spTgt spid="136"/>
                                        </p:tgtEl>
                                        <p:attrNameLst>
                                          <p:attrName>style.visibility</p:attrName>
                                        </p:attrNameLst>
                                      </p:cBhvr>
                                      <p:to>
                                        <p:strVal val="visible"/>
                                      </p:to>
                                    </p:set>
                                    <p:animEffect transition="in" filter="fade">
                                      <p:cBhvr>
                                        <p:cTn id="46" dur="500"/>
                                        <p:tgtEl>
                                          <p:spTgt spid="136"/>
                                        </p:tgtEl>
                                      </p:cBhvr>
                                    </p:animEffect>
                                  </p:childTnLst>
                                </p:cTn>
                              </p:par>
                              <p:par>
                                <p:cTn id="47" presetID="10" presetClass="entr" presetSubtype="0" fill="hold" nodeType="withEffect">
                                  <p:stCondLst>
                                    <p:cond delay="0"/>
                                  </p:stCondLst>
                                  <p:childTnLst>
                                    <p:set>
                                      <p:cBhvr>
                                        <p:cTn id="48" dur="1" fill="hold">
                                          <p:stCondLst>
                                            <p:cond delay="0"/>
                                          </p:stCondLst>
                                        </p:cTn>
                                        <p:tgtEl>
                                          <p:spTgt spid="135"/>
                                        </p:tgtEl>
                                        <p:attrNameLst>
                                          <p:attrName>style.visibility</p:attrName>
                                        </p:attrNameLst>
                                      </p:cBhvr>
                                      <p:to>
                                        <p:strVal val="visible"/>
                                      </p:to>
                                    </p:set>
                                    <p:animEffect transition="in" filter="fade">
                                      <p:cBhvr>
                                        <p:cTn id="49" dur="500"/>
                                        <p:tgtEl>
                                          <p:spTgt spid="135"/>
                                        </p:tgtEl>
                                      </p:cBhvr>
                                    </p:animEffect>
                                  </p:childTnLst>
                                </p:cTn>
                              </p:par>
                              <p:par>
                                <p:cTn id="50" presetID="10" presetClass="entr" presetSubtype="0" fill="hold" grpId="1" nodeType="withEffect">
                                  <p:stCondLst>
                                    <p:cond delay="0"/>
                                  </p:stCondLst>
                                  <p:childTnLst>
                                    <p:set>
                                      <p:cBhvr>
                                        <p:cTn id="51" dur="1" fill="hold">
                                          <p:stCondLst>
                                            <p:cond delay="0"/>
                                          </p:stCondLst>
                                        </p:cTn>
                                        <p:tgtEl>
                                          <p:spTgt spid="107"/>
                                        </p:tgtEl>
                                        <p:attrNameLst>
                                          <p:attrName>style.visibility</p:attrName>
                                        </p:attrNameLst>
                                      </p:cBhvr>
                                      <p:to>
                                        <p:strVal val="visible"/>
                                      </p:to>
                                    </p:set>
                                    <p:animEffect transition="in" filter="fade">
                                      <p:cBhvr>
                                        <p:cTn id="52" dur="500"/>
                                        <p:tgtEl>
                                          <p:spTgt spid="107"/>
                                        </p:tgtEl>
                                      </p:cBhvr>
                                    </p:animEffect>
                                  </p:childTnLst>
                                </p:cTn>
                              </p:par>
                              <p:par>
                                <p:cTn id="53" presetID="10" presetClass="entr" presetSubtype="0" fill="hold" grpId="1" nodeType="withEffect">
                                  <p:stCondLst>
                                    <p:cond delay="0"/>
                                  </p:stCondLst>
                                  <p:childTnLst>
                                    <p:set>
                                      <p:cBhvr>
                                        <p:cTn id="54" dur="1" fill="hold">
                                          <p:stCondLst>
                                            <p:cond delay="0"/>
                                          </p:stCondLst>
                                        </p:cTn>
                                        <p:tgtEl>
                                          <p:spTgt spid="108"/>
                                        </p:tgtEl>
                                        <p:attrNameLst>
                                          <p:attrName>style.visibility</p:attrName>
                                        </p:attrNameLst>
                                      </p:cBhvr>
                                      <p:to>
                                        <p:strVal val="visible"/>
                                      </p:to>
                                    </p:set>
                                    <p:animEffect transition="in" filter="fade">
                                      <p:cBhvr>
                                        <p:cTn id="55" dur="500"/>
                                        <p:tgtEl>
                                          <p:spTgt spid="108"/>
                                        </p:tgtEl>
                                      </p:cBhvr>
                                    </p:animEffect>
                                  </p:childTnLst>
                                </p:cTn>
                              </p:par>
                              <p:par>
                                <p:cTn id="56" presetID="10" presetClass="entr" presetSubtype="0" fill="hold" grpId="1" nodeType="withEffect">
                                  <p:stCondLst>
                                    <p:cond delay="0"/>
                                  </p:stCondLst>
                                  <p:childTnLst>
                                    <p:set>
                                      <p:cBhvr>
                                        <p:cTn id="57" dur="1" fill="hold">
                                          <p:stCondLst>
                                            <p:cond delay="0"/>
                                          </p:stCondLst>
                                        </p:cTn>
                                        <p:tgtEl>
                                          <p:spTgt spid="110"/>
                                        </p:tgtEl>
                                        <p:attrNameLst>
                                          <p:attrName>style.visibility</p:attrName>
                                        </p:attrNameLst>
                                      </p:cBhvr>
                                      <p:to>
                                        <p:strVal val="visible"/>
                                      </p:to>
                                    </p:set>
                                    <p:animEffect transition="in" filter="fade">
                                      <p:cBhvr>
                                        <p:cTn id="58" dur="500"/>
                                        <p:tgtEl>
                                          <p:spTgt spid="110"/>
                                        </p:tgtEl>
                                      </p:cBhvr>
                                    </p:animEffect>
                                  </p:childTnLst>
                                </p:cTn>
                              </p:par>
                              <p:par>
                                <p:cTn id="59" presetID="10" presetClass="entr" presetSubtype="0" fill="hold" nodeType="withEffect">
                                  <p:stCondLst>
                                    <p:cond delay="0"/>
                                  </p:stCondLst>
                                  <p:childTnLst>
                                    <p:set>
                                      <p:cBhvr>
                                        <p:cTn id="60" dur="1" fill="hold">
                                          <p:stCondLst>
                                            <p:cond delay="0"/>
                                          </p:stCondLst>
                                        </p:cTn>
                                        <p:tgtEl>
                                          <p:spTgt spid="133"/>
                                        </p:tgtEl>
                                        <p:attrNameLst>
                                          <p:attrName>style.visibility</p:attrName>
                                        </p:attrNameLst>
                                      </p:cBhvr>
                                      <p:to>
                                        <p:strVal val="visible"/>
                                      </p:to>
                                    </p:set>
                                    <p:animEffect transition="in" filter="fade">
                                      <p:cBhvr>
                                        <p:cTn id="61" dur="500"/>
                                        <p:tgtEl>
                                          <p:spTgt spid="133"/>
                                        </p:tgtEl>
                                      </p:cBhvr>
                                    </p:animEffect>
                                  </p:childTnLst>
                                </p:cTn>
                              </p:par>
                              <p:par>
                                <p:cTn id="62" presetID="10" presetClass="entr" presetSubtype="0" fill="hold" nodeType="withEffect">
                                  <p:stCondLst>
                                    <p:cond delay="0"/>
                                  </p:stCondLst>
                                  <p:childTnLst>
                                    <p:set>
                                      <p:cBhvr>
                                        <p:cTn id="63" dur="1" fill="hold">
                                          <p:stCondLst>
                                            <p:cond delay="0"/>
                                          </p:stCondLst>
                                        </p:cTn>
                                        <p:tgtEl>
                                          <p:spTgt spid="132"/>
                                        </p:tgtEl>
                                        <p:attrNameLst>
                                          <p:attrName>style.visibility</p:attrName>
                                        </p:attrNameLst>
                                      </p:cBhvr>
                                      <p:to>
                                        <p:strVal val="visible"/>
                                      </p:to>
                                    </p:set>
                                    <p:animEffect transition="in" filter="fade">
                                      <p:cBhvr>
                                        <p:cTn id="64" dur="500"/>
                                        <p:tgtEl>
                                          <p:spTgt spid="132"/>
                                        </p:tgtEl>
                                      </p:cBhvr>
                                    </p:animEffect>
                                  </p:childTnLst>
                                </p:cTn>
                              </p:par>
                              <p:par>
                                <p:cTn id="65" presetID="10" presetClass="entr" presetSubtype="0" fill="hold" nodeType="withEffect">
                                  <p:stCondLst>
                                    <p:cond delay="0"/>
                                  </p:stCondLst>
                                  <p:childTnLst>
                                    <p:set>
                                      <p:cBhvr>
                                        <p:cTn id="66" dur="1" fill="hold">
                                          <p:stCondLst>
                                            <p:cond delay="0"/>
                                          </p:stCondLst>
                                        </p:cTn>
                                        <p:tgtEl>
                                          <p:spTgt spid="131"/>
                                        </p:tgtEl>
                                        <p:attrNameLst>
                                          <p:attrName>style.visibility</p:attrName>
                                        </p:attrNameLst>
                                      </p:cBhvr>
                                      <p:to>
                                        <p:strVal val="visible"/>
                                      </p:to>
                                    </p:set>
                                    <p:animEffect transition="in" filter="fade">
                                      <p:cBhvr>
                                        <p:cTn id="67" dur="500"/>
                                        <p:tgtEl>
                                          <p:spTgt spid="131"/>
                                        </p:tgtEl>
                                      </p:cBhvr>
                                    </p:animEffect>
                                  </p:childTnLst>
                                </p:cTn>
                              </p:par>
                              <p:par>
                                <p:cTn id="68" presetID="10" presetClass="entr" presetSubtype="0" fill="hold" nodeType="withEffect">
                                  <p:stCondLst>
                                    <p:cond delay="0"/>
                                  </p:stCondLst>
                                  <p:childTnLst>
                                    <p:set>
                                      <p:cBhvr>
                                        <p:cTn id="69" dur="1" fill="hold">
                                          <p:stCondLst>
                                            <p:cond delay="0"/>
                                          </p:stCondLst>
                                        </p:cTn>
                                        <p:tgtEl>
                                          <p:spTgt spid="130"/>
                                        </p:tgtEl>
                                        <p:attrNameLst>
                                          <p:attrName>style.visibility</p:attrName>
                                        </p:attrNameLst>
                                      </p:cBhvr>
                                      <p:to>
                                        <p:strVal val="visible"/>
                                      </p:to>
                                    </p:set>
                                    <p:animEffect transition="in" filter="fade">
                                      <p:cBhvr>
                                        <p:cTn id="70" dur="500"/>
                                        <p:tgtEl>
                                          <p:spTgt spid="130"/>
                                        </p:tgtEl>
                                      </p:cBhvr>
                                    </p:animEffect>
                                  </p:childTnLst>
                                </p:cTn>
                              </p:par>
                              <p:par>
                                <p:cTn id="71" presetID="10" presetClass="entr" presetSubtype="0" fill="hold" grpId="1" nodeType="withEffect">
                                  <p:stCondLst>
                                    <p:cond delay="0"/>
                                  </p:stCondLst>
                                  <p:childTnLst>
                                    <p:set>
                                      <p:cBhvr>
                                        <p:cTn id="72" dur="1" fill="hold">
                                          <p:stCondLst>
                                            <p:cond delay="0"/>
                                          </p:stCondLst>
                                        </p:cTn>
                                        <p:tgtEl>
                                          <p:spTgt spid="140"/>
                                        </p:tgtEl>
                                        <p:attrNameLst>
                                          <p:attrName>style.visibility</p:attrName>
                                        </p:attrNameLst>
                                      </p:cBhvr>
                                      <p:to>
                                        <p:strVal val="visible"/>
                                      </p:to>
                                    </p:set>
                                    <p:animEffect transition="in" filter="fade">
                                      <p:cBhvr>
                                        <p:cTn id="73" dur="500"/>
                                        <p:tgtEl>
                                          <p:spTgt spid="140"/>
                                        </p:tgtEl>
                                      </p:cBhvr>
                                    </p:animEffect>
                                  </p:childTnLst>
                                </p:cTn>
                              </p:par>
                              <p:par>
                                <p:cTn id="74" presetID="10" presetClass="entr" presetSubtype="0" fill="hold" grpId="1" nodeType="withEffect">
                                  <p:stCondLst>
                                    <p:cond delay="0"/>
                                  </p:stCondLst>
                                  <p:childTnLst>
                                    <p:set>
                                      <p:cBhvr>
                                        <p:cTn id="75" dur="1" fill="hold">
                                          <p:stCondLst>
                                            <p:cond delay="0"/>
                                          </p:stCondLst>
                                        </p:cTn>
                                        <p:tgtEl>
                                          <p:spTgt spid="141"/>
                                        </p:tgtEl>
                                        <p:attrNameLst>
                                          <p:attrName>style.visibility</p:attrName>
                                        </p:attrNameLst>
                                      </p:cBhvr>
                                      <p:to>
                                        <p:strVal val="visible"/>
                                      </p:to>
                                    </p:set>
                                    <p:animEffect transition="in" filter="fade">
                                      <p:cBhvr>
                                        <p:cTn id="76" dur="500"/>
                                        <p:tgtEl>
                                          <p:spTgt spid="141"/>
                                        </p:tgtEl>
                                      </p:cBhvr>
                                    </p:animEffect>
                                  </p:childTnLst>
                                </p:cTn>
                              </p:par>
                              <p:par>
                                <p:cTn id="77" presetID="10" presetClass="entr" presetSubtype="0" fill="hold" grpId="1" nodeType="withEffect">
                                  <p:stCondLst>
                                    <p:cond delay="0"/>
                                  </p:stCondLst>
                                  <p:childTnLst>
                                    <p:set>
                                      <p:cBhvr>
                                        <p:cTn id="78" dur="1" fill="hold">
                                          <p:stCondLst>
                                            <p:cond delay="0"/>
                                          </p:stCondLst>
                                        </p:cTn>
                                        <p:tgtEl>
                                          <p:spTgt spid="111"/>
                                        </p:tgtEl>
                                        <p:attrNameLst>
                                          <p:attrName>style.visibility</p:attrName>
                                        </p:attrNameLst>
                                      </p:cBhvr>
                                      <p:to>
                                        <p:strVal val="visible"/>
                                      </p:to>
                                    </p:set>
                                    <p:animEffect transition="in" filter="fade">
                                      <p:cBhvr>
                                        <p:cTn id="79" dur="500"/>
                                        <p:tgtEl>
                                          <p:spTgt spid="111"/>
                                        </p:tgtEl>
                                      </p:cBhvr>
                                    </p:animEffect>
                                  </p:childTnLst>
                                </p:cTn>
                              </p:par>
                              <p:par>
                                <p:cTn id="80" presetID="10" presetClass="entr" presetSubtype="0" fill="hold" grpId="1" nodeType="withEffect">
                                  <p:stCondLst>
                                    <p:cond delay="0"/>
                                  </p:stCondLst>
                                  <p:childTnLst>
                                    <p:set>
                                      <p:cBhvr>
                                        <p:cTn id="81" dur="1" fill="hold">
                                          <p:stCondLst>
                                            <p:cond delay="0"/>
                                          </p:stCondLst>
                                        </p:cTn>
                                        <p:tgtEl>
                                          <p:spTgt spid="116"/>
                                        </p:tgtEl>
                                        <p:attrNameLst>
                                          <p:attrName>style.visibility</p:attrName>
                                        </p:attrNameLst>
                                      </p:cBhvr>
                                      <p:to>
                                        <p:strVal val="visible"/>
                                      </p:to>
                                    </p:set>
                                    <p:animEffect transition="in" filter="fade">
                                      <p:cBhvr>
                                        <p:cTn id="82" dur="500"/>
                                        <p:tgtEl>
                                          <p:spTgt spid="116"/>
                                        </p:tgtEl>
                                      </p:cBhvr>
                                    </p:animEffect>
                                  </p:childTnLst>
                                </p:cTn>
                              </p:par>
                              <p:par>
                                <p:cTn id="83" presetID="10" presetClass="entr" presetSubtype="0" fill="hold" nodeType="withEffect">
                                  <p:stCondLst>
                                    <p:cond delay="0"/>
                                  </p:stCondLst>
                                  <p:childTnLst>
                                    <p:set>
                                      <p:cBhvr>
                                        <p:cTn id="84" dur="1" fill="hold">
                                          <p:stCondLst>
                                            <p:cond delay="0"/>
                                          </p:stCondLst>
                                        </p:cTn>
                                        <p:tgtEl>
                                          <p:spTgt spid="142"/>
                                        </p:tgtEl>
                                        <p:attrNameLst>
                                          <p:attrName>style.visibility</p:attrName>
                                        </p:attrNameLst>
                                      </p:cBhvr>
                                      <p:to>
                                        <p:strVal val="visible"/>
                                      </p:to>
                                    </p:set>
                                    <p:animEffect transition="in" filter="fade">
                                      <p:cBhvr>
                                        <p:cTn id="85" dur="500"/>
                                        <p:tgtEl>
                                          <p:spTgt spid="14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02"/>
                                        </p:tgtEl>
                                        <p:attrNameLst>
                                          <p:attrName>style.visibility</p:attrName>
                                        </p:attrNameLst>
                                      </p:cBhvr>
                                      <p:to>
                                        <p:strVal val="visible"/>
                                      </p:to>
                                    </p:set>
                                    <p:animEffect transition="in" filter="fade">
                                      <p:cBhvr>
                                        <p:cTn id="88" dur="500"/>
                                        <p:tgtEl>
                                          <p:spTgt spid="10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04"/>
                                        </p:tgtEl>
                                        <p:attrNameLst>
                                          <p:attrName>style.visibility</p:attrName>
                                        </p:attrNameLst>
                                      </p:cBhvr>
                                      <p:to>
                                        <p:strVal val="visible"/>
                                      </p:to>
                                    </p:set>
                                    <p:animEffect transition="in" filter="fade">
                                      <p:cBhvr>
                                        <p:cTn id="91" dur="500"/>
                                        <p:tgtEl>
                                          <p:spTgt spid="10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09"/>
                                        </p:tgtEl>
                                        <p:attrNameLst>
                                          <p:attrName>style.visibility</p:attrName>
                                        </p:attrNameLst>
                                      </p:cBhvr>
                                      <p:to>
                                        <p:strVal val="visible"/>
                                      </p:to>
                                    </p:set>
                                    <p:animEffect transition="in" filter="fade">
                                      <p:cBhvr>
                                        <p:cTn id="94" dur="500"/>
                                        <p:tgtEl>
                                          <p:spTgt spid="10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12"/>
                                        </p:tgtEl>
                                        <p:attrNameLst>
                                          <p:attrName>style.visibility</p:attrName>
                                        </p:attrNameLst>
                                      </p:cBhvr>
                                      <p:to>
                                        <p:strVal val="visible"/>
                                      </p:to>
                                    </p:set>
                                    <p:animEffect transition="in" filter="fade">
                                      <p:cBhvr>
                                        <p:cTn id="97" dur="500"/>
                                        <p:tgtEl>
                                          <p:spTgt spid="112"/>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13"/>
                                        </p:tgtEl>
                                        <p:attrNameLst>
                                          <p:attrName>style.visibility</p:attrName>
                                        </p:attrNameLst>
                                      </p:cBhvr>
                                      <p:to>
                                        <p:strVal val="visible"/>
                                      </p:to>
                                    </p:set>
                                    <p:animEffect transition="in" filter="fade">
                                      <p:cBhvr>
                                        <p:cTn id="100" dur="500"/>
                                        <p:tgtEl>
                                          <p:spTgt spid="11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14"/>
                                        </p:tgtEl>
                                        <p:attrNameLst>
                                          <p:attrName>style.visibility</p:attrName>
                                        </p:attrNameLst>
                                      </p:cBhvr>
                                      <p:to>
                                        <p:strVal val="visible"/>
                                      </p:to>
                                    </p:set>
                                    <p:animEffect transition="in" filter="fade">
                                      <p:cBhvr>
                                        <p:cTn id="103" dur="500"/>
                                        <p:tgtEl>
                                          <p:spTgt spid="114"/>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15"/>
                                        </p:tgtEl>
                                        <p:attrNameLst>
                                          <p:attrName>style.visibility</p:attrName>
                                        </p:attrNameLst>
                                      </p:cBhvr>
                                      <p:to>
                                        <p:strVal val="visible"/>
                                      </p:to>
                                    </p:set>
                                    <p:animEffect transition="in" filter="fade">
                                      <p:cBhvr>
                                        <p:cTn id="106" dur="500"/>
                                        <p:tgtEl>
                                          <p:spTgt spid="115"/>
                                        </p:tgtEl>
                                      </p:cBhvr>
                                    </p:animEffect>
                                  </p:childTnLst>
                                </p:cTn>
                              </p:par>
                              <p:par>
                                <p:cTn id="107" presetID="10" presetClass="entr" presetSubtype="0" fill="hold" nodeType="withEffect">
                                  <p:stCondLst>
                                    <p:cond delay="0"/>
                                  </p:stCondLst>
                                  <p:childTnLst>
                                    <p:set>
                                      <p:cBhvr>
                                        <p:cTn id="108" dur="1" fill="hold">
                                          <p:stCondLst>
                                            <p:cond delay="0"/>
                                          </p:stCondLst>
                                        </p:cTn>
                                        <p:tgtEl>
                                          <p:spTgt spid="117"/>
                                        </p:tgtEl>
                                        <p:attrNameLst>
                                          <p:attrName>style.visibility</p:attrName>
                                        </p:attrNameLst>
                                      </p:cBhvr>
                                      <p:to>
                                        <p:strVal val="visible"/>
                                      </p:to>
                                    </p:set>
                                    <p:animEffect transition="in" filter="fade">
                                      <p:cBhvr>
                                        <p:cTn id="109" dur="500"/>
                                        <p:tgtEl>
                                          <p:spTgt spid="117"/>
                                        </p:tgtEl>
                                      </p:cBhvr>
                                    </p:animEffect>
                                  </p:childTnLst>
                                </p:cTn>
                              </p:par>
                              <p:par>
                                <p:cTn id="110" presetID="10" presetClass="entr" presetSubtype="0" fill="hold" nodeType="withEffect">
                                  <p:stCondLst>
                                    <p:cond delay="0"/>
                                  </p:stCondLst>
                                  <p:childTnLst>
                                    <p:set>
                                      <p:cBhvr>
                                        <p:cTn id="111" dur="1" fill="hold">
                                          <p:stCondLst>
                                            <p:cond delay="0"/>
                                          </p:stCondLst>
                                        </p:cTn>
                                        <p:tgtEl>
                                          <p:spTgt spid="122"/>
                                        </p:tgtEl>
                                        <p:attrNameLst>
                                          <p:attrName>style.visibility</p:attrName>
                                        </p:attrNameLst>
                                      </p:cBhvr>
                                      <p:to>
                                        <p:strVal val="visible"/>
                                      </p:to>
                                    </p:set>
                                    <p:animEffect transition="in" filter="fade">
                                      <p:cBhvr>
                                        <p:cTn id="112" dur="500"/>
                                        <p:tgtEl>
                                          <p:spTgt spid="122"/>
                                        </p:tgtEl>
                                      </p:cBhvr>
                                    </p:animEffect>
                                  </p:childTnLst>
                                </p:cTn>
                              </p:par>
                              <p:par>
                                <p:cTn id="113" presetID="10" presetClass="entr" presetSubtype="0" fill="hold" nodeType="withEffect">
                                  <p:stCondLst>
                                    <p:cond delay="0"/>
                                  </p:stCondLst>
                                  <p:childTnLst>
                                    <p:set>
                                      <p:cBhvr>
                                        <p:cTn id="114" dur="1" fill="hold">
                                          <p:stCondLst>
                                            <p:cond delay="0"/>
                                          </p:stCondLst>
                                        </p:cTn>
                                        <p:tgtEl>
                                          <p:spTgt spid="126"/>
                                        </p:tgtEl>
                                        <p:attrNameLst>
                                          <p:attrName>style.visibility</p:attrName>
                                        </p:attrNameLst>
                                      </p:cBhvr>
                                      <p:to>
                                        <p:strVal val="visible"/>
                                      </p:to>
                                    </p:set>
                                    <p:animEffect transition="in" filter="fade">
                                      <p:cBhvr>
                                        <p:cTn id="115" dur="500"/>
                                        <p:tgtEl>
                                          <p:spTgt spid="126"/>
                                        </p:tgtEl>
                                      </p:cBhvr>
                                    </p:animEffect>
                                  </p:childTnLst>
                                </p:cTn>
                              </p:par>
                              <p:par>
                                <p:cTn id="116" presetID="10" presetClass="entr" presetSubtype="0" fill="hold" nodeType="withEffect">
                                  <p:stCondLst>
                                    <p:cond delay="0"/>
                                  </p:stCondLst>
                                  <p:childTnLst>
                                    <p:set>
                                      <p:cBhvr>
                                        <p:cTn id="117" dur="1" fill="hold">
                                          <p:stCondLst>
                                            <p:cond delay="0"/>
                                          </p:stCondLst>
                                        </p:cTn>
                                        <p:tgtEl>
                                          <p:spTgt spid="134"/>
                                        </p:tgtEl>
                                        <p:attrNameLst>
                                          <p:attrName>style.visibility</p:attrName>
                                        </p:attrNameLst>
                                      </p:cBhvr>
                                      <p:to>
                                        <p:strVal val="visible"/>
                                      </p:to>
                                    </p:set>
                                    <p:animEffect transition="in" filter="fade">
                                      <p:cBhvr>
                                        <p:cTn id="118" dur="500"/>
                                        <p:tgtEl>
                                          <p:spTgt spid="134"/>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38"/>
                                        </p:tgtEl>
                                        <p:attrNameLst>
                                          <p:attrName>style.visibility</p:attrName>
                                        </p:attrNameLst>
                                      </p:cBhvr>
                                      <p:to>
                                        <p:strVal val="visible"/>
                                      </p:to>
                                    </p:set>
                                    <p:animEffect transition="in" filter="fade">
                                      <p:cBhvr>
                                        <p:cTn id="121" dur="500"/>
                                        <p:tgtEl>
                                          <p:spTgt spid="138"/>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39"/>
                                        </p:tgtEl>
                                        <p:attrNameLst>
                                          <p:attrName>style.visibility</p:attrName>
                                        </p:attrNameLst>
                                      </p:cBhvr>
                                      <p:to>
                                        <p:strVal val="visible"/>
                                      </p:to>
                                    </p:set>
                                    <p:animEffect transition="in" filter="fade">
                                      <p:cBhvr>
                                        <p:cTn id="124" dur="500"/>
                                        <p:tgtEl>
                                          <p:spTgt spid="139"/>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xit" presetSubtype="0" fill="hold" nodeType="clickEffect">
                                  <p:stCondLst>
                                    <p:cond delay="0"/>
                                  </p:stCondLst>
                                  <p:childTnLst>
                                    <p:animEffect transition="out" filter="fade">
                                      <p:cBhvr>
                                        <p:cTn id="128" dur="500"/>
                                        <p:tgtEl>
                                          <p:spTgt spid="118"/>
                                        </p:tgtEl>
                                      </p:cBhvr>
                                    </p:animEffect>
                                    <p:set>
                                      <p:cBhvr>
                                        <p:cTn id="129" dur="1" fill="hold">
                                          <p:stCondLst>
                                            <p:cond delay="499"/>
                                          </p:stCondLst>
                                        </p:cTn>
                                        <p:tgtEl>
                                          <p:spTgt spid="118"/>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119"/>
                                        </p:tgtEl>
                                      </p:cBhvr>
                                    </p:animEffect>
                                    <p:set>
                                      <p:cBhvr>
                                        <p:cTn id="132" dur="1" fill="hold">
                                          <p:stCondLst>
                                            <p:cond delay="499"/>
                                          </p:stCondLst>
                                        </p:cTn>
                                        <p:tgtEl>
                                          <p:spTgt spid="119"/>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120"/>
                                        </p:tgtEl>
                                      </p:cBhvr>
                                    </p:animEffect>
                                    <p:set>
                                      <p:cBhvr>
                                        <p:cTn id="135" dur="1" fill="hold">
                                          <p:stCondLst>
                                            <p:cond delay="499"/>
                                          </p:stCondLst>
                                        </p:cTn>
                                        <p:tgtEl>
                                          <p:spTgt spid="120"/>
                                        </p:tgtEl>
                                        <p:attrNameLst>
                                          <p:attrName>style.visibility</p:attrName>
                                        </p:attrNameLst>
                                      </p:cBhvr>
                                      <p:to>
                                        <p:strVal val="hidden"/>
                                      </p:to>
                                    </p:set>
                                  </p:childTnLst>
                                </p:cTn>
                              </p:par>
                              <p:par>
                                <p:cTn id="136" presetID="10" presetClass="exit" presetSubtype="0" fill="hold" nodeType="withEffect">
                                  <p:stCondLst>
                                    <p:cond delay="0"/>
                                  </p:stCondLst>
                                  <p:childTnLst>
                                    <p:animEffect transition="out" filter="fade">
                                      <p:cBhvr>
                                        <p:cTn id="137" dur="500"/>
                                        <p:tgtEl>
                                          <p:spTgt spid="123"/>
                                        </p:tgtEl>
                                      </p:cBhvr>
                                    </p:animEffect>
                                    <p:set>
                                      <p:cBhvr>
                                        <p:cTn id="138" dur="1" fill="hold">
                                          <p:stCondLst>
                                            <p:cond delay="499"/>
                                          </p:stCondLst>
                                        </p:cTn>
                                        <p:tgtEl>
                                          <p:spTgt spid="123"/>
                                        </p:tgtEl>
                                        <p:attrNameLst>
                                          <p:attrName>style.visibility</p:attrName>
                                        </p:attrNameLst>
                                      </p:cBhvr>
                                      <p:to>
                                        <p:strVal val="hidden"/>
                                      </p:to>
                                    </p:set>
                                  </p:childTnLst>
                                </p:cTn>
                              </p:par>
                              <p:par>
                                <p:cTn id="139" presetID="10" presetClass="exit" presetSubtype="0" fill="hold" nodeType="withEffect">
                                  <p:stCondLst>
                                    <p:cond delay="0"/>
                                  </p:stCondLst>
                                  <p:childTnLst>
                                    <p:animEffect transition="out" filter="fade">
                                      <p:cBhvr>
                                        <p:cTn id="140" dur="500"/>
                                        <p:tgtEl>
                                          <p:spTgt spid="124"/>
                                        </p:tgtEl>
                                      </p:cBhvr>
                                    </p:animEffect>
                                    <p:set>
                                      <p:cBhvr>
                                        <p:cTn id="141" dur="1" fill="hold">
                                          <p:stCondLst>
                                            <p:cond delay="499"/>
                                          </p:stCondLst>
                                        </p:cTn>
                                        <p:tgtEl>
                                          <p:spTgt spid="124"/>
                                        </p:tgtEl>
                                        <p:attrNameLst>
                                          <p:attrName>style.visibility</p:attrName>
                                        </p:attrNameLst>
                                      </p:cBhvr>
                                      <p:to>
                                        <p:strVal val="hidden"/>
                                      </p:to>
                                    </p:set>
                                  </p:childTnLst>
                                </p:cTn>
                              </p:par>
                              <p:par>
                                <p:cTn id="142" presetID="10" presetClass="exit" presetSubtype="0" fill="hold" nodeType="withEffect">
                                  <p:stCondLst>
                                    <p:cond delay="0"/>
                                  </p:stCondLst>
                                  <p:childTnLst>
                                    <p:animEffect transition="out" filter="fade">
                                      <p:cBhvr>
                                        <p:cTn id="143" dur="500"/>
                                        <p:tgtEl>
                                          <p:spTgt spid="125"/>
                                        </p:tgtEl>
                                      </p:cBhvr>
                                    </p:animEffect>
                                    <p:set>
                                      <p:cBhvr>
                                        <p:cTn id="144" dur="1" fill="hold">
                                          <p:stCondLst>
                                            <p:cond delay="499"/>
                                          </p:stCondLst>
                                        </p:cTn>
                                        <p:tgtEl>
                                          <p:spTgt spid="125"/>
                                        </p:tgtEl>
                                        <p:attrNameLst>
                                          <p:attrName>style.visibility</p:attrName>
                                        </p:attrNameLst>
                                      </p:cBhvr>
                                      <p:to>
                                        <p:strVal val="hidden"/>
                                      </p:to>
                                    </p:set>
                                  </p:childTnLst>
                                </p:cTn>
                              </p:par>
                              <p:par>
                                <p:cTn id="145" presetID="10" presetClass="exit" presetSubtype="0" fill="hold" nodeType="withEffect">
                                  <p:stCondLst>
                                    <p:cond delay="0"/>
                                  </p:stCondLst>
                                  <p:childTnLst>
                                    <p:animEffect transition="out" filter="fade">
                                      <p:cBhvr>
                                        <p:cTn id="146" dur="500"/>
                                        <p:tgtEl>
                                          <p:spTgt spid="127"/>
                                        </p:tgtEl>
                                      </p:cBhvr>
                                    </p:animEffect>
                                    <p:set>
                                      <p:cBhvr>
                                        <p:cTn id="147" dur="1" fill="hold">
                                          <p:stCondLst>
                                            <p:cond delay="499"/>
                                          </p:stCondLst>
                                        </p:cTn>
                                        <p:tgtEl>
                                          <p:spTgt spid="127"/>
                                        </p:tgtEl>
                                        <p:attrNameLst>
                                          <p:attrName>style.visibility</p:attrName>
                                        </p:attrNameLst>
                                      </p:cBhvr>
                                      <p:to>
                                        <p:strVal val="hidden"/>
                                      </p:to>
                                    </p:set>
                                  </p:childTnLst>
                                </p:cTn>
                              </p:par>
                              <p:par>
                                <p:cTn id="148" presetID="10" presetClass="exit" presetSubtype="0" fill="hold" nodeType="withEffect">
                                  <p:stCondLst>
                                    <p:cond delay="0"/>
                                  </p:stCondLst>
                                  <p:childTnLst>
                                    <p:animEffect transition="out" filter="fade">
                                      <p:cBhvr>
                                        <p:cTn id="149" dur="500"/>
                                        <p:tgtEl>
                                          <p:spTgt spid="128"/>
                                        </p:tgtEl>
                                      </p:cBhvr>
                                    </p:animEffect>
                                    <p:set>
                                      <p:cBhvr>
                                        <p:cTn id="150" dur="1" fill="hold">
                                          <p:stCondLst>
                                            <p:cond delay="499"/>
                                          </p:stCondLst>
                                        </p:cTn>
                                        <p:tgtEl>
                                          <p:spTgt spid="128"/>
                                        </p:tgtEl>
                                        <p:attrNameLst>
                                          <p:attrName>style.visibility</p:attrName>
                                        </p:attrNameLst>
                                      </p:cBhvr>
                                      <p:to>
                                        <p:strVal val="hidden"/>
                                      </p:to>
                                    </p:set>
                                  </p:childTnLst>
                                </p:cTn>
                              </p:par>
                              <p:par>
                                <p:cTn id="151" presetID="10" presetClass="exit" presetSubtype="0" fill="hold" nodeType="withEffect">
                                  <p:stCondLst>
                                    <p:cond delay="0"/>
                                  </p:stCondLst>
                                  <p:childTnLst>
                                    <p:animEffect transition="out" filter="fade">
                                      <p:cBhvr>
                                        <p:cTn id="152" dur="500"/>
                                        <p:tgtEl>
                                          <p:spTgt spid="129"/>
                                        </p:tgtEl>
                                      </p:cBhvr>
                                    </p:animEffect>
                                    <p:set>
                                      <p:cBhvr>
                                        <p:cTn id="153" dur="1" fill="hold">
                                          <p:stCondLst>
                                            <p:cond delay="499"/>
                                          </p:stCondLst>
                                        </p:cTn>
                                        <p:tgtEl>
                                          <p:spTgt spid="129"/>
                                        </p:tgtEl>
                                        <p:attrNameLst>
                                          <p:attrName>style.visibility</p:attrName>
                                        </p:attrNameLst>
                                      </p:cBhvr>
                                      <p:to>
                                        <p:strVal val="hidden"/>
                                      </p:to>
                                    </p:set>
                                  </p:childTnLst>
                                </p:cTn>
                              </p:par>
                              <p:par>
                                <p:cTn id="154" presetID="10" presetClass="exit" presetSubtype="0" fill="hold" nodeType="withEffect">
                                  <p:stCondLst>
                                    <p:cond delay="0"/>
                                  </p:stCondLst>
                                  <p:childTnLst>
                                    <p:animEffect transition="out" filter="fade">
                                      <p:cBhvr>
                                        <p:cTn id="155" dur="500"/>
                                        <p:tgtEl>
                                          <p:spTgt spid="137"/>
                                        </p:tgtEl>
                                      </p:cBhvr>
                                    </p:animEffect>
                                    <p:set>
                                      <p:cBhvr>
                                        <p:cTn id="156" dur="1" fill="hold">
                                          <p:stCondLst>
                                            <p:cond delay="499"/>
                                          </p:stCondLst>
                                        </p:cTn>
                                        <p:tgtEl>
                                          <p:spTgt spid="137"/>
                                        </p:tgtEl>
                                        <p:attrNameLst>
                                          <p:attrName>style.visibility</p:attrName>
                                        </p:attrNameLst>
                                      </p:cBhvr>
                                      <p:to>
                                        <p:strVal val="hidden"/>
                                      </p:to>
                                    </p:set>
                                  </p:childTnLst>
                                </p:cTn>
                              </p:par>
                              <p:par>
                                <p:cTn id="157" presetID="10" presetClass="exit" presetSubtype="0" fill="hold" nodeType="withEffect">
                                  <p:stCondLst>
                                    <p:cond delay="0"/>
                                  </p:stCondLst>
                                  <p:childTnLst>
                                    <p:animEffect transition="out" filter="fade">
                                      <p:cBhvr>
                                        <p:cTn id="158" dur="500"/>
                                        <p:tgtEl>
                                          <p:spTgt spid="136"/>
                                        </p:tgtEl>
                                      </p:cBhvr>
                                    </p:animEffect>
                                    <p:set>
                                      <p:cBhvr>
                                        <p:cTn id="159" dur="1" fill="hold">
                                          <p:stCondLst>
                                            <p:cond delay="499"/>
                                          </p:stCondLst>
                                        </p:cTn>
                                        <p:tgtEl>
                                          <p:spTgt spid="136"/>
                                        </p:tgtEl>
                                        <p:attrNameLst>
                                          <p:attrName>style.visibility</p:attrName>
                                        </p:attrNameLst>
                                      </p:cBhvr>
                                      <p:to>
                                        <p:strVal val="hidden"/>
                                      </p:to>
                                    </p:set>
                                  </p:childTnLst>
                                </p:cTn>
                              </p:par>
                              <p:par>
                                <p:cTn id="160" presetID="10" presetClass="exit" presetSubtype="0" fill="hold" nodeType="withEffect">
                                  <p:stCondLst>
                                    <p:cond delay="0"/>
                                  </p:stCondLst>
                                  <p:childTnLst>
                                    <p:animEffect transition="out" filter="fade">
                                      <p:cBhvr>
                                        <p:cTn id="161" dur="500"/>
                                        <p:tgtEl>
                                          <p:spTgt spid="135"/>
                                        </p:tgtEl>
                                      </p:cBhvr>
                                    </p:animEffect>
                                    <p:set>
                                      <p:cBhvr>
                                        <p:cTn id="162" dur="1" fill="hold">
                                          <p:stCondLst>
                                            <p:cond delay="499"/>
                                          </p:stCondLst>
                                        </p:cTn>
                                        <p:tgtEl>
                                          <p:spTgt spid="135"/>
                                        </p:tgtEl>
                                        <p:attrNameLst>
                                          <p:attrName>style.visibility</p:attrName>
                                        </p:attrNameLst>
                                      </p:cBhvr>
                                      <p:to>
                                        <p:strVal val="hidden"/>
                                      </p:to>
                                    </p:set>
                                  </p:childTnLst>
                                </p:cTn>
                              </p:par>
                              <p:par>
                                <p:cTn id="163" presetID="10" presetClass="exit" presetSubtype="0" fill="hold" grpId="0" nodeType="withEffect">
                                  <p:stCondLst>
                                    <p:cond delay="0"/>
                                  </p:stCondLst>
                                  <p:childTnLst>
                                    <p:animEffect transition="out" filter="fade">
                                      <p:cBhvr>
                                        <p:cTn id="164" dur="500"/>
                                        <p:tgtEl>
                                          <p:spTgt spid="107"/>
                                        </p:tgtEl>
                                      </p:cBhvr>
                                    </p:animEffect>
                                    <p:set>
                                      <p:cBhvr>
                                        <p:cTn id="165" dur="1" fill="hold">
                                          <p:stCondLst>
                                            <p:cond delay="499"/>
                                          </p:stCondLst>
                                        </p:cTn>
                                        <p:tgtEl>
                                          <p:spTgt spid="107"/>
                                        </p:tgtEl>
                                        <p:attrNameLst>
                                          <p:attrName>style.visibility</p:attrName>
                                        </p:attrNameLst>
                                      </p:cBhvr>
                                      <p:to>
                                        <p:strVal val="hidden"/>
                                      </p:to>
                                    </p:set>
                                  </p:childTnLst>
                                </p:cTn>
                              </p:par>
                              <p:par>
                                <p:cTn id="166" presetID="10" presetClass="exit" presetSubtype="0" fill="hold" grpId="0" nodeType="withEffect">
                                  <p:stCondLst>
                                    <p:cond delay="0"/>
                                  </p:stCondLst>
                                  <p:childTnLst>
                                    <p:animEffect transition="out" filter="fade">
                                      <p:cBhvr>
                                        <p:cTn id="167" dur="500"/>
                                        <p:tgtEl>
                                          <p:spTgt spid="108"/>
                                        </p:tgtEl>
                                      </p:cBhvr>
                                    </p:animEffect>
                                    <p:set>
                                      <p:cBhvr>
                                        <p:cTn id="168" dur="1" fill="hold">
                                          <p:stCondLst>
                                            <p:cond delay="499"/>
                                          </p:stCondLst>
                                        </p:cTn>
                                        <p:tgtEl>
                                          <p:spTgt spid="108"/>
                                        </p:tgtEl>
                                        <p:attrNameLst>
                                          <p:attrName>style.visibility</p:attrName>
                                        </p:attrNameLst>
                                      </p:cBhvr>
                                      <p:to>
                                        <p:strVal val="hidden"/>
                                      </p:to>
                                    </p:set>
                                  </p:childTnLst>
                                </p:cTn>
                              </p:par>
                              <p:par>
                                <p:cTn id="169" presetID="10" presetClass="exit" presetSubtype="0" fill="hold" grpId="0" nodeType="withEffect">
                                  <p:stCondLst>
                                    <p:cond delay="0"/>
                                  </p:stCondLst>
                                  <p:childTnLst>
                                    <p:animEffect transition="out" filter="fade">
                                      <p:cBhvr>
                                        <p:cTn id="170" dur="500"/>
                                        <p:tgtEl>
                                          <p:spTgt spid="110"/>
                                        </p:tgtEl>
                                      </p:cBhvr>
                                    </p:animEffect>
                                    <p:set>
                                      <p:cBhvr>
                                        <p:cTn id="171" dur="1" fill="hold">
                                          <p:stCondLst>
                                            <p:cond delay="499"/>
                                          </p:stCondLst>
                                        </p:cTn>
                                        <p:tgtEl>
                                          <p:spTgt spid="110"/>
                                        </p:tgtEl>
                                        <p:attrNameLst>
                                          <p:attrName>style.visibility</p:attrName>
                                        </p:attrNameLst>
                                      </p:cBhvr>
                                      <p:to>
                                        <p:strVal val="hidden"/>
                                      </p:to>
                                    </p:set>
                                  </p:childTnLst>
                                </p:cTn>
                              </p:par>
                              <p:par>
                                <p:cTn id="172" presetID="10" presetClass="exit" presetSubtype="0" fill="hold" nodeType="withEffect">
                                  <p:stCondLst>
                                    <p:cond delay="0"/>
                                  </p:stCondLst>
                                  <p:childTnLst>
                                    <p:animEffect transition="out" filter="fade">
                                      <p:cBhvr>
                                        <p:cTn id="173" dur="500"/>
                                        <p:tgtEl>
                                          <p:spTgt spid="133"/>
                                        </p:tgtEl>
                                      </p:cBhvr>
                                    </p:animEffect>
                                    <p:set>
                                      <p:cBhvr>
                                        <p:cTn id="174" dur="1" fill="hold">
                                          <p:stCondLst>
                                            <p:cond delay="499"/>
                                          </p:stCondLst>
                                        </p:cTn>
                                        <p:tgtEl>
                                          <p:spTgt spid="133"/>
                                        </p:tgtEl>
                                        <p:attrNameLst>
                                          <p:attrName>style.visibility</p:attrName>
                                        </p:attrNameLst>
                                      </p:cBhvr>
                                      <p:to>
                                        <p:strVal val="hidden"/>
                                      </p:to>
                                    </p:set>
                                  </p:childTnLst>
                                </p:cTn>
                              </p:par>
                              <p:par>
                                <p:cTn id="175" presetID="10" presetClass="exit" presetSubtype="0" fill="hold" nodeType="withEffect">
                                  <p:stCondLst>
                                    <p:cond delay="0"/>
                                  </p:stCondLst>
                                  <p:childTnLst>
                                    <p:animEffect transition="out" filter="fade">
                                      <p:cBhvr>
                                        <p:cTn id="176" dur="500"/>
                                        <p:tgtEl>
                                          <p:spTgt spid="132"/>
                                        </p:tgtEl>
                                      </p:cBhvr>
                                    </p:animEffect>
                                    <p:set>
                                      <p:cBhvr>
                                        <p:cTn id="177" dur="1" fill="hold">
                                          <p:stCondLst>
                                            <p:cond delay="499"/>
                                          </p:stCondLst>
                                        </p:cTn>
                                        <p:tgtEl>
                                          <p:spTgt spid="132"/>
                                        </p:tgtEl>
                                        <p:attrNameLst>
                                          <p:attrName>style.visibility</p:attrName>
                                        </p:attrNameLst>
                                      </p:cBhvr>
                                      <p:to>
                                        <p:strVal val="hidden"/>
                                      </p:to>
                                    </p:set>
                                  </p:childTnLst>
                                </p:cTn>
                              </p:par>
                              <p:par>
                                <p:cTn id="178" presetID="10" presetClass="exit" presetSubtype="0" fill="hold" nodeType="withEffect">
                                  <p:stCondLst>
                                    <p:cond delay="0"/>
                                  </p:stCondLst>
                                  <p:childTnLst>
                                    <p:animEffect transition="out" filter="fade">
                                      <p:cBhvr>
                                        <p:cTn id="179" dur="500"/>
                                        <p:tgtEl>
                                          <p:spTgt spid="131"/>
                                        </p:tgtEl>
                                      </p:cBhvr>
                                    </p:animEffect>
                                    <p:set>
                                      <p:cBhvr>
                                        <p:cTn id="180" dur="1" fill="hold">
                                          <p:stCondLst>
                                            <p:cond delay="499"/>
                                          </p:stCondLst>
                                        </p:cTn>
                                        <p:tgtEl>
                                          <p:spTgt spid="131"/>
                                        </p:tgtEl>
                                        <p:attrNameLst>
                                          <p:attrName>style.visibility</p:attrName>
                                        </p:attrNameLst>
                                      </p:cBhvr>
                                      <p:to>
                                        <p:strVal val="hidden"/>
                                      </p:to>
                                    </p:set>
                                  </p:childTnLst>
                                </p:cTn>
                              </p:par>
                              <p:par>
                                <p:cTn id="181" presetID="10" presetClass="exit" presetSubtype="0" fill="hold" nodeType="withEffect">
                                  <p:stCondLst>
                                    <p:cond delay="0"/>
                                  </p:stCondLst>
                                  <p:childTnLst>
                                    <p:animEffect transition="out" filter="fade">
                                      <p:cBhvr>
                                        <p:cTn id="182" dur="500"/>
                                        <p:tgtEl>
                                          <p:spTgt spid="130"/>
                                        </p:tgtEl>
                                      </p:cBhvr>
                                    </p:animEffect>
                                    <p:set>
                                      <p:cBhvr>
                                        <p:cTn id="183" dur="1" fill="hold">
                                          <p:stCondLst>
                                            <p:cond delay="499"/>
                                          </p:stCondLst>
                                        </p:cTn>
                                        <p:tgtEl>
                                          <p:spTgt spid="130"/>
                                        </p:tgtEl>
                                        <p:attrNameLst>
                                          <p:attrName>style.visibility</p:attrName>
                                        </p:attrNameLst>
                                      </p:cBhvr>
                                      <p:to>
                                        <p:strVal val="hidden"/>
                                      </p:to>
                                    </p:set>
                                  </p:childTnLst>
                                </p:cTn>
                              </p:par>
                              <p:par>
                                <p:cTn id="184" presetID="10" presetClass="exit" presetSubtype="0" fill="hold" grpId="0" nodeType="withEffect">
                                  <p:stCondLst>
                                    <p:cond delay="0"/>
                                  </p:stCondLst>
                                  <p:childTnLst>
                                    <p:animEffect transition="out" filter="fade">
                                      <p:cBhvr>
                                        <p:cTn id="185" dur="500"/>
                                        <p:tgtEl>
                                          <p:spTgt spid="140"/>
                                        </p:tgtEl>
                                      </p:cBhvr>
                                    </p:animEffect>
                                    <p:set>
                                      <p:cBhvr>
                                        <p:cTn id="186" dur="1" fill="hold">
                                          <p:stCondLst>
                                            <p:cond delay="499"/>
                                          </p:stCondLst>
                                        </p:cTn>
                                        <p:tgtEl>
                                          <p:spTgt spid="140"/>
                                        </p:tgtEl>
                                        <p:attrNameLst>
                                          <p:attrName>style.visibility</p:attrName>
                                        </p:attrNameLst>
                                      </p:cBhvr>
                                      <p:to>
                                        <p:strVal val="hidden"/>
                                      </p:to>
                                    </p:set>
                                  </p:childTnLst>
                                </p:cTn>
                              </p:par>
                              <p:par>
                                <p:cTn id="187" presetID="10" presetClass="exit" presetSubtype="0" fill="hold" grpId="0" nodeType="withEffect">
                                  <p:stCondLst>
                                    <p:cond delay="0"/>
                                  </p:stCondLst>
                                  <p:childTnLst>
                                    <p:animEffect transition="out" filter="fade">
                                      <p:cBhvr>
                                        <p:cTn id="188" dur="500"/>
                                        <p:tgtEl>
                                          <p:spTgt spid="141"/>
                                        </p:tgtEl>
                                      </p:cBhvr>
                                    </p:animEffect>
                                    <p:set>
                                      <p:cBhvr>
                                        <p:cTn id="189" dur="1" fill="hold">
                                          <p:stCondLst>
                                            <p:cond delay="499"/>
                                          </p:stCondLst>
                                        </p:cTn>
                                        <p:tgtEl>
                                          <p:spTgt spid="141"/>
                                        </p:tgtEl>
                                        <p:attrNameLst>
                                          <p:attrName>style.visibility</p:attrName>
                                        </p:attrNameLst>
                                      </p:cBhvr>
                                      <p:to>
                                        <p:strVal val="hidden"/>
                                      </p:to>
                                    </p:set>
                                  </p:childTnLst>
                                </p:cTn>
                              </p:par>
                              <p:par>
                                <p:cTn id="190" presetID="10" presetClass="exit" presetSubtype="0" fill="hold" grpId="0" nodeType="withEffect">
                                  <p:stCondLst>
                                    <p:cond delay="0"/>
                                  </p:stCondLst>
                                  <p:childTnLst>
                                    <p:animEffect transition="out" filter="fade">
                                      <p:cBhvr>
                                        <p:cTn id="191" dur="500"/>
                                        <p:tgtEl>
                                          <p:spTgt spid="111"/>
                                        </p:tgtEl>
                                      </p:cBhvr>
                                    </p:animEffect>
                                    <p:set>
                                      <p:cBhvr>
                                        <p:cTn id="192" dur="1" fill="hold">
                                          <p:stCondLst>
                                            <p:cond delay="499"/>
                                          </p:stCondLst>
                                        </p:cTn>
                                        <p:tgtEl>
                                          <p:spTgt spid="111"/>
                                        </p:tgtEl>
                                        <p:attrNameLst>
                                          <p:attrName>style.visibility</p:attrName>
                                        </p:attrNameLst>
                                      </p:cBhvr>
                                      <p:to>
                                        <p:strVal val="hidden"/>
                                      </p:to>
                                    </p:set>
                                  </p:childTnLst>
                                </p:cTn>
                              </p:par>
                              <p:par>
                                <p:cTn id="193" presetID="10" presetClass="exit" presetSubtype="0" fill="hold" grpId="0" nodeType="withEffect">
                                  <p:stCondLst>
                                    <p:cond delay="0"/>
                                  </p:stCondLst>
                                  <p:childTnLst>
                                    <p:animEffect transition="out" filter="fade">
                                      <p:cBhvr>
                                        <p:cTn id="194" dur="500"/>
                                        <p:tgtEl>
                                          <p:spTgt spid="116"/>
                                        </p:tgtEl>
                                      </p:cBhvr>
                                    </p:animEffect>
                                    <p:set>
                                      <p:cBhvr>
                                        <p:cTn id="195" dur="1" fill="hold">
                                          <p:stCondLst>
                                            <p:cond delay="499"/>
                                          </p:stCondLst>
                                        </p:cTn>
                                        <p:tgtEl>
                                          <p:spTgt spid="116"/>
                                        </p:tgtEl>
                                        <p:attrNameLst>
                                          <p:attrName>style.visibility</p:attrName>
                                        </p:attrNameLst>
                                      </p:cBhvr>
                                      <p:to>
                                        <p:strVal val="hidden"/>
                                      </p:to>
                                    </p:set>
                                  </p:childTnLst>
                                </p:cTn>
                              </p:par>
                              <p:par>
                                <p:cTn id="196" presetID="10" presetClass="exit" presetSubtype="0" fill="hold" nodeType="withEffect">
                                  <p:stCondLst>
                                    <p:cond delay="0"/>
                                  </p:stCondLst>
                                  <p:childTnLst>
                                    <p:animEffect transition="out" filter="fade">
                                      <p:cBhvr>
                                        <p:cTn id="197" dur="500"/>
                                        <p:tgtEl>
                                          <p:spTgt spid="142"/>
                                        </p:tgtEl>
                                      </p:cBhvr>
                                    </p:animEffect>
                                    <p:set>
                                      <p:cBhvr>
                                        <p:cTn id="198" dur="1" fill="hold">
                                          <p:stCondLst>
                                            <p:cond delay="499"/>
                                          </p:stCondLst>
                                        </p:cTn>
                                        <p:tgtEl>
                                          <p:spTgt spid="142"/>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0" presetClass="entr" presetSubtype="0" fill="hold" grpId="0" nodeType="clickEffect">
                                  <p:stCondLst>
                                    <p:cond delay="0"/>
                                  </p:stCondLst>
                                  <p:childTnLst>
                                    <p:set>
                                      <p:cBhvr>
                                        <p:cTn id="202" dur="1" fill="hold">
                                          <p:stCondLst>
                                            <p:cond delay="0"/>
                                          </p:stCondLst>
                                        </p:cTn>
                                        <p:tgtEl>
                                          <p:spTgt spid="13"/>
                                        </p:tgtEl>
                                        <p:attrNameLst>
                                          <p:attrName>style.visibility</p:attrName>
                                        </p:attrNameLst>
                                      </p:cBhvr>
                                      <p:to>
                                        <p:strVal val="visible"/>
                                      </p:to>
                                    </p:set>
                                    <p:animEffect transition="in" filter="fade">
                                      <p:cBhvr>
                                        <p:cTn id="203" dur="500"/>
                                        <p:tgtEl>
                                          <p:spTgt spid="13"/>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14"/>
                                        </p:tgtEl>
                                        <p:attrNameLst>
                                          <p:attrName>style.visibility</p:attrName>
                                        </p:attrNameLst>
                                      </p:cBhvr>
                                      <p:to>
                                        <p:strVal val="visible"/>
                                      </p:to>
                                    </p:set>
                                    <p:animEffect transition="in" filter="fade">
                                      <p:cBhvr>
                                        <p:cTn id="206" dur="500"/>
                                        <p:tgtEl>
                                          <p:spTgt spid="14"/>
                                        </p:tgtEl>
                                      </p:cBhvr>
                                    </p:animEffec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grpId="0" nodeType="clickEffect">
                                  <p:stCondLst>
                                    <p:cond delay="0"/>
                                  </p:stCondLst>
                                  <p:childTnLst>
                                    <p:set>
                                      <p:cBhvr>
                                        <p:cTn id="210" dur="1" fill="hold">
                                          <p:stCondLst>
                                            <p:cond delay="0"/>
                                          </p:stCondLst>
                                        </p:cTn>
                                        <p:tgtEl>
                                          <p:spTgt spid="15"/>
                                        </p:tgtEl>
                                        <p:attrNameLst>
                                          <p:attrName>style.visibility</p:attrName>
                                        </p:attrNameLst>
                                      </p:cBhvr>
                                      <p:to>
                                        <p:strVal val="visible"/>
                                      </p:to>
                                    </p:set>
                                    <p:animEffect transition="in" filter="fade">
                                      <p:cBhvr>
                                        <p:cTn id="211" dur="500"/>
                                        <p:tgtEl>
                                          <p:spTgt spid="15"/>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44"/>
                                        </p:tgtEl>
                                        <p:attrNameLst>
                                          <p:attrName>style.visibility</p:attrName>
                                        </p:attrNameLst>
                                      </p:cBhvr>
                                      <p:to>
                                        <p:strVal val="visible"/>
                                      </p:to>
                                    </p:set>
                                    <p:animEffect transition="in" filter="fade">
                                      <p:cBhvr>
                                        <p:cTn id="214" dur="500"/>
                                        <p:tgtEl>
                                          <p:spTgt spid="144"/>
                                        </p:tgtEl>
                                      </p:cBhvr>
                                    </p:animEffect>
                                  </p:childTnLst>
                                </p:cTn>
                              </p:par>
                            </p:childTnLst>
                          </p:cTn>
                        </p:par>
                      </p:childTnLst>
                    </p:cTn>
                  </p:par>
                  <p:par>
                    <p:cTn id="215" fill="hold">
                      <p:stCondLst>
                        <p:cond delay="indefinite"/>
                      </p:stCondLst>
                      <p:childTnLst>
                        <p:par>
                          <p:cTn id="216" fill="hold">
                            <p:stCondLst>
                              <p:cond delay="0"/>
                            </p:stCondLst>
                            <p:childTnLst>
                              <p:par>
                                <p:cTn id="217" presetID="10" presetClass="entr" presetSubtype="0" fill="hold" grpId="0" nodeType="clickEffect">
                                  <p:stCondLst>
                                    <p:cond delay="0"/>
                                  </p:stCondLst>
                                  <p:childTnLst>
                                    <p:set>
                                      <p:cBhvr>
                                        <p:cTn id="218" dur="1" fill="hold">
                                          <p:stCondLst>
                                            <p:cond delay="0"/>
                                          </p:stCondLst>
                                        </p:cTn>
                                        <p:tgtEl>
                                          <p:spTgt spid="145"/>
                                        </p:tgtEl>
                                        <p:attrNameLst>
                                          <p:attrName>style.visibility</p:attrName>
                                        </p:attrNameLst>
                                      </p:cBhvr>
                                      <p:to>
                                        <p:strVal val="visible"/>
                                      </p:to>
                                    </p:set>
                                    <p:animEffect transition="in" filter="fade">
                                      <p:cBhvr>
                                        <p:cTn id="219" dur="500"/>
                                        <p:tgtEl>
                                          <p:spTgt spid="145"/>
                                        </p:tgtEl>
                                      </p:cBhvr>
                                    </p:animEffect>
                                  </p:childTnLst>
                                </p:cTn>
                              </p:par>
                            </p:childTnLst>
                          </p:cTn>
                        </p:par>
                      </p:childTnLst>
                    </p:cTn>
                  </p:par>
                  <p:par>
                    <p:cTn id="220" fill="hold">
                      <p:stCondLst>
                        <p:cond delay="indefinite"/>
                      </p:stCondLst>
                      <p:childTnLst>
                        <p:par>
                          <p:cTn id="221" fill="hold">
                            <p:stCondLst>
                              <p:cond delay="0"/>
                            </p:stCondLst>
                            <p:childTnLst>
                              <p:par>
                                <p:cTn id="222" presetID="10" presetClass="entr" presetSubtype="0" fill="hold" grpId="0" nodeType="clickEffect">
                                  <p:stCondLst>
                                    <p:cond delay="0"/>
                                  </p:stCondLst>
                                  <p:childTnLst>
                                    <p:set>
                                      <p:cBhvr>
                                        <p:cTn id="223" dur="1" fill="hold">
                                          <p:stCondLst>
                                            <p:cond delay="0"/>
                                          </p:stCondLst>
                                        </p:cTn>
                                        <p:tgtEl>
                                          <p:spTgt spid="148"/>
                                        </p:tgtEl>
                                        <p:attrNameLst>
                                          <p:attrName>style.visibility</p:attrName>
                                        </p:attrNameLst>
                                      </p:cBhvr>
                                      <p:to>
                                        <p:strVal val="visible"/>
                                      </p:to>
                                    </p:set>
                                    <p:animEffect transition="in" filter="fade">
                                      <p:cBhvr>
                                        <p:cTn id="224" dur="500"/>
                                        <p:tgtEl>
                                          <p:spTgt spid="148"/>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21"/>
                                        </p:tgtEl>
                                        <p:attrNameLst>
                                          <p:attrName>style.visibility</p:attrName>
                                        </p:attrNameLst>
                                      </p:cBhvr>
                                      <p:to>
                                        <p:strVal val="visible"/>
                                      </p:to>
                                    </p:set>
                                    <p:animEffect transition="in" filter="fade">
                                      <p:cBhvr>
                                        <p:cTn id="227" dur="500"/>
                                        <p:tgtEl>
                                          <p:spTgt spid="21"/>
                                        </p:tgtEl>
                                      </p:cBhvr>
                                    </p:animEffect>
                                  </p:childTnLst>
                                </p:cTn>
                              </p:par>
                            </p:childTnLst>
                          </p:cTn>
                        </p:par>
                      </p:childTnLst>
                    </p:cTn>
                  </p:par>
                  <p:par>
                    <p:cTn id="228" fill="hold">
                      <p:stCondLst>
                        <p:cond delay="indefinite"/>
                      </p:stCondLst>
                      <p:childTnLst>
                        <p:par>
                          <p:cTn id="229" fill="hold">
                            <p:stCondLst>
                              <p:cond delay="0"/>
                            </p:stCondLst>
                            <p:childTnLst>
                              <p:par>
                                <p:cTn id="230" presetID="10" presetClass="exit" presetSubtype="0" fill="hold" grpId="1" nodeType="clickEffect">
                                  <p:stCondLst>
                                    <p:cond delay="0"/>
                                  </p:stCondLst>
                                  <p:childTnLst>
                                    <p:animEffect transition="out" filter="fade">
                                      <p:cBhvr>
                                        <p:cTn id="231" dur="500"/>
                                        <p:tgtEl>
                                          <p:spTgt spid="21"/>
                                        </p:tgtEl>
                                      </p:cBhvr>
                                    </p:animEffect>
                                    <p:set>
                                      <p:cBhvr>
                                        <p:cTn id="232" dur="1" fill="hold">
                                          <p:stCondLst>
                                            <p:cond delay="499"/>
                                          </p:stCondLst>
                                        </p:cTn>
                                        <p:tgtEl>
                                          <p:spTgt spid="21"/>
                                        </p:tgtEl>
                                        <p:attrNameLst>
                                          <p:attrName>style.visibility</p:attrName>
                                        </p:attrNameLst>
                                      </p:cBhvr>
                                      <p:to>
                                        <p:strVal val="hidden"/>
                                      </p:to>
                                    </p:set>
                                  </p:childTnLst>
                                </p:cTn>
                              </p:par>
                            </p:childTnLst>
                          </p:cTn>
                        </p:par>
                        <p:par>
                          <p:cTn id="233" fill="hold">
                            <p:stCondLst>
                              <p:cond delay="500"/>
                            </p:stCondLst>
                            <p:childTnLst>
                              <p:par>
                                <p:cTn id="234" presetID="10" presetClass="entr" presetSubtype="0" fill="hold" grpId="0" nodeType="afterEffect">
                                  <p:stCondLst>
                                    <p:cond delay="0"/>
                                  </p:stCondLst>
                                  <p:childTnLst>
                                    <p:set>
                                      <p:cBhvr>
                                        <p:cTn id="235" dur="1" fill="hold">
                                          <p:stCondLst>
                                            <p:cond delay="0"/>
                                          </p:stCondLst>
                                        </p:cTn>
                                        <p:tgtEl>
                                          <p:spTgt spid="18"/>
                                        </p:tgtEl>
                                        <p:attrNameLst>
                                          <p:attrName>style.visibility</p:attrName>
                                        </p:attrNameLst>
                                      </p:cBhvr>
                                      <p:to>
                                        <p:strVal val="visible"/>
                                      </p:to>
                                    </p:set>
                                    <p:animEffect transition="in" filter="fade">
                                      <p:cBhvr>
                                        <p:cTn id="236" dur="500"/>
                                        <p:tgtEl>
                                          <p:spTgt spid="18"/>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150"/>
                                        </p:tgtEl>
                                        <p:attrNameLst>
                                          <p:attrName>style.visibility</p:attrName>
                                        </p:attrNameLst>
                                      </p:cBhvr>
                                      <p:to>
                                        <p:strVal val="visible"/>
                                      </p:to>
                                    </p:set>
                                    <p:animEffect transition="in" filter="fade">
                                      <p:cBhvr>
                                        <p:cTn id="239" dur="500"/>
                                        <p:tgtEl>
                                          <p:spTgt spid="150"/>
                                        </p:tgtEl>
                                      </p:cBhvr>
                                    </p:animEffect>
                                  </p:childTnLst>
                                </p:cTn>
                              </p:par>
                            </p:childTnLst>
                          </p:cTn>
                        </p:par>
                      </p:childTnLst>
                    </p:cTn>
                  </p:par>
                  <p:par>
                    <p:cTn id="240" fill="hold">
                      <p:stCondLst>
                        <p:cond delay="indefinite"/>
                      </p:stCondLst>
                      <p:childTnLst>
                        <p:par>
                          <p:cTn id="241" fill="hold">
                            <p:stCondLst>
                              <p:cond delay="0"/>
                            </p:stCondLst>
                            <p:childTnLst>
                              <p:par>
                                <p:cTn id="242" presetID="10" presetClass="exit" presetSubtype="0" fill="hold" grpId="1" nodeType="clickEffect">
                                  <p:stCondLst>
                                    <p:cond delay="0"/>
                                  </p:stCondLst>
                                  <p:childTnLst>
                                    <p:animEffect transition="out" filter="fade">
                                      <p:cBhvr>
                                        <p:cTn id="243" dur="500"/>
                                        <p:tgtEl>
                                          <p:spTgt spid="150"/>
                                        </p:tgtEl>
                                      </p:cBhvr>
                                    </p:animEffect>
                                    <p:set>
                                      <p:cBhvr>
                                        <p:cTn id="244" dur="1" fill="hold">
                                          <p:stCondLst>
                                            <p:cond delay="499"/>
                                          </p:stCondLst>
                                        </p:cTn>
                                        <p:tgtEl>
                                          <p:spTgt spid="150"/>
                                        </p:tgtEl>
                                        <p:attrNameLst>
                                          <p:attrName>style.visibility</p:attrName>
                                        </p:attrNameLst>
                                      </p:cBhvr>
                                      <p:to>
                                        <p:strVal val="hidden"/>
                                      </p:to>
                                    </p:set>
                                  </p:childTnLst>
                                </p:cTn>
                              </p:par>
                            </p:childTnLst>
                          </p:cTn>
                        </p:par>
                        <p:par>
                          <p:cTn id="245" fill="hold">
                            <p:stCondLst>
                              <p:cond delay="500"/>
                            </p:stCondLst>
                            <p:childTnLst>
                              <p:par>
                                <p:cTn id="246" presetID="10" presetClass="entr" presetSubtype="0" fill="hold" grpId="0" nodeType="afterEffect">
                                  <p:stCondLst>
                                    <p:cond delay="0"/>
                                  </p:stCondLst>
                                  <p:childTnLst>
                                    <p:set>
                                      <p:cBhvr>
                                        <p:cTn id="247" dur="1" fill="hold">
                                          <p:stCondLst>
                                            <p:cond delay="0"/>
                                          </p:stCondLst>
                                        </p:cTn>
                                        <p:tgtEl>
                                          <p:spTgt spid="149"/>
                                        </p:tgtEl>
                                        <p:attrNameLst>
                                          <p:attrName>style.visibility</p:attrName>
                                        </p:attrNameLst>
                                      </p:cBhvr>
                                      <p:to>
                                        <p:strVal val="visible"/>
                                      </p:to>
                                    </p:set>
                                    <p:animEffect transition="in" filter="fade">
                                      <p:cBhvr>
                                        <p:cTn id="248" dur="500"/>
                                        <p:tgtEl>
                                          <p:spTgt spid="149"/>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151"/>
                                        </p:tgtEl>
                                        <p:attrNameLst>
                                          <p:attrName>style.visibility</p:attrName>
                                        </p:attrNameLst>
                                      </p:cBhvr>
                                      <p:to>
                                        <p:strVal val="visible"/>
                                      </p:to>
                                    </p:set>
                                    <p:animEffect transition="in" filter="fade">
                                      <p:cBhvr>
                                        <p:cTn id="251" dur="500"/>
                                        <p:tgtEl>
                                          <p:spTgt spid="151"/>
                                        </p:tgtEl>
                                      </p:cBhvr>
                                    </p:animEffect>
                                  </p:childTnLst>
                                </p:cTn>
                              </p:par>
                            </p:childTnLst>
                          </p:cTn>
                        </p:par>
                      </p:childTnLst>
                    </p:cTn>
                  </p:par>
                  <p:par>
                    <p:cTn id="252" fill="hold">
                      <p:stCondLst>
                        <p:cond delay="indefinite"/>
                      </p:stCondLst>
                      <p:childTnLst>
                        <p:par>
                          <p:cTn id="253" fill="hold">
                            <p:stCondLst>
                              <p:cond delay="0"/>
                            </p:stCondLst>
                            <p:childTnLst>
                              <p:par>
                                <p:cTn id="254" presetID="10" presetClass="exit" presetSubtype="0" fill="hold" grpId="1" nodeType="clickEffect">
                                  <p:stCondLst>
                                    <p:cond delay="0"/>
                                  </p:stCondLst>
                                  <p:childTnLst>
                                    <p:animEffect transition="out" filter="fade">
                                      <p:cBhvr>
                                        <p:cTn id="255" dur="500"/>
                                        <p:tgtEl>
                                          <p:spTgt spid="148"/>
                                        </p:tgtEl>
                                      </p:cBhvr>
                                    </p:animEffect>
                                    <p:set>
                                      <p:cBhvr>
                                        <p:cTn id="256" dur="1" fill="hold">
                                          <p:stCondLst>
                                            <p:cond delay="499"/>
                                          </p:stCondLst>
                                        </p:cTn>
                                        <p:tgtEl>
                                          <p:spTgt spid="148"/>
                                        </p:tgtEl>
                                        <p:attrNameLst>
                                          <p:attrName>style.visibility</p:attrName>
                                        </p:attrNameLst>
                                      </p:cBhvr>
                                      <p:to>
                                        <p:strVal val="hidden"/>
                                      </p:to>
                                    </p:set>
                                  </p:childTnLst>
                                </p:cTn>
                              </p:par>
                              <p:par>
                                <p:cTn id="257" presetID="10" presetClass="exit" presetSubtype="0" fill="hold" grpId="1" nodeType="withEffect">
                                  <p:stCondLst>
                                    <p:cond delay="0"/>
                                  </p:stCondLst>
                                  <p:childTnLst>
                                    <p:animEffect transition="out" filter="fade">
                                      <p:cBhvr>
                                        <p:cTn id="258" dur="500"/>
                                        <p:tgtEl>
                                          <p:spTgt spid="18"/>
                                        </p:tgtEl>
                                      </p:cBhvr>
                                    </p:animEffect>
                                    <p:set>
                                      <p:cBhvr>
                                        <p:cTn id="259" dur="1" fill="hold">
                                          <p:stCondLst>
                                            <p:cond delay="499"/>
                                          </p:stCondLst>
                                        </p:cTn>
                                        <p:tgtEl>
                                          <p:spTgt spid="18"/>
                                        </p:tgtEl>
                                        <p:attrNameLst>
                                          <p:attrName>style.visibility</p:attrName>
                                        </p:attrNameLst>
                                      </p:cBhvr>
                                      <p:to>
                                        <p:strVal val="hidden"/>
                                      </p:to>
                                    </p:set>
                                  </p:childTnLst>
                                </p:cTn>
                              </p:par>
                              <p:par>
                                <p:cTn id="260" presetID="6" presetClass="emph" presetSubtype="0" fill="hold" grpId="1" nodeType="withEffect">
                                  <p:stCondLst>
                                    <p:cond delay="0"/>
                                  </p:stCondLst>
                                  <p:childTnLst>
                                    <p:animScale>
                                      <p:cBhvr>
                                        <p:cTn id="261" dur="2000" fill="hold"/>
                                        <p:tgtEl>
                                          <p:spTgt spid="151"/>
                                        </p:tgtEl>
                                      </p:cBhvr>
                                      <p:by x="150000" y="150000"/>
                                    </p:animScale>
                                  </p:childTnLst>
                                </p:cTn>
                              </p:par>
                              <p:par>
                                <p:cTn id="262" presetID="42" presetClass="path" presetSubtype="0" accel="50000" decel="50000" fill="hold" grpId="2" nodeType="withEffect">
                                  <p:stCondLst>
                                    <p:cond delay="0"/>
                                  </p:stCondLst>
                                  <p:childTnLst>
                                    <p:animMotion origin="layout" path="M 1.11111E-6 1.23457E-6 L -0.02049 -0.43858 " pathEditMode="relative" rAng="0" ptsTypes="AA">
                                      <p:cBhvr>
                                        <p:cTn id="263" dur="2000" fill="hold"/>
                                        <p:tgtEl>
                                          <p:spTgt spid="151"/>
                                        </p:tgtEl>
                                        <p:attrNameLst>
                                          <p:attrName>ppt_x</p:attrName>
                                          <p:attrName>ppt_y</p:attrName>
                                        </p:attrNameLst>
                                      </p:cBhvr>
                                      <p:rCtr x="-1024" y="-21944"/>
                                    </p:animMotion>
                                  </p:childTnLst>
                                </p:cTn>
                              </p:par>
                              <p:par>
                                <p:cTn id="264" presetID="10" presetClass="exit" presetSubtype="0" fill="hold" grpId="2" nodeType="withEffect">
                                  <p:stCondLst>
                                    <p:cond delay="0"/>
                                  </p:stCondLst>
                                  <p:childTnLst>
                                    <p:animEffect transition="out" filter="fade">
                                      <p:cBhvr>
                                        <p:cTn id="265" dur="500"/>
                                        <p:tgtEl>
                                          <p:spTgt spid="145"/>
                                        </p:tgtEl>
                                      </p:cBhvr>
                                    </p:animEffect>
                                    <p:set>
                                      <p:cBhvr>
                                        <p:cTn id="266" dur="1" fill="hold">
                                          <p:stCondLst>
                                            <p:cond delay="499"/>
                                          </p:stCondLst>
                                        </p:cTn>
                                        <p:tgtEl>
                                          <p:spTgt spid="1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2" grpId="0" animBg="1"/>
      <p:bldP spid="104" grpId="0" animBg="1"/>
      <p:bldP spid="107" grpId="0" animBg="1"/>
      <p:bldP spid="107" grpId="1" animBg="1"/>
      <p:bldP spid="108" grpId="0" animBg="1"/>
      <p:bldP spid="108" grpId="1" animBg="1"/>
      <p:bldP spid="109" grpId="0" animBg="1"/>
      <p:bldP spid="110" grpId="0" animBg="1"/>
      <p:bldP spid="110" grpId="1" animBg="1"/>
      <p:bldP spid="111" grpId="0" animBg="1"/>
      <p:bldP spid="111" grpId="1" animBg="1"/>
      <p:bldP spid="112" grpId="0" animBg="1"/>
      <p:bldP spid="113" grpId="0"/>
      <p:bldP spid="114" grpId="0"/>
      <p:bldP spid="115" grpId="0"/>
      <p:bldP spid="116" grpId="0"/>
      <p:bldP spid="116" grpId="1"/>
      <p:bldP spid="138" grpId="0" animBg="1"/>
      <p:bldP spid="139" grpId="0"/>
      <p:bldP spid="140" grpId="0" animBg="1"/>
      <p:bldP spid="140" grpId="1" animBg="1"/>
      <p:bldP spid="141" grpId="0"/>
      <p:bldP spid="141" grpId="1"/>
      <p:bldP spid="13" grpId="0"/>
      <p:bldP spid="14" grpId="0"/>
      <p:bldP spid="15" grpId="0"/>
      <p:bldP spid="144" grpId="0"/>
      <p:bldP spid="145" grpId="0"/>
      <p:bldP spid="145" grpId="2"/>
      <p:bldP spid="18" grpId="0"/>
      <p:bldP spid="18" grpId="1"/>
      <p:bldP spid="148" grpId="0"/>
      <p:bldP spid="148" grpId="1"/>
      <p:bldP spid="149" grpId="0"/>
      <p:bldP spid="21" grpId="0"/>
      <p:bldP spid="21" grpId="1"/>
      <p:bldP spid="150" grpId="0"/>
      <p:bldP spid="150" grpId="1"/>
      <p:bldP spid="151" grpId="0"/>
      <p:bldP spid="151" grpId="1"/>
      <p:bldP spid="151" grpId="2"/>
    </p:bld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8574</TotalTime>
  <Words>3098</Words>
  <Application>Microsoft Office PowerPoint</Application>
  <PresentationFormat>On-screen Show (16:9)</PresentationFormat>
  <Paragraphs>325</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Lato</vt:lpstr>
      <vt:lpstr>Cambria Math</vt:lpstr>
      <vt:lpstr>Raleway</vt:lpstr>
      <vt:lpstr>Arial</vt:lpstr>
      <vt:lpstr>Streamline</vt:lpstr>
      <vt:lpstr>Intro to Neural Networks in Python Using Keras</vt:lpstr>
      <vt:lpstr>Who I Am</vt:lpstr>
      <vt:lpstr>What is a statistical or machine learning model?</vt:lpstr>
      <vt:lpstr>A Simple Model</vt:lpstr>
      <vt:lpstr>What is a Neural Network?</vt:lpstr>
      <vt:lpstr>Neural Network Architecture</vt:lpstr>
      <vt:lpstr>PowerPoint Presentation</vt:lpstr>
      <vt:lpstr>PowerPoint Presentation</vt:lpstr>
      <vt:lpstr>PowerPoint Presentation</vt:lpstr>
      <vt:lpstr>Neural Network Training</vt:lpstr>
      <vt:lpstr>PowerPoint Presentation</vt:lpstr>
      <vt:lpstr>When Neural Networks are a Good Choice</vt:lpstr>
      <vt:lpstr>Frameworks/Libraries for Neural Networks</vt:lpstr>
      <vt:lpstr>Code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Neural Networks in Python Using Keras</dc:title>
  <dc:creator>Jared Stufft</dc:creator>
  <cp:lastModifiedBy>Jared Stufft</cp:lastModifiedBy>
  <cp:revision>52</cp:revision>
  <dcterms:modified xsi:type="dcterms:W3CDTF">2018-09-26T00:25:05Z</dcterms:modified>
</cp:coreProperties>
</file>