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1962-9113-6AAA-C8A7-C21B7F69A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A66F87-DDF4-8DE8-A6DB-065B0B163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0DF7A-B0D7-4618-A997-625A33E4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4539C-8353-4772-28A9-FA8082B4B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6B5A-083E-6D5C-D8F8-9CE49BE1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6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C64D-4B2B-43C0-1E21-003D2526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888DF-892C-7F7A-8028-52677642D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96EA6-6D0D-E1DB-FFBC-175CDADA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1DB30-3D78-41F0-591F-738C820D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7807-77E9-B8F7-3067-4B74A1F38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3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9BA79-BD40-E1E5-415B-F333C8054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2D995-7302-4476-4F95-A765DBFAEB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B5C5-F925-66EA-E39C-5F6CA43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3A340-4761-E6A5-A5A6-E758B7D5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86517-16FC-2E64-34E3-7FE24294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08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04D-E32B-E213-320E-00F7268DE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0B642-B30D-F004-2CF1-CE52A1B4D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CAFB6-F084-FBE7-7196-F17F931D2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694E-3B1C-B475-9FF0-78F7E3E2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31380-104C-0E0D-8FCC-A9D8426C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89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8F46-FF55-E8D8-552A-26F1D265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119D3-16DB-9E43-A204-BD733EC2B3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688EC-14DA-104C-1757-CC966C596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9F86-EA9A-1B7B-5345-8A914BBE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FCF03-F9A8-66A5-6C72-E2D752AB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97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B44A-69F7-BF1F-6F69-6D709F1E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651-E550-5534-BE09-F3DB6D987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AA71-B399-9411-60F3-A9B3AA75E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73BE4-5543-E7FD-FEC2-456A753F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5DD34-14D0-8D91-4160-CFD3BCAB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4DC75-058D-6D36-20AC-767D628E4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0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4A88B-1077-09CB-9B64-4815822E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08ED3-7ED8-39F4-C253-3E5B174B6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5317B-9E25-7126-1F03-7A33E66CE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C5189C-3CBC-D9D7-A1E9-46AB35B9F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92C29-8A50-52EF-F8C1-07B69C5DF9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68D17-106D-079A-195E-988F794C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F6494A-A105-1F51-C9D7-66D19FA91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A216D5-B3F1-077D-229B-22C64F6C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734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2E860-7C2A-C7C4-B901-F05886FCA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0CEB0-AF49-C2DB-0AE9-85928B3A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5D92A-AC4F-3100-AF71-8374DB23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48E1A-8573-D757-271D-E8102F71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1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FFE409-10D5-2E7C-5C23-A30CD394E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17CB57-2F98-B7CB-A180-2C3134CE0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D99D9-F630-37DA-DE32-CCC05B08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09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5393-232C-2C57-1D72-C53423CDA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CD7C8-164D-CB37-B0A5-B4D1A62DA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F5695-830F-B4B8-565C-933803DF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55D5A-0C5D-E5D4-0BEF-E0BF4E166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BB30-505E-FF0C-CABA-36B767310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739EB-8162-861E-68EF-7B927D05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2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15C36-FA48-75AB-1262-6BDC25E6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BC85F-FE15-E880-040F-B787EA746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A8E53-8913-013E-E485-F1515557D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5573E-9940-E375-CD00-BDC53662C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D82987-8BAB-C8CF-85A8-57706742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C0188-78AD-5F34-811D-1C8E15DDE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16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AE79FF-C6F6-C538-416D-B7EAE34D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A8522-DB6B-ACE0-E9AB-4C75F09D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EB00-E230-E84D-E122-C5989F9D87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A8D441-27F5-4529-B9A2-18C60FC4CE0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7675A-27C3-2775-3C59-AF3E9D539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0B739-7533-37BA-82BA-02283BD94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B03C4-6162-4142-84C5-D448AEAC4C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8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A72DAF9-2A4E-8DD5-11AD-8B6F7D7F3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22" y="738903"/>
            <a:ext cx="5545394" cy="235825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7200" dirty="0">
                <a:solidFill>
                  <a:srgbClr val="FF0000"/>
                </a:solidFill>
              </a:rPr>
              <a:t>1.    Culture</a:t>
            </a:r>
          </a:p>
          <a:p>
            <a:pPr algn="l"/>
            <a:r>
              <a:rPr lang="en-US" sz="7200" dirty="0">
                <a:solidFill>
                  <a:srgbClr val="FF0000"/>
                </a:solidFill>
              </a:rPr>
              <a:t>2.    Aurora</a:t>
            </a:r>
          </a:p>
          <a:p>
            <a:pPr algn="l"/>
            <a:r>
              <a:rPr lang="en-US" sz="7200" dirty="0">
                <a:solidFill>
                  <a:srgbClr val="FF0000"/>
                </a:solidFill>
              </a:rPr>
              <a:t>3.    </a:t>
            </a:r>
            <a:r>
              <a:rPr lang="en-US" sz="7200" dirty="0" err="1">
                <a:solidFill>
                  <a:srgbClr val="FF0000"/>
                </a:solidFill>
              </a:rPr>
              <a:t>Barchart</a:t>
            </a:r>
            <a:r>
              <a:rPr lang="en-US" sz="7200" dirty="0">
                <a:solidFill>
                  <a:srgbClr val="FF0000"/>
                </a:solidFill>
              </a:rPr>
              <a:t> Builder</a:t>
            </a:r>
          </a:p>
          <a:p>
            <a:pPr algn="l"/>
            <a:r>
              <a:rPr lang="en-US" sz="7200" dirty="0">
                <a:solidFill>
                  <a:srgbClr val="FF0000"/>
                </a:solidFill>
              </a:rPr>
              <a:t>4.    Precedence Based Execution (PBE) Application</a:t>
            </a:r>
          </a:p>
          <a:p>
            <a:pPr algn="l"/>
            <a:r>
              <a:rPr lang="en-US" sz="7200" dirty="0">
                <a:solidFill>
                  <a:srgbClr val="FF0000"/>
                </a:solidFill>
              </a:rPr>
              <a:t>5.    Induction process, partially.</a:t>
            </a:r>
          </a:p>
          <a:p>
            <a:pPr algn="l"/>
            <a:r>
              <a:rPr lang="en-US" sz="7200" dirty="0">
                <a:solidFill>
                  <a:srgbClr val="FF0000"/>
                </a:solidFill>
              </a:rPr>
              <a:t>6.    SRA evaluation and determination</a:t>
            </a:r>
          </a:p>
          <a:p>
            <a:pPr algn="l"/>
            <a:r>
              <a:rPr lang="en-US" sz="7200" dirty="0">
                <a:solidFill>
                  <a:srgbClr val="FF0000"/>
                </a:solidFill>
              </a:rPr>
              <a:t>7.    DFK, DWD, DWC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5BECE7-5B65-3B6E-EACF-F93500F13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6516" y="-201541"/>
            <a:ext cx="9144000" cy="943897"/>
          </a:xfrm>
        </p:spPr>
        <p:txBody>
          <a:bodyPr>
            <a:normAutofit/>
          </a:bodyPr>
          <a:lstStyle/>
          <a:p>
            <a:r>
              <a:rPr lang="en-US" sz="4400" b="1" i="1" u="sng" dirty="0">
                <a:solidFill>
                  <a:srgbClr val="FF0000"/>
                </a:solidFill>
              </a:rPr>
              <a:t>Challenging the Following Systems</a:t>
            </a: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710637B-0328-9B3C-FC06-8E00755095CA}"/>
              </a:ext>
            </a:extLst>
          </p:cNvPr>
          <p:cNvSpPr txBox="1">
            <a:spLocks/>
          </p:cNvSpPr>
          <p:nvPr/>
        </p:nvSpPr>
        <p:spPr>
          <a:xfrm>
            <a:off x="1258529" y="2621758"/>
            <a:ext cx="9144000" cy="943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i="1" u="sng" dirty="0">
                <a:solidFill>
                  <a:srgbClr val="0000FF"/>
                </a:solidFill>
              </a:rPr>
              <a:t>Adding the Following Capability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6AA316-8B65-FEC1-6EB1-7DC714B72ED5}"/>
              </a:ext>
            </a:extLst>
          </p:cNvPr>
          <p:cNvSpPr txBox="1">
            <a:spLocks/>
          </p:cNvSpPr>
          <p:nvPr/>
        </p:nvSpPr>
        <p:spPr>
          <a:xfrm>
            <a:off x="108154" y="3565655"/>
            <a:ext cx="5722375" cy="3292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Global Prioritized Task List (all aircraft in work, all open work)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Smart Auto-Assign Tasks to MTs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Quality Callboard Lookahead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Customer Callboard Lookahead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LE Callboard Prioritization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Realistic MT Utilization (quality wait + processing barred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D80E7EE-5EE5-55B5-BA66-DAD2FABEC7C7}"/>
              </a:ext>
            </a:extLst>
          </p:cNvPr>
          <p:cNvSpPr txBox="1">
            <a:spLocks/>
          </p:cNvSpPr>
          <p:nvPr/>
        </p:nvSpPr>
        <p:spPr>
          <a:xfrm>
            <a:off x="6361471" y="3565655"/>
            <a:ext cx="5722375" cy="30195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+mj-lt"/>
              <a:buAutoNum type="arabicPeriod" startAt="7"/>
            </a:pPr>
            <a:r>
              <a:rPr lang="en-US" dirty="0">
                <a:solidFill>
                  <a:srgbClr val="0000FF"/>
                </a:solidFill>
              </a:rPr>
              <a:t>Individual feedback mechanism for delays or missed tasks</a:t>
            </a:r>
          </a:p>
          <a:p>
            <a:pPr marL="914400" lvl="1" indent="-457200" algn="l">
              <a:buFont typeface="+mj-lt"/>
              <a:buAutoNum type="arabicPeriod" startAt="7"/>
            </a:pPr>
            <a:r>
              <a:rPr lang="en-US" dirty="0" err="1">
                <a:solidFill>
                  <a:srgbClr val="0000FF"/>
                </a:solidFill>
              </a:rPr>
              <a:t>Pnet</a:t>
            </a:r>
            <a:r>
              <a:rPr lang="en-US" dirty="0">
                <a:solidFill>
                  <a:srgbClr val="0000FF"/>
                </a:solidFill>
              </a:rPr>
              <a:t>, Tooling, Awaiting Support, Caused Defect Condition, Lost/Re-ordered parts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dirty="0">
                <a:solidFill>
                  <a:srgbClr val="0000FF"/>
                </a:solidFill>
              </a:rPr>
              <a:t>Scheduled part arrival ECDs &amp; downstream schedule considerations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dirty="0">
                <a:solidFill>
                  <a:srgbClr val="0000FF"/>
                </a:solidFill>
              </a:rPr>
              <a:t>Automatic recovery planning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dirty="0">
                <a:solidFill>
                  <a:srgbClr val="0000FF"/>
                </a:solidFill>
              </a:rPr>
              <a:t>Gantt chart project timeline visibility</a:t>
            </a:r>
          </a:p>
          <a:p>
            <a:pPr marL="457200" indent="-457200" algn="l">
              <a:buFont typeface="+mj-lt"/>
              <a:buAutoNum type="arabicPeriod" startAt="7"/>
            </a:pPr>
            <a:r>
              <a:rPr lang="en-US" dirty="0">
                <a:solidFill>
                  <a:srgbClr val="0000FF"/>
                </a:solidFill>
              </a:rPr>
              <a:t>Part Impact Analysis &amp; Metrics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27E10966-104E-12D3-A630-CA6382B8A9E6}"/>
              </a:ext>
            </a:extLst>
          </p:cNvPr>
          <p:cNvSpPr txBox="1">
            <a:spLocks/>
          </p:cNvSpPr>
          <p:nvPr/>
        </p:nvSpPr>
        <p:spPr>
          <a:xfrm>
            <a:off x="6449961" y="852449"/>
            <a:ext cx="5545394" cy="18612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0000"/>
                </a:solidFill>
              </a:rPr>
              <a:t>8.    TIP payout &amp; incentive structure / deterring Union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9.    SATs (partially, potentially all…?)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10.  Manually Recovery Planning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11.  Recovery Plan Maker (BCA core tool in work)</a:t>
            </a:r>
          </a:p>
          <a:p>
            <a:pPr algn="l"/>
            <a:r>
              <a:rPr lang="en-US" sz="1800" dirty="0">
                <a:solidFill>
                  <a:srgbClr val="FF0000"/>
                </a:solidFill>
              </a:rPr>
              <a:t>12.  Hot Trucks, (partially)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39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C4FF5-EEC0-1A18-B9EC-8F15AEFBE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39EF9E1-1EFB-AC57-CDE7-C857972927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0477" y="943896"/>
            <a:ext cx="9144000" cy="5604387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Projected Delivery Dates vs Scheduled Deliveries &amp; Days Late/Early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Management KPIs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Mechanic Individuals’ Tasks / Lookahead Timeline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Mechanic Manual Turnover Process, mostly.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Supplier Quality SQIS to-do lists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Re-prioritization of products and schedule results</a:t>
            </a:r>
          </a:p>
          <a:p>
            <a:pPr marL="914400" lvl="1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(Plane</a:t>
            </a:r>
            <a:r>
              <a:rPr lang="en-US" i="1" dirty="0">
                <a:solidFill>
                  <a:srgbClr val="0000FF"/>
                </a:solidFill>
              </a:rPr>
              <a:t> X </a:t>
            </a:r>
            <a:r>
              <a:rPr lang="en-US" dirty="0">
                <a:solidFill>
                  <a:srgbClr val="0000FF"/>
                </a:solidFill>
              </a:rPr>
              <a:t>takes ultimate priority, what is impact to other aircraft schedules)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Simio-ready exports for clean incorp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Defect flow predictor and integration into schedule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“Parts may need ordered” list lookahead based on defect descriptions and historical part needs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Quality Technician &amp; LE Staffing Methodologies</a:t>
            </a:r>
          </a:p>
          <a:p>
            <a:pPr marL="457200" indent="-457200" algn="l">
              <a:buFont typeface="+mj-lt"/>
              <a:buAutoNum type="arabicPeriod" startAt="12"/>
            </a:pPr>
            <a:r>
              <a:rPr lang="en-US" dirty="0">
                <a:solidFill>
                  <a:srgbClr val="0000FF"/>
                </a:solidFill>
              </a:rPr>
              <a:t>Cure Time Reminders for Mechanics &amp; Lookahead for Quality</a:t>
            </a:r>
          </a:p>
          <a:p>
            <a:pPr marL="457200" indent="-457200" algn="l">
              <a:buFont typeface="+mj-lt"/>
              <a:buAutoNum type="arabicPeriod" startAt="12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60E290F-1874-D67B-C8ED-40AC1EB13F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4389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00FF"/>
                </a:solidFill>
              </a:rPr>
              <a:t>Adding the Following Capability, cont.</a:t>
            </a:r>
          </a:p>
        </p:txBody>
      </p:sp>
    </p:spTree>
    <p:extLst>
      <p:ext uri="{BB962C8B-B14F-4D97-AF65-F5344CB8AC3E}">
        <p14:creationId xmlns:p14="http://schemas.microsoft.com/office/powerpoint/2010/main" val="3104066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275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Challenging the Following Systems</vt:lpstr>
      <vt:lpstr>Adding the Following Capability, cont.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Jared Vogler</dc:creator>
  <cp:lastModifiedBy>Jared Vogler</cp:lastModifiedBy>
  <cp:revision>2</cp:revision>
  <dcterms:created xsi:type="dcterms:W3CDTF">2025-08-28T10:39:37Z</dcterms:created>
  <dcterms:modified xsi:type="dcterms:W3CDTF">2025-08-28T10:41:16Z</dcterms:modified>
</cp:coreProperties>
</file>