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93C5E3-53E8-4C04-8F05-75FF04883ED1}">
  <a:tblStyle styleId="{2193C5E3-53E8-4C04-8F05-75FF04883E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21A6743-C5C5-4E8D-8671-C8BAF93C09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Lexend-bold.fntdata"/><Relationship Id="rId10" Type="http://schemas.openxmlformats.org/officeDocument/2006/relationships/slide" Target="slides/slide4.xml"/><Relationship Id="rId21" Type="http://schemas.openxmlformats.org/officeDocument/2006/relationships/font" Target="fonts/Lexen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37590a2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37590a2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319fc42a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319fc42a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Dried, Shallot, and Mixed Onions were removed because they don’t have promos to compare with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319fc42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319fc42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37590a2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37590a2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Green onions </a:t>
            </a:r>
            <a:r>
              <a:rPr lang="en"/>
              <a:t>making</a:t>
            </a:r>
            <a:r>
              <a:rPr lang="en"/>
              <a:t> much more with promos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6032d5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6032d5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37590a2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37590a2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mention that these calculations are for the most recent 52 weeks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2e93827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2e93827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2e93827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2e93827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2e93827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2e93827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multiple brands and private label?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319fc42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319fc42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319fc42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319fc42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Removed Dried Onions because Lion doesn’t sell it, Price dist. Has shallot at 1.99 very spesific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319fc42a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319fc42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Sweet Onions still own 24% while being priced higher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319fc42a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319fc42a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caused the market to act this way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d and gold onion bulbs (Provided by Getty Images)" id="54" name="Google Shape;54;p1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1208400" y="0"/>
            <a:ext cx="66627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Onion Market Data Insights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Jared Bean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650" y="324275"/>
            <a:ext cx="2752800" cy="16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Y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ear-over-year % changes in onion sales cont.</a:t>
            </a:r>
            <a:endParaRPr/>
          </a:p>
        </p:txBody>
      </p:sp>
      <p:graphicFrame>
        <p:nvGraphicFramePr>
          <p:cNvPr id="121" name="Google Shape;121;p22"/>
          <p:cNvGraphicFramePr/>
          <p:nvPr/>
        </p:nvGraphicFramePr>
        <p:xfrm>
          <a:off x="3189775" y="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{621A6743-C5C5-4E8D-8671-C8BAF93C099B}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Onion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Pearl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Sweet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2"/>
          <p:cNvSpPr txBox="1"/>
          <p:nvPr/>
        </p:nvSpPr>
        <p:spPr>
          <a:xfrm>
            <a:off x="324300" y="1933125"/>
            <a:ext cx="27528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Shallot and Dried were removed because they </a:t>
            </a:r>
            <a:r>
              <a:rPr lang="en" sz="1800">
                <a:solidFill>
                  <a:schemeClr val="dk2"/>
                </a:solidFill>
              </a:rPr>
              <a:t>were not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available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during</a:t>
            </a:r>
            <a:r>
              <a:rPr lang="en" sz="1800">
                <a:solidFill>
                  <a:schemeClr val="dk2"/>
                </a:solidFill>
              </a:rPr>
              <a:t> these years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does promotional pricing compare to non-promotional pricing for each variety?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77575"/>
            <a:ext cx="3932700" cy="30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Value Added Onions</a:t>
            </a:r>
            <a:r>
              <a:rPr lang="en"/>
              <a:t> are more expensive with promotions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 Onions </a:t>
            </a:r>
            <a:r>
              <a:rPr lang="en"/>
              <a:t>experience</a:t>
            </a:r>
            <a:r>
              <a:rPr lang="en"/>
              <a:t> a significant reduction in price with promotions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800" y="1372950"/>
            <a:ext cx="4594799" cy="357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 of Promotions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419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distribution of total sales with and without promotions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most cases, except for White and Value Onions median total sales increases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040" y="1152475"/>
            <a:ext cx="478296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Regression Analysis of Promotions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35622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confidence int. from linear regression models for each </a:t>
            </a:r>
            <a:r>
              <a:rPr lang="en"/>
              <a:t>variety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confidence int. Assumes there is a promotion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model was significant but this may be due to the size of the data set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lang="en"/>
              <a:t>R²</a:t>
            </a:r>
            <a:r>
              <a:rPr lang="en"/>
              <a:t> was very low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425" y="1381000"/>
            <a:ext cx="4855176" cy="346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pricing discrepancies with Shallot Onions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the low market shares for Mixed and Shallot Onions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Promote Green and Yellow Onions for increased total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promoting White and Value Added Onions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25875" y="392700"/>
            <a:ext cx="44460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Onion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Variety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Price Comparison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84150" y="1162600"/>
            <a:ext cx="38331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Highest median price: </a:t>
            </a:r>
            <a:r>
              <a:rPr b="1" lang="en" sz="7200"/>
              <a:t>Sweet Onion</a:t>
            </a:r>
            <a:endParaRPr b="1"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Lowest median price: </a:t>
            </a:r>
            <a:r>
              <a:rPr b="1" lang="en" sz="7200"/>
              <a:t>Green Onion</a:t>
            </a:r>
            <a:endParaRPr b="1" sz="7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Red Onion prices frequently vary from the $1.21 median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0" y="39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{2193C5E3-53E8-4C04-8F05-75FF04883ED1}</a:tableStyleId>
              </a:tblPr>
              <a:tblGrid>
                <a:gridCol w="741000"/>
                <a:gridCol w="695425"/>
                <a:gridCol w="756000"/>
                <a:gridCol w="822925"/>
                <a:gridCol w="768925"/>
                <a:gridCol w="862725"/>
                <a:gridCol w="1104975"/>
                <a:gridCol w="762075"/>
                <a:gridCol w="574400"/>
                <a:gridCol w="653325"/>
                <a:gridCol w="719800"/>
                <a:gridCol w="682400"/>
              </a:tblGrid>
              <a:tr h="43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Onion Type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SWEET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PEARL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YELLOW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MIXED ONIONS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SHALLOT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REMAINING ONIONS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VALUE ADD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WHITE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GREEN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DRIED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Price ($)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3.33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3.28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2.29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2.07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—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525" y="132400"/>
            <a:ext cx="4446125" cy="36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5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do different onion varieties compare in performance?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23500" y="1155025"/>
            <a:ext cx="4536000" cy="26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298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900"/>
              <a:t>Sweet Onions</a:t>
            </a:r>
            <a:r>
              <a:rPr lang="en" sz="2900"/>
              <a:t> have the highest total units sold</a:t>
            </a:r>
            <a:endParaRPr sz="2900"/>
          </a:p>
          <a:p>
            <a:pPr indent="-3298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0"/>
              <a:t>Sweet Onions are also the most expensive</a:t>
            </a:r>
            <a:endParaRPr sz="2900"/>
          </a:p>
          <a:p>
            <a:pPr indent="-3298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00"/>
              <a:t>This could indicate that there is a better consumer experience to justify added cost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0" y="39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{2193C5E3-53E8-4C04-8F05-75FF04883ED1}</a:tableStyleId>
              </a:tblPr>
              <a:tblGrid>
                <a:gridCol w="741000"/>
                <a:gridCol w="695425"/>
                <a:gridCol w="756000"/>
                <a:gridCol w="822925"/>
                <a:gridCol w="768925"/>
                <a:gridCol w="862725"/>
                <a:gridCol w="1104975"/>
                <a:gridCol w="762075"/>
                <a:gridCol w="574400"/>
                <a:gridCol w="653325"/>
                <a:gridCol w="719800"/>
                <a:gridCol w="682400"/>
              </a:tblGrid>
              <a:tr h="43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Onion Type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SWEET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PEARL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YELLOW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MIXED ONIONS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SHALLOT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REMAINING ONIONS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VALUE ADD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WHITE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GREEN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DRIED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Median Price ($)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3.33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3.28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2.29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2.07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—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325" y="728525"/>
            <a:ext cx="3797983" cy="312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What are the top-performing items (packages)?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3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size represents the typical packaging quantity in which the product is sold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Consumers most frequently purchase onions in </a:t>
            </a:r>
            <a:r>
              <a:rPr b="1" lang="en"/>
              <a:t>16 oz packages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50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What is the leading onion brand?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68300"/>
            <a:ext cx="42603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Brands might be </a:t>
            </a:r>
            <a:r>
              <a:rPr lang="en"/>
              <a:t>referring</a:t>
            </a:r>
            <a:r>
              <a:rPr lang="en"/>
              <a:t> to a </a:t>
            </a:r>
            <a:r>
              <a:rPr lang="en"/>
              <a:t>variety</a:t>
            </a:r>
            <a:r>
              <a:rPr lang="en"/>
              <a:t> of smaller brands not in the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Label is the second-largest seller </a:t>
            </a:r>
            <a:r>
              <a:rPr lang="en"/>
              <a:t>proving</a:t>
            </a:r>
            <a:r>
              <a:rPr lang="en"/>
              <a:t> strong consumer preference for store brands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25" y="1085200"/>
            <a:ext cx="4464875" cy="366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do organic and conventional onions compare?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3576550"/>
            <a:ext cx="85206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Non-Organic generates </a:t>
            </a:r>
            <a:r>
              <a:rPr b="1" lang="en"/>
              <a:t>$177,726,038 more</a:t>
            </a:r>
            <a:r>
              <a:rPr lang="en"/>
              <a:t> on average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Organic still generates an impressive </a:t>
            </a:r>
            <a:r>
              <a:rPr b="1" lang="en"/>
              <a:t>$19 mil</a:t>
            </a:r>
            <a:r>
              <a:rPr lang="en"/>
              <a:t> in average revenue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68300" y="146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{621A6743-C5C5-4E8D-8671-C8BAF93C099B}</a:tableStyleId>
              </a:tblPr>
              <a:tblGrid>
                <a:gridCol w="1206225"/>
                <a:gridCol w="1206225"/>
                <a:gridCol w="1206225"/>
                <a:gridCol w="1206225"/>
                <a:gridCol w="1281675"/>
                <a:gridCol w="1130775"/>
              </a:tblGrid>
              <a:tr h="5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Organic vs. conventional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otal Units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otal 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vg Price per unit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Revenue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Stores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Non-Organic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114,419,941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150,441,985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1.31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$197,079,000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5,282,105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1,874,944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6,020,549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</a:t>
                      </a:r>
                      <a:r>
                        <a:rPr lang="en"/>
                        <a:t>3.21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$19,325,962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801,116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do onion varieties differ in pricing?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a Shallot Onion so much more expensive with Lion?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Lion prices are often lower or comparable with Market prices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done with a weighted </a:t>
            </a:r>
            <a:r>
              <a:rPr lang="en"/>
              <a:t>average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6"/>
            <a:ext cx="4260300" cy="35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What is Food Lion’s market share by variety?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17725"/>
            <a:ext cx="41820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 Lion has practically no share in Mixed Onions, but they are priced much lower than the market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doesn’t seem like the main factor in market share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Remaining Onions are priced lower </a:t>
            </a:r>
            <a:r>
              <a:rPr lang="en"/>
              <a:t>than</a:t>
            </a:r>
            <a:r>
              <a:rPr lang="en"/>
              <a:t> the market, but Sweet Onions are priced higher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00" y="1170125"/>
            <a:ext cx="4345500" cy="357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What are the year-over-year % changes for onion varieties?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43900" y="1550025"/>
            <a:ext cx="4260300" cy="30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Sweet Onions and Yellow Onions </a:t>
            </a:r>
            <a:r>
              <a:rPr lang="en"/>
              <a:t>experienced</a:t>
            </a:r>
            <a:r>
              <a:rPr lang="en"/>
              <a:t> the most volatility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Shallot Onions get started late and Dried Onions aren’t applicable to Lion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600" y="1170125"/>
            <a:ext cx="4235001" cy="34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0" y="4568925"/>
            <a:ext cx="527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</a:rPr>
              <a:t>The Packer. (2022). </a:t>
            </a:r>
            <a:r>
              <a:rPr i="1" lang="en" sz="1100">
                <a:solidFill>
                  <a:srgbClr val="666666"/>
                </a:solidFill>
              </a:rPr>
              <a:t>COVID-19’s effects on onion market expected to lighten over summer</a:t>
            </a:r>
            <a:r>
              <a:rPr lang="en" sz="1100">
                <a:solidFill>
                  <a:srgbClr val="666666"/>
                </a:solidFill>
              </a:rPr>
              <a:t>. The Packer: Markets—Shipping. 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