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98dfe470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98dfe47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372850ec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372850ec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Stem cells can be used to change the practice of </a:t>
            </a:r>
            <a:r>
              <a:rPr lang="en"/>
              <a:t>medicine</a:t>
            </a:r>
            <a:r>
              <a:rPr lang="en"/>
              <a:t> for many un curable diseases such as </a:t>
            </a:r>
            <a:r>
              <a:rPr lang="en"/>
              <a:t>parkinsons</a:t>
            </a:r>
            <a:r>
              <a:rPr lang="en"/>
              <a:t> and </a:t>
            </a:r>
            <a:r>
              <a:rPr lang="en"/>
              <a:t>alzheimers</a:t>
            </a:r>
            <a:r>
              <a:rPr lang="en"/>
              <a:t> and would boost the economy. It also could help with birth defects and </a:t>
            </a:r>
            <a:r>
              <a:rPr lang="en"/>
              <a:t>regenerative</a:t>
            </a:r>
            <a:r>
              <a:rPr lang="en"/>
              <a:t> medicine. It has been tested for some cancers. But the use of stem cells is on the line of unethical because they could lead to human cloning and </a:t>
            </a:r>
            <a:r>
              <a:rPr lang="en"/>
              <a:t>harvesting</a:t>
            </a:r>
            <a:r>
              <a:rPr lang="en"/>
              <a:t> </a:t>
            </a:r>
            <a:r>
              <a:rPr lang="en"/>
              <a:t>embryonic</a:t>
            </a:r>
            <a:r>
              <a:rPr lang="en"/>
              <a:t> stem cells is very unethical due to the fact that it kills the embryo. So to sum up stem cells can be used to cure many many diseases and would aid many aspects of medicine but their </a:t>
            </a:r>
            <a:r>
              <a:rPr lang="en"/>
              <a:t>research</a:t>
            </a:r>
            <a:r>
              <a:rPr lang="en"/>
              <a:t> could be cut short due to many aspects of stem cell </a:t>
            </a:r>
            <a:r>
              <a:rPr lang="en"/>
              <a:t>research</a:t>
            </a:r>
            <a:r>
              <a:rPr lang="en"/>
              <a:t> being unethical.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372850e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372850e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372850e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372850e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372850e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372850e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concept of a stem cell was first proposed by researchers working on embryonic development in the nineteenth century. They saw such cells as the starting point for biological processes. From the early twentieth century stem cells began to be seen as the source of different kinds of blood cells. Yet, blood stem cells could not be visualised in this period, so many doubted their existence. Knowledge advanced during the Second World War through the identification of a recovery factor in bone marrow which was thought to help regenerate the blood system. This was discovered by the haematologists William Bloom and Leon Jacobson as part of their research into the effects of radiation on the blood system which they carried out as part of the Manhattan Project to build the first atom bomb. It was this observation that laid the basis for the development of the BMT procedure for the treatment of blood cancer (leukaemia). BMTs opened the way to the identification and characterisation of stem cells within the bone marrow in the 1960s. In 1978 stem cells were also discovered to be present in human cord blood and three years later scientists cultivated the first embryonic stem cells from mice blastocysts.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98dfe47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98dfe47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image of </a:t>
            </a:r>
            <a:r>
              <a:rPr lang="en"/>
              <a:t>embryonic</a:t>
            </a:r>
            <a:r>
              <a:rPr lang="en"/>
              <a:t> stem cells dyed blue to see under a microscope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372850e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372850e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Stem cells are currently used as research tools to understand the signals and mechanism of cell differentiation. This is useful not only for understanding the cause of disease, but also for the development of new therapies. The ability to generate large numbers of specialised cells from stem cells has also led to their use for testing the safety of new medicines, thereby reducing the need for animal testing. Cancer stem cells, for example, are used to screen potential anti-tumour drugs. Stem cells are also being explored for their properties to replace cells lost in degenerative diseases and for repairing cells in damaged tissues, a field known as regenerative medicine. Today more than 1,100 clinical studies, the overwhelming majority of them using adult stem cells, are being conducted to investigate the power of stem cell therapy. This includes treatments for retinal diseases, neurological conditions such as Parkinson's and Alzheimer's disease, heart disease such as post-ischaemic stroke, and type 1 diabetes.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141de26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141de26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diagram represents how you get to a stem cell there are different types of stem cells that are produced to create all the </a:t>
            </a:r>
            <a:r>
              <a:rPr lang="en"/>
              <a:t>different</a:t>
            </a:r>
            <a:r>
              <a:rPr lang="en"/>
              <a:t> parts of your body there are different functions that these stem cells are programed to do but once they grow into adult cells most of them do not retain the ability to repair damaged cell such as the brain cells. So the idea is to get stem cells that are still in the growth stages and use them to cure different diseases by inserting those cells into diseased area of the patient to have them grow new cells that are not diseased. Or they can replace dead cells that can not be reproduce like brain cells.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372850e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372850e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Stem cell research can potentially help treat a range of medical problems. It could lead humanity closer to better treatment and possibly cure a number of diseases:</a:t>
            </a:r>
            <a:endParaRPr/>
          </a:p>
          <a:p>
            <a:pPr indent="0" lvl="0" marL="0" rtl="0" algn="l">
              <a:spcBef>
                <a:spcPts val="0"/>
              </a:spcBef>
              <a:spcAft>
                <a:spcPts val="0"/>
              </a:spcAft>
              <a:buClr>
                <a:schemeClr val="dk1"/>
              </a:buClr>
              <a:buSzPts val="1100"/>
              <a:buFont typeface="Arial"/>
              <a:buNone/>
            </a:pPr>
            <a:r>
              <a:rPr lang="en"/>
              <a:t>Parkinson’s Disease</a:t>
            </a:r>
            <a:endParaRPr/>
          </a:p>
          <a:p>
            <a:pPr indent="0" lvl="0" marL="0" rtl="0" algn="l">
              <a:spcBef>
                <a:spcPts val="0"/>
              </a:spcBef>
              <a:spcAft>
                <a:spcPts val="0"/>
              </a:spcAft>
              <a:buClr>
                <a:schemeClr val="dk1"/>
              </a:buClr>
              <a:buSzPts val="1100"/>
              <a:buFont typeface="Arial"/>
              <a:buNone/>
            </a:pPr>
            <a:r>
              <a:rPr lang="en"/>
              <a:t>Alzheimer’s Disease</a:t>
            </a:r>
            <a:endParaRPr/>
          </a:p>
          <a:p>
            <a:pPr indent="0" lvl="0" marL="0" rtl="0" algn="l">
              <a:spcBef>
                <a:spcPts val="0"/>
              </a:spcBef>
              <a:spcAft>
                <a:spcPts val="0"/>
              </a:spcAft>
              <a:buClr>
                <a:schemeClr val="dk1"/>
              </a:buClr>
              <a:buSzPts val="1100"/>
              <a:buFont typeface="Arial"/>
              <a:buNone/>
            </a:pPr>
            <a:r>
              <a:rPr lang="en"/>
              <a:t>Heart Diseases, Stroke and Diabetes (Type 1)</a:t>
            </a:r>
            <a:endParaRPr/>
          </a:p>
          <a:p>
            <a:pPr indent="0" lvl="0" marL="0" rtl="0" algn="l">
              <a:spcBef>
                <a:spcPts val="0"/>
              </a:spcBef>
              <a:spcAft>
                <a:spcPts val="0"/>
              </a:spcAft>
              <a:buClr>
                <a:schemeClr val="dk1"/>
              </a:buClr>
              <a:buSzPts val="1100"/>
              <a:buFont typeface="Arial"/>
              <a:buNone/>
            </a:pPr>
            <a:r>
              <a:rPr lang="en"/>
              <a:t>Birth Defects</a:t>
            </a:r>
            <a:endParaRPr/>
          </a:p>
          <a:p>
            <a:pPr indent="0" lvl="0" marL="0" rtl="0" algn="l">
              <a:spcBef>
                <a:spcPts val="0"/>
              </a:spcBef>
              <a:spcAft>
                <a:spcPts val="0"/>
              </a:spcAft>
              <a:buClr>
                <a:schemeClr val="dk1"/>
              </a:buClr>
              <a:buSzPts val="1100"/>
              <a:buFont typeface="Arial"/>
              <a:buNone/>
            </a:pPr>
            <a:r>
              <a:rPr lang="en"/>
              <a:t>Spinal Cord Injuries</a:t>
            </a:r>
            <a:endParaRPr/>
          </a:p>
          <a:p>
            <a:pPr indent="0" lvl="0" marL="0" rtl="0" algn="l">
              <a:spcBef>
                <a:spcPts val="0"/>
              </a:spcBef>
              <a:spcAft>
                <a:spcPts val="0"/>
              </a:spcAft>
              <a:buClr>
                <a:schemeClr val="dk1"/>
              </a:buClr>
              <a:buSzPts val="1100"/>
              <a:buFont typeface="Arial"/>
              <a:buNone/>
            </a:pPr>
            <a:r>
              <a:rPr lang="en"/>
              <a:t>Replace or Repair Damaged Organs</a:t>
            </a:r>
            <a:endParaRPr/>
          </a:p>
          <a:p>
            <a:pPr indent="0" lvl="0" marL="0" rtl="0" algn="l">
              <a:spcBef>
                <a:spcPts val="0"/>
              </a:spcBef>
              <a:spcAft>
                <a:spcPts val="0"/>
              </a:spcAft>
              <a:buClr>
                <a:schemeClr val="dk1"/>
              </a:buClr>
              <a:buSzPts val="1100"/>
              <a:buFont typeface="Arial"/>
              <a:buNone/>
            </a:pPr>
            <a:r>
              <a:rPr lang="en"/>
              <a:t>Reduced Risk of Transplantation (You could possibly get a copy of your own heart in a heart-transplantation in the future</a:t>
            </a:r>
            <a:endParaRPr/>
          </a:p>
          <a:p>
            <a:pPr indent="0" lvl="0" marL="0" rtl="0" algn="l">
              <a:spcBef>
                <a:spcPts val="0"/>
              </a:spcBef>
              <a:spcAft>
                <a:spcPts val="0"/>
              </a:spcAft>
              <a:buClr>
                <a:schemeClr val="dk1"/>
              </a:buClr>
              <a:buSzPts val="1100"/>
              <a:buFont typeface="Arial"/>
              <a:buNone/>
            </a:pPr>
            <a:r>
              <a:rPr lang="en"/>
              <a:t>Stem cells may play a major role in cancer</a:t>
            </a:r>
            <a:endParaRPr/>
          </a:p>
          <a:p>
            <a:pPr indent="0" lvl="0" marL="0" rtl="0" algn="l">
              <a:spcBef>
                <a:spcPts val="0"/>
              </a:spcBef>
              <a:spcAft>
                <a:spcPts val="0"/>
              </a:spcAft>
              <a:buClr>
                <a:schemeClr val="dk1"/>
              </a:buClr>
              <a:buSzPts val="1100"/>
              <a:buFont typeface="Arial"/>
              <a:buNone/>
            </a:pPr>
            <a:r>
              <a:rPr lang="en"/>
              <a:t>Better treatment of these diseases could also give significant social benefits for individuals and economic gains for society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372850ec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372850e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should not mess with human life."</a:t>
            </a:r>
            <a:endParaRPr/>
          </a:p>
          <a:p>
            <a:pPr indent="0" lvl="0" marL="0" rtl="0" algn="l">
              <a:spcBef>
                <a:spcPts val="0"/>
              </a:spcBef>
              <a:spcAft>
                <a:spcPts val="0"/>
              </a:spcAft>
              <a:buClr>
                <a:schemeClr val="dk1"/>
              </a:buClr>
              <a:buSzPts val="1100"/>
              <a:buFont typeface="Arial"/>
              <a:buNone/>
            </a:pPr>
            <a:r>
              <a:rPr lang="en"/>
              <a:t>"Humans should not be trying to play God"</a:t>
            </a:r>
            <a:endParaRPr/>
          </a:p>
          <a:p>
            <a:pPr indent="0" lvl="0" marL="0" rtl="0" algn="l">
              <a:spcBef>
                <a:spcPts val="0"/>
              </a:spcBef>
              <a:spcAft>
                <a:spcPts val="0"/>
              </a:spcAft>
              <a:buClr>
                <a:schemeClr val="dk1"/>
              </a:buClr>
              <a:buSzPts val="1100"/>
              <a:buFont typeface="Arial"/>
              <a:buNone/>
            </a:pPr>
            <a:r>
              <a:rPr lang="en"/>
              <a:t>Some argue that stem cell research in the far future can lead to knowledge on how to clone humans. It is hard to say whether this is true, but we have seen devastating consequences of other research-programs, even with good intentions, such as nuclear research.</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98dfe470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98dfe470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number of stem cell research publications were published from 2018-2022 This can help us to see where there is lots of research going on. And where we will expect more breakthroughs in the </a:t>
            </a:r>
            <a:r>
              <a:rPr lang="en"/>
              <a:t>united</a:t>
            </a:r>
            <a:r>
              <a:rPr lang="en"/>
              <a:t> states because there is more research being done there.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cEB8656TCIE"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xplorable.com/stem-cell-pros-and-cons" TargetMode="External"/><Relationship Id="rId4" Type="http://schemas.openxmlformats.org/officeDocument/2006/relationships/hyperlink" Target="https://www.whatisbiotechnology.org/index.php/science/summary/stem/stem-cells-repair-tissues-and-regenerate-cells" TargetMode="External"/><Relationship Id="rId5" Type="http://schemas.openxmlformats.org/officeDocument/2006/relationships/hyperlink" Target="https://www.researchgate.net/figure/Schematic-diagram-illustrating-the-stem-cell-hierarchy-Embryonic-stem-cells-ESCs-are_fig2_2217125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10" Type="http://schemas.openxmlformats.org/officeDocument/2006/relationships/slide" Target="/ppt/slides/slide12.xml"/><Relationship Id="rId9" Type="http://schemas.openxmlformats.org/officeDocument/2006/relationships/slide" Target="/ppt/slides/slide11.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Stem Cells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Jared Kettle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Pros vs. Cons Video</a:t>
            </a:r>
            <a:endParaRPr/>
          </a:p>
        </p:txBody>
      </p:sp>
      <p:pic>
        <p:nvPicPr>
          <p:cNvPr descr="Liz Bonnin investigates new stem-cell research that could change the face of organ transplant surgery. &#10;Subscribe: http://bit.ly/BBCStudios&#10;&#10;WATCH MORE:&#10;Hiroshima: http://bit.ly/BBCHiroshima&#10;Horizon: http://bit.ly/BBCHorizon&#10;Best of Alan Partridge: http://bit.ly/BestOfAlanPartridge&#10;Harry Enfield and Chums: http://bit.ly/HarryEnfieldAndChums&#10;&#10;Welcome to BBC Studios, bringing you the best of British TV! Here you'll find classic comedy, gripping drama, as well as the best documentaries, science and history! Take a look at complete listings for all our shows - we've got plenty to keep you entertained!  &#10;&#10;Is there a BBC clip you'd love to see? Make sure you let us know by leaving a comment.&#10;&#10;&#10;This is a channel from BBC Studios who help fund new BBC programmes. Service information and feedback: https://www.bbcstudios.com/contact/contact-us/" id="109" name="Google Shape;109;p22" title="How Do Stem Cells Work? | Bang Goes The Theory | BBC">
            <a:hlinkClick r:id="rId3"/>
          </p:cNvPr>
          <p:cNvPicPr preferRelativeResize="0"/>
          <p:nvPr/>
        </p:nvPicPr>
        <p:blipFill>
          <a:blip r:embed="rId4">
            <a:alphaModFix/>
          </a:blip>
          <a:stretch>
            <a:fillRect/>
          </a:stretch>
        </p:blipFill>
        <p:spPr>
          <a:xfrm>
            <a:off x="1024424" y="983125"/>
            <a:ext cx="7095155" cy="399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Stem cells can be </a:t>
            </a:r>
            <a:r>
              <a:rPr lang="en"/>
              <a:t>implemented</a:t>
            </a:r>
            <a:r>
              <a:rPr lang="en"/>
              <a:t> to help cure many diseases </a:t>
            </a:r>
            <a:endParaRPr/>
          </a:p>
          <a:p>
            <a:pPr indent="-342900" lvl="0" marL="457200" rtl="0" algn="l">
              <a:spcBef>
                <a:spcPts val="0"/>
              </a:spcBef>
              <a:spcAft>
                <a:spcPts val="0"/>
              </a:spcAft>
              <a:buSzPts val="1800"/>
              <a:buChar char="●"/>
            </a:pPr>
            <a:r>
              <a:rPr lang="en"/>
              <a:t>Could boost medical </a:t>
            </a:r>
            <a:r>
              <a:rPr lang="en"/>
              <a:t>field</a:t>
            </a:r>
            <a:r>
              <a:rPr lang="en"/>
              <a:t> </a:t>
            </a:r>
            <a:r>
              <a:rPr lang="en"/>
              <a:t>research</a:t>
            </a:r>
            <a:r>
              <a:rPr lang="en"/>
              <a:t> </a:t>
            </a:r>
            <a:endParaRPr/>
          </a:p>
          <a:p>
            <a:pPr indent="-342900" lvl="0" marL="457200" rtl="0" algn="l">
              <a:spcBef>
                <a:spcPts val="0"/>
              </a:spcBef>
              <a:spcAft>
                <a:spcPts val="0"/>
              </a:spcAft>
              <a:buSzPts val="1800"/>
              <a:buChar char="●"/>
            </a:pPr>
            <a:r>
              <a:rPr lang="en"/>
              <a:t>Could raise the </a:t>
            </a:r>
            <a:r>
              <a:rPr lang="en"/>
              <a:t>expected</a:t>
            </a:r>
            <a:r>
              <a:rPr lang="en"/>
              <a:t> lifespan</a:t>
            </a:r>
            <a:endParaRPr/>
          </a:p>
          <a:p>
            <a:pPr indent="-342900" lvl="0" marL="457200" rtl="0" algn="l">
              <a:spcBef>
                <a:spcPts val="0"/>
              </a:spcBef>
              <a:spcAft>
                <a:spcPts val="0"/>
              </a:spcAft>
              <a:buSzPts val="1800"/>
              <a:buChar char="●"/>
            </a:pPr>
            <a:r>
              <a:rPr lang="en"/>
              <a:t>But some aspects of the use of stem cells are very unethical</a:t>
            </a:r>
            <a:endParaRPr/>
          </a:p>
          <a:p>
            <a:pPr indent="-342900" lvl="0" marL="457200" rtl="0" algn="l">
              <a:spcBef>
                <a:spcPts val="0"/>
              </a:spcBef>
              <a:spcAft>
                <a:spcPts val="0"/>
              </a:spcAft>
              <a:buSzPts val="1800"/>
              <a:buChar char="●"/>
            </a:pPr>
            <a:r>
              <a:rPr lang="en"/>
              <a:t>Like </a:t>
            </a:r>
            <a:r>
              <a:rPr lang="en"/>
              <a:t>harvesting</a:t>
            </a:r>
            <a:r>
              <a:rPr lang="en"/>
              <a:t> of embryonic stem cells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Stem Cell Research</a:t>
            </a:r>
            <a:r>
              <a:rPr lang="en"/>
              <a:t> By: Explorable</a:t>
            </a:r>
            <a:endParaRPr/>
          </a:p>
          <a:p>
            <a:pPr indent="0" lvl="0" marL="0" rtl="0" algn="l">
              <a:spcBef>
                <a:spcPts val="1200"/>
              </a:spcBef>
              <a:spcAft>
                <a:spcPts val="0"/>
              </a:spcAft>
              <a:buNone/>
            </a:pPr>
            <a:r>
              <a:rPr lang="en" u="sng">
                <a:solidFill>
                  <a:schemeClr val="hlink"/>
                </a:solidFill>
                <a:hlinkClick r:id="rId4"/>
              </a:rPr>
              <a:t>Stem cells</a:t>
            </a:r>
            <a:r>
              <a:rPr lang="en"/>
              <a:t> By: what is biotechnology</a:t>
            </a:r>
            <a:endParaRPr/>
          </a:p>
          <a:p>
            <a:pPr indent="0" lvl="0" marL="0" rtl="0" algn="l">
              <a:spcBef>
                <a:spcPts val="1200"/>
              </a:spcBef>
              <a:spcAft>
                <a:spcPts val="1200"/>
              </a:spcAft>
              <a:buNone/>
            </a:pPr>
            <a:r>
              <a:rPr lang="en" u="sng">
                <a:solidFill>
                  <a:schemeClr val="hlink"/>
                </a:solidFill>
                <a:hlinkClick r:id="rId5"/>
              </a:rPr>
              <a:t>Figure</a:t>
            </a:r>
            <a:r>
              <a:rPr lang="en"/>
              <a:t> by </a:t>
            </a:r>
            <a:r>
              <a:rPr lang="en"/>
              <a:t>ResearchGate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454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action="ppaction://hlinksldjump" r:id="rId3"/>
              </a:rPr>
              <a:t>History</a:t>
            </a:r>
            <a:endParaRPr/>
          </a:p>
          <a:p>
            <a:pPr indent="-342900" lvl="0" marL="457200" rtl="0" algn="l">
              <a:spcBef>
                <a:spcPts val="0"/>
              </a:spcBef>
              <a:spcAft>
                <a:spcPts val="0"/>
              </a:spcAft>
              <a:buSzPts val="1800"/>
              <a:buChar char="●"/>
            </a:pPr>
            <a:r>
              <a:rPr lang="en" u="sng">
                <a:solidFill>
                  <a:schemeClr val="hlink"/>
                </a:solidFill>
                <a:hlinkClick action="ppaction://hlinksldjump" r:id="rId4"/>
              </a:rPr>
              <a:t>Implementation</a:t>
            </a:r>
            <a:endParaRPr/>
          </a:p>
          <a:p>
            <a:pPr indent="-342900" lvl="0" marL="457200" rtl="0" algn="l">
              <a:spcBef>
                <a:spcPts val="0"/>
              </a:spcBef>
              <a:spcAft>
                <a:spcPts val="0"/>
              </a:spcAft>
              <a:buSzPts val="1800"/>
              <a:buChar char="●"/>
            </a:pPr>
            <a:r>
              <a:rPr lang="en" u="sng">
                <a:solidFill>
                  <a:schemeClr val="hlink"/>
                </a:solidFill>
                <a:hlinkClick action="ppaction://hlinksldjump" r:id="rId5"/>
              </a:rPr>
              <a:t>Pros</a:t>
            </a:r>
            <a:endParaRPr/>
          </a:p>
          <a:p>
            <a:pPr indent="-342900" lvl="0" marL="457200" rtl="0" algn="l">
              <a:spcBef>
                <a:spcPts val="0"/>
              </a:spcBef>
              <a:spcAft>
                <a:spcPts val="0"/>
              </a:spcAft>
              <a:buSzPts val="1800"/>
              <a:buChar char="●"/>
            </a:pPr>
            <a:r>
              <a:rPr lang="en" u="sng">
                <a:solidFill>
                  <a:schemeClr val="hlink"/>
                </a:solidFill>
                <a:hlinkClick action="ppaction://hlinksldjump" r:id="rId6"/>
              </a:rPr>
              <a:t>Cons</a:t>
            </a:r>
            <a:endParaRPr/>
          </a:p>
          <a:p>
            <a:pPr indent="-342900" lvl="0" marL="457200" rtl="0" algn="l">
              <a:spcBef>
                <a:spcPts val="0"/>
              </a:spcBef>
              <a:spcAft>
                <a:spcPts val="0"/>
              </a:spcAft>
              <a:buSzPts val="1800"/>
              <a:buChar char="●"/>
            </a:pPr>
            <a:r>
              <a:rPr lang="en" u="sng">
                <a:solidFill>
                  <a:schemeClr val="hlink"/>
                </a:solidFill>
                <a:hlinkClick action="ppaction://hlinksldjump" r:id="rId7"/>
              </a:rPr>
              <a:t>Research published from 2018-2022</a:t>
            </a:r>
            <a:endParaRPr/>
          </a:p>
          <a:p>
            <a:pPr indent="-342900" lvl="0" marL="457200" rtl="0" algn="l">
              <a:spcBef>
                <a:spcPts val="0"/>
              </a:spcBef>
              <a:spcAft>
                <a:spcPts val="0"/>
              </a:spcAft>
              <a:buSzPts val="1800"/>
              <a:buChar char="●"/>
            </a:pPr>
            <a:r>
              <a:rPr lang="en" u="sng">
                <a:solidFill>
                  <a:schemeClr val="hlink"/>
                </a:solidFill>
                <a:hlinkClick action="ppaction://hlinksldjump" r:id="rId8"/>
              </a:rPr>
              <a:t>Pros vs. Cons Video</a:t>
            </a:r>
            <a:endParaRPr/>
          </a:p>
          <a:p>
            <a:pPr indent="-342900" lvl="0" marL="457200" rtl="0" algn="l">
              <a:spcBef>
                <a:spcPts val="0"/>
              </a:spcBef>
              <a:spcAft>
                <a:spcPts val="0"/>
              </a:spcAft>
              <a:buSzPts val="1800"/>
              <a:buChar char="●"/>
            </a:pPr>
            <a:r>
              <a:rPr lang="en" u="sng">
                <a:solidFill>
                  <a:schemeClr val="hlink"/>
                </a:solidFill>
                <a:hlinkClick action="ppaction://hlinksldjump" r:id="rId9"/>
              </a:rPr>
              <a:t>Summary</a:t>
            </a:r>
            <a:endParaRPr/>
          </a:p>
          <a:p>
            <a:pPr indent="-342900" lvl="0" marL="457200" rtl="0" algn="l">
              <a:spcBef>
                <a:spcPts val="0"/>
              </a:spcBef>
              <a:spcAft>
                <a:spcPts val="0"/>
              </a:spcAft>
              <a:buSzPts val="1800"/>
              <a:buChar char="●"/>
            </a:pPr>
            <a:r>
              <a:rPr lang="en" u="sng">
                <a:solidFill>
                  <a:schemeClr val="hlink"/>
                </a:solidFill>
                <a:hlinkClick action="ppaction://hlinksldjump" r:id="rId10"/>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or </a:t>
            </a:r>
            <a:r>
              <a:rPr lang="en"/>
              <a:t>Background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Drs. </a:t>
            </a:r>
            <a:r>
              <a:rPr lang="en"/>
              <a:t>Haeckel, Dantchakoff, Pappenheim, Ehrlich, Maximow founded the idea of stem cells In the 1882.</a:t>
            </a:r>
            <a:endParaRPr/>
          </a:p>
          <a:p>
            <a:pPr indent="-342900" lvl="0" marL="457200" rtl="0" algn="l">
              <a:spcBef>
                <a:spcPts val="0"/>
              </a:spcBef>
              <a:spcAft>
                <a:spcPts val="0"/>
              </a:spcAft>
              <a:buSzPts val="1800"/>
              <a:buChar char="●"/>
            </a:pPr>
            <a:r>
              <a:rPr lang="en"/>
              <a:t>Later during WW2 William Bloom and Leon Jacobson </a:t>
            </a:r>
            <a:r>
              <a:rPr lang="en"/>
              <a:t>researched</a:t>
            </a:r>
            <a:r>
              <a:rPr lang="en"/>
              <a:t> the use of stem cells to cure blood cancer.</a:t>
            </a:r>
            <a:endParaRPr/>
          </a:p>
          <a:p>
            <a:pPr indent="-342900" lvl="0" marL="457200" rtl="0" algn="l">
              <a:spcBef>
                <a:spcPts val="0"/>
              </a:spcBef>
              <a:spcAft>
                <a:spcPts val="0"/>
              </a:spcAft>
              <a:buSzPts val="1800"/>
              <a:buChar char="●"/>
            </a:pPr>
            <a:r>
              <a:rPr lang="en"/>
              <a:t>Now stem cells have been </a:t>
            </a:r>
            <a:r>
              <a:rPr lang="en"/>
              <a:t>extensively</a:t>
            </a:r>
            <a:r>
              <a:rPr lang="en"/>
              <a:t> </a:t>
            </a:r>
            <a:r>
              <a:rPr lang="en"/>
              <a:t>researched</a:t>
            </a:r>
            <a:r>
              <a:rPr lang="en"/>
              <a:t> for cures to many different diseases.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Image of stem cells</a:t>
            </a:r>
            <a:endParaRPr/>
          </a:p>
        </p:txBody>
      </p:sp>
      <p:pic>
        <p:nvPicPr>
          <p:cNvPr id="73" name="Google Shape;73;p16"/>
          <p:cNvPicPr preferRelativeResize="0"/>
          <p:nvPr/>
        </p:nvPicPr>
        <p:blipFill>
          <a:blip r:embed="rId3">
            <a:alphaModFix/>
          </a:blip>
          <a:stretch>
            <a:fillRect/>
          </a:stretch>
        </p:blipFill>
        <p:spPr>
          <a:xfrm>
            <a:off x="1801063" y="1017725"/>
            <a:ext cx="5541873"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Implimentation</a:t>
            </a:r>
            <a:endParaRPr/>
          </a:p>
        </p:txBody>
      </p:sp>
      <p:sp>
        <p:nvSpPr>
          <p:cNvPr id="79" name="Google Shape;79;p17"/>
          <p:cNvSpPr txBox="1"/>
          <p:nvPr>
            <p:ph idx="1" type="body"/>
          </p:nvPr>
        </p:nvSpPr>
        <p:spPr>
          <a:xfrm>
            <a:off x="250700" y="10508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Stem cells are being </a:t>
            </a:r>
            <a:r>
              <a:rPr lang="en"/>
              <a:t>research</a:t>
            </a:r>
            <a:r>
              <a:rPr lang="en"/>
              <a:t> for the use of regenerative medicine </a:t>
            </a:r>
            <a:endParaRPr/>
          </a:p>
          <a:p>
            <a:pPr indent="-342900" lvl="0" marL="457200" rtl="0" algn="l">
              <a:spcBef>
                <a:spcPts val="0"/>
              </a:spcBef>
              <a:spcAft>
                <a:spcPts val="0"/>
              </a:spcAft>
              <a:buSzPts val="1800"/>
              <a:buChar char="●"/>
            </a:pPr>
            <a:r>
              <a:rPr lang="en"/>
              <a:t>They are being </a:t>
            </a:r>
            <a:r>
              <a:rPr lang="en"/>
              <a:t>researched</a:t>
            </a:r>
            <a:r>
              <a:rPr lang="en"/>
              <a:t> in curing </a:t>
            </a:r>
            <a:r>
              <a:rPr lang="en"/>
              <a:t>neurological</a:t>
            </a:r>
            <a:r>
              <a:rPr lang="en"/>
              <a:t> diseases such as Parkinson's and Alzheimer's</a:t>
            </a:r>
            <a:endParaRPr/>
          </a:p>
          <a:p>
            <a:pPr indent="-342900" lvl="0" marL="457200" rtl="0" algn="l">
              <a:spcBef>
                <a:spcPts val="0"/>
              </a:spcBef>
              <a:spcAft>
                <a:spcPts val="0"/>
              </a:spcAft>
              <a:buSzPts val="1800"/>
              <a:buChar char="●"/>
            </a:pPr>
            <a:r>
              <a:rPr lang="en"/>
              <a:t>They are also being used to test the safety of new </a:t>
            </a:r>
            <a:r>
              <a:rPr lang="en"/>
              <a:t>medicines</a:t>
            </a:r>
            <a:endParaRPr/>
          </a:p>
          <a:p>
            <a:pPr indent="-342900" lvl="0" marL="457200" rtl="0" algn="l">
              <a:spcBef>
                <a:spcPts val="0"/>
              </a:spcBef>
              <a:spcAft>
                <a:spcPts val="0"/>
              </a:spcAft>
              <a:buSzPts val="1800"/>
              <a:buChar char="●"/>
            </a:pPr>
            <a:r>
              <a:rPr lang="en"/>
              <a:t>They are in a stage of research which makes them used in many different studies and tests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838800" y="1426425"/>
            <a:ext cx="5715000" cy="3143250"/>
          </a:xfrm>
          <a:prstGeom prst="rect">
            <a:avLst/>
          </a:prstGeom>
          <a:noFill/>
          <a:ln>
            <a:noFill/>
          </a:ln>
        </p:spPr>
      </p:pic>
      <p:sp>
        <p:nvSpPr>
          <p:cNvPr id="85" name="Google Shape;85;p18"/>
          <p:cNvSpPr txBox="1"/>
          <p:nvPr/>
        </p:nvSpPr>
        <p:spPr>
          <a:xfrm>
            <a:off x="1396000" y="386275"/>
            <a:ext cx="660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Evolution of stem cells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use of stem cells can cure many diseases</a:t>
            </a:r>
            <a:endParaRPr/>
          </a:p>
          <a:p>
            <a:pPr indent="-342900" lvl="0" marL="457200" rtl="0" algn="l">
              <a:spcBef>
                <a:spcPts val="0"/>
              </a:spcBef>
              <a:spcAft>
                <a:spcPts val="0"/>
              </a:spcAft>
              <a:buSzPts val="1800"/>
              <a:buChar char="●"/>
            </a:pPr>
            <a:r>
              <a:rPr lang="en"/>
              <a:t>They will greatly </a:t>
            </a:r>
            <a:r>
              <a:rPr lang="en"/>
              <a:t>improve</a:t>
            </a:r>
            <a:r>
              <a:rPr lang="en"/>
              <a:t> the health system </a:t>
            </a:r>
            <a:endParaRPr/>
          </a:p>
          <a:p>
            <a:pPr indent="-342900" lvl="0" marL="457200" rtl="0" algn="l">
              <a:spcBef>
                <a:spcPts val="0"/>
              </a:spcBef>
              <a:spcAft>
                <a:spcPts val="0"/>
              </a:spcAft>
              <a:buSzPts val="1800"/>
              <a:buChar char="●"/>
            </a:pPr>
            <a:r>
              <a:rPr lang="en"/>
              <a:t>They will</a:t>
            </a:r>
            <a:r>
              <a:rPr lang="en"/>
              <a:t> help </a:t>
            </a:r>
            <a:r>
              <a:rPr lang="en"/>
              <a:t>improve</a:t>
            </a:r>
            <a:r>
              <a:rPr lang="en"/>
              <a:t> life quality </a:t>
            </a:r>
            <a:endParaRPr/>
          </a:p>
          <a:p>
            <a:pPr indent="-342900" lvl="0" marL="457200" rtl="0" algn="l">
              <a:spcBef>
                <a:spcPts val="0"/>
              </a:spcBef>
              <a:spcAft>
                <a:spcPts val="0"/>
              </a:spcAft>
              <a:buSzPts val="1800"/>
              <a:buChar char="●"/>
            </a:pPr>
            <a:r>
              <a:rPr lang="en"/>
              <a:t>They can fix some birth defects </a:t>
            </a:r>
            <a:endParaRPr/>
          </a:p>
          <a:p>
            <a:pPr indent="-342900" lvl="0" marL="457200" rtl="0" algn="l">
              <a:spcBef>
                <a:spcPts val="0"/>
              </a:spcBef>
              <a:spcAft>
                <a:spcPts val="0"/>
              </a:spcAft>
              <a:buSzPts val="1800"/>
              <a:buChar char="●"/>
            </a:pPr>
            <a:r>
              <a:rPr lang="en"/>
              <a:t>Would </a:t>
            </a:r>
            <a:r>
              <a:rPr lang="en"/>
              <a:t>improve</a:t>
            </a:r>
            <a:r>
              <a:rPr lang="en"/>
              <a:t> the area of medicine as </a:t>
            </a:r>
            <a:r>
              <a:rPr lang="en"/>
              <a:t>well</a:t>
            </a:r>
            <a:r>
              <a:rPr lang="en"/>
              <a:t> as the economy</a:t>
            </a:r>
            <a:endParaRPr/>
          </a:p>
          <a:p>
            <a:pPr indent="-342900" lvl="0" marL="457200" rtl="0" algn="l">
              <a:spcBef>
                <a:spcPts val="0"/>
              </a:spcBef>
              <a:spcAft>
                <a:spcPts val="0"/>
              </a:spcAft>
              <a:buSzPts val="1800"/>
              <a:buChar char="●"/>
            </a:pPr>
            <a:r>
              <a:rPr lang="en"/>
              <a:t>Could </a:t>
            </a:r>
            <a:r>
              <a:rPr lang="en"/>
              <a:t>lengthen</a:t>
            </a:r>
            <a:r>
              <a:rPr lang="en"/>
              <a:t> the average lifespan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a:t>
            </a:r>
            <a:r>
              <a:rPr lang="en"/>
              <a:t>drawback</a:t>
            </a:r>
            <a:r>
              <a:rPr lang="en"/>
              <a:t> is the ethicality of stem cells</a:t>
            </a:r>
            <a:endParaRPr/>
          </a:p>
          <a:p>
            <a:pPr indent="-342900" lvl="0" marL="457200" rtl="0" algn="l">
              <a:spcBef>
                <a:spcPts val="0"/>
              </a:spcBef>
              <a:spcAft>
                <a:spcPts val="0"/>
              </a:spcAft>
              <a:buSzPts val="1800"/>
              <a:buChar char="●"/>
            </a:pPr>
            <a:r>
              <a:rPr lang="en"/>
              <a:t>The production of embryonic stem cells requires </a:t>
            </a:r>
            <a:r>
              <a:rPr lang="en"/>
              <a:t>harvesting</a:t>
            </a:r>
            <a:r>
              <a:rPr lang="en"/>
              <a:t> from a live embryo which kills it </a:t>
            </a:r>
            <a:endParaRPr/>
          </a:p>
          <a:p>
            <a:pPr indent="-342900" lvl="0" marL="457200" rtl="0" algn="l">
              <a:spcBef>
                <a:spcPts val="0"/>
              </a:spcBef>
              <a:spcAft>
                <a:spcPts val="0"/>
              </a:spcAft>
              <a:buSzPts val="1800"/>
              <a:buChar char="●"/>
            </a:pPr>
            <a:r>
              <a:rPr lang="en"/>
              <a:t>And the </a:t>
            </a:r>
            <a:r>
              <a:rPr lang="en"/>
              <a:t>research</a:t>
            </a:r>
            <a:r>
              <a:rPr lang="en"/>
              <a:t> could lead to human cloning which is very unethical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published from 2018-2022</a:t>
            </a:r>
            <a:endParaRPr/>
          </a:p>
        </p:txBody>
      </p:sp>
      <p:pic>
        <p:nvPicPr>
          <p:cNvPr id="103" name="Google Shape;103;p21" title="Chart"/>
          <p:cNvPicPr preferRelativeResize="0"/>
          <p:nvPr/>
        </p:nvPicPr>
        <p:blipFill>
          <a:blip r:embed="rId3">
            <a:alphaModFix/>
          </a:blip>
          <a:stretch>
            <a:fillRect/>
          </a:stretch>
        </p:blipFill>
        <p:spPr>
          <a:xfrm>
            <a:off x="1482263" y="1017725"/>
            <a:ext cx="6179475"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