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18D2D-B619-47FE-9967-BDC6B1D6C37A}" v="24" dt="2021-02-09T18:08:24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C3D11-267C-4A6C-81DC-CF735CD3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5D80DD-3065-40BA-91CD-F71B3BBBC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404DE9-5C13-4CCF-B02D-4A462F4C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0294-5EA2-4558-9D73-C8C9139D302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3CF2B7-D924-4A82-8F83-2AC9D75A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DA0B0E-F98C-4796-BE86-AFAEA2C5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E25B-56EC-4D79-968B-8E8ABEF31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60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17B39-05CD-4F3F-9435-53BE4B81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6BEB6F-216F-4B2A-B2AA-979013A80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3B319-3C12-4C58-926A-893BAAFD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0294-5EA2-4558-9D73-C8C9139D302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384C2F-2AFC-487B-9FE1-B96B5AA8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5FE0A0-81B7-4948-8C8E-A8628DCE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E25B-56EC-4D79-968B-8E8ABEF31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FB42998-241B-4FF7-B25C-BCDF7ACBF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902901-F382-48D3-B969-B4060335B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9141AD-13A3-4321-97BF-34E5FABC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0294-5EA2-4558-9D73-C8C9139D302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117DF8-7891-4EB5-B041-ADFB5510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BA9DF8-952B-485A-B246-D685F3BC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E25B-56EC-4D79-968B-8E8ABEF31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13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76CA0-56D8-4309-8B55-91ADE5A3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88EBA-4C5F-40C5-BE6A-E785360F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EC0DFF-A9F0-4C67-AFE3-DD88F323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0294-5EA2-4558-9D73-C8C9139D302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E44572-9D35-4870-8735-2FB3691C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662139-3364-4210-A401-60290438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E25B-56EC-4D79-968B-8E8ABEF31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92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BD73D-3726-4D20-9502-32E8EF25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C12C26-3161-4032-930A-7EE073F07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DF3C2B-24A8-4B09-AD00-DAACB231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0294-5EA2-4558-9D73-C8C9139D302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834F61-1AE8-457C-B749-1904B580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452774-5FED-49D8-8809-BBAD6BD0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E25B-56EC-4D79-968B-8E8ABEF31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06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17F0E-190C-4FDB-8543-C880012B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18CF61-5DF0-4357-BDF0-13501474F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6C90E8-5E8F-4BB3-9E52-8BC148628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C3AF54-B1E1-4859-8B35-4269D6B3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0294-5EA2-4558-9D73-C8C9139D302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65B2C2-1999-4394-A2A9-8A1E2BC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DEE874-7261-4B3C-B8CD-D0566969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E25B-56EC-4D79-968B-8E8ABEF31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5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A08AB-46AA-4EF2-BF6E-4EA62A581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C02BD5-A7CE-4F39-9541-70B60EA5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49A51-DF0A-492D-99C3-1E9AA6633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2E01AA-01CC-4F31-80FE-820D0D98F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6868A5F-8F96-4028-B579-B68068FD6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5C9E98-87A1-4B64-B2F7-3056329A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0294-5EA2-4558-9D73-C8C9139D302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ED4EBC-3F6F-4F63-AA5A-941802CE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FB523C-0EE5-48B0-8464-29E259F2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E25B-56EC-4D79-968B-8E8ABEF31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4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ED6A1-B777-4773-8943-1EA87375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3C0692-D286-4F26-83A8-9436EE2A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0294-5EA2-4558-9D73-C8C9139D302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8D9CAF-7D4F-47F4-8B60-C9CA3512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9AE3DF-EFA6-426D-92DF-32B62881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E25B-56EC-4D79-968B-8E8ABEF31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59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EC59FF-2A32-4C64-A616-BDCB58D1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0294-5EA2-4558-9D73-C8C9139D302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B95F1C6-160E-417B-93CC-6458C3F8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796ED7-B901-4BA1-A85C-C91700E5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E25B-56EC-4D79-968B-8E8ABEF31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46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1441A-92C5-45B2-A938-4057EE62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B66665-8819-4394-8377-B1783E7FF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BBFF7A-879F-4B62-90CC-D03633374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08D16A-9B5B-43BB-A9E4-71BDA9E3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0294-5EA2-4558-9D73-C8C9139D302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8C94DE-E9BA-4EE1-9A73-9B1A14CB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6A0BCD-06A4-4F4D-B034-F61E3BEE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E25B-56EC-4D79-968B-8E8ABEF31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40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1AB1C3-E5E8-4AEC-95E9-C99571BC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328B791-DF6E-4865-A851-14DC095C1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E2B478-5497-4FD3-BDFA-BF5A7D98D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0FE34B-1B89-416F-933D-99290DE1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0294-5EA2-4558-9D73-C8C9139D302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89F3F9-C932-4424-85AE-7440B4B1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14D0EA-FBEC-429B-B24C-FCB183DD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E25B-56EC-4D79-968B-8E8ABEF31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82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A70A34-93EC-455C-93A6-591F3268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F08CB1-17E2-4932-9458-079CAD513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B1D12-8541-4F4C-8FC2-49E4BAC76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90294-5EA2-4558-9D73-C8C9139D302C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BEF705-0D1C-4242-8524-A692A63EB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195C2F-B8FA-4EEA-B1DC-2254DA671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FE25B-56EC-4D79-968B-8E8ABEF31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24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ditional_Chinese_charact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Radical_(Chinese_characters)" TargetMode="External"/><Relationship Id="rId5" Type="http://schemas.openxmlformats.org/officeDocument/2006/relationships/hyperlink" Target="https://en.wiktionary.org/wiki/%E5%BD%A2%E8%81%B2%E5%AD%97" TargetMode="External"/><Relationship Id="rId4" Type="http://schemas.openxmlformats.org/officeDocument/2006/relationships/hyperlink" Target="https://en.wikipedia.org/wiki/Phono-semanti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oke_(CJK_character)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inese_character_classification#Modern_classification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8DB77-0A50-4F1D-AB16-FDC651F7E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DC4BA2-0F10-4B5E-95F0-1707893DF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64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5A8E4-A10F-46AC-9360-F6076AAB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EA8E1B1-CE58-4DA7-84CD-9FB2B1E9A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675" y="1986756"/>
            <a:ext cx="5200650" cy="4029075"/>
          </a:xfrm>
        </p:spPr>
      </p:pic>
    </p:spTree>
    <p:extLst>
      <p:ext uri="{BB962C8B-B14F-4D97-AF65-F5344CB8AC3E}">
        <p14:creationId xmlns:p14="http://schemas.microsoft.com/office/powerpoint/2010/main" val="253814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4F79C-B1D7-4241-B9DA-F250FCAD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https://www.mdbg.net/chinese/dictionary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2ED7D2C-E9BA-4D22-8238-0B3C103B3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362" y="2158206"/>
            <a:ext cx="5629275" cy="3686175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A299384-29D2-4DA4-A9AC-CA03ABF45C17}"/>
              </a:ext>
            </a:extLst>
          </p:cNvPr>
          <p:cNvSpPr txBox="1"/>
          <p:nvPr/>
        </p:nvSpPr>
        <p:spPr>
          <a:xfrm>
            <a:off x="5250730" y="6193410"/>
            <a:ext cx="227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Ax, to kill, to slaughter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057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F28C198-9572-4F21-AFDF-D50D5CF6E6AA}"/>
              </a:ext>
            </a:extLst>
          </p:cNvPr>
          <p:cNvSpPr txBox="1"/>
          <p:nvPr/>
        </p:nvSpPr>
        <p:spPr>
          <a:xfrm>
            <a:off x="6209822" y="1216121"/>
            <a:ext cx="227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Ax, to kill, to slaughter</a:t>
            </a:r>
            <a:endParaRPr lang="zh-TW" altLang="en-US" dirty="0"/>
          </a:p>
        </p:txBody>
      </p:sp>
      <p:sp>
        <p:nvSpPr>
          <p:cNvPr id="5" name="雲朵形 4">
            <a:extLst>
              <a:ext uri="{FF2B5EF4-FFF2-40B4-BE49-F238E27FC236}">
                <a16:creationId xmlns:a16="http://schemas.microsoft.com/office/drawing/2014/main" id="{2F16B872-158C-4921-9ADA-B995724153DD}"/>
              </a:ext>
            </a:extLst>
          </p:cNvPr>
          <p:cNvSpPr/>
          <p:nvPr/>
        </p:nvSpPr>
        <p:spPr>
          <a:xfrm>
            <a:off x="4023086" y="4566549"/>
            <a:ext cx="2007909" cy="14800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多重文件 5">
            <a:extLst>
              <a:ext uri="{FF2B5EF4-FFF2-40B4-BE49-F238E27FC236}">
                <a16:creationId xmlns:a16="http://schemas.microsoft.com/office/drawing/2014/main" id="{4F4B0687-91B2-4C64-8D7E-15E7E41E62A2}"/>
              </a:ext>
            </a:extLst>
          </p:cNvPr>
          <p:cNvSpPr/>
          <p:nvPr/>
        </p:nvSpPr>
        <p:spPr>
          <a:xfrm>
            <a:off x="4511716" y="1021311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55EAC0-1804-4139-9151-F5309AC4681A}"/>
              </a:ext>
            </a:extLst>
          </p:cNvPr>
          <p:cNvSpPr txBox="1"/>
          <p:nvPr/>
        </p:nvSpPr>
        <p:spPr>
          <a:xfrm>
            <a:off x="3458816" y="12161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劉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D083809-FDFE-4A93-BDB0-3BBC242DA58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3874314" y="1400787"/>
            <a:ext cx="63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7783541-6CC9-4041-9E20-0C00091E81F2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5572420" y="1400787"/>
            <a:ext cx="63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7BDB96D-99FE-4931-97F9-89118D6FD6E3}"/>
              </a:ext>
            </a:extLst>
          </p:cNvPr>
          <p:cNvSpPr txBox="1"/>
          <p:nvPr/>
        </p:nvSpPr>
        <p:spPr>
          <a:xfrm>
            <a:off x="4818490" y="20196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57D28B2-86EC-4325-9269-953E144B78A8}"/>
              </a:ext>
            </a:extLst>
          </p:cNvPr>
          <p:cNvSpPr txBox="1"/>
          <p:nvPr/>
        </p:nvSpPr>
        <p:spPr>
          <a:xfrm>
            <a:off x="6209822" y="28964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劉</a:t>
            </a:r>
          </a:p>
        </p:txBody>
      </p:sp>
      <p:sp>
        <p:nvSpPr>
          <p:cNvPr id="14" name="流程圖: 多重文件 13">
            <a:extLst>
              <a:ext uri="{FF2B5EF4-FFF2-40B4-BE49-F238E27FC236}">
                <a16:creationId xmlns:a16="http://schemas.microsoft.com/office/drawing/2014/main" id="{D98F6570-DFAE-44AE-9219-46B43325D3EB}"/>
              </a:ext>
            </a:extLst>
          </p:cNvPr>
          <p:cNvSpPr/>
          <p:nvPr/>
        </p:nvSpPr>
        <p:spPr>
          <a:xfrm>
            <a:off x="4511716" y="2701597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594453C-B654-40CE-BCEC-3CBC923B9B87}"/>
              </a:ext>
            </a:extLst>
          </p:cNvPr>
          <p:cNvSpPr txBox="1"/>
          <p:nvPr/>
        </p:nvSpPr>
        <p:spPr>
          <a:xfrm>
            <a:off x="1842881" y="2896407"/>
            <a:ext cx="227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Ax, to kill, to slaughter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172954F-A118-4197-A9A5-529F59E80206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4116773" y="3081073"/>
            <a:ext cx="394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B5FC5F0-3E65-4156-9303-142B89D7C3EE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572420" y="3081073"/>
            <a:ext cx="63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F2A139C-E800-4BC6-A4FA-2C37A33AD56B}"/>
              </a:ext>
            </a:extLst>
          </p:cNvPr>
          <p:cNvSpPr txBox="1"/>
          <p:nvPr/>
        </p:nvSpPr>
        <p:spPr>
          <a:xfrm>
            <a:off x="7156027" y="5121887"/>
            <a:ext cx="737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Hanzi 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D747593-A8F3-4BEA-8216-F3A0F1E84CC7}"/>
              </a:ext>
            </a:extLst>
          </p:cNvPr>
          <p:cNvCxnSpPr>
            <a:stCxn id="5" idx="0"/>
            <a:endCxn id="24" idx="1"/>
          </p:cNvCxnSpPr>
          <p:nvPr/>
        </p:nvCxnSpPr>
        <p:spPr>
          <a:xfrm>
            <a:off x="6029322" y="5306553"/>
            <a:ext cx="1126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95339C1-38B3-4076-BA26-6888D0AB17A9}"/>
              </a:ext>
            </a:extLst>
          </p:cNvPr>
          <p:cNvSpPr txBox="1"/>
          <p:nvPr/>
        </p:nvSpPr>
        <p:spPr>
          <a:xfrm>
            <a:off x="1272316" y="5121887"/>
            <a:ext cx="2007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English description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B000FCA-8B78-477F-BD5E-C88E8BEBF75D}"/>
              </a:ext>
            </a:extLst>
          </p:cNvPr>
          <p:cNvCxnSpPr>
            <a:cxnSpLocks/>
            <a:stCxn id="28" idx="3"/>
            <a:endCxn id="5" idx="2"/>
          </p:cNvCxnSpPr>
          <p:nvPr/>
        </p:nvCxnSpPr>
        <p:spPr>
          <a:xfrm>
            <a:off x="3280225" y="5306553"/>
            <a:ext cx="749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CCBEC90-3B35-43CB-97E3-ACBAC40ABDDE}"/>
              </a:ext>
            </a:extLst>
          </p:cNvPr>
          <p:cNvSpPr txBox="1"/>
          <p:nvPr/>
        </p:nvSpPr>
        <p:spPr>
          <a:xfrm>
            <a:off x="8149759" y="1585453"/>
            <a:ext cx="337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"Han dynasty" and "House of Liu"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89F08BC-D7CA-4B56-8544-DFA30864CAD6}"/>
              </a:ext>
            </a:extLst>
          </p:cNvPr>
          <p:cNvSpPr txBox="1"/>
          <p:nvPr/>
        </p:nvSpPr>
        <p:spPr>
          <a:xfrm>
            <a:off x="6267616" y="1589265"/>
            <a:ext cx="1373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surname Liu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220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44221518-037F-4D3D-9CA8-2DFB6587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Radical "</a:t>
            </a:r>
            <a:r>
              <a:rPr lang="en-US" altLang="zh-TW" dirty="0" err="1"/>
              <a:t>Bushu</a:t>
            </a:r>
            <a:r>
              <a:rPr lang="en-US" altLang="zh-TW" dirty="0"/>
              <a:t>"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358D9B-084B-431E-96C7-D996A2D8590C}"/>
              </a:ext>
            </a:extLst>
          </p:cNvPr>
          <p:cNvSpPr txBox="1"/>
          <p:nvPr/>
        </p:nvSpPr>
        <p:spPr>
          <a:xfrm>
            <a:off x="6442637" y="1690688"/>
            <a:ext cx="399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字根</a:t>
            </a:r>
            <a:r>
              <a:rPr lang="en-US" altLang="zh-TW" dirty="0"/>
              <a:t>(root)</a:t>
            </a:r>
            <a:r>
              <a:rPr lang="zh-TW" altLang="en-US" dirty="0"/>
              <a:t>、字首</a:t>
            </a:r>
            <a:r>
              <a:rPr lang="en-US" altLang="zh-TW" dirty="0"/>
              <a:t>(prefix)</a:t>
            </a:r>
            <a:r>
              <a:rPr lang="zh-TW" altLang="en-US" dirty="0"/>
              <a:t>、字尾</a:t>
            </a:r>
            <a:r>
              <a:rPr lang="en-US" altLang="zh-TW" dirty="0"/>
              <a:t>(suffix)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CAC2A3-49E1-4BE3-9003-5888459BA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789279"/>
            <a:ext cx="2476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894A03C-0AE3-4F40-BC92-0B70C28A6B36}"/>
              </a:ext>
            </a:extLst>
          </p:cNvPr>
          <p:cNvSpPr txBox="1"/>
          <p:nvPr/>
        </p:nvSpPr>
        <p:spPr>
          <a:xfrm>
            <a:off x="2371949" y="4000034"/>
            <a:ext cx="6093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the </a:t>
            </a:r>
            <a:r>
              <a:rPr lang="en-US" altLang="zh-TW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/>
              </a:rPr>
              <a:t>traditional Chinese character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媽 </a:t>
            </a:r>
            <a:r>
              <a:rPr lang="en-US" altLang="zh-TW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mā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"mother", the left part is the radical 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女 </a:t>
            </a:r>
            <a:r>
              <a:rPr lang="en-US" altLang="zh-TW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nǚ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"female". It is the semantic component of a </a:t>
            </a:r>
            <a:r>
              <a:rPr lang="en-US" altLang="zh-TW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Phono-semantic"/>
              </a:rPr>
              <a:t>phono-semantic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compound (</a:t>
            </a:r>
            <a:r>
              <a:rPr lang="zh-TW" altLang="en-US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5" tooltip="wikt:形聲字"/>
              </a:rPr>
              <a:t>形聲字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disambiguating the right part, 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馬 </a:t>
            </a:r>
            <a:r>
              <a:rPr lang="en-US" altLang="zh-TW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mǎ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"horse", the phonetic component.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A7E9F1F-1527-4841-AB4C-2E6ACAEC1097}"/>
              </a:ext>
            </a:extLst>
          </p:cNvPr>
          <p:cNvSpPr txBox="1"/>
          <p:nvPr/>
        </p:nvSpPr>
        <p:spPr>
          <a:xfrm>
            <a:off x="2460171" y="605339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6"/>
              </a:rPr>
              <a:t>https://en.wikipedia.org/wiki/Radical_(Chinese_characters)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141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117CF-ABD5-494D-B8EB-F7587794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Stroke (Handwriting)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8FA10FD-3BC4-4235-BC99-45C0E385D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0214"/>
            <a:ext cx="9951745" cy="5029200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11451AF2-DD33-478C-B7F5-81EFF1ED2BE5}"/>
              </a:ext>
            </a:extLst>
          </p:cNvPr>
          <p:cNvSpPr txBox="1"/>
          <p:nvPr/>
        </p:nvSpPr>
        <p:spPr>
          <a:xfrm>
            <a:off x="2767210" y="6289414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https://en.wikipedia.org/wiki/Stroke_(CJK_character)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12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245FA-2A92-4BC9-A165-BA5F2580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300" b="0" i="0" dirty="0">
                <a:solidFill>
                  <a:srgbClr val="000000"/>
                </a:solidFill>
                <a:effectLst/>
                <a:latin typeface="Linux Libertine"/>
              </a:rPr>
              <a:t>Chinese character classification</a:t>
            </a:r>
            <a:endParaRPr lang="zh-TW" altLang="en-US" sz="33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4AE5C01-2063-41FA-B42A-13A0E6818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Pictograms</a:t>
            </a:r>
          </a:p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Simple ideograms</a:t>
            </a:r>
          </a:p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Compound ideographs</a:t>
            </a:r>
          </a:p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Rebus (phonetic loan) characters</a:t>
            </a:r>
          </a:p>
          <a:p>
            <a:r>
              <a:rPr lang="en-US" altLang="zh-TW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Phono-semantic compound characters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E360E9-C20D-4AED-88D0-E4448A62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570" y="0"/>
            <a:ext cx="438633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2950AA2-1984-4AB9-817D-F176AB0216CC}"/>
              </a:ext>
            </a:extLst>
          </p:cNvPr>
          <p:cNvSpPr txBox="1"/>
          <p:nvPr/>
        </p:nvSpPr>
        <p:spPr>
          <a:xfrm>
            <a:off x="326571" y="57728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https://en.wikipedia.org/wiki/Chinese_character_classification#Modern_classifications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5718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614244F0C12B42865576637BC7438A" ma:contentTypeVersion="10" ma:contentTypeDescription="Create a new document." ma:contentTypeScope="" ma:versionID="c01d9fe2cb96550c9af6df98e237e183">
  <xsd:schema xmlns:xsd="http://www.w3.org/2001/XMLSchema" xmlns:xs="http://www.w3.org/2001/XMLSchema" xmlns:p="http://schemas.microsoft.com/office/2006/metadata/properties" xmlns:ns3="aa8d1f3d-6cbb-4b5d-bc69-62b8d4e33068" targetNamespace="http://schemas.microsoft.com/office/2006/metadata/properties" ma:root="true" ma:fieldsID="aaa2bc0d5788d757ca8b95165ce15954" ns3:_="">
    <xsd:import namespace="aa8d1f3d-6cbb-4b5d-bc69-62b8d4e330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d1f3d-6cbb-4b5d-bc69-62b8d4e330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A8A1AF-9B31-42DC-9E09-6FFE5265E4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8d1f3d-6cbb-4b5d-bc69-62b8d4e330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3961E8-52CC-47D4-A2A0-68FA7C8E1E8E}">
  <ds:schemaRefs>
    <ds:schemaRef ds:uri="aa8d1f3d-6cbb-4b5d-bc69-62b8d4e33068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05D8035-1001-4203-AE7B-D908AF27A6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209</Words>
  <Application>Microsoft Office PowerPoint</Application>
  <PresentationFormat>寬螢幕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Linux Libertine</vt:lpstr>
      <vt:lpstr>Arial</vt:lpstr>
      <vt:lpstr>Calibri</vt:lpstr>
      <vt:lpstr>Calibri Light</vt:lpstr>
      <vt:lpstr>Office 佈景主題</vt:lpstr>
      <vt:lpstr>PowerPoint 簡報</vt:lpstr>
      <vt:lpstr>PowerPoint 簡報</vt:lpstr>
      <vt:lpstr>https://www.mdbg.net/chinese/dictionary</vt:lpstr>
      <vt:lpstr>PowerPoint 簡報</vt:lpstr>
      <vt:lpstr>Radical "Bushu"</vt:lpstr>
      <vt:lpstr>Stroke (Handwriting)</vt:lpstr>
      <vt:lpstr>Chinese character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Jen Jui Liu</dc:creator>
  <cp:lastModifiedBy>Jen Jui Liu</cp:lastModifiedBy>
  <cp:revision>2</cp:revision>
  <dcterms:created xsi:type="dcterms:W3CDTF">2021-01-28T20:44:00Z</dcterms:created>
  <dcterms:modified xsi:type="dcterms:W3CDTF">2021-02-18T22:12:42Z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0x0101002F614244F0C12B42865576637BC7438A</vt:lpwstr>
  </property>
</Properties>
</file>