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1" roundtripDataSignature="AMtx7mjO/5OArWzh7lKxiXmudPQK+Aig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d98c3a0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ed98c3a04d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98c3a0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ed98c3a04d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d98c3a04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ed98c3a04d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d98c3a0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ed98c3a04d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5436096" y="2852936"/>
            <a:ext cx="36004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800"/>
              <a:buFont typeface="Calibri"/>
              <a:buNone/>
              <a:defRPr sz="2800">
                <a:solidFill>
                  <a:srgbClr val="E137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5436096" y="3276000"/>
            <a:ext cx="3636304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9"/>
              </a:buClr>
              <a:buSzPts val="2100"/>
              <a:buNone/>
              <a:defRPr sz="2100">
                <a:solidFill>
                  <a:srgbClr val="888889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2DA88"/>
              </a:buClr>
              <a:buSzPts val="2800"/>
              <a:buNone/>
              <a:defRPr>
                <a:solidFill>
                  <a:srgbClr val="D2DA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2DA88"/>
              </a:buClr>
              <a:buSzPts val="2400"/>
              <a:buNone/>
              <a:defRPr>
                <a:solidFill>
                  <a:srgbClr val="D2DA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2" type="body"/>
          </p:nvPr>
        </p:nvSpPr>
        <p:spPr>
          <a:xfrm>
            <a:off x="5436096" y="3933056"/>
            <a:ext cx="2448272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9"/>
              </a:buClr>
              <a:buSzPts val="1800"/>
              <a:buNone/>
              <a:defRPr sz="1800">
                <a:solidFill>
                  <a:srgbClr val="88888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3" type="body"/>
          </p:nvPr>
        </p:nvSpPr>
        <p:spPr>
          <a:xfrm>
            <a:off x="8028384" y="3933056"/>
            <a:ext cx="1008112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9"/>
              </a:buClr>
              <a:buSzPts val="1600"/>
              <a:buNone/>
              <a:defRPr sz="1600">
                <a:solidFill>
                  <a:srgbClr val="88888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2320" y="6194160"/>
            <a:ext cx="1468365" cy="4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目錄">
  <p:cSld name="目錄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294000" y="2016000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3293999" y="2376000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3" type="body"/>
          </p:nvPr>
        </p:nvSpPr>
        <p:spPr>
          <a:xfrm>
            <a:off x="2519772" y="2024904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0" i="1" sz="2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4" type="body"/>
          </p:nvPr>
        </p:nvSpPr>
        <p:spPr>
          <a:xfrm>
            <a:off x="2519772" y="2961008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0" i="1" sz="2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5" type="body"/>
          </p:nvPr>
        </p:nvSpPr>
        <p:spPr>
          <a:xfrm>
            <a:off x="2519772" y="3897112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0" i="1" sz="2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6" type="body"/>
          </p:nvPr>
        </p:nvSpPr>
        <p:spPr>
          <a:xfrm>
            <a:off x="2519772" y="486916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0" i="1" sz="2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7" type="body"/>
          </p:nvPr>
        </p:nvSpPr>
        <p:spPr>
          <a:xfrm>
            <a:off x="3294000" y="2996992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8" type="body"/>
          </p:nvPr>
        </p:nvSpPr>
        <p:spPr>
          <a:xfrm>
            <a:off x="3293999" y="3356992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9" type="body"/>
          </p:nvPr>
        </p:nvSpPr>
        <p:spPr>
          <a:xfrm>
            <a:off x="3294000" y="3933096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3" type="body"/>
          </p:nvPr>
        </p:nvSpPr>
        <p:spPr>
          <a:xfrm>
            <a:off x="3293999" y="4293096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4" type="body"/>
          </p:nvPr>
        </p:nvSpPr>
        <p:spPr>
          <a:xfrm>
            <a:off x="3294000" y="4869160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5" type="body"/>
          </p:nvPr>
        </p:nvSpPr>
        <p:spPr>
          <a:xfrm>
            <a:off x="3293999" y="5229160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6" type="body"/>
          </p:nvPr>
        </p:nvSpPr>
        <p:spPr>
          <a:xfrm>
            <a:off x="3294000" y="5805264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7" type="body"/>
          </p:nvPr>
        </p:nvSpPr>
        <p:spPr>
          <a:xfrm>
            <a:off x="3293999" y="6165264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8" type="body"/>
          </p:nvPr>
        </p:nvSpPr>
        <p:spPr>
          <a:xfrm>
            <a:off x="2519772" y="5805264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0" i="1" sz="2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2320" y="6194160"/>
            <a:ext cx="1468365" cy="4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>
  <p:cSld name="含標題的內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918000" y="396000"/>
            <a:ext cx="4104456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  <a:defRPr sz="2600">
                <a:solidFill>
                  <a:srgbClr val="E137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918000" y="692696"/>
            <a:ext cx="4117550" cy="20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2DA88"/>
              </a:buClr>
              <a:buSzPts val="1800"/>
              <a:buNone/>
              <a:defRPr sz="1800">
                <a:solidFill>
                  <a:srgbClr val="D2DA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2DA88"/>
              </a:buClr>
              <a:buSzPts val="1600"/>
              <a:buNone/>
              <a:defRPr sz="1600">
                <a:solidFill>
                  <a:srgbClr val="D2DA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0" i="1" sz="2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2107" y="6381328"/>
            <a:ext cx="1108325" cy="35868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/>
          <p:nvPr/>
        </p:nvSpPr>
        <p:spPr>
          <a:xfrm>
            <a:off x="0" y="6431115"/>
            <a:ext cx="7158987" cy="246471"/>
          </a:xfrm>
          <a:custGeom>
            <a:rect b="b" l="l" r="r" t="t"/>
            <a:pathLst>
              <a:path extrusionOk="0" h="292554" w="8497530">
                <a:moveTo>
                  <a:pt x="0" y="292554"/>
                </a:moveTo>
                <a:cubicBezTo>
                  <a:pt x="842" y="195036"/>
                  <a:pt x="1683" y="97518"/>
                  <a:pt x="2525" y="0"/>
                </a:cubicBezTo>
                <a:lnTo>
                  <a:pt x="8449524" y="0"/>
                </a:lnTo>
                <a:cubicBezTo>
                  <a:pt x="8476037" y="0"/>
                  <a:pt x="8497530" y="21493"/>
                  <a:pt x="8497530" y="48006"/>
                </a:cubicBezTo>
                <a:lnTo>
                  <a:pt x="8497530" y="240026"/>
                </a:lnTo>
                <a:cubicBezTo>
                  <a:pt x="8497530" y="266539"/>
                  <a:pt x="8476037" y="288032"/>
                  <a:pt x="8449524" y="288032"/>
                </a:cubicBezTo>
                <a:lnTo>
                  <a:pt x="0" y="292554"/>
                </a:lnTo>
                <a:close/>
              </a:path>
            </a:pathLst>
          </a:custGeom>
          <a:solidFill>
            <a:srgbClr val="BFC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1"/>
          <p:cNvSpPr/>
          <p:nvPr/>
        </p:nvSpPr>
        <p:spPr>
          <a:xfrm rot="10800000">
            <a:off x="8639681" y="6432069"/>
            <a:ext cx="504319" cy="244562"/>
          </a:xfrm>
          <a:custGeom>
            <a:rect b="b" l="l" r="r" t="t"/>
            <a:pathLst>
              <a:path extrusionOk="0" h="290288" w="598614">
                <a:moveTo>
                  <a:pt x="659" y="290288"/>
                </a:moveTo>
                <a:cubicBezTo>
                  <a:pt x="1501" y="192770"/>
                  <a:pt x="-641" y="97518"/>
                  <a:pt x="201" y="0"/>
                </a:cubicBezTo>
                <a:lnTo>
                  <a:pt x="550608" y="461"/>
                </a:lnTo>
                <a:cubicBezTo>
                  <a:pt x="577121" y="461"/>
                  <a:pt x="598614" y="21954"/>
                  <a:pt x="598614" y="48467"/>
                </a:cubicBezTo>
                <a:lnTo>
                  <a:pt x="598614" y="240487"/>
                </a:lnTo>
                <a:cubicBezTo>
                  <a:pt x="598614" y="267000"/>
                  <a:pt x="577121" y="288493"/>
                  <a:pt x="550608" y="288493"/>
                </a:cubicBezTo>
                <a:lnTo>
                  <a:pt x="659" y="290288"/>
                </a:lnTo>
                <a:close/>
              </a:path>
            </a:pathLst>
          </a:custGeom>
          <a:solidFill>
            <a:srgbClr val="BFC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11"/>
          <p:cNvCxnSpPr/>
          <p:nvPr/>
        </p:nvCxnSpPr>
        <p:spPr>
          <a:xfrm>
            <a:off x="899592" y="936000"/>
            <a:ext cx="7632848" cy="0"/>
          </a:xfrm>
          <a:prstGeom prst="straightConnector1">
            <a:avLst/>
          </a:prstGeom>
          <a:noFill/>
          <a:ln cap="rnd" cmpd="sng" w="25400">
            <a:solidFill>
              <a:srgbClr val="BFCC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39680" y="6376243"/>
            <a:ext cx="50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900113" y="1340768"/>
            <a:ext cx="7559675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  <a:defRPr sz="1800">
                <a:solidFill>
                  <a:srgbClr val="88888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">
  <p:cSld name="內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2107" y="6381328"/>
            <a:ext cx="1108325" cy="35868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2"/>
          <p:cNvSpPr/>
          <p:nvPr/>
        </p:nvSpPr>
        <p:spPr>
          <a:xfrm>
            <a:off x="0" y="6431115"/>
            <a:ext cx="7158987" cy="246471"/>
          </a:xfrm>
          <a:custGeom>
            <a:rect b="b" l="l" r="r" t="t"/>
            <a:pathLst>
              <a:path extrusionOk="0" h="292554" w="8497530">
                <a:moveTo>
                  <a:pt x="0" y="292554"/>
                </a:moveTo>
                <a:cubicBezTo>
                  <a:pt x="842" y="195036"/>
                  <a:pt x="1683" y="97518"/>
                  <a:pt x="2525" y="0"/>
                </a:cubicBezTo>
                <a:lnTo>
                  <a:pt x="8449524" y="0"/>
                </a:lnTo>
                <a:cubicBezTo>
                  <a:pt x="8476037" y="0"/>
                  <a:pt x="8497530" y="21493"/>
                  <a:pt x="8497530" y="48006"/>
                </a:cubicBezTo>
                <a:lnTo>
                  <a:pt x="8497530" y="240026"/>
                </a:lnTo>
                <a:cubicBezTo>
                  <a:pt x="8497530" y="266539"/>
                  <a:pt x="8476037" y="288032"/>
                  <a:pt x="8449524" y="288032"/>
                </a:cubicBezTo>
                <a:lnTo>
                  <a:pt x="0" y="292554"/>
                </a:lnTo>
                <a:close/>
              </a:path>
            </a:pathLst>
          </a:custGeom>
          <a:solidFill>
            <a:srgbClr val="BFC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2"/>
          <p:cNvSpPr/>
          <p:nvPr/>
        </p:nvSpPr>
        <p:spPr>
          <a:xfrm rot="10800000">
            <a:off x="8639681" y="6432069"/>
            <a:ext cx="504319" cy="244562"/>
          </a:xfrm>
          <a:custGeom>
            <a:rect b="b" l="l" r="r" t="t"/>
            <a:pathLst>
              <a:path extrusionOk="0" h="290288" w="598614">
                <a:moveTo>
                  <a:pt x="659" y="290288"/>
                </a:moveTo>
                <a:cubicBezTo>
                  <a:pt x="1501" y="192770"/>
                  <a:pt x="-641" y="97518"/>
                  <a:pt x="201" y="0"/>
                </a:cubicBezTo>
                <a:lnTo>
                  <a:pt x="550608" y="461"/>
                </a:lnTo>
                <a:cubicBezTo>
                  <a:pt x="577121" y="461"/>
                  <a:pt x="598614" y="21954"/>
                  <a:pt x="598614" y="48467"/>
                </a:cubicBezTo>
                <a:lnTo>
                  <a:pt x="598614" y="240487"/>
                </a:lnTo>
                <a:cubicBezTo>
                  <a:pt x="598614" y="267000"/>
                  <a:pt x="577121" y="288493"/>
                  <a:pt x="550608" y="288493"/>
                </a:cubicBezTo>
                <a:lnTo>
                  <a:pt x="659" y="290288"/>
                </a:lnTo>
                <a:close/>
              </a:path>
            </a:pathLst>
          </a:custGeom>
          <a:solidFill>
            <a:srgbClr val="BFC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39680" y="6376243"/>
            <a:ext cx="50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900113" y="1340768"/>
            <a:ext cx="7559675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  <a:defRPr sz="1800">
                <a:solidFill>
                  <a:srgbClr val="88888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>
  <p:cSld name="章節標題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1658417" y="3751709"/>
            <a:ext cx="5577879" cy="325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800"/>
              <a:buFont typeface="Calibri"/>
              <a:buNone/>
              <a:defRPr sz="2800">
                <a:solidFill>
                  <a:srgbClr val="E137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1658417" y="4149080"/>
            <a:ext cx="5577879" cy="20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2DA88"/>
              </a:buClr>
              <a:buSzPts val="1800"/>
              <a:buNone/>
              <a:defRPr sz="1800">
                <a:solidFill>
                  <a:srgbClr val="D2DA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2DA88"/>
              </a:buClr>
              <a:buSzPts val="1600"/>
              <a:buNone/>
              <a:defRPr sz="1600">
                <a:solidFill>
                  <a:srgbClr val="D2DA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899592" y="378904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0" i="1" sz="2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2320" y="6194160"/>
            <a:ext cx="1468365" cy="4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頁">
  <p:cSld name="空白頁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900113" y="1340768"/>
            <a:ext cx="7559675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  <a:defRPr sz="1800">
                <a:solidFill>
                  <a:srgbClr val="88888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idx="1" type="subTitle"/>
          </p:nvPr>
        </p:nvSpPr>
        <p:spPr>
          <a:xfrm>
            <a:off x="5436096" y="3276000"/>
            <a:ext cx="3636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627"/>
              <a:buNone/>
            </a:pPr>
            <a:r>
              <a:t/>
            </a:r>
            <a:endParaRPr sz="1627"/>
          </a:p>
        </p:txBody>
      </p:sp>
      <p:sp>
        <p:nvSpPr>
          <p:cNvPr id="67" name="Google Shape;67;p1"/>
          <p:cNvSpPr txBox="1"/>
          <p:nvPr>
            <p:ph idx="2" type="body"/>
          </p:nvPr>
        </p:nvSpPr>
        <p:spPr>
          <a:xfrm>
            <a:off x="5436096" y="3933056"/>
            <a:ext cx="2448272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8" name="Google Shape;68;p1"/>
          <p:cNvSpPr txBox="1"/>
          <p:nvPr>
            <p:ph idx="3" type="body"/>
          </p:nvPr>
        </p:nvSpPr>
        <p:spPr>
          <a:xfrm>
            <a:off x="5436099" y="4360921"/>
            <a:ext cx="24483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600"/>
              <a:buNone/>
            </a:pPr>
            <a:r>
              <a:rPr b="1" lang="en-US" sz="2600"/>
              <a:t>RDI-Jared</a:t>
            </a:r>
            <a:endParaRPr b="1" sz="2600"/>
          </a:p>
        </p:txBody>
      </p:sp>
      <p:sp>
        <p:nvSpPr>
          <p:cNvPr id="69" name="Google Shape;69;p1"/>
          <p:cNvSpPr txBox="1"/>
          <p:nvPr/>
        </p:nvSpPr>
        <p:spPr>
          <a:xfrm>
            <a:off x="59125" y="605975"/>
            <a:ext cx="5542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latin typeface="Calibri"/>
                <a:ea typeface="Calibri"/>
                <a:cs typeface="Calibri"/>
                <a:sym typeface="Calibri"/>
              </a:rPr>
              <a:t>Chrome extension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77375" y="1691450"/>
            <a:ext cx="5084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1.訊息傳遞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2.API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3.Demo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98c3a04d_1_0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ged98c3a04d_1_0"/>
          <p:cNvSpPr txBox="1"/>
          <p:nvPr/>
        </p:nvSpPr>
        <p:spPr>
          <a:xfrm>
            <a:off x="0" y="1940400"/>
            <a:ext cx="89865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76A5AF"/>
                </a:solidFill>
                <a:latin typeface="Calibri"/>
                <a:ea typeface="Calibri"/>
                <a:cs typeface="Calibri"/>
                <a:sym typeface="Calibri"/>
              </a:rPr>
              <a:t>1.事件腳本(background.js)</a:t>
            </a:r>
            <a:endParaRPr b="1" sz="1900">
              <a:solidFill>
                <a:srgbClr val="76A5A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2.彈出視窗腳本(popup.js)</a:t>
            </a:r>
            <a:endParaRPr b="1"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BFCC00"/>
                </a:solidFill>
                <a:latin typeface="Calibri"/>
                <a:ea typeface="Calibri"/>
                <a:cs typeface="Calibri"/>
                <a:sym typeface="Calibri"/>
              </a:rPr>
              <a:t>3.內容腳本(content.js)</a:t>
            </a:r>
            <a:endParaRPr b="1" sz="1900">
              <a:solidFill>
                <a:srgbClr val="BFC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ged98c3a04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850" y="0"/>
            <a:ext cx="6559576" cy="63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ed98c3a04d_1_0"/>
          <p:cNvSpPr txBox="1"/>
          <p:nvPr/>
        </p:nvSpPr>
        <p:spPr>
          <a:xfrm>
            <a:off x="0" y="151500"/>
            <a:ext cx="382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執行與溝通傳遞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ed98c3a04d_1_0"/>
          <p:cNvSpPr txBox="1"/>
          <p:nvPr/>
        </p:nvSpPr>
        <p:spPr>
          <a:xfrm>
            <a:off x="0" y="798000"/>
            <a:ext cx="329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sendMessage/onMessage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d98c3a04d_0_1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ged98c3a04d_0_1"/>
          <p:cNvSpPr txBox="1"/>
          <p:nvPr/>
        </p:nvSpPr>
        <p:spPr>
          <a:xfrm>
            <a:off x="221700" y="310375"/>
            <a:ext cx="3680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API Reference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ed98c3a04d_0_1"/>
          <p:cNvSpPr txBox="1"/>
          <p:nvPr/>
        </p:nvSpPr>
        <p:spPr>
          <a:xfrm>
            <a:off x="221700" y="1226775"/>
            <a:ext cx="7375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https://developer.chrome.com/docs/extensions/reference/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d98c3a04d_0_17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ged98c3a04d_0_17"/>
          <p:cNvSpPr txBox="1"/>
          <p:nvPr/>
        </p:nvSpPr>
        <p:spPr>
          <a:xfrm>
            <a:off x="0" y="151500"/>
            <a:ext cx="382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ed98c3a04d_0_17"/>
          <p:cNvSpPr txBox="1"/>
          <p:nvPr/>
        </p:nvSpPr>
        <p:spPr>
          <a:xfrm>
            <a:off x="0" y="0"/>
            <a:ext cx="9144000" cy="7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1.切換 日/夜間 模式: </a:t>
            </a:r>
            <a:endParaRPr b="1" sz="20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注入function至content，取得Dom與改變屬性</a:t>
            </a:r>
            <a:endParaRPr sz="17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2.網頁取得QR CODE</a:t>
            </a:r>
            <a:endParaRPr b="1" sz="20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使用activeTab取得</a:t>
            </a:r>
            <a:endParaRPr sz="20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3.代辦事項紀錄</a:t>
            </a:r>
            <a:endParaRPr b="1" sz="20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7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vue.js/ storage/ CRUD。</a:t>
            </a:r>
            <a:endParaRPr sz="17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4.自動連點</a:t>
            </a:r>
            <a:endParaRPr b="1" sz="20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7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popup.js發送訊息給content.js；</a:t>
            </a:r>
            <a:endParaRPr sz="17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	content onMessage偵聽接受訊息，啟動事件與setinterva時鐘。</a:t>
            </a:r>
            <a:endParaRPr baseline="-25000" sz="17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5.天氣與會議鬧鐘/alarm|notification</a:t>
            </a:r>
            <a:endParaRPr b="1" sz="20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7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background撈取storage，設置並偵聽alarm並發送notofication。</a:t>
            </a:r>
            <a:endParaRPr sz="17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	popup.htmp撈取storag，寫入Dom。</a:t>
            </a:r>
            <a:endParaRPr sz="17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	popup新增事項｜傳遞訊息給background｜background接受訊息 設置鬧鐘。</a:t>
            </a:r>
            <a:endParaRPr baseline="-25000" sz="17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5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d98c3a04d_0_12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ged98c3a04d_0_12"/>
          <p:cNvSpPr txBox="1"/>
          <p:nvPr>
            <p:ph idx="1" type="body"/>
          </p:nvPr>
        </p:nvSpPr>
        <p:spPr>
          <a:xfrm>
            <a:off x="2806750" y="2922298"/>
            <a:ext cx="3933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rPr lang="en-US" sz="3000">
                <a:solidFill>
                  <a:srgbClr val="1B1B1B"/>
                </a:solidFill>
              </a:rPr>
              <a:t>Thanks for your listening</a:t>
            </a:r>
            <a:endParaRPr sz="3000"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ungyo Group">
  <a:themeElements>
    <a:clrScheme name="Chungyo Group CIS">
      <a:dk1>
        <a:srgbClr val="C0CC00"/>
      </a:dk1>
      <a:lt1>
        <a:srgbClr val="E3E4EB"/>
      </a:lt1>
      <a:dk2>
        <a:srgbClr val="909228"/>
      </a:dk2>
      <a:lt2>
        <a:srgbClr val="E3E4EB"/>
      </a:lt2>
      <a:accent1>
        <a:srgbClr val="909228"/>
      </a:accent1>
      <a:accent2>
        <a:srgbClr val="E13863"/>
      </a:accent2>
      <a:accent3>
        <a:srgbClr val="717171"/>
      </a:accent3>
      <a:accent4>
        <a:srgbClr val="FFFFFF"/>
      </a:accent4>
      <a:accent5>
        <a:srgbClr val="FFFFFF"/>
      </a:accent5>
      <a:accent6>
        <a:srgbClr val="FFFFFF"/>
      </a:accent6>
      <a:hlink>
        <a:srgbClr val="C0CC00"/>
      </a:hlink>
      <a:folHlink>
        <a:srgbClr val="9092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