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y="6858000" cx="9144000"/>
  <p:notesSz cx="6858000" cy="9144000"/>
  <p:embeddedFontLst>
    <p:embeddedFont>
      <p:font typeface="Roboto Slab"/>
      <p:regular r:id="rId93"/>
      <p:bold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95" roundtripDataSignature="AMtx7mjceQNokhVT/X6t/VdX2kwKxM0z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customschemas.google.com/relationships/presentationmetadata" Target="metadata"/><Relationship Id="rId50" Type="http://schemas.openxmlformats.org/officeDocument/2006/relationships/slide" Target="slides/slide45.xml"/><Relationship Id="rId94" Type="http://schemas.openxmlformats.org/officeDocument/2006/relationships/font" Target="fonts/RobotoSlab-bold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font" Target="fonts/RobotoSlab-regular.fntdata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0ffc7f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f30ffc7f3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30ffc7f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30ffc7f3f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0ffc7f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f30ffc7f3f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0ffc7f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f30ffc7f3f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30ffc7f3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f30ffc7f3f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0ffc7f3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f30ffc7f3f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0ffc7f3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f30ffc7f3f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0ffc7f3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f30ffc7f3f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5dd2fdc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f5dd2fdc7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ff17fe090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eff17fe090_1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30ffc7f3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f30ffc7f3f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30ffc7f3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f30ffc7f3f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ff17fe090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eff17fe090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0ffc7f3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f30ffc7f3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ff17fdd0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eff17fdd0a_1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1a61de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f1a61de3c3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5dd2fdc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f5dd2fdc71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ff17fe090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eff17fe090_1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30ffc7f3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f30ffc7f3f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30ffc7f3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f30ffc7f3f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dd2fdc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f5dd2fdc71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30ffc7f3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f30ffc7f3f_0_2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30ffc7f3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f30ffc7f3f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4a888c3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f4a888c30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4a888c30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f4a888c30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4a888c3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f4a888c30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4a888c3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f4a888c309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30ffc7f3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f30ffc7f3f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30ffc7f3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f30ffc7f3f_0_2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ff17fe09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eff17fe090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30ffc7f3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f30ffc7f3f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0fcd71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f30fcd7157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532e824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f532e82469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ff17fe09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eff17fe090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4a888c3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f4a888c309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ff17fe09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eff17fe090_1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ff17fe09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geff17fe090_1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532e82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f532e824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ff17fe090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geff17fe090_1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b3237ab9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gcb3237ab9d_1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b3237ab9d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gcb3237ab9d_1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ff17fe090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eff17fe090_1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ff17fe09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geff17fe090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1a61de12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f1a61de128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30ffc7f3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gf30ffc7f3f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1a61de12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f1a61de128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ff17fdd0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geff17fdd0a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14c6e19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f14c6e1943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532e824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f532e8246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1a61de12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gf1a61de128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14c6e19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gf14c6e1943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532e824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gf532e82469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0fcd71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f30fcd7157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14c6e19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f14c6e1943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14c6e19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gf14c6e1943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f14c6e19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gf14c6e1943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14c6e194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gf14c6e1943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b3237ab9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gcb3237ab9d_1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1a61de12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gf1a61de128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cb3237ab9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gcb3237ab9d_1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1a61de12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gf1a61de128_1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b3237ab9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gcb3237ab9d_1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30ffc7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30ffc7f3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f1a61de12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7" name="Google Shape;637;gf1a61de128_1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f1a61de12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gf1a61de128_1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1a61de128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3" name="Google Shape;653;gf1a61de128_1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b3237ab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gcb3237ab9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cb3237ab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gcb3237ab9d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cb3237ab9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gcb3237ab9d_1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cb3237ab9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3" name="Google Shape;683;gcb3237ab9d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cb3237ab9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gcb3237ab9d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cb3237ab9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gcb3237ab9d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cb3237ab9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cb3237ab9d_1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0ffc7f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f30ffc7f3f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b3237ab9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6" name="Google Shape;716;gcb3237ab9d_1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b3237ab9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2" name="Google Shape;722;gcb3237ab9d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b3237ab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2" name="Google Shape;732;gcb3237ab9d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f5dd2fdc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gf5dd2fdc7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f5dd2fdc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8" name="Google Shape;748;gf5dd2fdc71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f5dd2fdc7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6" name="Google Shape;756;gf5dd2fdc71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eb39b791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5" name="Google Shape;765;geb39b791c4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5" name="Google Shape;7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0ffc7f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f30ffc7f3f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436096" y="2852936"/>
            <a:ext cx="3600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800"/>
              <a:buFont typeface="Calibri"/>
              <a:buNone/>
              <a:defRPr sz="2800">
                <a:solidFill>
                  <a:srgbClr val="E1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436096" y="3276000"/>
            <a:ext cx="3636304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9"/>
              </a:buClr>
              <a:buSzPts val="2100"/>
              <a:buNone/>
              <a:defRPr sz="2100">
                <a:solidFill>
                  <a:srgbClr val="888889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2DA88"/>
              </a:buClr>
              <a:buSzPts val="2800"/>
              <a:buNone/>
              <a:defRPr>
                <a:solidFill>
                  <a:srgbClr val="D2DA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2DA88"/>
              </a:buClr>
              <a:buSzPts val="2400"/>
              <a:buNone/>
              <a:defRPr>
                <a:solidFill>
                  <a:srgbClr val="D2DA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5436096" y="3933056"/>
            <a:ext cx="244827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9"/>
              </a:buClr>
              <a:buSzPts val="1800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3" type="body"/>
          </p:nvPr>
        </p:nvSpPr>
        <p:spPr>
          <a:xfrm>
            <a:off x="8028384" y="3933056"/>
            <a:ext cx="100811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9"/>
              </a:buClr>
              <a:buSzPts val="1600"/>
              <a:buNone/>
              <a:defRPr sz="16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320" y="6194160"/>
            <a:ext cx="1468365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294000" y="2016000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3293999" y="237600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2519772" y="2024904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4" type="body"/>
          </p:nvPr>
        </p:nvSpPr>
        <p:spPr>
          <a:xfrm>
            <a:off x="2519772" y="2961008"/>
            <a:ext cx="576000" cy="57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5" type="body"/>
          </p:nvPr>
        </p:nvSpPr>
        <p:spPr>
          <a:xfrm>
            <a:off x="2519772" y="3897112"/>
            <a:ext cx="576000" cy="57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6" type="body"/>
          </p:nvPr>
        </p:nvSpPr>
        <p:spPr>
          <a:xfrm>
            <a:off x="2519772" y="4869160"/>
            <a:ext cx="576000" cy="576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7" type="body"/>
          </p:nvPr>
        </p:nvSpPr>
        <p:spPr>
          <a:xfrm>
            <a:off x="3294000" y="299699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8" type="body"/>
          </p:nvPr>
        </p:nvSpPr>
        <p:spPr>
          <a:xfrm>
            <a:off x="3293999" y="3356992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9" type="body"/>
          </p:nvPr>
        </p:nvSpPr>
        <p:spPr>
          <a:xfrm>
            <a:off x="3294000" y="3933096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3" type="body"/>
          </p:nvPr>
        </p:nvSpPr>
        <p:spPr>
          <a:xfrm>
            <a:off x="3293999" y="4293096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4" type="body"/>
          </p:nvPr>
        </p:nvSpPr>
        <p:spPr>
          <a:xfrm>
            <a:off x="3294000" y="4869160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5" type="body"/>
          </p:nvPr>
        </p:nvSpPr>
        <p:spPr>
          <a:xfrm>
            <a:off x="3293999" y="52291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6" type="body"/>
          </p:nvPr>
        </p:nvSpPr>
        <p:spPr>
          <a:xfrm>
            <a:off x="3294000" y="580526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7" type="body"/>
          </p:nvPr>
        </p:nvSpPr>
        <p:spPr>
          <a:xfrm>
            <a:off x="3293999" y="616526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8" type="body"/>
          </p:nvPr>
        </p:nvSpPr>
        <p:spPr>
          <a:xfrm>
            <a:off x="2519772" y="5805264"/>
            <a:ext cx="576000" cy="576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52320" y="6194160"/>
            <a:ext cx="1468365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0"/>
            <a:ext cx="9144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918000" y="396000"/>
            <a:ext cx="41044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  <a:defRPr sz="2600">
                <a:solidFill>
                  <a:srgbClr val="E1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918000" y="692696"/>
            <a:ext cx="4117550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2107" y="6381328"/>
            <a:ext cx="1108325" cy="3586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/>
          <p:nvPr/>
        </p:nvSpPr>
        <p:spPr>
          <a:xfrm>
            <a:off x="0" y="6431115"/>
            <a:ext cx="7158987" cy="246471"/>
          </a:xfrm>
          <a:custGeom>
            <a:rect b="b" l="l" r="r" t="t"/>
            <a:pathLst>
              <a:path extrusionOk="0" h="292554" w="8497530">
                <a:moveTo>
                  <a:pt x="0" y="292554"/>
                </a:moveTo>
                <a:cubicBezTo>
                  <a:pt x="842" y="195036"/>
                  <a:pt x="1683" y="97518"/>
                  <a:pt x="2525" y="0"/>
                </a:cubicBezTo>
                <a:lnTo>
                  <a:pt x="8449524" y="0"/>
                </a:lnTo>
                <a:cubicBezTo>
                  <a:pt x="8476037" y="0"/>
                  <a:pt x="8497530" y="21493"/>
                  <a:pt x="8497530" y="48006"/>
                </a:cubicBezTo>
                <a:lnTo>
                  <a:pt x="8497530" y="240026"/>
                </a:lnTo>
                <a:cubicBezTo>
                  <a:pt x="8497530" y="266539"/>
                  <a:pt x="8476037" y="288032"/>
                  <a:pt x="8449524" y="288032"/>
                </a:cubicBezTo>
                <a:lnTo>
                  <a:pt x="0" y="292554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1"/>
          <p:cNvSpPr/>
          <p:nvPr/>
        </p:nvSpPr>
        <p:spPr>
          <a:xfrm rot="10800000">
            <a:off x="8639681" y="6432069"/>
            <a:ext cx="504319" cy="244562"/>
          </a:xfrm>
          <a:custGeom>
            <a:rect b="b" l="l" r="r" t="t"/>
            <a:pathLst>
              <a:path extrusionOk="0" h="290288" w="598614">
                <a:moveTo>
                  <a:pt x="659" y="290288"/>
                </a:moveTo>
                <a:cubicBezTo>
                  <a:pt x="1501" y="192770"/>
                  <a:pt x="-641" y="97518"/>
                  <a:pt x="201" y="0"/>
                </a:cubicBezTo>
                <a:lnTo>
                  <a:pt x="550608" y="461"/>
                </a:lnTo>
                <a:cubicBezTo>
                  <a:pt x="577121" y="461"/>
                  <a:pt x="598614" y="21954"/>
                  <a:pt x="598614" y="48467"/>
                </a:cubicBezTo>
                <a:lnTo>
                  <a:pt x="598614" y="240487"/>
                </a:lnTo>
                <a:cubicBezTo>
                  <a:pt x="598614" y="267000"/>
                  <a:pt x="577121" y="288493"/>
                  <a:pt x="550608" y="288493"/>
                </a:cubicBezTo>
                <a:lnTo>
                  <a:pt x="659" y="290288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11"/>
          <p:cNvCxnSpPr/>
          <p:nvPr/>
        </p:nvCxnSpPr>
        <p:spPr>
          <a:xfrm>
            <a:off x="899592" y="936000"/>
            <a:ext cx="7632848" cy="0"/>
          </a:xfrm>
          <a:prstGeom prst="straightConnector1">
            <a:avLst/>
          </a:prstGeom>
          <a:noFill/>
          <a:ln cap="rnd" cmpd="sng" w="25400">
            <a:solidFill>
              <a:srgbClr val="BFCC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39680" y="6376243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1658417" y="3751709"/>
            <a:ext cx="5577879" cy="32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800"/>
              <a:buFont typeface="Calibri"/>
              <a:buNone/>
              <a:defRPr sz="2800">
                <a:solidFill>
                  <a:srgbClr val="E1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1658417" y="4149080"/>
            <a:ext cx="5577879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899592" y="378904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3" name="Google Shape;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6194160"/>
            <a:ext cx="1468365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頁">
  <p:cSld name="空白頁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4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4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Relationship Id="rId5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33.png"/><Relationship Id="rId5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7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Relationship Id="rId4" Type="http://schemas.openxmlformats.org/officeDocument/2006/relationships/hyperlink" Target="https://www.w3schools.com/jsref/obj_window.asp" TargetMode="External"/><Relationship Id="rId5" Type="http://schemas.openxmlformats.org/officeDocument/2006/relationships/image" Target="../media/image6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Relationship Id="rId4" Type="http://schemas.openxmlformats.org/officeDocument/2006/relationships/image" Target="../media/image49.png"/><Relationship Id="rId5" Type="http://schemas.openxmlformats.org/officeDocument/2006/relationships/image" Target="../media/image7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Relationship Id="rId4" Type="http://schemas.openxmlformats.org/officeDocument/2006/relationships/image" Target="../media/image56.png"/><Relationship Id="rId9" Type="http://schemas.openxmlformats.org/officeDocument/2006/relationships/image" Target="../media/image67.png"/><Relationship Id="rId5" Type="http://schemas.openxmlformats.org/officeDocument/2006/relationships/image" Target="../media/image21.png"/><Relationship Id="rId6" Type="http://schemas.openxmlformats.org/officeDocument/2006/relationships/image" Target="../media/image44.png"/><Relationship Id="rId7" Type="http://schemas.openxmlformats.org/officeDocument/2006/relationships/image" Target="../media/image58.png"/><Relationship Id="rId8" Type="http://schemas.openxmlformats.org/officeDocument/2006/relationships/image" Target="../media/image5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Relationship Id="rId4" Type="http://schemas.openxmlformats.org/officeDocument/2006/relationships/image" Target="../media/image47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Relationship Id="rId4" Type="http://schemas.openxmlformats.org/officeDocument/2006/relationships/image" Target="../media/image6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Relationship Id="rId4" Type="http://schemas.openxmlformats.org/officeDocument/2006/relationships/image" Target="../media/image48.png"/><Relationship Id="rId5" Type="http://schemas.openxmlformats.org/officeDocument/2006/relationships/image" Target="../media/image6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Relationship Id="rId4" Type="http://schemas.openxmlformats.org/officeDocument/2006/relationships/image" Target="../media/image51.gif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Relationship Id="rId4" Type="http://schemas.openxmlformats.org/officeDocument/2006/relationships/image" Target="../media/image55.jpg"/><Relationship Id="rId5" Type="http://schemas.openxmlformats.org/officeDocument/2006/relationships/image" Target="../media/image5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Relationship Id="rId4" Type="http://schemas.openxmlformats.org/officeDocument/2006/relationships/hyperlink" Target="http://latentflip.com/loupe/?code=ZnVuY3Rpb24gZjEoKSB7CiAgY29uc29sZS5sb2coJ1RoaXMgaXMgZjEnKQoKICBmMigpCgogIGZ1bmN0aW9uIGYyKCkgewogICAgY29uc29sZS5sb2coJ1RoaXMgaXMgZjInKQoKICAgIGYzKCkKCiAgICBmdW5jdGlvbiBmMygpIHsKICAgICAgY29uc29sZS5sb2coJ1RoaXMgaXMgZjMnKQoKICAgICAgY29uc29sZS5sb2coJ2YzIGRvbmUnKQogICAgfQoKICAgIGNvbnNvbGUubG9nKCdmMiBkb25lJykKICB9CgogIGNvbnNvbGUubG9nKCdmMSBkb25lJykKfQoKZjEoKQ%3D%3D!!!PGJ1dHRvbj5DbGljayBtZSE8L2J1dHRvbj4%3D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7.png"/><Relationship Id="rId4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png"/><Relationship Id="rId4" Type="http://schemas.openxmlformats.org/officeDocument/2006/relationships/image" Target="../media/image5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7.png"/><Relationship Id="rId4" Type="http://schemas.openxmlformats.org/officeDocument/2006/relationships/image" Target="../media/image61.gif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7.png"/><Relationship Id="rId4" Type="http://schemas.openxmlformats.org/officeDocument/2006/relationships/hyperlink" Target="https://zh.wikipedia.org/wiki/JavaScript" TargetMode="External"/><Relationship Id="rId5" Type="http://schemas.openxmlformats.org/officeDocument/2006/relationships/hyperlink" Target="https://zh.wikipedia.org/wiki/XML" TargetMode="External"/><Relationship Id="rId6" Type="http://schemas.openxmlformats.org/officeDocument/2006/relationships/image" Target="../media/image68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7.png"/><Relationship Id="rId4" Type="http://schemas.openxmlformats.org/officeDocument/2006/relationships/image" Target="../media/image6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7.png"/><Relationship Id="rId4" Type="http://schemas.openxmlformats.org/officeDocument/2006/relationships/image" Target="../media/image6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7.png"/><Relationship Id="rId4" Type="http://schemas.openxmlformats.org/officeDocument/2006/relationships/image" Target="../media/image7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7.png"/><Relationship Id="rId4" Type="http://schemas.openxmlformats.org/officeDocument/2006/relationships/image" Target="../media/image64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7.png"/><Relationship Id="rId4" Type="http://schemas.openxmlformats.org/officeDocument/2006/relationships/image" Target="../media/image59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257097" y="96050"/>
            <a:ext cx="60858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520"/>
              <a:buFont typeface="Calibri"/>
              <a:buNone/>
            </a:pPr>
            <a:r>
              <a:rPr lang="en-US" sz="3600">
                <a:solidFill>
                  <a:srgbClr val="000000"/>
                </a:solidFill>
              </a:rPr>
              <a:t>JavaScript簡報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5436096" y="4327014"/>
            <a:ext cx="3585174" cy="5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627"/>
              <a:buNone/>
            </a:pPr>
            <a:r>
              <a:rPr lang="en-US" sz="3200">
                <a:solidFill>
                  <a:srgbClr val="13141A"/>
                </a:solidFill>
              </a:rPr>
              <a:t>RDI-Jared</a:t>
            </a:r>
            <a:endParaRPr sz="3200">
              <a:solidFill>
                <a:srgbClr val="13141A"/>
              </a:solidFill>
            </a:endParaRPr>
          </a:p>
        </p:txBody>
      </p:sp>
      <p:sp>
        <p:nvSpPr>
          <p:cNvPr id="62" name="Google Shape;62;p1"/>
          <p:cNvSpPr txBox="1"/>
          <p:nvPr>
            <p:ph idx="2" type="body"/>
          </p:nvPr>
        </p:nvSpPr>
        <p:spPr>
          <a:xfrm>
            <a:off x="5436096" y="4327036"/>
            <a:ext cx="2448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" name="Google Shape;63;p1"/>
          <p:cNvSpPr txBox="1"/>
          <p:nvPr>
            <p:ph idx="3" type="body"/>
          </p:nvPr>
        </p:nvSpPr>
        <p:spPr>
          <a:xfrm>
            <a:off x="4918218" y="4795094"/>
            <a:ext cx="1530998" cy="237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9"/>
              </a:buClr>
              <a:buSzPts val="1600"/>
              <a:buNone/>
            </a:pPr>
            <a:r>
              <a:rPr lang="en-US"/>
              <a:t>2021/10/07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2158447" y="1806183"/>
            <a:ext cx="3719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>
            <p:ph idx="2" type="body"/>
          </p:nvPr>
        </p:nvSpPr>
        <p:spPr>
          <a:xfrm>
            <a:off x="934788" y="1697126"/>
            <a:ext cx="8116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66" name="Google Shape;66;p1"/>
          <p:cNvSpPr txBox="1"/>
          <p:nvPr/>
        </p:nvSpPr>
        <p:spPr>
          <a:xfrm>
            <a:off x="934800" y="4145376"/>
            <a:ext cx="72744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314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833100" y="3906626"/>
            <a:ext cx="72744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314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>
            <p:ph idx="2" type="body"/>
          </p:nvPr>
        </p:nvSpPr>
        <p:spPr>
          <a:xfrm>
            <a:off x="934788" y="4145376"/>
            <a:ext cx="8116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69" name="Google Shape;69;p1"/>
          <p:cNvSpPr txBox="1"/>
          <p:nvPr>
            <p:ph idx="2" type="body"/>
          </p:nvPr>
        </p:nvSpPr>
        <p:spPr>
          <a:xfrm>
            <a:off x="257100" y="4327025"/>
            <a:ext cx="56853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>
              <a:solidFill>
                <a:srgbClr val="13141A"/>
              </a:solidFill>
            </a:endParaRPr>
          </a:p>
        </p:txBody>
      </p:sp>
      <p:pic>
        <p:nvPicPr>
          <p:cNvPr id="70" name="Google Shape;7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75" y="96050"/>
            <a:ext cx="2195700" cy="21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0ffc7f3f_0_7"/>
          <p:cNvSpPr txBox="1"/>
          <p:nvPr>
            <p:ph type="title"/>
          </p:nvPr>
        </p:nvSpPr>
        <p:spPr>
          <a:xfrm>
            <a:off x="8275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303233"/>
                </a:solidFill>
              </a:rPr>
              <a:t>Declare variable 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149" name="Google Shape;149;gf30ffc7f3f_0_7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gf30ffc7f3f_0_7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f30ffc7f3f_0_7"/>
          <p:cNvSpPr txBox="1"/>
          <p:nvPr>
            <p:ph idx="3" type="body"/>
          </p:nvPr>
        </p:nvSpPr>
        <p:spPr>
          <a:xfrm>
            <a:off x="251525" y="943150"/>
            <a:ext cx="8512800" cy="5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1B1B1B"/>
                </a:solidFill>
              </a:rPr>
              <a:t>let: </a:t>
            </a:r>
            <a:r>
              <a:rPr lang="en-US" sz="2600">
                <a:solidFill>
                  <a:srgbClr val="1B1B1B"/>
                </a:solidFill>
              </a:rPr>
              <a:t>區塊</a:t>
            </a:r>
            <a:r>
              <a:rPr lang="en-US" sz="2600">
                <a:solidFill>
                  <a:srgbClr val="1B1B1B"/>
                </a:solidFill>
              </a:rPr>
              <a:t>作用域/block </a:t>
            </a:r>
            <a:r>
              <a:rPr lang="en-US" sz="2600">
                <a:solidFill>
                  <a:srgbClr val="1B1B1B"/>
                </a:solidFill>
              </a:rPr>
              <a:t>scope</a:t>
            </a:r>
            <a:r>
              <a:rPr b="1" lang="en-US" sz="2800">
                <a:solidFill>
                  <a:srgbClr val="1B1B1B"/>
                </a:solidFill>
              </a:rPr>
              <a:t> { }</a:t>
            </a:r>
            <a:r>
              <a:rPr lang="en-US" sz="2800">
                <a:solidFill>
                  <a:srgbClr val="1B1B1B"/>
                </a:solidFill>
              </a:rPr>
              <a:t>，以if為例</a:t>
            </a:r>
            <a:r>
              <a:rPr b="1" lang="en-US" sz="2800">
                <a:solidFill>
                  <a:srgbClr val="1B1B1B"/>
                </a:solidFill>
              </a:rPr>
              <a:t>。</a:t>
            </a:r>
            <a:endParaRPr b="1" sz="28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'first'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'second'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aseline="30000" sz="2400">
              <a:solidFill>
                <a:srgbClr val="303233"/>
              </a:solidFill>
            </a:endParaRPr>
          </a:p>
        </p:txBody>
      </p:sp>
      <p:pic>
        <p:nvPicPr>
          <p:cNvPr id="152" name="Google Shape;152;gf30ffc7f3f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5" y="4705003"/>
            <a:ext cx="9143999" cy="99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0ffc7f3f_0_47"/>
          <p:cNvSpPr txBox="1"/>
          <p:nvPr>
            <p:ph type="title"/>
          </p:nvPr>
        </p:nvSpPr>
        <p:spPr>
          <a:xfrm>
            <a:off x="8275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303233"/>
                </a:solidFill>
              </a:rPr>
              <a:t>Declare variable 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158" name="Google Shape;158;gf30ffc7f3f_0_47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gf30ffc7f3f_0_47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gf30ffc7f3f_0_47"/>
          <p:cNvSpPr txBox="1"/>
          <p:nvPr>
            <p:ph idx="3" type="body"/>
          </p:nvPr>
        </p:nvSpPr>
        <p:spPr>
          <a:xfrm>
            <a:off x="251525" y="943150"/>
            <a:ext cx="8512800" cy="5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303233"/>
                </a:solidFill>
              </a:rPr>
              <a:t>let: </a:t>
            </a:r>
            <a:r>
              <a:rPr lang="en-US" sz="2400">
                <a:solidFill>
                  <a:srgbClr val="303233"/>
                </a:solidFill>
              </a:rPr>
              <a:t>區塊作用域/block scope</a:t>
            </a:r>
            <a:r>
              <a:rPr b="1" lang="en-US" sz="2600">
                <a:solidFill>
                  <a:srgbClr val="303233"/>
                </a:solidFill>
              </a:rPr>
              <a:t> { }</a:t>
            </a:r>
            <a:r>
              <a:rPr lang="en-US" sz="2600">
                <a:solidFill>
                  <a:srgbClr val="303233"/>
                </a:solidFill>
              </a:rPr>
              <a:t>，for loop為例</a:t>
            </a:r>
            <a:r>
              <a:rPr b="1" lang="en-US" sz="2600">
                <a:solidFill>
                  <a:srgbClr val="303233"/>
                </a:solidFill>
              </a:rPr>
              <a:t>。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aseline="30000" sz="2400">
              <a:solidFill>
                <a:srgbClr val="303233"/>
              </a:solidFill>
            </a:endParaRPr>
          </a:p>
        </p:txBody>
      </p:sp>
      <p:pic>
        <p:nvPicPr>
          <p:cNvPr id="161" name="Google Shape;161;gf30ffc7f3f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5" y="1709075"/>
            <a:ext cx="7027400" cy="25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0ffc7f3f_0_59"/>
          <p:cNvSpPr txBox="1"/>
          <p:nvPr>
            <p:ph type="title"/>
          </p:nvPr>
        </p:nvSpPr>
        <p:spPr>
          <a:xfrm>
            <a:off x="8275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303233"/>
                </a:solidFill>
              </a:rPr>
              <a:t>Declare variable 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167" name="Google Shape;167;gf30ffc7f3f_0_59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8" name="Google Shape;168;gf30ffc7f3f_0_59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f30ffc7f3f_0_59"/>
          <p:cNvSpPr txBox="1"/>
          <p:nvPr>
            <p:ph idx="3" type="body"/>
          </p:nvPr>
        </p:nvSpPr>
        <p:spPr>
          <a:xfrm>
            <a:off x="251525" y="943150"/>
            <a:ext cx="8512800" cy="5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303233"/>
                </a:solidFill>
              </a:rPr>
              <a:t>let: </a:t>
            </a:r>
            <a:r>
              <a:rPr lang="en-US" sz="2400">
                <a:solidFill>
                  <a:srgbClr val="303233"/>
                </a:solidFill>
              </a:rPr>
              <a:t>區塊作用域/block scope</a:t>
            </a:r>
            <a:r>
              <a:rPr b="1" lang="en-US" sz="2600">
                <a:solidFill>
                  <a:srgbClr val="303233"/>
                </a:solidFill>
              </a:rPr>
              <a:t> { }</a:t>
            </a:r>
            <a:r>
              <a:rPr lang="en-US" sz="2600">
                <a:solidFill>
                  <a:srgbClr val="303233"/>
                </a:solidFill>
              </a:rPr>
              <a:t>，</a:t>
            </a:r>
            <a:endParaRPr sz="26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303233"/>
                </a:solidFill>
              </a:rPr>
              <a:t>以全域為例，防止變數或function外洩</a:t>
            </a:r>
            <a:endParaRPr sz="26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5029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 u="sng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let-scope.html</a:t>
            </a:r>
            <a:endParaRPr b="1" sz="2000" u="sng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aseline="30000" sz="2400">
              <a:solidFill>
                <a:srgbClr val="303233"/>
              </a:solidFill>
            </a:endParaRPr>
          </a:p>
        </p:txBody>
      </p:sp>
      <p:pic>
        <p:nvPicPr>
          <p:cNvPr id="170" name="Google Shape;170;gf30ffc7f3f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125" y="4883152"/>
            <a:ext cx="9143998" cy="967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30ffc7f3f_0_79"/>
          <p:cNvSpPr txBox="1"/>
          <p:nvPr>
            <p:ph type="title"/>
          </p:nvPr>
        </p:nvSpPr>
        <p:spPr>
          <a:xfrm>
            <a:off x="8275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303233"/>
                </a:solidFill>
              </a:rPr>
              <a:t>結論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176" name="Google Shape;176;gf30ffc7f3f_0_79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gf30ffc7f3f_0_79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f30ffc7f3f_0_79"/>
          <p:cNvSpPr txBox="1"/>
          <p:nvPr>
            <p:ph idx="3" type="body"/>
          </p:nvPr>
        </p:nvSpPr>
        <p:spPr>
          <a:xfrm>
            <a:off x="251525" y="943150"/>
            <a:ext cx="8512800" cy="5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303233"/>
                </a:solidFill>
              </a:rPr>
              <a:t>ES6 </a:t>
            </a:r>
            <a:r>
              <a:rPr b="1" lang="en-US" sz="2600">
                <a:solidFill>
                  <a:srgbClr val="303233"/>
                </a:solidFill>
              </a:rPr>
              <a:t>Let</a:t>
            </a:r>
            <a:r>
              <a:rPr lang="en-US" sz="2400">
                <a:solidFill>
                  <a:srgbClr val="303233"/>
                </a:solidFill>
              </a:rPr>
              <a:t>宣告變數</a:t>
            </a:r>
            <a:endParaRPr sz="24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rgbClr val="3032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000"/>
              <a:buAutoNum type="arabicPeriod"/>
            </a:pPr>
            <a:r>
              <a:rPr lang="en-US" sz="2000">
                <a:solidFill>
                  <a:srgbClr val="303233"/>
                </a:solidFill>
              </a:rPr>
              <a:t>防止重複宣告，減少debug的機會。</a:t>
            </a:r>
            <a:endParaRPr sz="2000">
              <a:solidFill>
                <a:srgbClr val="3032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000"/>
              <a:buAutoNum type="arabicPeriod"/>
            </a:pPr>
            <a:r>
              <a:rPr b="1" lang="en-US" sz="2000">
                <a:solidFill>
                  <a:srgbClr val="303233"/>
                </a:solidFill>
              </a:rPr>
              <a:t>不hoisting</a:t>
            </a:r>
            <a:r>
              <a:rPr lang="en-US" sz="2000">
                <a:solidFill>
                  <a:srgbClr val="303233"/>
                </a:solidFill>
              </a:rPr>
              <a:t>，履行先宣告後使用，提前斷點噴錯，減少debug的機會。</a:t>
            </a:r>
            <a:endParaRPr sz="2000">
              <a:solidFill>
                <a:srgbClr val="3032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000"/>
              <a:buAutoNum type="arabicPeriod"/>
            </a:pPr>
            <a:r>
              <a:rPr lang="en-US" sz="2000">
                <a:solidFill>
                  <a:srgbClr val="303233"/>
                </a:solidFill>
              </a:rPr>
              <a:t>{ } block scope區塊作用域，防止外洩污染。</a:t>
            </a:r>
            <a:endParaRPr sz="20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303233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rgbClr val="303233"/>
                </a:solidFill>
              </a:rPr>
              <a:t>好處多多！</a:t>
            </a:r>
            <a:endParaRPr sz="26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aseline="30000" sz="2400">
              <a:solidFill>
                <a:srgbClr val="30323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0ffc7f3f_0_200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資料型別與邏輯判斷</a:t>
            </a:r>
            <a:endParaRPr sz="3200"/>
          </a:p>
        </p:txBody>
      </p:sp>
      <p:sp>
        <p:nvSpPr>
          <p:cNvPr id="184" name="Google Shape;184;gf30ffc7f3f_0_200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0ffc7f3f_0_89"/>
          <p:cNvSpPr txBox="1"/>
          <p:nvPr>
            <p:ph type="title"/>
          </p:nvPr>
        </p:nvSpPr>
        <p:spPr>
          <a:xfrm>
            <a:off x="900113" y="8731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br>
              <a:rPr b="1" i="0" lang="en-US">
                <a:solidFill>
                  <a:srgbClr val="4E443C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/>
          </a:p>
        </p:txBody>
      </p:sp>
      <p:sp>
        <p:nvSpPr>
          <p:cNvPr id="190" name="Google Shape;190;gf30ffc7f3f_0_89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1" name="Google Shape;191;gf30ffc7f3f_0_89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f30ffc7f3f_0_89"/>
          <p:cNvSpPr txBox="1"/>
          <p:nvPr>
            <p:ph idx="3" type="body"/>
          </p:nvPr>
        </p:nvSpPr>
        <p:spPr>
          <a:xfrm>
            <a:off x="0" y="1099562"/>
            <a:ext cx="92643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400"/>
              <a:buAutoNum type="arabicPeriod"/>
            </a:pPr>
            <a:r>
              <a:rPr lang="en-US" sz="2400">
                <a:solidFill>
                  <a:srgbClr val="303233"/>
                </a:solidFill>
              </a:rPr>
              <a:t>Number</a:t>
            </a:r>
            <a:endParaRPr sz="2400">
              <a:solidFill>
                <a:srgbClr val="303233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400"/>
              <a:buAutoNum type="arabicPeriod"/>
            </a:pPr>
            <a:r>
              <a:rPr lang="en-US" sz="2400">
                <a:solidFill>
                  <a:srgbClr val="303233"/>
                </a:solidFill>
              </a:rPr>
              <a:t>String</a:t>
            </a:r>
            <a:endParaRPr sz="2400">
              <a:solidFill>
                <a:srgbClr val="303233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400"/>
              <a:buAutoNum type="arabicPeriod"/>
            </a:pPr>
            <a:r>
              <a:rPr lang="en-US" sz="2400">
                <a:solidFill>
                  <a:srgbClr val="303233"/>
                </a:solidFill>
              </a:rPr>
              <a:t>Boolean</a:t>
            </a:r>
            <a:endParaRPr sz="2400">
              <a:solidFill>
                <a:srgbClr val="303233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400"/>
              <a:buAutoNum type="arabicPeriod"/>
            </a:pPr>
            <a:r>
              <a:rPr lang="en-US" sz="2400">
                <a:solidFill>
                  <a:srgbClr val="303233"/>
                </a:solidFill>
              </a:rPr>
              <a:t>Undefined</a:t>
            </a:r>
            <a:endParaRPr sz="2400">
              <a:solidFill>
                <a:srgbClr val="303233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400"/>
              <a:buAutoNum type="arabicPeriod"/>
            </a:pPr>
            <a:r>
              <a:rPr lang="en-US" sz="2400">
                <a:solidFill>
                  <a:srgbClr val="303233"/>
                </a:solidFill>
              </a:rPr>
              <a:t>Null</a:t>
            </a:r>
            <a:endParaRPr sz="2400">
              <a:solidFill>
                <a:srgbClr val="303233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400"/>
              <a:buAutoNum type="arabicPeriod"/>
            </a:pPr>
            <a:r>
              <a:rPr lang="en-US" sz="2400">
                <a:solidFill>
                  <a:srgbClr val="303233"/>
                </a:solidFill>
              </a:rPr>
              <a:t>Symbol</a:t>
            </a:r>
            <a:endParaRPr sz="2400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303233"/>
                </a:solidFill>
              </a:rPr>
              <a:t>	</a:t>
            </a:r>
            <a:endParaRPr sz="2400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</p:txBody>
      </p:sp>
      <p:sp>
        <p:nvSpPr>
          <p:cNvPr id="193" name="Google Shape;193;gf30ffc7f3f_0_89"/>
          <p:cNvSpPr txBox="1"/>
          <p:nvPr/>
        </p:nvSpPr>
        <p:spPr>
          <a:xfrm>
            <a:off x="949925" y="322375"/>
            <a:ext cx="7638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03233"/>
                </a:solidFill>
                <a:latin typeface="Calibri"/>
                <a:ea typeface="Calibri"/>
                <a:cs typeface="Calibri"/>
                <a:sym typeface="Calibri"/>
              </a:rPr>
              <a:t>六大資料種類 Primitive data type</a:t>
            </a:r>
            <a:endParaRPr b="0" i="0" sz="3600" u="none" cap="none" strike="noStrike">
              <a:solidFill>
                <a:srgbClr val="3032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f30ffc7f3f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788" y="2367025"/>
            <a:ext cx="4379574" cy="39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30ffc7f3f_0_105"/>
          <p:cNvSpPr txBox="1"/>
          <p:nvPr>
            <p:ph type="title"/>
          </p:nvPr>
        </p:nvSpPr>
        <p:spPr>
          <a:xfrm>
            <a:off x="900113" y="8731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br>
              <a:rPr b="1" i="0" lang="en-US">
                <a:solidFill>
                  <a:srgbClr val="4E443C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/>
          </a:p>
        </p:txBody>
      </p:sp>
      <p:sp>
        <p:nvSpPr>
          <p:cNvPr id="200" name="Google Shape;200;gf30ffc7f3f_0_105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gf30ffc7f3f_0_105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f30ffc7f3f_0_105"/>
          <p:cNvSpPr txBox="1"/>
          <p:nvPr>
            <p:ph idx="3" type="body"/>
          </p:nvPr>
        </p:nvSpPr>
        <p:spPr>
          <a:xfrm>
            <a:off x="198575" y="935999"/>
            <a:ext cx="92643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>
                <a:solidFill>
                  <a:srgbClr val="303233"/>
                </a:solidFill>
              </a:rPr>
              <a:t>1.</a:t>
            </a:r>
            <a:r>
              <a:rPr lang="en-US" sz="2400">
                <a:solidFill>
                  <a:srgbClr val="303233"/>
                </a:solidFill>
              </a:rPr>
              <a:t>	==  </a:t>
            </a:r>
            <a:r>
              <a:rPr b="1" lang="en-US" sz="2000">
                <a:solidFill>
                  <a:srgbClr val="303233"/>
                </a:solidFill>
              </a:rPr>
              <a:t>會強迫轉型/ 強迫</a:t>
            </a:r>
            <a:r>
              <a:rPr b="1" lang="en-US" sz="2000">
                <a:solidFill>
                  <a:srgbClr val="1D2A57"/>
                </a:solidFill>
                <a:latin typeface="Arial"/>
                <a:ea typeface="Arial"/>
                <a:cs typeface="Arial"/>
                <a:sym typeface="Arial"/>
              </a:rPr>
              <a:t>coerce(v.) coercion(n)</a:t>
            </a:r>
            <a:endParaRPr b="1" sz="2000">
              <a:solidFill>
                <a:srgbClr val="1D2A5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400"/>
              <a:buChar char="●"/>
            </a:pPr>
            <a:r>
              <a:rPr lang="en-US" sz="1400">
                <a:solidFill>
                  <a:srgbClr val="303233"/>
                </a:solidFill>
              </a:rPr>
              <a:t>console.log( 3 == 3)</a:t>
            </a:r>
            <a:r>
              <a:rPr b="1" lang="en-US" sz="1400">
                <a:solidFill>
                  <a:srgbClr val="6A9955"/>
                </a:solidFill>
              </a:rPr>
              <a:t> //true</a:t>
            </a:r>
            <a:endParaRPr b="1" sz="1400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400"/>
              <a:buChar char="●"/>
            </a:pPr>
            <a:r>
              <a:rPr lang="en-US" sz="1400">
                <a:solidFill>
                  <a:srgbClr val="303233"/>
                </a:solidFill>
              </a:rPr>
              <a:t>console.log( 3 == ‘3’) </a:t>
            </a:r>
            <a:r>
              <a:rPr b="1" lang="en-US" sz="1400">
                <a:solidFill>
                  <a:srgbClr val="6A9955"/>
                </a:solidFill>
              </a:rPr>
              <a:t>//true</a:t>
            </a:r>
            <a:r>
              <a:rPr lang="en-US" sz="1400">
                <a:solidFill>
                  <a:srgbClr val="303233"/>
                </a:solidFill>
              </a:rPr>
              <a:t>	</a:t>
            </a:r>
            <a:r>
              <a:rPr lang="en-US" sz="1400">
                <a:solidFill>
                  <a:srgbClr val="303233"/>
                </a:solidFill>
              </a:rPr>
              <a:t>數值相同，型別不同，轉型後，相同，true。</a:t>
            </a:r>
            <a:endParaRPr sz="1400">
              <a:solidFill>
                <a:srgbClr val="30323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Char char="●"/>
            </a:pPr>
            <a:r>
              <a:rPr lang="en-US" sz="1400">
                <a:solidFill>
                  <a:srgbClr val="1B1B1B"/>
                </a:solidFill>
              </a:rPr>
              <a:t>let a = [1 ,2,3] let b=[1,2,3]</a:t>
            </a:r>
            <a:endParaRPr sz="1400">
              <a:solidFill>
                <a:srgbClr val="1B1B1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303233"/>
                </a:solidFill>
              </a:rPr>
              <a:t>a == b </a:t>
            </a:r>
            <a:r>
              <a:rPr b="1" lang="en-US" sz="1400">
                <a:solidFill>
                  <a:srgbClr val="6A9955"/>
                </a:solidFill>
              </a:rPr>
              <a:t>// false</a:t>
            </a:r>
            <a:endParaRPr b="1" sz="1400">
              <a:solidFill>
                <a:srgbClr val="6A995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>
                <a:solidFill>
                  <a:srgbClr val="303233"/>
                </a:solidFill>
              </a:rPr>
              <a:t>2.</a:t>
            </a:r>
            <a:r>
              <a:rPr lang="en-US" sz="2000">
                <a:solidFill>
                  <a:srgbClr val="303233"/>
                </a:solidFill>
              </a:rPr>
              <a:t>	=== (沒有</a:t>
            </a:r>
            <a:r>
              <a:rPr lang="en-US" sz="2000">
                <a:solidFill>
                  <a:srgbClr val="1D2A57"/>
                </a:solidFill>
                <a:latin typeface="Arial"/>
                <a:ea typeface="Arial"/>
                <a:cs typeface="Arial"/>
                <a:sym typeface="Arial"/>
              </a:rPr>
              <a:t>coercion</a:t>
            </a:r>
            <a:r>
              <a:rPr lang="en-US" sz="2000">
                <a:solidFill>
                  <a:srgbClr val="303233"/>
                </a:solidFill>
              </a:rPr>
              <a:t>)</a:t>
            </a:r>
            <a:endParaRPr sz="2000">
              <a:solidFill>
                <a:srgbClr val="3032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303233"/>
                </a:solidFill>
              </a:rPr>
              <a:t>console.log( 3 == ‘3’) </a:t>
            </a:r>
            <a:r>
              <a:rPr b="1" lang="en-US" sz="1400">
                <a:solidFill>
                  <a:srgbClr val="6A9955"/>
                </a:solidFill>
              </a:rPr>
              <a:t>//false</a:t>
            </a:r>
            <a:r>
              <a:rPr lang="en-US" sz="1400">
                <a:solidFill>
                  <a:srgbClr val="303233"/>
                </a:solidFill>
              </a:rPr>
              <a:t>	</a:t>
            </a:r>
            <a:r>
              <a:rPr lang="en-US" sz="1400">
                <a:solidFill>
                  <a:srgbClr val="303233"/>
                </a:solidFill>
              </a:rPr>
              <a:t>必須“數值”與“型別”都相同。</a:t>
            </a:r>
            <a:endParaRPr sz="1400">
              <a:solidFill>
                <a:srgbClr val="3032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3032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03233"/>
                </a:solidFill>
              </a:rPr>
              <a:t>3.	!=</a:t>
            </a:r>
            <a:endParaRPr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03233"/>
                </a:solidFill>
              </a:rPr>
              <a:t>4.	!==</a:t>
            </a:r>
            <a:endParaRPr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03233"/>
                </a:solidFill>
              </a:rPr>
              <a:t>5.	&lt; &gt; &lt;= &gt;=</a:t>
            </a:r>
            <a:endParaRPr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03233"/>
                </a:solidFill>
              </a:rPr>
              <a:t>6.	|| ( or 或者 ), 一個true即可</a:t>
            </a:r>
            <a:endParaRPr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03233"/>
                </a:solidFill>
              </a:rPr>
              <a:t>7.	&amp;&amp; ( and 並且), 全部都true</a:t>
            </a:r>
            <a:endParaRPr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 … }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</p:txBody>
      </p:sp>
      <p:sp>
        <p:nvSpPr>
          <p:cNvPr id="203" name="Google Shape;203;gf30ffc7f3f_0_105"/>
          <p:cNvSpPr txBox="1"/>
          <p:nvPr/>
        </p:nvSpPr>
        <p:spPr>
          <a:xfrm>
            <a:off x="1074225" y="278550"/>
            <a:ext cx="756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03233"/>
                </a:solidFill>
                <a:latin typeface="Calibri"/>
                <a:ea typeface="Calibri"/>
                <a:cs typeface="Calibri"/>
                <a:sym typeface="Calibri"/>
              </a:rPr>
              <a:t>邏輯運算符</a:t>
            </a:r>
            <a:endParaRPr b="0" i="0" sz="3600" u="none" cap="none" strike="noStrike">
              <a:solidFill>
                <a:srgbClr val="3032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0ffc7f3f_0_167"/>
          <p:cNvSpPr txBox="1"/>
          <p:nvPr>
            <p:ph type="title"/>
          </p:nvPr>
        </p:nvSpPr>
        <p:spPr>
          <a:xfrm>
            <a:off x="900113" y="8731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br>
              <a:rPr b="1" i="0" lang="en-US">
                <a:solidFill>
                  <a:srgbClr val="4E443C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/>
          </a:p>
        </p:txBody>
      </p:sp>
      <p:sp>
        <p:nvSpPr>
          <p:cNvPr id="209" name="Google Shape;209;gf30ffc7f3f_0_167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0" name="Google Shape;210;gf30ffc7f3f_0_167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gf30ffc7f3f_0_167"/>
          <p:cNvSpPr txBox="1"/>
          <p:nvPr>
            <p:ph idx="3" type="body"/>
          </p:nvPr>
        </p:nvSpPr>
        <p:spPr>
          <a:xfrm>
            <a:off x="0" y="935999"/>
            <a:ext cx="92643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03233"/>
                </a:solidFill>
              </a:rPr>
              <a:t>Falsy Value(虛值)</a:t>
            </a:r>
            <a:endParaRPr sz="2400">
              <a:solidFill>
                <a:srgbClr val="303233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000"/>
              <a:buChar char="-"/>
            </a:pPr>
            <a:r>
              <a:rPr b="1" lang="en-US" sz="2000">
                <a:solidFill>
                  <a:srgbClr val="303233"/>
                </a:solidFill>
              </a:rPr>
              <a:t>flase</a:t>
            </a:r>
            <a:endParaRPr b="1" sz="2000">
              <a:solidFill>
                <a:srgbClr val="303233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000"/>
              <a:buChar char="-"/>
            </a:pPr>
            <a:r>
              <a:rPr b="1" lang="en-US" sz="2000">
                <a:solidFill>
                  <a:srgbClr val="303233"/>
                </a:solidFill>
              </a:rPr>
              <a:t>0</a:t>
            </a:r>
            <a:endParaRPr b="1" sz="2000">
              <a:solidFill>
                <a:srgbClr val="30323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 u="sng">
              <a:solidFill>
                <a:srgbClr val="303233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000"/>
              <a:buChar char="-"/>
            </a:pPr>
            <a:r>
              <a:rPr b="1" lang="en-US" sz="2000">
                <a:solidFill>
                  <a:srgbClr val="303233"/>
                </a:solidFill>
              </a:rPr>
              <a:t>“”</a:t>
            </a:r>
            <a:endParaRPr b="1" sz="2000">
              <a:solidFill>
                <a:srgbClr val="30323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rgbClr val="303233"/>
                </a:solidFill>
              </a:rPr>
              <a:t>空字串</a:t>
            </a:r>
            <a:endParaRPr sz="1400" u="sng">
              <a:solidFill>
                <a:srgbClr val="30323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303233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000"/>
              <a:buChar char="-"/>
            </a:pPr>
            <a:r>
              <a:rPr b="1" lang="en-US" sz="2000">
                <a:solidFill>
                  <a:srgbClr val="303233"/>
                </a:solidFill>
              </a:rPr>
              <a:t>null</a:t>
            </a:r>
            <a:endParaRPr b="1" sz="2000">
              <a:solidFill>
                <a:srgbClr val="30323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303233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000"/>
              <a:buChar char="-"/>
            </a:pPr>
            <a:r>
              <a:rPr b="1" lang="en-US" sz="2000">
                <a:solidFill>
                  <a:srgbClr val="303233"/>
                </a:solidFill>
              </a:rPr>
              <a:t>undefined</a:t>
            </a:r>
            <a:endParaRPr b="1" sz="2000">
              <a:solidFill>
                <a:srgbClr val="30323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03233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000"/>
              <a:buChar char="-"/>
            </a:pPr>
            <a:r>
              <a:rPr b="1" lang="en-US" sz="2000">
                <a:solidFill>
                  <a:srgbClr val="303233"/>
                </a:solidFill>
              </a:rPr>
              <a:t>NaN</a:t>
            </a:r>
            <a:endParaRPr b="1" sz="2000">
              <a:solidFill>
                <a:srgbClr val="30323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rgbClr val="303233"/>
                </a:solidFill>
              </a:rPr>
              <a:t>Not a Number</a:t>
            </a:r>
            <a:endParaRPr sz="1400" u="sng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</p:txBody>
      </p:sp>
      <p:pic>
        <p:nvPicPr>
          <p:cNvPr id="212" name="Google Shape;212;gf30ffc7f3f_0_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9675" y="2654738"/>
            <a:ext cx="3721650" cy="17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f30ffc7f3f_0_167"/>
          <p:cNvSpPr txBox="1"/>
          <p:nvPr/>
        </p:nvSpPr>
        <p:spPr>
          <a:xfrm>
            <a:off x="1074225" y="278550"/>
            <a:ext cx="61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03233"/>
                </a:solidFill>
                <a:latin typeface="Calibri"/>
                <a:ea typeface="Calibri"/>
                <a:cs typeface="Calibri"/>
                <a:sym typeface="Calibri"/>
              </a:rPr>
              <a:t>Truthy and Falsy</a:t>
            </a:r>
            <a:endParaRPr b="0" i="0" sz="3600" u="none" cap="none" strike="noStrike">
              <a:solidFill>
                <a:srgbClr val="3032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5dd2fdc71_0_10"/>
          <p:cNvSpPr txBox="1"/>
          <p:nvPr>
            <p:ph type="title"/>
          </p:nvPr>
        </p:nvSpPr>
        <p:spPr>
          <a:xfrm>
            <a:off x="900113" y="8731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br>
              <a:rPr b="1" i="0" lang="en-US">
                <a:solidFill>
                  <a:srgbClr val="4E443C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/>
          </a:p>
        </p:txBody>
      </p:sp>
      <p:sp>
        <p:nvSpPr>
          <p:cNvPr id="219" name="Google Shape;219;gf5dd2fdc71_0_10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0" name="Google Shape;220;gf5dd2fdc71_0_1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f5dd2fdc71_0_10"/>
          <p:cNvSpPr txBox="1"/>
          <p:nvPr>
            <p:ph idx="3" type="body"/>
          </p:nvPr>
        </p:nvSpPr>
        <p:spPr>
          <a:xfrm>
            <a:off x="0" y="935999"/>
            <a:ext cx="92643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92929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使用語法：</a:t>
            </a:r>
            <a:endParaRPr sz="2000">
              <a:solidFill>
                <a:srgbClr val="292929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92929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條件 </a:t>
            </a:r>
            <a:r>
              <a:rPr b="1" lang="en-US" sz="2200">
                <a:solidFill>
                  <a:srgbClr val="292929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-US" sz="2000">
                <a:solidFill>
                  <a:srgbClr val="292929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6A9955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符合條件結果</a:t>
            </a:r>
            <a:r>
              <a:rPr lang="en-US" sz="2000">
                <a:solidFill>
                  <a:srgbClr val="292929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200">
                <a:solidFill>
                  <a:srgbClr val="292929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>
                <a:solidFill>
                  <a:srgbClr val="292929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E03E3E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不符合條件結果</a:t>
            </a:r>
            <a:endParaRPr sz="2000">
              <a:solidFill>
                <a:srgbClr val="E03E3E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92929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032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</p:txBody>
      </p:sp>
      <p:sp>
        <p:nvSpPr>
          <p:cNvPr id="222" name="Google Shape;222;gf5dd2fdc71_0_10"/>
          <p:cNvSpPr txBox="1"/>
          <p:nvPr/>
        </p:nvSpPr>
        <p:spPr>
          <a:xfrm>
            <a:off x="1074225" y="278550"/>
            <a:ext cx="61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條件 (三元) 運算子</a:t>
            </a:r>
            <a:endParaRPr sz="3600"/>
          </a:p>
        </p:txBody>
      </p:sp>
      <p:pic>
        <p:nvPicPr>
          <p:cNvPr id="223" name="Google Shape;223;gf5dd2fdc7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875" y="2428472"/>
            <a:ext cx="6646449" cy="359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ff17fe090_1_146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Array陣列與常用</a:t>
            </a:r>
            <a:endParaRPr sz="3200"/>
          </a:p>
        </p:txBody>
      </p:sp>
      <p:sp>
        <p:nvSpPr>
          <p:cNvPr id="229" name="Google Shape;229;geff17fe090_1_146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idx="1" type="body"/>
          </p:nvPr>
        </p:nvSpPr>
        <p:spPr>
          <a:xfrm>
            <a:off x="833100" y="1354775"/>
            <a:ext cx="5439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700">
                <a:solidFill>
                  <a:srgbClr val="13141A"/>
                </a:solidFill>
              </a:rPr>
              <a:t>JS</a:t>
            </a:r>
            <a:r>
              <a:rPr lang="en-US" sz="3600">
                <a:solidFill>
                  <a:srgbClr val="13141A"/>
                </a:solidFill>
              </a:rPr>
              <a:t>基礎</a:t>
            </a:r>
            <a:endParaRPr sz="36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200">
                <a:solidFill>
                  <a:srgbClr val="13141A"/>
                </a:solidFill>
              </a:rPr>
              <a:t>宣告變數, 資料型別＆邏輯判斷, </a:t>
            </a:r>
            <a:endParaRPr sz="12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200">
                <a:solidFill>
                  <a:srgbClr val="13141A"/>
                </a:solidFill>
              </a:rPr>
              <a:t>Array, Object, Function, call by Value/ Reference, </a:t>
            </a:r>
            <a:endParaRPr sz="12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200">
                <a:solidFill>
                  <a:srgbClr val="13141A"/>
                </a:solidFill>
              </a:rPr>
              <a:t>深/淺拷貝, 迴圈, 陣列迴圈, DOM, event , THIS</a:t>
            </a:r>
            <a:endParaRPr sz="1200">
              <a:solidFill>
                <a:srgbClr val="13141A"/>
              </a:solidFill>
            </a:endParaRPr>
          </a:p>
        </p:txBody>
      </p:sp>
      <p:sp>
        <p:nvSpPr>
          <p:cNvPr id="76" name="Google Shape;76;p2"/>
          <p:cNvSpPr txBox="1"/>
          <p:nvPr>
            <p:ph idx="3" type="body"/>
          </p:nvPr>
        </p:nvSpPr>
        <p:spPr>
          <a:xfrm>
            <a:off x="257088" y="1681927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57088" y="3569363"/>
            <a:ext cx="576000" cy="57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b="0" i="1" lang="en-US" sz="3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57088" y="5251000"/>
            <a:ext cx="576000" cy="57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b="1" i="1" lang="en-US" sz="3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934800" y="4145376"/>
            <a:ext cx="72744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1314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87300" y="3972014"/>
            <a:ext cx="72744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314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833100" y="3202175"/>
            <a:ext cx="55332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>
                <a:solidFill>
                  <a:srgbClr val="13141A"/>
                </a:solidFill>
              </a:rPr>
              <a:t>JS</a:t>
            </a:r>
            <a:r>
              <a:rPr lang="en-US" sz="3600">
                <a:solidFill>
                  <a:srgbClr val="13141A"/>
                </a:solidFill>
              </a:rPr>
              <a:t>進階</a:t>
            </a:r>
            <a:endParaRPr sz="36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200">
                <a:solidFill>
                  <a:srgbClr val="13141A"/>
                </a:solidFill>
              </a:rPr>
              <a:t>scope chain, closure, </a:t>
            </a:r>
            <a:r>
              <a:rPr lang="en-US" sz="1200">
                <a:solidFill>
                  <a:srgbClr val="13141A"/>
                </a:solidFill>
              </a:rPr>
              <a:t>非同步事件, 事件循環, </a:t>
            </a:r>
            <a:endParaRPr sz="12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200">
                <a:solidFill>
                  <a:srgbClr val="13141A"/>
                </a:solidFill>
              </a:rPr>
              <a:t>Ajax, callback, promise, async await, 函數建構子, </a:t>
            </a:r>
            <a:endParaRPr sz="12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200">
                <a:solidFill>
                  <a:srgbClr val="13141A"/>
                </a:solidFill>
              </a:rPr>
              <a:t>Prototype/ Inheritance, Class類</a:t>
            </a:r>
            <a:endParaRPr sz="1200">
              <a:solidFill>
                <a:srgbClr val="13141A"/>
              </a:solidFill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833096" y="5251012"/>
            <a:ext cx="573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>
                <a:solidFill>
                  <a:srgbClr val="13141A"/>
                </a:solidFill>
              </a:rPr>
              <a:t>ES6</a:t>
            </a:r>
            <a:r>
              <a:rPr lang="en-US" sz="3600">
                <a:solidFill>
                  <a:srgbClr val="13141A"/>
                </a:solidFill>
              </a:rPr>
              <a:t>與其他補充</a:t>
            </a:r>
            <a:endParaRPr sz="36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100">
                <a:solidFill>
                  <a:srgbClr val="13141A"/>
                </a:solidFill>
              </a:rPr>
              <a:t>字串樣板, 解構賦值, module模組化</a:t>
            </a:r>
            <a:endParaRPr sz="1100">
              <a:solidFill>
                <a:srgbClr val="13141A"/>
              </a:solidFill>
            </a:endParaRPr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762013" y="6229076"/>
            <a:ext cx="8116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30ffc7f3f_0_116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Array陣列與常用屬性方法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235" name="Google Shape;235;gf30ffc7f3f_0_116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6" name="Google Shape;236;gf30ffc7f3f_0_116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f30ffc7f3f_0_116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,”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”,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true, {}, ...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[‘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jared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’,’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eric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’,’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amy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’]</a:t>
            </a:r>
            <a:endParaRPr b="1" sz="34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push()/ pop()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shift()/ unshift()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splice()刪與插入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slice(begin, end)複製生產一個新array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concat()</a:t>
            </a: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串接</a:t>
            </a: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或複製array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indexOf()</a:t>
            </a: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搜尋，return回來索引位置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reverse()</a:t>
            </a: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反轉陣列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7.join()</a:t>
            </a: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變成String，以逗號,隔開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陣列複製；避免call by Reference</a:t>
            </a:r>
            <a:endParaRPr b="1" sz="20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splice(0)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concat()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… (展開運算符)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91A1F"/>
                </a:solidFill>
                <a:latin typeface="Arial"/>
                <a:ea typeface="Arial"/>
                <a:cs typeface="Arial"/>
                <a:sym typeface="Arial"/>
              </a:rPr>
              <a:t>迴圈+push</a:t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A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30ffc7f3f_0_185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Array.prototype.(foreach/ filter/ ....)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243" name="Google Shape;243;gf30ffc7f3f_0_185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4" name="Google Shape;244;gf30ffc7f3f_0_185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gf30ffc7f3f_0_185"/>
          <p:cNvSpPr txBox="1"/>
          <p:nvPr>
            <p:ph idx="3" type="body"/>
          </p:nvPr>
        </p:nvSpPr>
        <p:spPr>
          <a:xfrm>
            <a:off x="251377" y="11583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foreach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filter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map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some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every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reduce</a:t>
            </a:r>
            <a:endParaRPr sz="1900">
              <a:solidFill>
                <a:srgbClr val="13141A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13141A"/>
                </a:solidFill>
              </a:rPr>
              <a:t>後面迴圈篇幅一併說明。</a:t>
            </a:r>
            <a:endParaRPr b="1" sz="2000">
              <a:solidFill>
                <a:srgbClr val="13141A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ff17fe090_1_151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Function 函數</a:t>
            </a:r>
            <a:endParaRPr sz="3200"/>
          </a:p>
        </p:txBody>
      </p:sp>
      <p:sp>
        <p:nvSpPr>
          <p:cNvPr id="251" name="Google Shape;251;geff17fe090_1_151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30ffc7f3f_0_192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Function 函數 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257" name="Google Shape;257;gf30ffc7f3f_0_192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8" name="Google Shape;258;gf30ffc7f3f_0_192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gf30ffc7f3f_0_192"/>
          <p:cNvSpPr txBox="1"/>
          <p:nvPr>
            <p:ph idx="3" type="body"/>
          </p:nvPr>
        </p:nvSpPr>
        <p:spPr>
          <a:xfrm>
            <a:off x="251525" y="992424"/>
            <a:ext cx="8892600" cy="53838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●"/>
            </a:pPr>
            <a:r>
              <a:rPr lang="en-US" sz="2400">
                <a:solidFill>
                  <a:schemeClr val="accent6"/>
                </a:solidFill>
              </a:rPr>
              <a:t>parameter參數,可沒有,可多個,可各種型別</a:t>
            </a:r>
            <a:endParaRPr sz="2000">
              <a:solidFill>
                <a:schemeClr val="accent6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●"/>
            </a:pPr>
            <a:r>
              <a:rPr lang="en-US" sz="2400">
                <a:solidFill>
                  <a:schemeClr val="accent6"/>
                </a:solidFill>
              </a:rPr>
              <a:t>return回傳＆ 結束function</a:t>
            </a:r>
            <a:endParaRPr sz="24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'how are you!'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hello,Jared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hello,John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//hello,jared,how are you!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13141A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ff17fdd0a_1_26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Function: ...restParameters(ES6)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265" name="Google Shape;265;geff17fdd0a_1_26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6" name="Google Shape;266;geff17fdd0a_1_26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eff17fdd0a_1_26"/>
          <p:cNvSpPr txBox="1"/>
          <p:nvPr>
            <p:ph idx="3" type="body"/>
          </p:nvPr>
        </p:nvSpPr>
        <p:spPr>
          <a:xfrm>
            <a:off x="251525" y="992424"/>
            <a:ext cx="8892600" cy="53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13141A"/>
              </a:solidFill>
            </a:endParaRPr>
          </a:p>
        </p:txBody>
      </p:sp>
      <p:pic>
        <p:nvPicPr>
          <p:cNvPr id="268" name="Google Shape;268;geff17fdd0a_1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5" y="1390725"/>
            <a:ext cx="8388151" cy="330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1a61de3c3_0_5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()=&gt;箭頭函數 </a:t>
            </a:r>
            <a:r>
              <a:rPr lang="en-US" sz="3200"/>
              <a:t>arrow function</a:t>
            </a:r>
            <a:endParaRPr sz="3200"/>
          </a:p>
        </p:txBody>
      </p:sp>
      <p:sp>
        <p:nvSpPr>
          <p:cNvPr id="274" name="Google Shape;274;gf1a61de3c3_0_5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5dd2fdc71_0_1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Arrow functions箭頭函示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280" name="Google Shape;280;gf5dd2fdc71_0_1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1" name="Google Shape;281;gf5dd2fdc71_0_1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gf5dd2fdc71_0_1"/>
          <p:cNvSpPr txBox="1"/>
          <p:nvPr>
            <p:ph idx="3" type="body"/>
          </p:nvPr>
        </p:nvSpPr>
        <p:spPr>
          <a:xfrm>
            <a:off x="251525" y="992424"/>
            <a:ext cx="8892600" cy="53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2000"/>
              <a:buAutoNum type="arabicPeriod"/>
            </a:pPr>
            <a:r>
              <a:rPr lang="en-US" sz="2000">
                <a:solidFill>
                  <a:srgbClr val="13141A"/>
                </a:solidFill>
              </a:rPr>
              <a:t>簡潔</a:t>
            </a:r>
            <a:endParaRPr sz="2000">
              <a:solidFill>
                <a:srgbClr val="13141A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2000"/>
              <a:buAutoNum type="arabicPeriod"/>
            </a:pPr>
            <a:r>
              <a:rPr lang="en-US" sz="2000">
                <a:solidFill>
                  <a:srgbClr val="13141A"/>
                </a:solidFill>
              </a:rPr>
              <a:t>不會產生自己的this, 沿用上一層的this指向。</a:t>
            </a:r>
            <a:endParaRPr sz="2000">
              <a:solidFill>
                <a:srgbClr val="13141A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2000"/>
              <a:buAutoNum type="arabicPeriod"/>
            </a:pPr>
            <a:r>
              <a:rPr lang="en-US" sz="2000">
                <a:solidFill>
                  <a:srgbClr val="13141A"/>
                </a:solidFill>
              </a:rPr>
              <a:t>使用語法:</a:t>
            </a:r>
            <a:endParaRPr sz="2000"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3141A"/>
                </a:solidFill>
              </a:rPr>
              <a:t>不用寫”</a:t>
            </a:r>
            <a:r>
              <a:rPr lang="en-US" sz="1200">
                <a:solidFill>
                  <a:srgbClr val="13141A"/>
                </a:solidFill>
              </a:rPr>
              <a:t>function</a:t>
            </a:r>
            <a:r>
              <a:rPr lang="en-US" sz="1200">
                <a:solidFill>
                  <a:srgbClr val="13141A"/>
                </a:solidFill>
              </a:rPr>
              <a:t>”，後面使用 =&gt;連接</a:t>
            </a:r>
            <a:endParaRPr sz="1200"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3141A"/>
                </a:solidFill>
              </a:rPr>
              <a:t>一個參數可免括號</a:t>
            </a:r>
            <a:endParaRPr sz="1200"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3141A"/>
                </a:solidFill>
              </a:rPr>
              <a:t>單行可免寫 “return”與 “{ }”</a:t>
            </a:r>
            <a:endParaRPr sz="12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fn2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'hi,'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endParaRPr sz="2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fn3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'hi,'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endParaRPr sz="2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fn4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'hi,'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endParaRPr sz="2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41A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ff17fe090_1_156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Object 物件</a:t>
            </a:r>
            <a:endParaRPr sz="3200"/>
          </a:p>
        </p:txBody>
      </p:sp>
      <p:sp>
        <p:nvSpPr>
          <p:cNvPr id="288" name="Google Shape;288;geff17fe090_1_156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0ffc7f3f_0_215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Object物件{ }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294" name="Google Shape;294;gf30ffc7f3f_0_215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5" name="Google Shape;295;gf30ffc7f3f_0_215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gf30ffc7f3f_0_215"/>
          <p:cNvSpPr txBox="1"/>
          <p:nvPr>
            <p:ph idx="3" type="body"/>
          </p:nvPr>
        </p:nvSpPr>
        <p:spPr>
          <a:xfrm>
            <a:off x="158375" y="1027350"/>
            <a:ext cx="87378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Object is (key||name) value pair</a:t>
            </a:r>
            <a:endParaRPr sz="2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600">
                <a:solidFill>
                  <a:srgbClr val="00000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600">
                <a:solidFill>
                  <a:srgbClr val="00000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accent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2600">
              <a:solidFill>
                <a:schemeClr val="accent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00000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lang="en-US" sz="2600">
                <a:solidFill>
                  <a:srgbClr val="00000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16888</a:t>
            </a:r>
            <a:endParaRPr sz="26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00000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accent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2600">
              <a:solidFill>
                <a:schemeClr val="accent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accent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取用方式: “.” “[]”</a:t>
            </a:r>
            <a:endParaRPr sz="2000">
              <a:solidFill>
                <a:srgbClr val="0000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30ffc7f3f_0_239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物件取值與</a:t>
            </a:r>
            <a:r>
              <a:rPr lang="en-US" sz="3600">
                <a:solidFill>
                  <a:srgbClr val="1B1B1B"/>
                </a:solidFill>
              </a:rPr>
              <a:t>修改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302" name="Google Shape;302;gf30ffc7f3f_0_239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3" name="Google Shape;303;gf30ffc7f3f_0_239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gf30ffc7f3f_0_239"/>
          <p:cNvSpPr txBox="1"/>
          <p:nvPr>
            <p:ph idx="3" type="body"/>
          </p:nvPr>
        </p:nvSpPr>
        <p:spPr>
          <a:xfrm>
            <a:off x="0" y="1027350"/>
            <a:ext cx="8893800" cy="5439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'99999'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habbids: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'running'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'whisky'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isMarried: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luckyNumber: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168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addredd: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"hi, i'm jared"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US" sz="2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//hi, i'm jared</a:t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{name: 'jared', password: '99999', habbids: Array(2), isMarried: false, luckyNumber: 168, …}</a:t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2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//99999</a:t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chemeClr val="accent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2000">
                <a:solidFill>
                  <a:schemeClr val="accent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Taiwan</a:t>
            </a:r>
            <a:r>
              <a:rPr lang="en-US" sz="2000">
                <a:solidFill>
                  <a:schemeClr val="accent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'KH'</a:t>
            </a:r>
            <a:r>
              <a:rPr lang="en-US" sz="2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//address: {Taiwan: 'KH'}</a:t>
            </a:r>
            <a:endParaRPr sz="2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dd2fdc71_0_69"/>
          <p:cNvSpPr txBox="1"/>
          <p:nvPr>
            <p:ph type="title"/>
          </p:nvPr>
        </p:nvSpPr>
        <p:spPr>
          <a:xfrm>
            <a:off x="93956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Demo sample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89" name="Google Shape;89;gf5dd2fdc71_0_69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0" name="Google Shape;90;gf5dd2fdc71_0_69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gf5dd2fdc71_0_69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標題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解說,定義,語法..等說明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code demo或者 圖片展示</a:t>
            </a:r>
            <a:endParaRPr sz="1900">
              <a:solidFill>
                <a:srgbClr val="13141A"/>
              </a:solidFill>
            </a:endParaRPr>
          </a:p>
        </p:txBody>
      </p:sp>
      <p:sp>
        <p:nvSpPr>
          <p:cNvPr id="92" name="Google Shape;92;gf5dd2fdc71_0_69"/>
          <p:cNvSpPr txBox="1"/>
          <p:nvPr/>
        </p:nvSpPr>
        <p:spPr>
          <a:xfrm>
            <a:off x="0" y="-1308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f5dd2fdc71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870" y="1849975"/>
            <a:ext cx="3575805" cy="25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30ffc7f3f_0_250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Object常用&lt;遍歷&gt;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310" name="Google Shape;310;gf30ffc7f3f_0_250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1" name="Google Shape;311;gf30ffc7f3f_0_25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gf30ffc7f3f_0_250"/>
          <p:cNvSpPr txBox="1"/>
          <p:nvPr>
            <p:ph idx="3" type="body"/>
          </p:nvPr>
        </p:nvSpPr>
        <p:spPr>
          <a:xfrm>
            <a:off x="158375" y="981725"/>
            <a:ext cx="89181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000"/>
              <a:buAutoNum type="arabicPeriod"/>
            </a:pPr>
            <a:r>
              <a:rPr lang="en-US" sz="2000">
                <a:solidFill>
                  <a:srgbClr val="1B1B1B"/>
                </a:solidFill>
              </a:rPr>
              <a:t>for in loop</a:t>
            </a:r>
            <a:endParaRPr sz="2000">
              <a:solidFill>
                <a:srgbClr val="1B1B1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B1B"/>
                </a:solidFill>
              </a:rPr>
              <a:t>2. </a:t>
            </a:r>
            <a:r>
              <a:rPr lang="en-US" sz="2000">
                <a:solidFill>
                  <a:srgbClr val="1B1B1B"/>
                </a:solidFill>
              </a:rPr>
              <a:t>Object.keys/ Object.values; return取得一個array。</a:t>
            </a:r>
            <a:endParaRPr baseline="30000" sz="2000">
              <a:solidFill>
                <a:srgbClr val="1B1B1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mykeys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myValues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mykeys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myValues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accent2"/>
                </a:solidFill>
              </a:rPr>
              <a:t>Question: 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accent2"/>
                </a:solidFill>
              </a:rPr>
              <a:t>實務上使用for in loop? array Object? .keys .values</a:t>
            </a:r>
            <a:endParaRPr b="1">
              <a:solidFill>
                <a:schemeClr val="accent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1B1B1B"/>
              </a:solidFill>
            </a:endParaRPr>
          </a:p>
        </p:txBody>
      </p:sp>
      <p:pic>
        <p:nvPicPr>
          <p:cNvPr id="313" name="Google Shape;313;gf30ffc7f3f_0_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575" y="0"/>
            <a:ext cx="6930201" cy="26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f30ffc7f3f_0_2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5925" y="4257900"/>
            <a:ext cx="89344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30ffc7f3f_0_265"/>
          <p:cNvSpPr txBox="1"/>
          <p:nvPr>
            <p:ph type="title"/>
          </p:nvPr>
        </p:nvSpPr>
        <p:spPr>
          <a:xfrm>
            <a:off x="632338" y="14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Object常用&lt;複製&gt;</a:t>
            </a:r>
            <a:endParaRPr sz="49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f30ffc7f3f_0_265"/>
          <p:cNvSpPr txBox="1"/>
          <p:nvPr>
            <p:ph idx="2" type="body"/>
          </p:nvPr>
        </p:nvSpPr>
        <p:spPr>
          <a:xfrm>
            <a:off x="-46355" y="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1" name="Google Shape;321;gf30ffc7f3f_0_265"/>
          <p:cNvSpPr txBox="1"/>
          <p:nvPr>
            <p:ph idx="12" type="sldNum"/>
          </p:nvPr>
        </p:nvSpPr>
        <p:spPr>
          <a:xfrm>
            <a:off x="8639705" y="636196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gf30ffc7f3f_0_265"/>
          <p:cNvSpPr txBox="1"/>
          <p:nvPr>
            <p:ph idx="3" type="body"/>
          </p:nvPr>
        </p:nvSpPr>
        <p:spPr>
          <a:xfrm>
            <a:off x="4025" y="636925"/>
            <a:ext cx="89181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 u="sng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Object.assign({}, myObj)</a:t>
            </a:r>
            <a:endParaRPr b="1" sz="2000" u="sng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非深拷貝</a:t>
            </a:r>
            <a:r>
              <a:rPr lang="en-US" sz="2000">
                <a:solidFill>
                  <a:srgbClr val="1B1B1B"/>
                </a:solidFill>
              </a:rPr>
              <a:t>、IE不支援</a:t>
            </a:r>
            <a:endParaRPr sz="2000">
              <a:solidFill>
                <a:srgbClr val="1B1B1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rgbClr val="1B1B1B"/>
              </a:solidFill>
            </a:endParaRPr>
          </a:p>
        </p:txBody>
      </p:sp>
      <p:pic>
        <p:nvPicPr>
          <p:cNvPr id="323" name="Google Shape;323;gf30ffc7f3f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689000" y="3163501"/>
            <a:ext cx="6605624" cy="20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f30ffc7f3f_0_265"/>
          <p:cNvPicPr preferRelativeResize="0"/>
          <p:nvPr/>
        </p:nvPicPr>
        <p:blipFill rotWithShape="1">
          <a:blip r:embed="rId5">
            <a:alphaModFix/>
          </a:blip>
          <a:srcRect b="2620" l="-6230" r="6227" t="-2620"/>
          <a:stretch/>
        </p:blipFill>
        <p:spPr>
          <a:xfrm>
            <a:off x="4666100" y="1116299"/>
            <a:ext cx="5980176" cy="41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4a888c309_0_14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200"/>
              <a:t>call by Value/Reference</a:t>
            </a:r>
            <a:endParaRPr sz="3200">
              <a:solidFill>
                <a:srgbClr val="E13763"/>
              </a:solidFill>
            </a:endParaRPr>
          </a:p>
        </p:txBody>
      </p:sp>
      <p:sp>
        <p:nvSpPr>
          <p:cNvPr id="330" name="Google Shape;330;gf4a888c309_0_14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4a888c309_0_31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by Value or by Reference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336" name="Google Shape;336;gf4a888c309_0_31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7" name="Google Shape;337;gf4a888c309_0_31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gf4a888c309_0_31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by </a:t>
            </a:r>
            <a:r>
              <a:rPr lang="en-US" sz="2000">
                <a:solidFill>
                  <a:srgbClr val="E03E3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傳</a:t>
            </a:r>
            <a:r>
              <a:rPr lang="en-US" sz="2000">
                <a:solidFill>
                  <a:srgbClr val="E03E3E"/>
                </a:solidFill>
                <a:latin typeface="Arial"/>
                <a:ea typeface="Arial"/>
                <a:cs typeface="Arial"/>
                <a:sym typeface="Arial"/>
              </a:rPr>
              <a:t>值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直接複製一份 )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純值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型別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/Primitive: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Number/ String/ Boolean/ Null/ undefined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by </a:t>
            </a: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傳</a:t>
            </a: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址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/傳參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大家都去同一個位置找東西 )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物件型別/Object: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{ }/ Array [ 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內容修改會連動，因為是以記憶體地址/參考位置做取值；how and why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gf4a888c309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1" y="1158400"/>
            <a:ext cx="4400800" cy="133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f4a888c309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25" y="4054927"/>
            <a:ext cx="7387674" cy="227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4a888c309_0_19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200"/>
              <a:t>深拷貝/淺拷貝</a:t>
            </a:r>
            <a:endParaRPr sz="3200">
              <a:solidFill>
                <a:srgbClr val="E13763"/>
              </a:solidFill>
            </a:endParaRPr>
          </a:p>
        </p:txBody>
      </p:sp>
      <p:sp>
        <p:nvSpPr>
          <p:cNvPr id="346" name="Google Shape;346;gf4a888c309_0_19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4a888c309_0_38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/>
              <a:t>深拷貝/淺拷貝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352" name="Google Shape;352;gf4a888c309_0_38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3" name="Google Shape;353;gf4a888c309_0_38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gf4a888c309_0_38"/>
          <p:cNvSpPr txBox="1"/>
          <p:nvPr>
            <p:ph idx="3" type="body"/>
          </p:nvPr>
        </p:nvSpPr>
        <p:spPr>
          <a:xfrm>
            <a:off x="414527" y="10930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複製array: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不存在 深淺拷貝問題。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複製物件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什麼是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淺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拷貝：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只有複製到第一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層，第二層以後還是會 call by Reference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AutoNum type="arabicPeriod"/>
            </a:pPr>
            <a:r>
              <a:rPr lang="en-US" sz="140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Object.assign({ }, myObject)</a:t>
            </a: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 淺拷貝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AutoNum type="arabicPeriod"/>
            </a:pP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… (spread運算符)/ 淺拷貝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AutoNum type="arabicPeriod"/>
            </a:pPr>
            <a:r>
              <a:rPr b="1" lang="en-US" sz="140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b="1"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.parse + stringify = 深拷貝, but...</a:t>
            </a:r>
            <a:endParaRPr b="1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AutoNum type="arabicPeriod"/>
            </a:pP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function + 迴圈 + 遞迴 = </a:t>
            </a: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深拷貝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AutoNum type="arabicPeriod"/>
            </a:pP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lodash/ underscore 套件協助 = </a:t>
            </a: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深拷貝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userData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9527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999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168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third: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666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30ffc7f3f_0_230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200">
                <a:solidFill>
                  <a:srgbClr val="E13763"/>
                </a:solidFill>
              </a:rPr>
              <a:t>迴圈for/while/</a:t>
            </a:r>
            <a:r>
              <a:rPr lang="en-US" sz="3200"/>
              <a:t>for in/ continue/ break</a:t>
            </a:r>
            <a:endParaRPr sz="3200">
              <a:solidFill>
                <a:srgbClr val="E13763"/>
              </a:solidFill>
            </a:endParaRPr>
          </a:p>
        </p:txBody>
      </p:sp>
      <p:sp>
        <p:nvSpPr>
          <p:cNvPr id="360" name="Google Shape;360;gf30ffc7f3f_0_230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30ffc7f3f_0_222"/>
          <p:cNvSpPr txBox="1"/>
          <p:nvPr>
            <p:ph type="title"/>
          </p:nvPr>
        </p:nvSpPr>
        <p:spPr>
          <a:xfrm>
            <a:off x="9302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迴圈與中斷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366" name="Google Shape;366;gf30ffc7f3f_0_222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7" name="Google Shape;367;gf30ffc7f3f_0_222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gf30ffc7f3f_0_222"/>
          <p:cNvSpPr txBox="1"/>
          <p:nvPr>
            <p:ph idx="3" type="body"/>
          </p:nvPr>
        </p:nvSpPr>
        <p:spPr>
          <a:xfrm>
            <a:off x="251525" y="992424"/>
            <a:ext cx="8892600" cy="53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13141A"/>
                </a:solidFill>
              </a:rPr>
              <a:t>for/ while迴圈</a:t>
            </a:r>
            <a:endParaRPr sz="26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586C0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>
                <a:solidFill>
                  <a:srgbClr val="569CD6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B5CEA8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>
                <a:solidFill>
                  <a:srgbClr val="9CDCF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B5CEA8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>
                <a:solidFill>
                  <a:srgbClr val="9CDCF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>
              <a:solidFill>
                <a:srgbClr val="D4D4D4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586C0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>
                <a:solidFill>
                  <a:srgbClr val="B5CEA8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D4D4D4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C586C0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>
              <a:solidFill>
                <a:srgbClr val="C586C0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D4D4D4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9CDCF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B1B1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lang="en-US" sz="2000">
                <a:solidFill>
                  <a:srgbClr val="13141A"/>
                </a:solidFill>
              </a:rPr>
              <a:t>for in loop 迭代 array/ object</a:t>
            </a:r>
            <a:endParaRPr sz="20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13141A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ff17fe090_1_4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/>
              <a:t>陣列迴圈處理 array.prototype.(foreach/map...)</a:t>
            </a:r>
            <a:endParaRPr sz="3200"/>
          </a:p>
        </p:txBody>
      </p:sp>
      <p:sp>
        <p:nvSpPr>
          <p:cNvPr id="374" name="Google Shape;374;geff17fe090_1_4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30ffc7f3f_0_123"/>
          <p:cNvSpPr txBox="1"/>
          <p:nvPr>
            <p:ph type="title"/>
          </p:nvPr>
        </p:nvSpPr>
        <p:spPr>
          <a:xfrm>
            <a:off x="1388038" y="1958769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b="1" lang="en-US" sz="2800" u="sng">
                <a:solidFill>
                  <a:srgbClr val="0000FF"/>
                </a:solidFill>
              </a:rPr>
              <a:t>arrayMethods.html</a:t>
            </a:r>
            <a:endParaRPr b="1" sz="2800" u="sng">
              <a:solidFill>
                <a:srgbClr val="0000FF"/>
              </a:solidFill>
            </a:endParaRPr>
          </a:p>
        </p:txBody>
      </p:sp>
      <p:sp>
        <p:nvSpPr>
          <p:cNvPr id="380" name="Google Shape;380;gf30ffc7f3f_0_123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1" name="Google Shape;381;gf30ffc7f3f_0_123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gf30ffc7f3f_0_123"/>
          <p:cNvSpPr txBox="1"/>
          <p:nvPr>
            <p:ph idx="3" type="body"/>
          </p:nvPr>
        </p:nvSpPr>
        <p:spPr>
          <a:xfrm>
            <a:off x="125702" y="191828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array.map(callback( </a:t>
            </a:r>
            <a:r>
              <a:rPr b="1" lang="en-US" sz="220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item, index, array </a:t>
            </a: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 … })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map():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產新array, </a:t>
            </a:r>
            <a:r>
              <a:rPr lang="en-US" sz="1400">
                <a:solidFill>
                  <a:srgbClr val="E03E3E"/>
                </a:solidFill>
                <a:latin typeface="Arial"/>
                <a:ea typeface="Arial"/>
                <a:cs typeface="Arial"/>
                <a:sym typeface="Arial"/>
              </a:rPr>
              <a:t>不影響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原來array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若沒return, 會return undefined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適合對全部資料一起處理，map成自己需要的樣子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filter():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產新array, </a:t>
            </a:r>
            <a:r>
              <a:rPr lang="en-US" sz="1400">
                <a:solidFill>
                  <a:srgbClr val="E03E3E"/>
                </a:solidFill>
                <a:latin typeface="Arial"/>
                <a:ea typeface="Arial"/>
                <a:cs typeface="Arial"/>
                <a:sym typeface="Arial"/>
              </a:rPr>
              <a:t>不影響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原來array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回傳所有符合 true, 都沒有則空 array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適合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判斷與過濾出符合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條件的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find()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回傳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第一個為True的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都沒有則undefined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some()/ every()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有任何一個符合 return true, 沒有任何一個符合 return false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全部都要符合 return true, 沒有全部符合就 return false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0fcd7157_0_2"/>
          <p:cNvSpPr txBox="1"/>
          <p:nvPr>
            <p:ph type="title"/>
          </p:nvPr>
        </p:nvSpPr>
        <p:spPr>
          <a:xfrm>
            <a:off x="932900" y="317558"/>
            <a:ext cx="7828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b="1" lang="en-US" sz="3600">
                <a:solidFill>
                  <a:srgbClr val="1B1B1B"/>
                </a:solidFill>
                <a:latin typeface="Roboto Slab"/>
                <a:ea typeface="Roboto Slab"/>
                <a:cs typeface="Roboto Slab"/>
                <a:sym typeface="Roboto Slab"/>
              </a:rPr>
              <a:t>What is JS？	</a:t>
            </a:r>
            <a:r>
              <a:rPr b="1" lang="en-US" sz="3600">
                <a:solidFill>
                  <a:srgbClr val="4E443C"/>
                </a:solidFill>
                <a:latin typeface="Roboto Slab"/>
                <a:ea typeface="Roboto Slab"/>
                <a:cs typeface="Roboto Slab"/>
                <a:sym typeface="Roboto Slab"/>
              </a:rPr>
              <a:t>						</a:t>
            </a:r>
            <a:r>
              <a:rPr b="1" lang="en-US" sz="1000" u="sng">
                <a:solidFill>
                  <a:srgbClr val="4E443C"/>
                </a:solidFill>
                <a:latin typeface="Roboto Slab"/>
                <a:ea typeface="Roboto Slab"/>
                <a:cs typeface="Roboto Slab"/>
                <a:sym typeface="Roboto Slab"/>
              </a:rPr>
              <a:t>圖片來源：from internet</a:t>
            </a:r>
            <a:endParaRPr sz="1000" u="sng"/>
          </a:p>
        </p:txBody>
      </p:sp>
      <p:sp>
        <p:nvSpPr>
          <p:cNvPr id="99" name="Google Shape;99;gf30fcd7157_0_2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f30fcd7157_0_2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f30fcd7157_0_2"/>
          <p:cNvSpPr txBox="1"/>
          <p:nvPr>
            <p:ph idx="3" type="body"/>
          </p:nvPr>
        </p:nvSpPr>
        <p:spPr>
          <a:xfrm>
            <a:off x="0" y="1158349"/>
            <a:ext cx="92643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303233"/>
                </a:solidFill>
              </a:rPr>
              <a:t>	</a:t>
            </a:r>
            <a:endParaRPr sz="2400">
              <a:solidFill>
                <a:srgbClr val="30323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</p:txBody>
      </p:sp>
      <p:pic>
        <p:nvPicPr>
          <p:cNvPr id="102" name="Google Shape;102;gf30fcd715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25" y="1158350"/>
            <a:ext cx="3301650" cy="398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532e82469_0_46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388" name="Google Shape;388;gf532e82469_0_46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9" name="Google Shape;389;gf532e82469_0_46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gf532e82469_0_46"/>
          <p:cNvSpPr txBox="1"/>
          <p:nvPr>
            <p:ph idx="3" type="body"/>
          </p:nvPr>
        </p:nvSpPr>
        <p:spPr>
          <a:xfrm>
            <a:off x="251527" y="11583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Arial"/>
              <a:buChar char="-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reduce(</a:t>
            </a: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accumulator, currentValue, currentIndex, array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accumulator - 上一輪累計加總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currentValue - 目前的值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currentIndex - 這一輪迭代索引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array - 陣列內容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適用於做累加或做統計。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forEach()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單純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對array做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迴圈。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sort()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字串/數字/object內容做排序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直接sort, a-b or b-a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ff17fe090_1_10"/>
          <p:cNvSpPr txBox="1"/>
          <p:nvPr>
            <p:ph type="title"/>
          </p:nvPr>
        </p:nvSpPr>
        <p:spPr>
          <a:xfrm>
            <a:off x="505750" y="1502350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DOM - Document Object Model文件物件模型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Window Object</a:t>
            </a:r>
            <a:endParaRPr sz="3200"/>
          </a:p>
        </p:txBody>
      </p:sp>
      <p:sp>
        <p:nvSpPr>
          <p:cNvPr id="396" name="Google Shape;396;geff17fe090_1_10"/>
          <p:cNvSpPr txBox="1"/>
          <p:nvPr>
            <p:ph idx="2" type="body"/>
          </p:nvPr>
        </p:nvSpPr>
        <p:spPr>
          <a:xfrm>
            <a:off x="4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7" name="Google Shape;397;geff17fe090_1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0025" y="2783100"/>
            <a:ext cx="5894048" cy="33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4a888c309_0_24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DOM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403" name="Google Shape;403;gf4a888c309_0_24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4" name="Google Shape;404;gf4a888c309_0_24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gf4a888c309_0_24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rgbClr val="13141A"/>
                </a:solidFill>
              </a:rPr>
              <a:t>Window Object</a:t>
            </a:r>
            <a:endParaRPr sz="2600" u="sng"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13141A"/>
                </a:solidFill>
              </a:rPr>
              <a:t>瀏覽器運行就準備出來的object，內容有許多屬性(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-US" sz="1600">
                <a:solidFill>
                  <a:srgbClr val="13141A"/>
                </a:solidFill>
              </a:rPr>
              <a:t>)&amp; 方法(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en-US" sz="1600">
                <a:solidFill>
                  <a:srgbClr val="13141A"/>
                </a:solidFill>
              </a:rPr>
              <a:t>)提供使用。</a:t>
            </a:r>
            <a:endParaRPr sz="1600"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3141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Char char="-"/>
            </a:pPr>
            <a:r>
              <a:rPr lang="en-US" sz="1600">
                <a:solidFill>
                  <a:srgbClr val="13141A"/>
                </a:solidFill>
              </a:rPr>
              <a:t>window.console</a:t>
            </a:r>
            <a:endParaRPr sz="1600">
              <a:solidFill>
                <a:srgbClr val="13141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Char char="-"/>
            </a:pPr>
            <a:r>
              <a:rPr lang="en-US" sz="1600">
                <a:solidFill>
                  <a:srgbClr val="13141A"/>
                </a:solidFill>
              </a:rPr>
              <a:t>addEventListener</a:t>
            </a:r>
            <a:endParaRPr sz="1600">
              <a:solidFill>
                <a:srgbClr val="13141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Char char="-"/>
            </a:pPr>
            <a:r>
              <a:rPr lang="en-US" sz="1600">
                <a:solidFill>
                  <a:srgbClr val="13141A"/>
                </a:solidFill>
              </a:rPr>
              <a:t>setInterval/ setTimeout</a:t>
            </a:r>
            <a:endParaRPr sz="1600">
              <a:solidFill>
                <a:srgbClr val="13141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Char char="-"/>
            </a:pPr>
            <a:r>
              <a:rPr lang="en-US" sz="1600">
                <a:solidFill>
                  <a:srgbClr val="13141A"/>
                </a:solidFill>
              </a:rPr>
              <a:t>window.</a:t>
            </a:r>
            <a:r>
              <a:rPr b="1" lang="en-US" sz="1600">
                <a:solidFill>
                  <a:srgbClr val="13141A"/>
                </a:solidFill>
              </a:rPr>
              <a:t>LocalStorage/ sessionStorage</a:t>
            </a:r>
            <a:endParaRPr b="1" sz="1600">
              <a:solidFill>
                <a:srgbClr val="13141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Char char="-"/>
            </a:pPr>
            <a:r>
              <a:rPr b="1" lang="en-US">
                <a:solidFill>
                  <a:srgbClr val="13141A"/>
                </a:solidFill>
              </a:rPr>
              <a:t>window.</a:t>
            </a:r>
            <a:r>
              <a:rPr b="1" lang="en-US" sz="2000">
                <a:solidFill>
                  <a:srgbClr val="13141A"/>
                </a:solidFill>
              </a:rPr>
              <a:t>document</a:t>
            </a:r>
            <a:r>
              <a:rPr b="1" lang="en-US">
                <a:solidFill>
                  <a:srgbClr val="13141A"/>
                </a:solidFill>
              </a:rPr>
              <a:t>, </a:t>
            </a:r>
            <a:r>
              <a:rPr lang="en-US" sz="1600">
                <a:solidFill>
                  <a:srgbClr val="13141A"/>
                </a:solidFill>
              </a:rPr>
              <a:t>是window的property，並且是一個object。</a:t>
            </a:r>
            <a:endParaRPr b="1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w3School</a:t>
            </a:r>
            <a:r>
              <a:rPr lang="en-US" sz="1600">
                <a:solidFill>
                  <a:srgbClr val="13141A"/>
                </a:solidFill>
              </a:rPr>
              <a:t>連結	</a:t>
            </a:r>
            <a:endParaRPr sz="16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3141A"/>
              </a:solidFill>
            </a:endParaRPr>
          </a:p>
        </p:txBody>
      </p:sp>
      <p:sp>
        <p:nvSpPr>
          <p:cNvPr id="406" name="Google Shape;406;gf4a888c309_0_24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gf4a888c309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5" y="3806028"/>
            <a:ext cx="9144001" cy="90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ff17fe090_1_95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600">
                <a:solidFill>
                  <a:srgbClr val="1B1B1B"/>
                </a:solidFill>
              </a:rPr>
              <a:t>window.</a:t>
            </a:r>
            <a:r>
              <a:rPr lang="en-US" sz="3600" u="sng">
                <a:solidFill>
                  <a:srgbClr val="1B1B1B"/>
                </a:solidFill>
              </a:rPr>
              <a:t>document object</a:t>
            </a:r>
            <a:endParaRPr sz="3600" u="sng">
              <a:solidFill>
                <a:srgbClr val="1B1B1B"/>
              </a:solidFill>
            </a:endParaRPr>
          </a:p>
        </p:txBody>
      </p:sp>
      <p:sp>
        <p:nvSpPr>
          <p:cNvPr id="413" name="Google Shape;413;geff17fe090_1_95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4" name="Google Shape;414;geff17fe090_1_95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geff17fe090_1_95"/>
          <p:cNvSpPr txBox="1"/>
          <p:nvPr>
            <p:ph idx="3" type="body"/>
          </p:nvPr>
        </p:nvSpPr>
        <p:spPr>
          <a:xfrm>
            <a:off x="295927" y="11583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solidFill>
                  <a:srgbClr val="13141A"/>
                </a:solidFill>
              </a:rPr>
              <a:t>window的document Object常用methods</a:t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addeventListener()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createElement()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getElement系列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querySelector系列</a:t>
            </a:r>
            <a:endParaRPr sz="1900">
              <a:solidFill>
                <a:srgbClr val="13141A"/>
              </a:solidFill>
            </a:endParaRPr>
          </a:p>
        </p:txBody>
      </p:sp>
      <p:sp>
        <p:nvSpPr>
          <p:cNvPr id="416" name="Google Shape;416;geff17fe090_1_95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ff17fe090_1_103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>
                <a:solidFill>
                  <a:srgbClr val="1B1B1B"/>
                </a:solidFill>
              </a:rPr>
              <a:t>Document Object </a:t>
            </a:r>
            <a:r>
              <a:rPr lang="en-US">
                <a:solidFill>
                  <a:srgbClr val="E13763"/>
                </a:solidFill>
              </a:rPr>
              <a:t>Model</a:t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422" name="Google Shape;422;geff17fe090_1_103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3" name="Google Shape;423;geff17fe090_1_103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geff17fe090_1_103"/>
          <p:cNvSpPr txBox="1"/>
          <p:nvPr>
            <p:ph idx="3" type="body"/>
          </p:nvPr>
        </p:nvSpPr>
        <p:spPr>
          <a:xfrm>
            <a:off x="295927" y="11583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E13763"/>
                </a:solidFill>
              </a:rPr>
              <a:t>DOM</a:t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600">
                <a:solidFill>
                  <a:srgbClr val="1B1B1B"/>
                </a:solidFill>
              </a:rPr>
              <a:t>html文檔的每個elements (&lt;body&gt;, &lt;button&gt;, &lt;a&gt; ...)也是object，所以也都有各自屬性與方法。</a:t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600">
                <a:solidFill>
                  <a:srgbClr val="1B1B1B"/>
                </a:solidFill>
              </a:rPr>
              <a:t>操控DOM = 操控html內element的屬性與方法。</a:t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600">
                <a:solidFill>
                  <a:srgbClr val="1B1B1B"/>
                </a:solidFill>
              </a:rPr>
              <a:t>DOM常用與操作示範</a:t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600">
                <a:solidFill>
                  <a:srgbClr val="1B1B1B"/>
                </a:solidFill>
              </a:rPr>
              <a:t>addEventListener(), classList, </a:t>
            </a:r>
            <a:r>
              <a:rPr b="1" lang="en-US" sz="1600">
                <a:solidFill>
                  <a:schemeClr val="accent2"/>
                </a:solidFill>
              </a:rPr>
              <a:t>style object</a:t>
            </a:r>
            <a:r>
              <a:rPr lang="en-US" sz="1600">
                <a:solidFill>
                  <a:srgbClr val="1B1B1B"/>
                </a:solidFill>
              </a:rPr>
              <a:t>, innerHTML, querySelector, remove(), getAttribute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425" name="Google Shape;425;geff17fe090_1_103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geff17fe090_1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9570" y="3116700"/>
            <a:ext cx="5640901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eff17fe090_1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1325" y="3167375"/>
            <a:ext cx="4215501" cy="24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532e82469_0_0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event 事件</a:t>
            </a:r>
            <a:endParaRPr sz="3200"/>
          </a:p>
        </p:txBody>
      </p:sp>
      <p:sp>
        <p:nvSpPr>
          <p:cNvPr id="433" name="Google Shape;433;gf532e82469_0_0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ff17fe090_1_113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>
                <a:solidFill>
                  <a:srgbClr val="1B1B1B"/>
                </a:solidFill>
              </a:rPr>
              <a:t>Event 事件</a:t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439" name="Google Shape;439;geff17fe090_1_113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0" name="Google Shape;440;geff17fe090_1_113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geff17fe090_1_113"/>
          <p:cNvSpPr txBox="1"/>
          <p:nvPr>
            <p:ph idx="3" type="body"/>
          </p:nvPr>
        </p:nvSpPr>
        <p:spPr>
          <a:xfrm>
            <a:off x="295927" y="11583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0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object.addEventlistener(‘type’, callback, </a:t>
            </a:r>
            <a:r>
              <a:rPr b="1" lang="en-US" sz="2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{capture: false}</a:t>
            </a:r>
            <a:r>
              <a:rPr b="1" lang="en-US" sz="20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0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0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偵聽事件種類: click, mouse, keyup, change, resize, scroll, transitionend….</a:t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callback/回調/回呼函數: 附帶參數,內容為事件來源各種相關訊息與方法</a:t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event常用: </a:t>
            </a:r>
            <a:endParaRPr b="1"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Arial"/>
              <a:buAutoNum type="alphaLcPeriod"/>
            </a:pPr>
            <a:r>
              <a:rPr lang="en-US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e.target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Arial"/>
              <a:buAutoNum type="alphaLcPeriod"/>
            </a:pPr>
            <a:r>
              <a:rPr lang="en-US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各種xy座標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Arial"/>
              <a:buAutoNum type="alphaLcPeriod"/>
            </a:pPr>
            <a:r>
              <a:rPr lang="en-US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stoppropagation()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Arial"/>
              <a:buAutoNum type="alphaLcPeriod"/>
            </a:pPr>
            <a:r>
              <a:rPr lang="en-US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preventDefault()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3.	決定冒泡/捕獲：optional, 預設會冒泡= capture: false</a:t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event.html</a:t>
            </a:r>
            <a:endParaRPr sz="26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</p:txBody>
      </p:sp>
      <p:sp>
        <p:nvSpPr>
          <p:cNvPr id="442" name="Google Shape;442;geff17fe090_1_113"/>
          <p:cNvSpPr txBox="1"/>
          <p:nvPr/>
        </p:nvSpPr>
        <p:spPr>
          <a:xfrm>
            <a:off x="0" y="355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b3237ab9d_1_118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What is </a:t>
            </a:r>
            <a:r>
              <a:rPr b="1" lang="en-US" sz="3600"/>
              <a:t>THIS</a:t>
            </a:r>
            <a:r>
              <a:rPr lang="en-US" sz="3200"/>
              <a:t> ?</a:t>
            </a:r>
            <a:endParaRPr sz="3200"/>
          </a:p>
        </p:txBody>
      </p:sp>
      <p:sp>
        <p:nvSpPr>
          <p:cNvPr id="448" name="Google Shape;448;gcb3237ab9d_1_118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b3237ab9d_1_110"/>
          <p:cNvSpPr txBox="1"/>
          <p:nvPr>
            <p:ph type="title"/>
          </p:nvPr>
        </p:nvSpPr>
        <p:spPr>
          <a:xfrm>
            <a:off x="958238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600">
                <a:solidFill>
                  <a:srgbClr val="1B1B1B"/>
                </a:solidFill>
              </a:rPr>
              <a:t>This是什麼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454" name="Google Shape;454;gcb3237ab9d_1_110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5" name="Google Shape;455;gcb3237ab9d_1_11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gcb3237ab9d_1_110"/>
          <p:cNvSpPr txBox="1"/>
          <p:nvPr>
            <p:ph idx="3" type="body"/>
          </p:nvPr>
        </p:nvSpPr>
        <p:spPr>
          <a:xfrm>
            <a:off x="295927" y="11583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323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303233"/>
                </a:solidFill>
              </a:rPr>
              <a:t>this = window</a:t>
            </a:r>
            <a:endParaRPr sz="1600">
              <a:solidFill>
                <a:srgbClr val="30323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303233"/>
                </a:solidFill>
              </a:rPr>
              <a:t>event事件觸發, this = 觸發對象</a:t>
            </a:r>
            <a:endParaRPr sz="1600">
              <a:solidFill>
                <a:srgbClr val="30323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303233"/>
                </a:solidFill>
              </a:rPr>
              <a:t>function內, this = window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</a:rPr>
              <a:t>arrow function, this = </a:t>
            </a:r>
            <a:r>
              <a:rPr lang="en-US" sz="1600">
                <a:solidFill>
                  <a:srgbClr val="000000"/>
                </a:solidFill>
              </a:rPr>
              <a:t>沿用上層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</a:rPr>
              <a:t>object內, this = object</a:t>
            </a:r>
            <a:r>
              <a:rPr lang="en-US" sz="1600">
                <a:solidFill>
                  <a:srgbClr val="000000"/>
                </a:solidFill>
              </a:rPr>
              <a:t>自己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								</a:t>
            </a:r>
            <a:r>
              <a:rPr b="1" lang="en-US" u="sng">
                <a:solidFill>
                  <a:srgbClr val="0000FF"/>
                </a:solidFill>
              </a:rPr>
              <a:t>this.html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457" name="Google Shape;457;gcb3237ab9d_1_110"/>
          <p:cNvSpPr txBox="1"/>
          <p:nvPr/>
        </p:nvSpPr>
        <p:spPr>
          <a:xfrm>
            <a:off x="0" y="448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ff17fe090_1_122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JavaScript 進階篇</a:t>
            </a:r>
            <a:endParaRPr sz="3200"/>
          </a:p>
        </p:txBody>
      </p:sp>
      <p:sp>
        <p:nvSpPr>
          <p:cNvPr id="463" name="Google Shape;463;geff17fe090_1_122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/>
              <a:t>var let const 宣告變數</a:t>
            </a:r>
            <a:endParaRPr sz="3000"/>
          </a:p>
        </p:txBody>
      </p:sp>
      <p:sp>
        <p:nvSpPr>
          <p:cNvPr id="108" name="Google Shape;108;p3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ff17fe090_1_15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What is JavaScript</a:t>
            </a:r>
            <a:endParaRPr sz="3200"/>
          </a:p>
        </p:txBody>
      </p:sp>
      <p:sp>
        <p:nvSpPr>
          <p:cNvPr id="469" name="Google Shape;469;geff17fe090_1_15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1a61de128_1_2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>
                <a:solidFill>
                  <a:srgbClr val="1B1B1B"/>
                </a:solidFill>
              </a:rPr>
              <a:t>JavaScript的由來</a:t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475" name="Google Shape;475;gf1a61de128_1_2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6" name="Google Shape;476;gf1a61de128_1_2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gf1a61de128_1_2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B1B1B"/>
                </a:solidFill>
              </a:rPr>
              <a:t>網景 → ECMA → ECMA Script → JavaScript → Browser</a:t>
            </a:r>
            <a:endParaRPr b="1"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78" name="Google Shape;478;gf1a61de128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4" y="2001899"/>
            <a:ext cx="1333100" cy="20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f1a61de128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50" y="3325100"/>
            <a:ext cx="1149225" cy="11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f1a61de128_1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9900" y="2204450"/>
            <a:ext cx="3037825" cy="17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f1a61de128_1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2600" y="1924525"/>
            <a:ext cx="4623699" cy="881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 context : ECMAScript. Preamble | by Andrew Dinihan | CAMS  Engineering" id="482" name="Google Shape;482;gf1a61de128_1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82600" y="2859800"/>
            <a:ext cx="4555176" cy="17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f1a61de128_1_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82600" y="4593490"/>
            <a:ext cx="5254050" cy="182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30ffc7f3f_0_130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489" name="Google Shape;489;gf30ffc7f3f_0_130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0" name="Google Shape;490;gf30ffc7f3f_0_13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gf30ffc7f3f_0_130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A1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Char char="-"/>
            </a:pPr>
            <a:r>
              <a:rPr lang="en-US" sz="1600">
                <a:solidFill>
                  <a:srgbClr val="191A1F"/>
                </a:solidFill>
              </a:rPr>
              <a:t>JavaScript</a:t>
            </a:r>
            <a:r>
              <a:rPr lang="en-US" sz="1600">
                <a:solidFill>
                  <a:srgbClr val="191A1F"/>
                </a:solidFill>
              </a:rPr>
              <a:t>不是由任何語言寫成，是遵照ECMA Script標準的書協內容</a:t>
            </a:r>
            <a:endParaRPr sz="1600">
              <a:solidFill>
                <a:srgbClr val="191A1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A1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600"/>
              <a:buChar char="-"/>
            </a:pPr>
            <a:r>
              <a:rPr lang="en-US" sz="1600">
                <a:solidFill>
                  <a:srgbClr val="191A1F"/>
                </a:solidFill>
              </a:rPr>
              <a:t>ECMA</a:t>
            </a:r>
            <a:r>
              <a:rPr lang="en-US" sz="1600">
                <a:solidFill>
                  <a:srgbClr val="191A1F"/>
                </a:solidFill>
              </a:rPr>
              <a:t>制定標準 → JavaScript執行標準 → 給瀏覽器看（解析）</a:t>
            </a:r>
            <a:endParaRPr sz="1600">
              <a:solidFill>
                <a:srgbClr val="191A1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92" name="Google Shape;492;gf30ffc7f3f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225" y="3347775"/>
            <a:ext cx="4904626" cy="27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1a61de128_1_20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498" name="Google Shape;498;gf1a61de128_1_20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9" name="Google Shape;499;gf1a61de128_1_2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gf1a61de128_1_20"/>
          <p:cNvSpPr txBox="1"/>
          <p:nvPr>
            <p:ph idx="3" type="body"/>
          </p:nvPr>
        </p:nvSpPr>
        <p:spPr>
          <a:xfrm>
            <a:off x="251527" y="11583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1B1B1B"/>
                </a:solidFill>
              </a:rPr>
              <a:t>bable </a:t>
            </a:r>
            <a:r>
              <a:rPr lang="en-US" sz="2400">
                <a:solidFill>
                  <a:srgbClr val="1B1B1B"/>
                </a:solidFill>
              </a:rPr>
              <a:t>編譯</a:t>
            </a:r>
            <a:endParaRPr sz="2400">
              <a:solidFill>
                <a:srgbClr val="1B1B1B"/>
              </a:solidFill>
            </a:endParaRPr>
          </a:p>
        </p:txBody>
      </p:sp>
      <p:pic>
        <p:nvPicPr>
          <p:cNvPr id="501" name="Google Shape;501;gf1a61de128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1935748"/>
            <a:ext cx="7861199" cy="244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ff17fdd0a_1_16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>
                <a:solidFill>
                  <a:srgbClr val="1B1B1B"/>
                </a:solidFill>
              </a:rPr>
              <a:t>node.js and NPM</a:t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507" name="Google Shape;507;geff17fdd0a_1_16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08" name="Google Shape;508;geff17fdd0a_1_16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geff17fdd0a_1_16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10" name="Google Shape;510;geff17fdd0a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13" y="3077362"/>
            <a:ext cx="8769874" cy="23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eff17fdd0a_1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25" y="1121213"/>
            <a:ext cx="4663075" cy="1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14c6e1943_0_5"/>
          <p:cNvSpPr txBox="1"/>
          <p:nvPr>
            <p:ph type="title"/>
          </p:nvPr>
        </p:nvSpPr>
        <p:spPr>
          <a:xfrm>
            <a:off x="649425" y="2567925"/>
            <a:ext cx="8180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Scope作用域與 closure閉包</a:t>
            </a:r>
            <a:endParaRPr sz="3000"/>
          </a:p>
        </p:txBody>
      </p:sp>
      <p:sp>
        <p:nvSpPr>
          <p:cNvPr id="517" name="Google Shape;517;gf14c6e1943_0_5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532e82469_0_18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3141A"/>
                </a:solidFill>
              </a:rPr>
              <a:t>scope 作用域/ scope chain作用鏈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523" name="Google Shape;523;gf532e82469_0_18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24" name="Google Shape;524;gf532e82469_0_18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gf532e82469_0_18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000"/>
              <a:buAutoNum type="arabicPeriod"/>
            </a:pPr>
            <a:r>
              <a:rPr lang="en-US" sz="2000">
                <a:solidFill>
                  <a:srgbClr val="1B1B1B"/>
                </a:solidFill>
              </a:rPr>
              <a:t>global scope   全區範圍</a:t>
            </a:r>
            <a:endParaRPr sz="2000">
              <a:solidFill>
                <a:srgbClr val="1B1B1B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000"/>
              <a:buAutoNum type="arabicPeriod"/>
            </a:pPr>
            <a:r>
              <a:rPr lang="en-US" sz="2000">
                <a:solidFill>
                  <a:srgbClr val="1B1B1B"/>
                </a:solidFill>
              </a:rPr>
              <a:t>function scope 函數範圍</a:t>
            </a:r>
            <a:endParaRPr sz="2000">
              <a:solidFill>
                <a:srgbClr val="1B1B1B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1B1B1B"/>
                </a:solidFill>
              </a:rPr>
              <a:t>函數內宣告的function/ 變數只在函數範圍內有效。</a:t>
            </a:r>
            <a:endParaRPr sz="1200">
              <a:solidFill>
                <a:srgbClr val="1B1B1B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1B1B1B"/>
                </a:solidFill>
              </a:rPr>
              <a:t>函數內沒宣告，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從function</a:t>
            </a:r>
            <a:r>
              <a:rPr lang="en-US" sz="1200">
                <a:solidFill>
                  <a:srgbClr val="E03E3E"/>
                </a:solidFill>
                <a:latin typeface="Arial"/>
                <a:ea typeface="Arial"/>
                <a:cs typeface="Arial"/>
                <a:sym typeface="Arial"/>
              </a:rPr>
              <a:t>被定義的位置往外層找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aseline="-25000" sz="1200">
              <a:solidFill>
                <a:srgbClr val="1B1B1B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B1B"/>
                </a:solidFill>
              </a:rPr>
              <a:t>3.	</a:t>
            </a:r>
            <a:r>
              <a:rPr lang="en-US" sz="2000">
                <a:solidFill>
                  <a:srgbClr val="1B1B1B"/>
                </a:solidFill>
              </a:rPr>
              <a:t>block scope { } 區塊範圍</a:t>
            </a:r>
            <a:endParaRPr sz="2000">
              <a:solidFill>
                <a:srgbClr val="1B1B1B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1B1B1B"/>
                </a:solidFill>
              </a:rPr>
              <a:t>在迴圈或者 if判斷中出現的時候，有效範圍在 { }內。</a:t>
            </a:r>
            <a:endParaRPr sz="2000">
              <a:solidFill>
                <a:srgbClr val="1B1B1B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1B1B1B"/>
                </a:solidFill>
              </a:rPr>
              <a:t>Demo code: </a:t>
            </a:r>
            <a:r>
              <a:rPr lang="en-US" sz="2000" u="sng">
                <a:solidFill>
                  <a:srgbClr val="0000FF"/>
                </a:solidFill>
              </a:rPr>
              <a:t>scope.html</a:t>
            </a:r>
            <a:endParaRPr sz="2000" u="sng">
              <a:solidFill>
                <a:srgbClr val="0000FF"/>
              </a:solidFill>
            </a:endParaRPr>
          </a:p>
        </p:txBody>
      </p:sp>
      <p:sp>
        <p:nvSpPr>
          <p:cNvPr id="526" name="Google Shape;526;gf532e82469_0_18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1a61de128_1_30"/>
          <p:cNvSpPr txBox="1"/>
          <p:nvPr>
            <p:ph type="title"/>
          </p:nvPr>
        </p:nvSpPr>
        <p:spPr>
          <a:xfrm>
            <a:off x="649425" y="810900"/>
            <a:ext cx="8180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600"/>
              <a:t>Event Loop事件循環what/ why/ how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call stack事件堆疊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同步sync/ 非同步事件async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queue佇列,隊伍,排隊</a:t>
            </a:r>
            <a:endParaRPr sz="3000"/>
          </a:p>
        </p:txBody>
      </p:sp>
      <p:sp>
        <p:nvSpPr>
          <p:cNvPr id="532" name="Google Shape;532;gf1a61de128_1_30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14c6e1943_0_31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538" name="Google Shape;538;gf14c6e1943_0_31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39" name="Google Shape;539;gf14c6e1943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475" y="890200"/>
            <a:ext cx="8852000" cy="4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532e82469_0_26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>
                <a:solidFill>
                  <a:srgbClr val="1B1B1B"/>
                </a:solidFill>
              </a:rPr>
              <a:t>stack堆疊</a:t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545" name="Google Shape;545;gf532e82469_0_26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6" name="Google Shape;546;gf532e82469_0_26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gf532e82469_0_26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AutoNum type="arabicPeriod"/>
            </a:pPr>
            <a:r>
              <a:rPr lang="en-US" sz="1600">
                <a:solidFill>
                  <a:srgbClr val="1B1B1B"/>
                </a:solidFill>
              </a:rPr>
              <a:t>什麼是 『堆疊』？一種資料結構，</a:t>
            </a:r>
            <a:r>
              <a:rPr b="1" lang="en-US" sz="1600">
                <a:solidFill>
                  <a:srgbClr val="1B1B1B"/>
                </a:solidFill>
              </a:rPr>
              <a:t>後進先出</a:t>
            </a:r>
            <a:r>
              <a:rPr lang="en-US" sz="1600">
                <a:solidFill>
                  <a:srgbClr val="1B1B1B"/>
                </a:solidFill>
              </a:rPr>
              <a:t>。</a:t>
            </a:r>
            <a:endParaRPr sz="1600">
              <a:solidFill>
                <a:srgbClr val="1B1B1B"/>
              </a:solidFill>
            </a:endParaRPr>
          </a:p>
        </p:txBody>
      </p:sp>
      <p:sp>
        <p:nvSpPr>
          <p:cNvPr id="548" name="Google Shape;548;gf532e82469_0_26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洗盤子的人的手-照片素材（圖片） [17855444] - PIXTA圖庫" id="549" name="Google Shape;549;gf532e82469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5925" y="1625750"/>
            <a:ext cx="3432325" cy="2422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】Stack(堆疊) 資料結構實作| 愛喝咖啡Ｘ 咖啡程式" id="550" name="Google Shape;550;gf532e82469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5" y="1625750"/>
            <a:ext cx="4176475" cy="27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30fcd7157_0_21"/>
          <p:cNvSpPr txBox="1"/>
          <p:nvPr>
            <p:ph type="title"/>
          </p:nvPr>
        </p:nvSpPr>
        <p:spPr>
          <a:xfrm>
            <a:off x="8275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303233"/>
                </a:solidFill>
              </a:rPr>
              <a:t>Declare variable 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114" name="Google Shape;114;gf30fcd7157_0_21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f30fcd7157_0_21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gf30fcd7157_0_21"/>
          <p:cNvSpPr txBox="1"/>
          <p:nvPr>
            <p:ph idx="3" type="body"/>
          </p:nvPr>
        </p:nvSpPr>
        <p:spPr>
          <a:xfrm>
            <a:off x="251525" y="943150"/>
            <a:ext cx="8512800" cy="5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303233"/>
                </a:solidFill>
              </a:rPr>
              <a:t>var:</a:t>
            </a:r>
            <a:endParaRPr sz="2400">
              <a:solidFill>
                <a:srgbClr val="303233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303233"/>
                </a:solidFill>
              </a:rPr>
              <a:t>	</a:t>
            </a:r>
            <a:r>
              <a:rPr lang="en-US" sz="2000">
                <a:solidFill>
                  <a:srgbClr val="303233"/>
                </a:solidFill>
              </a:rPr>
              <a:t>-可重新宣告，可重新賦值，會housting。</a:t>
            </a:r>
            <a:endParaRPr sz="2000">
              <a:solidFill>
                <a:srgbClr val="303233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303233"/>
                </a:solidFill>
              </a:rPr>
              <a:t>let: </a:t>
            </a:r>
            <a:endParaRPr sz="2600">
              <a:solidFill>
                <a:srgbClr val="303233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rgbClr val="303233"/>
                </a:solidFill>
              </a:rPr>
              <a:t>-不可重複宣告，可以重新賦值（assignment）。</a:t>
            </a:r>
            <a:endParaRPr sz="2000">
              <a:solidFill>
                <a:srgbClr val="303233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rgbClr val="303233"/>
                </a:solidFill>
              </a:rPr>
              <a:t>-不會housting</a:t>
            </a:r>
            <a:endParaRPr sz="2000">
              <a:solidFill>
                <a:srgbClr val="303233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rgbClr val="303233"/>
                </a:solidFill>
              </a:rPr>
              <a:t>-作用域 </a:t>
            </a:r>
            <a:r>
              <a:rPr b="1" lang="en-US" sz="2000">
                <a:solidFill>
                  <a:srgbClr val="303233"/>
                </a:solidFill>
              </a:rPr>
              <a:t>block scope</a:t>
            </a:r>
            <a:r>
              <a:rPr lang="en-US" sz="2000">
                <a:solidFill>
                  <a:srgbClr val="303233"/>
                </a:solidFill>
              </a:rPr>
              <a:t>，{  }內，當迴圈或if判斷發生時。</a:t>
            </a:r>
            <a:endParaRPr baseline="30000" sz="2000">
              <a:solidFill>
                <a:srgbClr val="303233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3032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303233"/>
                </a:solidFill>
              </a:rPr>
              <a:t>const:</a:t>
            </a:r>
            <a:endParaRPr sz="2600">
              <a:solidFill>
                <a:srgbClr val="3032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303233"/>
                </a:solidFill>
              </a:rPr>
              <a:t>	</a:t>
            </a:r>
            <a:r>
              <a:rPr lang="en-US" sz="2000">
                <a:solidFill>
                  <a:srgbClr val="303233"/>
                </a:solidFill>
              </a:rPr>
              <a:t>-constant, 持續的(adj)/常數(n)</a:t>
            </a:r>
            <a:endParaRPr sz="2000">
              <a:solidFill>
                <a:srgbClr val="3032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rgbClr val="303233"/>
                </a:solidFill>
              </a:rPr>
              <a:t>	-不可重複宣高，不可重新賦值</a:t>
            </a:r>
            <a:endParaRPr sz="2000">
              <a:solidFill>
                <a:srgbClr val="30323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f14c6e1943_0_18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call stack執行堆疊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556" name="Google Shape;556;gf14c6e1943_0_18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7" name="Google Shape;557;gf14c6e1943_0_18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gf14c6e1943_0_18"/>
          <p:cNvSpPr txBox="1"/>
          <p:nvPr>
            <p:ph idx="3" type="body"/>
          </p:nvPr>
        </p:nvSpPr>
        <p:spPr>
          <a:xfrm>
            <a:off x="251527" y="11117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1B1B1B"/>
                </a:solidFill>
              </a:rPr>
              <a:t>程式碼什麼時候發生堆疊(call Stack)？</a:t>
            </a:r>
            <a:endParaRPr sz="2000">
              <a:solidFill>
                <a:srgbClr val="1B1B1B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AutoNum type="arabicPeriod"/>
            </a:pPr>
            <a:r>
              <a:rPr lang="en-US" sz="1600">
                <a:solidFill>
                  <a:srgbClr val="1B1B1B"/>
                </a:solidFill>
              </a:rPr>
              <a:t>一個function內呼叫function</a:t>
            </a:r>
            <a:endParaRPr sz="1600">
              <a:solidFill>
                <a:srgbClr val="1B1B1B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AutoNum type="arabicPeriod"/>
            </a:pPr>
            <a:r>
              <a:rPr lang="en-US" sz="1600">
                <a:solidFill>
                  <a:srgbClr val="1B1B1B"/>
                </a:solidFill>
              </a:rPr>
              <a:t>遞迴</a:t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1B1B1B"/>
                </a:solidFill>
              </a:rPr>
              <a:t>第一個function進入堆疊，第一個function進入堆疊後，下面的程式碼暫停，開始執行第二個function，直到第二個結束，再回來執行第一個function尚未執行完的，完畢後，離開堆疊。</a:t>
            </a:r>
            <a:endParaRPr baseline="30000" sz="14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fn1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'start fn1'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'done fn1'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 Stack'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fn1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Demo 工具：</a:t>
            </a:r>
            <a:r>
              <a:rPr lang="en-US" sz="2000" u="sng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連結</a:t>
            </a:r>
            <a:endParaRPr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</p:txBody>
      </p:sp>
      <p:sp>
        <p:nvSpPr>
          <p:cNvPr id="559" name="Google Shape;559;gf14c6e1943_0_18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14c6e1943_0_36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同步/ 非同步事件</a:t>
            </a:r>
            <a:endParaRPr sz="3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1000" u="sng">
                <a:solidFill>
                  <a:srgbClr val="1E1E1E"/>
                </a:solidFill>
              </a:rPr>
              <a:t>圖片來源：https://medium.com/itsems-frontend/javascript-sync-async-22e75e1ca1dc</a:t>
            </a:r>
            <a:endParaRPr sz="1000" u="sng">
              <a:solidFill>
                <a:srgbClr val="1E1E1E"/>
              </a:solidFill>
            </a:endParaRPr>
          </a:p>
        </p:txBody>
      </p:sp>
      <p:sp>
        <p:nvSpPr>
          <p:cNvPr id="565" name="Google Shape;565;gf14c6e1943_0_36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6" name="Google Shape;566;gf14c6e1943_0_36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gf14c6e1943_0_36"/>
          <p:cNvSpPr txBox="1"/>
          <p:nvPr>
            <p:ph idx="3" type="body"/>
          </p:nvPr>
        </p:nvSpPr>
        <p:spPr>
          <a:xfrm>
            <a:off x="167452" y="104165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1B1B1B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AutoNum type="arabicPeriod"/>
            </a:pPr>
            <a:r>
              <a:rPr lang="en-US" sz="1600">
                <a:solidFill>
                  <a:srgbClr val="1B1B1B"/>
                </a:solidFill>
              </a:rPr>
              <a:t>同步(Synchronous):</a:t>
            </a:r>
            <a:endParaRPr sz="1600">
              <a:solidFill>
                <a:srgbClr val="1B1B1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1B1B1B"/>
                </a:solidFill>
              </a:rPr>
              <a:t>一次一件事情，一件一件接著做；JS的運行環境一次只能做一件事情。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B1B1B"/>
                </a:solidFill>
              </a:rPr>
              <a:t>2.	非同步(Asynchronous):</a:t>
            </a:r>
            <a:endParaRPr sz="1600">
              <a:solidFill>
                <a:srgbClr val="1B1B1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1B1B1B"/>
                </a:solidFill>
              </a:rPr>
              <a:t>很多事件同時做，會結束在不一樣的時間；瀏覽器可以處理非同步；可以一起做其他事情。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1B1B1B"/>
                </a:solidFill>
              </a:rPr>
              <a:t>	例如：</a:t>
            </a:r>
            <a:r>
              <a:rPr b="1" lang="en-US" sz="1600">
                <a:solidFill>
                  <a:srgbClr val="1B1B1B"/>
                </a:solidFill>
              </a:rPr>
              <a:t>AJax, setTimeout, setInterval, addeventListener, DOM ...</a:t>
            </a:r>
            <a:endParaRPr b="1" sz="1600">
              <a:solidFill>
                <a:srgbClr val="1B1B1B"/>
              </a:solidFill>
            </a:endParaRPr>
          </a:p>
        </p:txBody>
      </p:sp>
      <p:sp>
        <p:nvSpPr>
          <p:cNvPr id="568" name="Google Shape;568;gf14c6e1943_0_36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gf14c6e1943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5" y="2991500"/>
            <a:ext cx="4258349" cy="315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14c6e1943_0_47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Call Queue 事件佇列</a:t>
            </a:r>
            <a:endParaRPr sz="4600">
              <a:solidFill>
                <a:srgbClr val="1B1B1B"/>
              </a:solidFill>
              <a:highlight>
                <a:srgbClr val="1B1B1B"/>
              </a:highlight>
            </a:endParaRPr>
          </a:p>
        </p:txBody>
      </p:sp>
      <p:sp>
        <p:nvSpPr>
          <p:cNvPr id="575" name="Google Shape;575;gf14c6e1943_0_47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76" name="Google Shape;576;gf14c6e1943_0_47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gf14c6e1943_0_47"/>
          <p:cNvSpPr txBox="1"/>
          <p:nvPr>
            <p:ph idx="3" type="body"/>
          </p:nvPr>
        </p:nvSpPr>
        <p:spPr>
          <a:xfrm>
            <a:off x="125702" y="104165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B1B1B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Char char="●"/>
            </a:pPr>
            <a:r>
              <a:rPr lang="en-US" sz="1200">
                <a:solidFill>
                  <a:srgbClr val="1B1B1B"/>
                </a:solidFill>
              </a:rPr>
              <a:t>非同步事件 → </a:t>
            </a:r>
            <a:r>
              <a:rPr lang="en-US" sz="1200">
                <a:solidFill>
                  <a:srgbClr val="1B1B1B"/>
                </a:solidFill>
              </a:rPr>
              <a:t>進入</a:t>
            </a:r>
            <a:r>
              <a:rPr lang="en-US" sz="1200">
                <a:solidFill>
                  <a:srgbClr val="1B1B1B"/>
                </a:solidFill>
              </a:rPr>
              <a:t>佇列</a:t>
            </a:r>
            <a:endParaRPr sz="1200">
              <a:solidFill>
                <a:srgbClr val="1B1B1B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Char char="●"/>
            </a:pPr>
            <a:r>
              <a:rPr lang="en-US" sz="1200">
                <a:solidFill>
                  <a:srgbClr val="1B1B1B"/>
                </a:solidFill>
              </a:rPr>
              <a:t>JS單執行續 (Single-Thread)，依序執行，遇到非同步事件，會先略過，非同步會被搬移到最後才執行。</a:t>
            </a:r>
            <a:endParaRPr sz="1200">
              <a:solidFill>
                <a:srgbClr val="1B1B1B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Char char="●"/>
            </a:pPr>
            <a:r>
              <a:rPr b="1" lang="en-US" sz="1200">
                <a:solidFill>
                  <a:srgbClr val="1B1B1B"/>
                </a:solidFill>
              </a:rPr>
              <a:t>非同步事件先讓瀏覽器運行，先完成的，進去排隊等待JS執行。</a:t>
            </a:r>
            <a:endParaRPr sz="12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B1B1B"/>
              </a:solidFill>
            </a:endParaRPr>
          </a:p>
        </p:txBody>
      </p:sp>
      <p:sp>
        <p:nvSpPr>
          <p:cNvPr id="578" name="Google Shape;578;gf14c6e1943_0_47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the difference between callback queue and event queue? - Stack  Overflow" id="579" name="Google Shape;579;gf14c6e1943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00" y="2905775"/>
            <a:ext cx="69627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14c6e1943_0_80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600">
                <a:solidFill>
                  <a:srgbClr val="1B1B1B"/>
                </a:solidFill>
              </a:rPr>
              <a:t>Event Loop事件循環what/ </a:t>
            </a:r>
            <a:r>
              <a:rPr lang="en-US" sz="3600">
                <a:solidFill>
                  <a:srgbClr val="FF0000"/>
                </a:solidFill>
              </a:rPr>
              <a:t>why</a:t>
            </a:r>
            <a:r>
              <a:rPr lang="en-US" sz="3600">
                <a:solidFill>
                  <a:srgbClr val="1B1B1B"/>
                </a:solidFill>
              </a:rPr>
              <a:t>/ how</a:t>
            </a:r>
            <a:endParaRPr sz="4600">
              <a:solidFill>
                <a:srgbClr val="1B1B1B"/>
              </a:solidFill>
              <a:highlight>
                <a:srgbClr val="1B1B1B"/>
              </a:highlight>
            </a:endParaRPr>
          </a:p>
        </p:txBody>
      </p:sp>
      <p:sp>
        <p:nvSpPr>
          <p:cNvPr id="585" name="Google Shape;585;gf14c6e1943_0_80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6" name="Google Shape;586;gf14c6e1943_0_8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gf14c6e1943_0_80"/>
          <p:cNvSpPr txBox="1"/>
          <p:nvPr>
            <p:ph idx="3" type="body"/>
          </p:nvPr>
        </p:nvSpPr>
        <p:spPr>
          <a:xfrm>
            <a:off x="125702" y="104165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1B1B1B"/>
                </a:solidFill>
              </a:rPr>
              <a:t>事件循環Event Loop:  </a:t>
            </a:r>
            <a:r>
              <a:rPr lang="en-US" sz="1300">
                <a:solidFill>
                  <a:srgbClr val="1B1B1B"/>
                </a:solidFill>
              </a:rPr>
              <a:t>循環執行順序的一種機制</a:t>
            </a:r>
            <a:endParaRPr sz="13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solidFill>
                  <a:srgbClr val="1B1B1B"/>
                </a:solidFill>
              </a:rPr>
              <a:t>可以想像成JS只能跑 單執行續 (Single-Thread)，但瀏覽器可以跑 multiple thread，所以會利用 Event Loop 機制去幫助 JavaScript 執行任務。</a:t>
            </a:r>
            <a:endParaRPr sz="13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1B1B1B"/>
                </a:solidFill>
              </a:rPr>
              <a:t>Stack先清空 → 再執行Queue</a:t>
            </a:r>
            <a:br>
              <a:rPr lang="en-US" sz="1100">
                <a:solidFill>
                  <a:srgbClr val="1B1B1B"/>
                </a:solidFill>
              </a:rPr>
            </a:br>
            <a:endParaRPr sz="11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</p:txBody>
      </p:sp>
      <p:sp>
        <p:nvSpPr>
          <p:cNvPr id="588" name="Google Shape;588;gf14c6e1943_0_80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9" name="Google Shape;589;gf14c6e1943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00" y="2879928"/>
            <a:ext cx="5956800" cy="3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b3237ab9d_1_104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Ajax</a:t>
            </a:r>
            <a:endParaRPr sz="3200"/>
          </a:p>
        </p:txBody>
      </p:sp>
      <p:sp>
        <p:nvSpPr>
          <p:cNvPr id="595" name="Google Shape;595;gcb3237ab9d_1_104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1a61de128_1_35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600">
                <a:solidFill>
                  <a:srgbClr val="1B1B1B"/>
                </a:solidFill>
              </a:rPr>
              <a:t>AJAX</a:t>
            </a:r>
            <a:endParaRPr sz="4600">
              <a:solidFill>
                <a:srgbClr val="1B1B1B"/>
              </a:solidFill>
              <a:highlight>
                <a:srgbClr val="1B1B1B"/>
              </a:highlight>
            </a:endParaRPr>
          </a:p>
        </p:txBody>
      </p:sp>
      <p:sp>
        <p:nvSpPr>
          <p:cNvPr id="601" name="Google Shape;601;gf1a61de128_1_35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02" name="Google Shape;602;gf1a61de128_1_35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gf1a61de128_1_35"/>
          <p:cNvSpPr txBox="1"/>
          <p:nvPr>
            <p:ph idx="3" type="body"/>
          </p:nvPr>
        </p:nvSpPr>
        <p:spPr>
          <a:xfrm>
            <a:off x="125702" y="104165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1B1B1B"/>
                </a:solidFill>
              </a:rPr>
              <a:t>AJAX即「</a:t>
            </a:r>
            <a:r>
              <a:rPr lang="en-US" u="sng">
                <a:solidFill>
                  <a:srgbClr val="1B1B1B"/>
                </a:solidFill>
              </a:rPr>
              <a:t>A</a:t>
            </a:r>
            <a:r>
              <a:rPr lang="en-US">
                <a:solidFill>
                  <a:srgbClr val="1B1B1B"/>
                </a:solidFill>
              </a:rPr>
              <a:t>synchronous </a:t>
            </a:r>
            <a:r>
              <a:rPr lang="en-US" u="sng">
                <a:solidFill>
                  <a:srgbClr val="1B1B1B"/>
                </a:solidFill>
              </a:rPr>
              <a:t>J</a:t>
            </a:r>
            <a:r>
              <a:rPr lang="en-US">
                <a:solidFill>
                  <a:srgbClr val="1B1B1B"/>
                </a:solidFill>
              </a:rPr>
              <a:t>avaScript and </a:t>
            </a:r>
            <a:r>
              <a:rPr lang="en-US" u="sng">
                <a:solidFill>
                  <a:srgbClr val="1B1B1B"/>
                </a:solidFill>
              </a:rPr>
              <a:t>X</a:t>
            </a:r>
            <a:r>
              <a:rPr lang="en-US">
                <a:solidFill>
                  <a:srgbClr val="1B1B1B"/>
                </a:solidFill>
              </a:rPr>
              <a:t>ML」（非同步的</a:t>
            </a:r>
            <a:r>
              <a:rPr lang="en-US" u="sng">
                <a:solidFill>
                  <a:srgbClr val="1B1B1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en-US">
                <a:solidFill>
                  <a:srgbClr val="1B1B1B"/>
                </a:solidFill>
              </a:rPr>
              <a:t>與</a:t>
            </a:r>
            <a:r>
              <a:rPr lang="en-US" u="sng">
                <a:solidFill>
                  <a:srgbClr val="1B1B1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XML</a:t>
            </a:r>
            <a:r>
              <a:rPr lang="en-US">
                <a:solidFill>
                  <a:srgbClr val="1B1B1B"/>
                </a:solidFill>
              </a:rPr>
              <a:t>技術）</a:t>
            </a:r>
            <a:br>
              <a:rPr lang="en-US">
                <a:solidFill>
                  <a:srgbClr val="1B1B1B"/>
                </a:solidFill>
              </a:rPr>
            </a:br>
            <a:endParaRPr>
              <a:solidFill>
                <a:srgbClr val="1B1B1B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000"/>
              <a:buAutoNum type="arabicPeriod"/>
            </a:pPr>
            <a:r>
              <a:rPr lang="en-US" sz="2000">
                <a:solidFill>
                  <a:srgbClr val="1B1B1B"/>
                </a:solidFill>
              </a:rPr>
              <a:t>非同步事件</a:t>
            </a:r>
            <a:endParaRPr sz="2000">
              <a:solidFill>
                <a:srgbClr val="1B1B1B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000"/>
              <a:buAutoNum type="arabicPeriod"/>
            </a:pPr>
            <a:r>
              <a:rPr lang="en-US" sz="2000">
                <a:solidFill>
                  <a:srgbClr val="1B1B1B"/>
                </a:solidFill>
              </a:rPr>
              <a:t>在同一個頁面，與server溝通、發請求、交換資料</a:t>
            </a:r>
            <a:endParaRPr sz="2000">
              <a:solidFill>
                <a:srgbClr val="1B1B1B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000"/>
              <a:buAutoNum type="arabicPeriod"/>
            </a:pPr>
            <a:r>
              <a:rPr lang="en-US" sz="2000">
                <a:solidFill>
                  <a:srgbClr val="1B1B1B"/>
                </a:solidFill>
              </a:rPr>
              <a:t>fetch/ axios …</a:t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1B1B"/>
              </a:solidFill>
            </a:endParaRPr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69CD6"/>
                </a:solidFill>
              </a:rPr>
              <a:t>圖片來源：https://tw.alphacamp.co/blog/ajax-asynchronous-request</a:t>
            </a:r>
            <a:endParaRPr b="1" sz="1000">
              <a:solidFill>
                <a:srgbClr val="569CD6"/>
              </a:solidFill>
            </a:endParaRPr>
          </a:p>
        </p:txBody>
      </p:sp>
      <p:sp>
        <p:nvSpPr>
          <p:cNvPr id="604" name="Google Shape;604;gf1a61de128_1_35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5" name="Google Shape;605;gf1a61de128_1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4350" y="2870950"/>
            <a:ext cx="4547076" cy="237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cb3237ab9d_1_87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callback/ callback hell</a:t>
            </a:r>
            <a:endParaRPr sz="3200"/>
          </a:p>
        </p:txBody>
      </p:sp>
      <p:sp>
        <p:nvSpPr>
          <p:cNvPr id="611" name="Google Shape;611;gcb3237ab9d_1_87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a61de128_1_49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17" name="Google Shape;617;gf1a61de128_1_49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8" name="Google Shape;618;gf1a61de128_1_49"/>
          <p:cNvSpPr txBox="1"/>
          <p:nvPr>
            <p:ph idx="3" type="body"/>
          </p:nvPr>
        </p:nvSpPr>
        <p:spPr>
          <a:xfrm>
            <a:off x="125702" y="104165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en-US" sz="1900">
                <a:solidFill>
                  <a:srgbClr val="303233"/>
                </a:solidFill>
                <a:latin typeface="Arial"/>
                <a:ea typeface="Arial"/>
                <a:cs typeface="Arial"/>
                <a:sym typeface="Arial"/>
              </a:rPr>
              <a:t>回調函數/回呼：</a:t>
            </a:r>
            <a:endParaRPr sz="1900">
              <a:solidFill>
                <a:srgbClr val="3032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303233"/>
                </a:solidFill>
                <a:latin typeface="Arial"/>
                <a:ea typeface="Arial"/>
                <a:cs typeface="Arial"/>
                <a:sym typeface="Arial"/>
              </a:rPr>
              <a:t>是一個function</a:t>
            </a:r>
            <a:endParaRPr sz="1600">
              <a:solidFill>
                <a:srgbClr val="3032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可以當作是函式參數一樣被帶進其他函式的函式；</a:t>
            </a:r>
            <a:r>
              <a:rPr b="1" lang="en-US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但是在指定的時機才觸發</a:t>
            </a:r>
            <a:endParaRPr b="1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addeventListener</a:t>
            </a:r>
            <a:r>
              <a:rPr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1" lang="en-US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setTimeout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過去用於處理非同步事件的一種方法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03233"/>
                </a:solidFill>
                <a:latin typeface="Arial"/>
                <a:ea typeface="Arial"/>
                <a:cs typeface="Arial"/>
                <a:sym typeface="Arial"/>
              </a:rPr>
              <a:t>非同步事件的function為另一個function的callback； 非同步事件兩秒後完成取得資料，再由另一個function執行callback處理。</a:t>
            </a:r>
            <a:endParaRPr sz="1200">
              <a:solidFill>
                <a:srgbClr val="3032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2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03233"/>
                </a:solidFill>
              </a:rPr>
              <a:t>	2s後取到server的資料 → 2s處理資料與印出</a:t>
            </a:r>
            <a:endParaRPr>
              <a:solidFill>
                <a:srgbClr val="3032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2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rgbClr val="0000FF"/>
                </a:solidFill>
              </a:rPr>
              <a:t>callback.html</a:t>
            </a:r>
            <a:endParaRPr sz="2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</a:endParaRPr>
          </a:p>
        </p:txBody>
      </p:sp>
      <p:sp>
        <p:nvSpPr>
          <p:cNvPr id="619" name="Google Shape;619;gf1a61de128_1_49"/>
          <p:cNvSpPr txBox="1"/>
          <p:nvPr/>
        </p:nvSpPr>
        <p:spPr>
          <a:xfrm>
            <a:off x="756800" y="2785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03233"/>
                </a:solidFill>
                <a:latin typeface="Calibri"/>
                <a:ea typeface="Calibri"/>
                <a:cs typeface="Calibri"/>
                <a:sym typeface="Calibri"/>
              </a:rPr>
              <a:t>callback function/ callback hell</a:t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 txBox="1"/>
          <p:nvPr>
            <p:ph type="title"/>
          </p:nvPr>
        </p:nvSpPr>
        <p:spPr>
          <a:xfrm>
            <a:off x="900113" y="873194"/>
            <a:ext cx="7861296" cy="28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br>
              <a:rPr b="1" i="0" lang="en-US">
                <a:solidFill>
                  <a:srgbClr val="4E443C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/>
          </a:p>
        </p:txBody>
      </p:sp>
      <p:sp>
        <p:nvSpPr>
          <p:cNvPr id="625" name="Google Shape;625;p14"/>
          <p:cNvSpPr txBox="1"/>
          <p:nvPr>
            <p:ph idx="12" type="sldNum"/>
          </p:nvPr>
        </p:nvSpPr>
        <p:spPr>
          <a:xfrm>
            <a:off x="8639680" y="6376243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14"/>
          <p:cNvSpPr txBox="1"/>
          <p:nvPr>
            <p:ph idx="3" type="body"/>
          </p:nvPr>
        </p:nvSpPr>
        <p:spPr>
          <a:xfrm>
            <a:off x="37500" y="130825"/>
            <a:ext cx="9106500" cy="5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03233"/>
                </a:solidFill>
              </a:rPr>
              <a:t>	</a:t>
            </a:r>
            <a:br>
              <a:rPr lang="en-US">
                <a:solidFill>
                  <a:srgbClr val="303233"/>
                </a:solidFill>
              </a:rPr>
            </a:br>
            <a:r>
              <a:rPr lang="en-US">
                <a:solidFill>
                  <a:srgbClr val="303233"/>
                </a:solidFill>
              </a:rPr>
              <a:t>		</a:t>
            </a:r>
            <a:r>
              <a:rPr lang="en-US" sz="3600">
                <a:solidFill>
                  <a:srgbClr val="000000"/>
                </a:solidFill>
              </a:rPr>
              <a:t>callback Hell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27" name="Google Shape;627;p14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T 邦幫忙::一起幫忙解決難題，拯救IT 人的一天" id="628" name="Google Shape;62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00" y="1344750"/>
            <a:ext cx="5304375" cy="31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b3237ab9d_1_99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處理非同步事件的救星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promise, async await </a:t>
            </a:r>
            <a:r>
              <a:rPr lang="en-US" sz="3200"/>
              <a:t>定義與使用</a:t>
            </a:r>
            <a:endParaRPr sz="3200"/>
          </a:p>
        </p:txBody>
      </p:sp>
      <p:sp>
        <p:nvSpPr>
          <p:cNvPr id="634" name="Google Shape;634;gcb3237ab9d_1_99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0ffc7f3f_0_0"/>
          <p:cNvSpPr txBox="1"/>
          <p:nvPr>
            <p:ph type="title"/>
          </p:nvPr>
        </p:nvSpPr>
        <p:spPr>
          <a:xfrm>
            <a:off x="8275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303233"/>
                </a:solidFill>
              </a:rPr>
              <a:t>Declare variable 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122" name="Google Shape;122;gf30ffc7f3f_0_0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gf30ffc7f3f_0_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gf30ffc7f3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09350"/>
            <a:ext cx="13212574" cy="17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30ffc7f3f_0_0"/>
          <p:cNvSpPr txBox="1"/>
          <p:nvPr/>
        </p:nvSpPr>
        <p:spPr>
          <a:xfrm>
            <a:off x="251525" y="1126375"/>
            <a:ext cx="377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先使用，後var宣告，</a:t>
            </a:r>
            <a:r>
              <a:rPr b="0" i="0" lang="en-US" sz="2000" u="none" cap="none" strike="noStrike">
                <a:solidFill>
                  <a:srgbClr val="303233"/>
                </a:solidFill>
                <a:latin typeface="Calibri"/>
                <a:ea typeface="Calibri"/>
                <a:cs typeface="Calibri"/>
                <a:sym typeface="Calibri"/>
              </a:rPr>
              <a:t>ho</a:t>
            </a:r>
            <a:r>
              <a:rPr lang="en-US" sz="2000">
                <a:solidFill>
                  <a:srgbClr val="303233"/>
                </a:solidFill>
                <a:latin typeface="Calibri"/>
                <a:ea typeface="Calibri"/>
                <a:cs typeface="Calibri"/>
                <a:sym typeface="Calibri"/>
              </a:rPr>
              <a:t>isting</a:t>
            </a:r>
            <a:r>
              <a:rPr b="0" i="0" lang="en-US" sz="2000" u="none" cap="none" strike="noStrike">
                <a:solidFill>
                  <a:srgbClr val="303233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1a61de128_1_60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ES6 - </a:t>
            </a:r>
            <a:r>
              <a:rPr lang="en-US" sz="3200"/>
              <a:t>promise </a:t>
            </a:r>
            <a:r>
              <a:rPr lang="en-US" sz="3200"/>
              <a:t>定義與使用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ES7 - async await語法糖</a:t>
            </a:r>
            <a:endParaRPr sz="3200"/>
          </a:p>
        </p:txBody>
      </p:sp>
      <p:sp>
        <p:nvSpPr>
          <p:cNvPr id="640" name="Google Shape;640;gf1a61de128_1_60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1a61de128_1_73"/>
          <p:cNvSpPr txBox="1"/>
          <p:nvPr>
            <p:ph type="title"/>
          </p:nvPr>
        </p:nvSpPr>
        <p:spPr>
          <a:xfrm>
            <a:off x="93956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Promise定義與使用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646" name="Google Shape;646;gf1a61de128_1_73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47" name="Google Shape;647;gf1a61de128_1_73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8" name="Google Shape;648;gf1a61de128_1_73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900"/>
              <a:buAutoNum type="arabicPeriod"/>
            </a:pPr>
            <a:r>
              <a:rPr lang="en-US" sz="1900">
                <a:solidFill>
                  <a:srgbClr val="191A1F"/>
                </a:solidFill>
              </a:rPr>
              <a:t>用於處理非同步事件，避免出現callback hell</a:t>
            </a:r>
            <a:endParaRPr sz="1900">
              <a:solidFill>
                <a:srgbClr val="191A1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900"/>
              <a:buAutoNum type="arabicPeriod"/>
            </a:pPr>
            <a:r>
              <a:rPr lang="en-US" sz="1900">
                <a:solidFill>
                  <a:srgbClr val="191A1F"/>
                </a:solidFill>
              </a:rPr>
              <a:t>代表一個非同步事件結束後，</a:t>
            </a:r>
            <a:r>
              <a:rPr b="1" lang="en-US" sz="1900">
                <a:solidFill>
                  <a:srgbClr val="191A1F"/>
                </a:solidFill>
              </a:rPr>
              <a:t>成功</a:t>
            </a:r>
            <a:r>
              <a:rPr lang="en-US" sz="1900">
                <a:solidFill>
                  <a:srgbClr val="191A1F"/>
                </a:solidFill>
              </a:rPr>
              <a:t>或者</a:t>
            </a:r>
            <a:r>
              <a:rPr b="1" lang="en-US" sz="1900">
                <a:solidFill>
                  <a:srgbClr val="191A1F"/>
                </a:solidFill>
              </a:rPr>
              <a:t>失敗</a:t>
            </a:r>
            <a:r>
              <a:rPr lang="en-US" sz="1900">
                <a:solidFill>
                  <a:srgbClr val="191A1F"/>
                </a:solidFill>
              </a:rPr>
              <a:t>的結果</a:t>
            </a:r>
            <a:endParaRPr sz="1900">
              <a:solidFill>
                <a:srgbClr val="191A1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900"/>
              <a:buAutoNum type="arabicPeriod"/>
            </a:pPr>
            <a:r>
              <a:rPr lang="en-US" sz="1900">
                <a:solidFill>
                  <a:srgbClr val="191A1F"/>
                </a:solidFill>
              </a:rPr>
              <a:t>使用 </a:t>
            </a:r>
            <a:r>
              <a:rPr lang="en-US" sz="1900">
                <a:solidFill>
                  <a:srgbClr val="6A9955"/>
                </a:solidFill>
              </a:rPr>
              <a:t>new Promise</a:t>
            </a:r>
            <a:r>
              <a:rPr lang="en-US" sz="1900">
                <a:solidFill>
                  <a:srgbClr val="191A1F"/>
                </a:solidFill>
              </a:rPr>
              <a:t>建構子建立，參數</a:t>
            </a:r>
            <a:r>
              <a:rPr lang="en-US" sz="1900">
                <a:solidFill>
                  <a:srgbClr val="6A9955"/>
                </a:solidFill>
              </a:rPr>
              <a:t>resolve, reject</a:t>
            </a:r>
            <a:r>
              <a:rPr lang="en-US" sz="1900">
                <a:solidFill>
                  <a:srgbClr val="191A1F"/>
                </a:solidFill>
              </a:rPr>
              <a:t>定義成功與失敗</a:t>
            </a:r>
            <a:endParaRPr sz="1900">
              <a:solidFill>
                <a:srgbClr val="191A1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91A1F"/>
              </a:buClr>
              <a:buSzPts val="1900"/>
              <a:buAutoNum type="arabicPeriod"/>
            </a:pPr>
            <a:r>
              <a:rPr lang="en-US" sz="1900">
                <a:solidFill>
                  <a:srgbClr val="191A1F"/>
                </a:solidFill>
              </a:rPr>
              <a:t>.then/ .catch 取得成功或者失敗的結果</a:t>
            </a:r>
            <a:endParaRPr sz="1900">
              <a:solidFill>
                <a:srgbClr val="191A1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91A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en-US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'allow'</a:t>
            </a: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6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promise-asnyc.html</a:t>
            </a:r>
            <a:r>
              <a:rPr lang="en-US">
                <a:solidFill>
                  <a:srgbClr val="303233"/>
                </a:solidFill>
              </a:rPr>
              <a:t>	</a:t>
            </a:r>
            <a:endParaRPr>
              <a:solidFill>
                <a:srgbClr val="3032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</p:txBody>
      </p:sp>
      <p:sp>
        <p:nvSpPr>
          <p:cNvPr id="649" name="Google Shape;649;gf1a61de128_1_73"/>
          <p:cNvSpPr txBox="1"/>
          <p:nvPr/>
        </p:nvSpPr>
        <p:spPr>
          <a:xfrm>
            <a:off x="0" y="-1308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0" name="Google Shape;650;gf1a61de128_1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825" y="2925000"/>
            <a:ext cx="4733950" cy="24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1a61de128_1_85"/>
          <p:cNvSpPr txBox="1"/>
          <p:nvPr>
            <p:ph type="title"/>
          </p:nvPr>
        </p:nvSpPr>
        <p:spPr>
          <a:xfrm>
            <a:off x="93956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1B1B1B"/>
                </a:solidFill>
              </a:rPr>
              <a:t>async await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656" name="Google Shape;656;gf1a61de128_1_85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57" name="Google Shape;657;gf1a61de128_1_85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8" name="Google Shape;658;gf1a61de128_1_85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AutoNum type="arabicPeriod"/>
            </a:pPr>
            <a:r>
              <a:rPr lang="en-US" sz="1600">
                <a:solidFill>
                  <a:srgbClr val="13141A"/>
                </a:solidFill>
              </a:rPr>
              <a:t>ES7的功能，為 ES6 .then/ .catch語法糖</a:t>
            </a:r>
            <a:endParaRPr sz="1600">
              <a:solidFill>
                <a:srgbClr val="13141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AutoNum type="arabicPeriod"/>
            </a:pPr>
            <a:r>
              <a:rPr lang="en-US" sz="1600">
                <a:solidFill>
                  <a:srgbClr val="13141A"/>
                </a:solidFill>
              </a:rPr>
              <a:t>code閱讀性較好</a:t>
            </a:r>
            <a:endParaRPr sz="1600">
              <a:solidFill>
                <a:srgbClr val="13141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AutoNum type="arabicPeriod"/>
            </a:pPr>
            <a:r>
              <a:rPr lang="en-US" sz="1600">
                <a:solidFill>
                  <a:srgbClr val="13141A"/>
                </a:solidFill>
              </a:rPr>
              <a:t>使用方法：</a:t>
            </a:r>
            <a:endParaRPr sz="1600">
              <a:solidFill>
                <a:srgbClr val="13141A"/>
              </a:solidFill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solidFill>
                  <a:srgbClr val="13141A"/>
                </a:solidFill>
              </a:rPr>
              <a:t>使用 </a:t>
            </a:r>
            <a:r>
              <a:rPr lang="en-US" sz="1600">
                <a:solidFill>
                  <a:srgbClr val="6A9955"/>
                </a:solidFill>
              </a:rPr>
              <a:t>async</a:t>
            </a:r>
            <a:r>
              <a:rPr lang="en-US" sz="1600">
                <a:solidFill>
                  <a:srgbClr val="13141A"/>
                </a:solidFill>
              </a:rPr>
              <a:t>定義function，function內使用 </a:t>
            </a:r>
            <a:r>
              <a:rPr lang="en-US" sz="1600">
                <a:solidFill>
                  <a:srgbClr val="6A9955"/>
                </a:solidFill>
              </a:rPr>
              <a:t>await</a:t>
            </a:r>
            <a:r>
              <a:rPr lang="en-US" sz="1600">
                <a:solidFill>
                  <a:srgbClr val="13141A"/>
                </a:solidFill>
              </a:rPr>
              <a:t>執行 promise的非同步事件</a:t>
            </a:r>
            <a:endParaRPr sz="1600">
              <a:solidFill>
                <a:srgbClr val="13141A"/>
              </a:solidFill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Char char="-"/>
            </a:pPr>
            <a:r>
              <a:rPr lang="en-US" sz="1600">
                <a:solidFill>
                  <a:srgbClr val="6A9955"/>
                </a:solidFill>
              </a:rPr>
              <a:t>try{ } catch{ }</a:t>
            </a:r>
            <a:r>
              <a:rPr lang="en-US" sz="1600">
                <a:solidFill>
                  <a:srgbClr val="13141A"/>
                </a:solidFill>
              </a:rPr>
              <a:t>語法執行錯誤失敗的處理</a:t>
            </a:r>
            <a:endParaRPr sz="16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getUsername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"https://jsonplaceholder.typicode.com/users"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myData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myData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getUsername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141A"/>
                </a:solidFill>
              </a:rPr>
              <a:t>											</a:t>
            </a:r>
            <a:r>
              <a:rPr lang="en-US" sz="2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promise-asnyc.html</a:t>
            </a:r>
            <a:endParaRPr sz="1600"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</p:txBody>
      </p:sp>
      <p:sp>
        <p:nvSpPr>
          <p:cNvPr id="659" name="Google Shape;659;gf1a61de128_1_85"/>
          <p:cNvSpPr txBox="1"/>
          <p:nvPr/>
        </p:nvSpPr>
        <p:spPr>
          <a:xfrm>
            <a:off x="0" y="-1308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b3237ab9d_1_0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constructor function (函數建構子)</a:t>
            </a:r>
            <a:endParaRPr sz="3200"/>
          </a:p>
        </p:txBody>
      </p:sp>
      <p:sp>
        <p:nvSpPr>
          <p:cNvPr id="665" name="Google Shape;665;gcb3237ab9d_1_0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b3237ab9d_1_16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>
                <a:solidFill>
                  <a:srgbClr val="1B1B1B"/>
                </a:solidFill>
              </a:rPr>
              <a:t>constructor 函數建構子</a:t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671" name="Google Shape;671;gcb3237ab9d_1_16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72" name="Google Shape;672;gcb3237ab9d_1_16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3" name="Google Shape;673;gcb3237ab9d_1_16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solidFill>
                  <a:srgbClr val="13141A"/>
                </a:solidFill>
              </a:rPr>
              <a:t>what/ how/ why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開頭大寫習慣</a:t>
            </a:r>
            <a:endParaRPr sz="1900">
              <a:solidFill>
                <a:srgbClr val="13141A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900"/>
              <a:buAutoNum type="arabicPeriod"/>
            </a:pPr>
            <a:r>
              <a:rPr lang="en-US" sz="1900">
                <a:solidFill>
                  <a:srgbClr val="13141A"/>
                </a:solidFill>
              </a:rPr>
              <a:t>使用new這個key word去創造, 如同new String, new Object, new Array</a:t>
            </a:r>
            <a:endParaRPr sz="19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major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major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major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`hi i'm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jared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168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'business'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eric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'eric'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168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'math'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jared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eric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jared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eric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rgbClr val="0000FF"/>
                </a:solidFill>
              </a:rPr>
              <a:t>constructor.html</a:t>
            </a:r>
            <a:endParaRPr b="1" sz="2200" u="sng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4" name="Google Shape;674;gcb3237ab9d_1_16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cb3237ab9d_1_34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Prototype/ Inheritance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原型/原型鏈與 原型繼承</a:t>
            </a:r>
            <a:endParaRPr sz="3200"/>
          </a:p>
        </p:txBody>
      </p:sp>
      <p:sp>
        <p:nvSpPr>
          <p:cNvPr id="680" name="Google Shape;680;gcb3237ab9d_1_34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cb3237ab9d_1_24"/>
          <p:cNvSpPr txBox="1"/>
          <p:nvPr>
            <p:ph type="title"/>
          </p:nvPr>
        </p:nvSpPr>
        <p:spPr>
          <a:xfrm>
            <a:off x="1147388" y="3917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prototype與 原型鍊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686" name="Google Shape;686;gcb3237ab9d_1_24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87" name="Google Shape;687;gcb3237ab9d_1_24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8" name="Google Shape;688;gcb3237ab9d_1_24"/>
          <p:cNvSpPr txBox="1"/>
          <p:nvPr>
            <p:ph idx="3" type="body"/>
          </p:nvPr>
        </p:nvSpPr>
        <p:spPr>
          <a:xfrm>
            <a:off x="125702" y="9360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13141A"/>
                </a:solidFill>
              </a:rPr>
              <a:t>Prototype是一個物件，包含一些共用的屬性/與方法，</a:t>
            </a:r>
            <a:endParaRPr b="1" sz="20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b="1" lang="en-US" sz="2000">
                <a:solidFill>
                  <a:srgbClr val="13141A"/>
                </a:solidFill>
              </a:rPr>
              <a:t>提供給其他( Instances )object參照與使用；以利減少記憶體占用。</a:t>
            </a:r>
            <a:endParaRPr b="1" sz="20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major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major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major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this.greeting = function(){ 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  console.log(`hi i'm ${this.name}`)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}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`hi i'm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'10000'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jared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168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'business'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eric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'eric'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168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'math'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jared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eric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jared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eric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									</a:t>
            </a:r>
            <a:r>
              <a:rPr b="1" lang="en-US" sz="2400" u="sng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prototype.html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</p:txBody>
      </p:sp>
      <p:sp>
        <p:nvSpPr>
          <p:cNvPr id="689" name="Google Shape;689;gcb3237ab9d_1_24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b3237ab9d_1_41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new宣告差異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695" name="Google Shape;695;gcb3237ab9d_1_41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96" name="Google Shape;696;gcb3237ab9d_1_41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7" name="Google Shape;697;gcb3237ab9d_1_41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b="1" lang="en-US" sz="2000" u="sng">
                <a:solidFill>
                  <a:srgbClr val="13141A"/>
                </a:solidFill>
              </a:rPr>
              <a:t>Objet object</a:t>
            </a:r>
            <a:r>
              <a:rPr b="1" lang="en-US" sz="2000">
                <a:solidFill>
                  <a:srgbClr val="13141A"/>
                </a:solidFill>
              </a:rPr>
              <a:t> → </a:t>
            </a:r>
            <a:r>
              <a:rPr b="1" lang="en-US" sz="2000" u="sng">
                <a:solidFill>
                  <a:srgbClr val="13141A"/>
                </a:solidFill>
              </a:rPr>
              <a:t>array Object</a:t>
            </a:r>
            <a:r>
              <a:rPr b="1" lang="en-US" sz="2000">
                <a:solidFill>
                  <a:srgbClr val="13141A"/>
                </a:solidFill>
              </a:rPr>
              <a:t> → let myArray= [1,2,3,4,5];</a:t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lang="en-US" sz="1900">
                <a:solidFill>
                  <a:srgbClr val="13141A"/>
                </a:solidFill>
              </a:rPr>
              <a:t>array.prototype. map/foreach/ push/ …..</a:t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'hey you wazzup'</a:t>
            </a:r>
            <a:endParaRPr sz="20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'------------------------------------'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arrayObject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stringObject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'hey you wazzup'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arrayObject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stringObject</a:t>
            </a: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									</a:t>
            </a:r>
            <a:r>
              <a:rPr b="1" lang="en-US" sz="2400" u="sng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prototype-2.html</a:t>
            </a:r>
            <a:endParaRPr b="1" sz="2400" u="sng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</p:txBody>
      </p:sp>
      <p:sp>
        <p:nvSpPr>
          <p:cNvPr id="698" name="Google Shape;698;gcb3237ab9d_1_41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cb3237ab9d_1_52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function Object/ Bind, Call, Apply</a:t>
            </a:r>
            <a:endParaRPr sz="3200"/>
          </a:p>
        </p:txBody>
      </p:sp>
      <p:sp>
        <p:nvSpPr>
          <p:cNvPr id="704" name="Google Shape;704;gcb3237ab9d_1_52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cb3237ab9d_1_65"/>
          <p:cNvSpPr txBox="1"/>
          <p:nvPr>
            <p:ph type="title"/>
          </p:nvPr>
        </p:nvSpPr>
        <p:spPr>
          <a:xfrm>
            <a:off x="930150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>
                <a:solidFill>
                  <a:srgbClr val="1B1B1B"/>
                </a:solidFill>
              </a:rPr>
              <a:t>function. bind/ call/ apply</a:t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710" name="Google Shape;710;gcb3237ab9d_1_65"/>
          <p:cNvSpPr txBox="1"/>
          <p:nvPr>
            <p:ph idx="2" type="body"/>
          </p:nvPr>
        </p:nvSpPr>
        <p:spPr>
          <a:xfrm>
            <a:off x="251457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11" name="Google Shape;711;gcb3237ab9d_1_65"/>
          <p:cNvSpPr txBox="1"/>
          <p:nvPr>
            <p:ph idx="12" type="sldNum"/>
          </p:nvPr>
        </p:nvSpPr>
        <p:spPr>
          <a:xfrm>
            <a:off x="8639617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gcb3237ab9d_1_65"/>
          <p:cNvSpPr txBox="1"/>
          <p:nvPr>
            <p:ph idx="3" type="body"/>
          </p:nvPr>
        </p:nvSpPr>
        <p:spPr>
          <a:xfrm>
            <a:off x="251465" y="11583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  <a:buFont typeface="Arial"/>
              <a:buChar char="-"/>
            </a:pPr>
            <a:r>
              <a:rPr b="1" lang="en-US" sz="2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function從 function Object的原型獲得的專屬方法;</a:t>
            </a:r>
            <a:endParaRPr b="1" sz="2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  <a:buFont typeface="Arial"/>
              <a:buChar char="-"/>
            </a:pPr>
            <a:r>
              <a:rPr b="1" lang="en-US" sz="2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調用function並更改this指向</a:t>
            </a:r>
            <a:endParaRPr b="1" sz="2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userData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888</a:t>
            </a:r>
            <a:endParaRPr sz="22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//default -&gt; window</a:t>
            </a:r>
            <a:endParaRPr sz="2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userData</a:t>
            </a: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							</a:t>
            </a:r>
            <a:r>
              <a:rPr b="1" lang="en-US" sz="2200" u="sng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functionObject.html</a:t>
            </a:r>
            <a:endParaRPr b="1" sz="2200" u="sng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gcb3237ab9d_1_65"/>
          <p:cNvSpPr txBox="1"/>
          <p:nvPr/>
        </p:nvSpPr>
        <p:spPr>
          <a:xfrm>
            <a:off x="-62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30ffc7f3f_0_23"/>
          <p:cNvSpPr txBox="1"/>
          <p:nvPr>
            <p:ph type="title"/>
          </p:nvPr>
        </p:nvSpPr>
        <p:spPr>
          <a:xfrm>
            <a:off x="8275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303233"/>
                </a:solidFill>
              </a:rPr>
              <a:t>Declare variable 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131" name="Google Shape;131;gf30ffc7f3f_0_23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f30ffc7f3f_0_23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f30ffc7f3f_0_23"/>
          <p:cNvSpPr txBox="1"/>
          <p:nvPr>
            <p:ph idx="3" type="body"/>
          </p:nvPr>
        </p:nvSpPr>
        <p:spPr>
          <a:xfrm>
            <a:off x="251525" y="1468125"/>
            <a:ext cx="91440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</a:rPr>
              <a:t>先使用，後let宣告，不</a:t>
            </a:r>
            <a:r>
              <a:rPr lang="en-US" sz="2000">
                <a:solidFill>
                  <a:srgbClr val="303233"/>
                </a:solidFill>
              </a:rPr>
              <a:t>hoisting</a:t>
            </a:r>
            <a:r>
              <a:rPr lang="en-US" sz="2000">
                <a:solidFill>
                  <a:srgbClr val="303233"/>
                </a:solidFill>
              </a:rPr>
              <a:t>，</a:t>
            </a:r>
            <a:r>
              <a:rPr lang="en-US" sz="2000">
                <a:solidFill>
                  <a:srgbClr val="FF0000"/>
                </a:solidFill>
              </a:rPr>
              <a:t>error</a:t>
            </a:r>
            <a:r>
              <a:rPr lang="en-US" sz="2000">
                <a:solidFill>
                  <a:srgbClr val="303233"/>
                </a:solidFill>
              </a:rPr>
              <a:t>!</a:t>
            </a:r>
            <a:endParaRPr sz="26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lang="en-US" sz="2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gf30ffc7f3f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50" y="2961103"/>
            <a:ext cx="9143999" cy="46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b3237ab9d_1_74"/>
          <p:cNvSpPr txBox="1"/>
          <p:nvPr>
            <p:ph type="title"/>
          </p:nvPr>
        </p:nvSpPr>
        <p:spPr>
          <a:xfrm>
            <a:off x="776700" y="3642075"/>
            <a:ext cx="83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ES6 class 類</a:t>
            </a:r>
            <a:endParaRPr sz="3200"/>
          </a:p>
        </p:txBody>
      </p:sp>
      <p:sp>
        <p:nvSpPr>
          <p:cNvPr id="719" name="Google Shape;719;gcb3237ab9d_1_74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cb3237ab9d_1_57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ES6 - </a:t>
            </a:r>
            <a:r>
              <a:rPr lang="en-US" sz="3600">
                <a:solidFill>
                  <a:srgbClr val="1B1B1B"/>
                </a:solidFill>
              </a:rPr>
              <a:t>Class, </a:t>
            </a:r>
            <a:r>
              <a:rPr lang="en-US" sz="3600">
                <a:solidFill>
                  <a:srgbClr val="1B1B1B"/>
                </a:solidFill>
              </a:rPr>
              <a:t>原型繼承/ 原型鏈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725" name="Google Shape;725;gcb3237ab9d_1_57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6" name="Google Shape;726;gcb3237ab9d_1_57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7" name="Google Shape;727;gcb3237ab9d_1_57"/>
          <p:cNvSpPr txBox="1"/>
          <p:nvPr>
            <p:ph idx="3" type="body"/>
          </p:nvPr>
        </p:nvSpPr>
        <p:spPr>
          <a:xfrm>
            <a:off x="175327" y="1102228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B1B1B"/>
                </a:solidFill>
              </a:rPr>
              <a:t>ES6 - Class為 ES5 函數建構子(</a:t>
            </a:r>
            <a:r>
              <a:rPr lang="en-US" sz="2000">
                <a:solidFill>
                  <a:srgbClr val="1B1B1B"/>
                </a:solidFill>
              </a:rPr>
              <a:t>constructor function</a:t>
            </a:r>
            <a:r>
              <a:rPr lang="en-US" sz="2000">
                <a:solidFill>
                  <a:srgbClr val="1B1B1B"/>
                </a:solidFill>
              </a:rPr>
              <a:t>)建構原型與繼承方法的語法</a:t>
            </a:r>
            <a:r>
              <a:rPr lang="en-US" sz="2000">
                <a:solidFill>
                  <a:srgbClr val="1B1B1B"/>
                </a:solidFill>
              </a:rPr>
              <a:t>糖衣(Syntactic sugar)，功能一樣，目的是使程式碼較為簡潔。</a:t>
            </a:r>
            <a:endParaRPr sz="2000">
              <a:solidFill>
                <a:srgbClr val="1B1B1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 u="sng">
              <a:solidFill>
                <a:srgbClr val="13141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 u="sng">
                <a:solidFill>
                  <a:srgbClr val="13141A"/>
                </a:solidFill>
              </a:rPr>
              <a:t>object -&gt; person -&gt; student</a:t>
            </a:r>
            <a:endParaRPr b="1" sz="2600" u="sng">
              <a:solidFill>
                <a:srgbClr val="13141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 u="sng">
              <a:solidFill>
                <a:srgbClr val="13141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 u="sng">
                <a:solidFill>
                  <a:srgbClr val="0000FF"/>
                </a:solidFill>
              </a:rPr>
              <a:t>ES6-Class.html</a:t>
            </a:r>
            <a:endParaRPr b="1" sz="2600" u="sng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b="1" lang="en-US" sz="800" u="sng"/>
              <a:t>圖片來源：https://medium.com/@mengchiang000/js%E5%9F%BA%E6%9C%AC%E8%A7%80%E5%BF%B5-%E5%8E%9F%E5%9E%8B%E9%8F%88-prototype-chain-96c742893795</a:t>
            </a:r>
            <a:endParaRPr b="1" sz="800" u="sng"/>
          </a:p>
        </p:txBody>
      </p:sp>
      <p:sp>
        <p:nvSpPr>
          <p:cNvPr id="728" name="Google Shape;728;gcb3237ab9d_1_57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9" name="Google Shape;729;gcb3237ab9d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950" y="2674026"/>
            <a:ext cx="4462476" cy="29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cb3237ab9d_1_6"/>
          <p:cNvSpPr txBox="1"/>
          <p:nvPr>
            <p:ph type="title"/>
          </p:nvPr>
        </p:nvSpPr>
        <p:spPr>
          <a:xfrm>
            <a:off x="776700" y="2362275"/>
            <a:ext cx="83673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200"/>
              <a:t>其他補充</a:t>
            </a:r>
            <a:endParaRPr sz="3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字串樣板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解構賦值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module模組化</a:t>
            </a:r>
            <a:endParaRPr sz="1600"/>
          </a:p>
        </p:txBody>
      </p:sp>
      <p:sp>
        <p:nvSpPr>
          <p:cNvPr id="735" name="Google Shape;735;gcb3237ab9d_1_6"/>
          <p:cNvSpPr txBox="1"/>
          <p:nvPr>
            <p:ph idx="2" type="body"/>
          </p:nvPr>
        </p:nvSpPr>
        <p:spPr>
          <a:xfrm>
            <a:off x="73429" y="3588969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f5dd2fdc71_0_23"/>
          <p:cNvSpPr txBox="1"/>
          <p:nvPr>
            <p:ph type="title"/>
          </p:nvPr>
        </p:nvSpPr>
        <p:spPr>
          <a:xfrm>
            <a:off x="1023663" y="697419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樣板字串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741" name="Google Shape;741;gf5dd2fdc71_0_23"/>
          <p:cNvSpPr txBox="1"/>
          <p:nvPr>
            <p:ph idx="2" type="body"/>
          </p:nvPr>
        </p:nvSpPr>
        <p:spPr>
          <a:xfrm>
            <a:off x="344970" y="406725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42" name="Google Shape;742;gf5dd2fdc71_0_23"/>
          <p:cNvSpPr txBox="1"/>
          <p:nvPr>
            <p:ph idx="12" type="sldNum"/>
          </p:nvPr>
        </p:nvSpPr>
        <p:spPr>
          <a:xfrm>
            <a:off x="8733130" y="642296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gf5dd2fdc71_0_23"/>
          <p:cNvSpPr txBox="1"/>
          <p:nvPr>
            <p:ph idx="3" type="body"/>
          </p:nvPr>
        </p:nvSpPr>
        <p:spPr>
          <a:xfrm>
            <a:off x="251402" y="1088378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E1E1E"/>
                </a:solidFill>
              </a:rPr>
              <a:t>稱呼：</a:t>
            </a:r>
            <a:endParaRPr sz="2600">
              <a:solidFill>
                <a:srgbClr val="1E1E1E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  <a:buAutoNum type="arabicPeriod"/>
            </a:pPr>
            <a:r>
              <a:rPr lang="en-US" sz="2600">
                <a:solidFill>
                  <a:srgbClr val="1E1E1E"/>
                </a:solidFill>
              </a:rPr>
              <a:t>template literals</a:t>
            </a:r>
            <a:endParaRPr sz="2600">
              <a:solidFill>
                <a:srgbClr val="1E1E1E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  <a:buAutoNum type="arabicPeriod"/>
            </a:pPr>
            <a:r>
              <a:rPr lang="en-US" sz="2600">
                <a:solidFill>
                  <a:srgbClr val="1E1E1E"/>
                </a:solidFill>
              </a:rPr>
              <a:t>template strings</a:t>
            </a:r>
            <a:endParaRPr sz="26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E1E1E"/>
                </a:solidFill>
              </a:rPr>
              <a:t>使用 backticks符號</a:t>
            </a:r>
            <a:r>
              <a:rPr lang="en-US" sz="2600">
                <a:solidFill>
                  <a:srgbClr val="E13763"/>
                </a:solidFill>
              </a:rPr>
              <a:t>``</a:t>
            </a:r>
            <a:r>
              <a:rPr lang="en-US" sz="2600">
                <a:solidFill>
                  <a:srgbClr val="1E1E1E"/>
                </a:solidFill>
              </a:rPr>
              <a:t> + </a:t>
            </a:r>
            <a:r>
              <a:rPr lang="en-US" sz="2600">
                <a:solidFill>
                  <a:srgbClr val="6A9955"/>
                </a:solidFill>
              </a:rPr>
              <a:t>＄{變數}</a:t>
            </a:r>
            <a:r>
              <a:rPr lang="en-US" sz="2600">
                <a:solidFill>
                  <a:srgbClr val="1E1E1E"/>
                </a:solidFill>
              </a:rPr>
              <a:t>做字串拼接</a:t>
            </a:r>
            <a:endParaRPr sz="260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'helloWorld'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'google'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E1E1E"/>
              </a:solidFill>
            </a:endParaRPr>
          </a:p>
        </p:txBody>
      </p:sp>
      <p:sp>
        <p:nvSpPr>
          <p:cNvPr id="744" name="Google Shape;744;gf5dd2fdc71_0_23"/>
          <p:cNvSpPr txBox="1"/>
          <p:nvPr/>
        </p:nvSpPr>
        <p:spPr>
          <a:xfrm>
            <a:off x="93450" y="467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yping a backtick on Mac OS X Snow Leopard - Ask Different" id="745" name="Google Shape;745;gf5dd2fdc71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575" y="3673725"/>
            <a:ext cx="3372424" cy="27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f5dd2fdc71_0_31"/>
          <p:cNvSpPr txBox="1"/>
          <p:nvPr>
            <p:ph type="title"/>
          </p:nvPr>
        </p:nvSpPr>
        <p:spPr>
          <a:xfrm>
            <a:off x="348750" y="236797"/>
            <a:ext cx="8446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解構賦值 (Destructuring assignment) 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751" name="Google Shape;751;gf5dd2fdc71_0_31"/>
          <p:cNvSpPr txBox="1"/>
          <p:nvPr>
            <p:ph idx="2" type="body"/>
          </p:nvPr>
        </p:nvSpPr>
        <p:spPr>
          <a:xfrm>
            <a:off x="158095" y="35065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52" name="Google Shape;752;gf5dd2fdc71_0_31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3" name="Google Shape;753;gf5dd2fdc71_0_31"/>
          <p:cNvSpPr txBox="1"/>
          <p:nvPr>
            <p:ph idx="3" type="body"/>
          </p:nvPr>
        </p:nvSpPr>
        <p:spPr>
          <a:xfrm>
            <a:off x="251377" y="10653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b="1" lang="en-US">
                <a:solidFill>
                  <a:srgbClr val="13141A"/>
                </a:solidFill>
              </a:rPr>
              <a:t>將資料解開擷取出來，存放於獨立變數使用。</a:t>
            </a:r>
            <a:endParaRPr b="1" baseline="30000">
              <a:solidFill>
                <a:srgbClr val="13141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1314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userData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userName: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'iverson'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666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habbies: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running: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'once a week'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movie: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'once a month'</a:t>
            </a:r>
            <a:endParaRPr sz="14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userData</a:t>
            </a:r>
            <a:endParaRPr sz="14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userData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habbies</a:t>
            </a:r>
            <a:endParaRPr sz="14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//iverson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//666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//once a week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customerList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'iverson'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'paul'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'Wang'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'Rose'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'Derric'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name1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name2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name3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others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customerList</a:t>
            </a:r>
            <a:r>
              <a:rPr lang="en-U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13141A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f5dd2fdc71_0_39"/>
          <p:cNvSpPr txBox="1"/>
          <p:nvPr>
            <p:ph type="title"/>
          </p:nvPr>
        </p:nvSpPr>
        <p:spPr>
          <a:xfrm>
            <a:off x="9302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>
                <a:solidFill>
                  <a:srgbClr val="1B1B1B"/>
                </a:solidFill>
              </a:rPr>
              <a:t>ES6 - modules 模板/模塊/模組化</a:t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759" name="Google Shape;759;gf5dd2fdc71_0_39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60" name="Google Shape;760;gf5dd2fdc71_0_39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1" name="Google Shape;761;gf5dd2fdc71_0_39"/>
          <p:cNvSpPr txBox="1"/>
          <p:nvPr>
            <p:ph idx="3" type="body"/>
          </p:nvPr>
        </p:nvSpPr>
        <p:spPr>
          <a:xfrm>
            <a:off x="251527" y="1158403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13141A"/>
                </a:solidFill>
              </a:rPr>
              <a:t>使用於將 .js檔模組化，便於管理與開發。</a:t>
            </a:r>
            <a:endParaRPr sz="2000">
              <a:solidFill>
                <a:srgbClr val="13141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13141A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800"/>
              <a:buChar char="●"/>
            </a:pPr>
            <a:r>
              <a:rPr lang="en-US">
                <a:solidFill>
                  <a:srgbClr val="13141A"/>
                </a:solidFill>
              </a:rPr>
              <a:t>使用方法</a:t>
            </a:r>
            <a:endParaRPr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141A"/>
                </a:solidFill>
              </a:rPr>
              <a:t>html的 script tag: type=”module”</a:t>
            </a:r>
            <a:endParaRPr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141A"/>
                </a:solidFill>
              </a:rPr>
              <a:t> </a:t>
            </a:r>
            <a:r>
              <a:rPr b="1"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"./app.js"</a:t>
            </a:r>
            <a:r>
              <a:rPr b="1"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'module'</a:t>
            </a:r>
            <a:r>
              <a:rPr b="1"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800"/>
              <a:buChar char="●"/>
            </a:pPr>
            <a:r>
              <a:rPr lang="en-US">
                <a:solidFill>
                  <a:srgbClr val="13141A"/>
                </a:solidFill>
              </a:rPr>
              <a:t>.js檔將定義的 變數、function、資料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US"/>
              <a:t> </a:t>
            </a:r>
            <a:r>
              <a:rPr lang="en-US">
                <a:solidFill>
                  <a:srgbClr val="1B1B1B"/>
                </a:solidFill>
              </a:rPr>
              <a:t>or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>
                <a:solidFill>
                  <a:srgbClr val="1B1B1B"/>
                </a:solidFill>
              </a:rPr>
              <a:t>；完成module。</a:t>
            </a:r>
            <a:endParaRPr baseline="30000">
              <a:solidFill>
                <a:srgbClr val="1B1B1B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13141A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2000"/>
              <a:buChar char="●"/>
            </a:pPr>
            <a:r>
              <a:rPr lang="en-US" sz="2000">
                <a:solidFill>
                  <a:srgbClr val="13141A"/>
                </a:solidFill>
              </a:rPr>
              <a:t>import需要使用的module</a:t>
            </a:r>
            <a:endParaRPr sz="2000">
              <a:solidFill>
                <a:srgbClr val="13141A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AutoNum type="alphaLcPeriod"/>
            </a:pPr>
            <a:r>
              <a:rPr lang="en-US" sz="1600">
                <a:solidFill>
                  <a:srgbClr val="13141A"/>
                </a:solidFill>
              </a:rPr>
              <a:t>解出需要的</a:t>
            </a:r>
            <a:endParaRPr sz="1600">
              <a:solidFill>
                <a:srgbClr val="13141A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AutoNum type="alphaLcPeriod"/>
            </a:pPr>
            <a:r>
              <a:rPr lang="en-US" sz="1600">
                <a:solidFill>
                  <a:srgbClr val="13141A"/>
                </a:solidFill>
              </a:rPr>
              <a:t>拿到export defalut的</a:t>
            </a:r>
            <a:endParaRPr sz="1600">
              <a:solidFill>
                <a:srgbClr val="13141A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1600"/>
              <a:buAutoNum type="alphaLcPeriod"/>
            </a:pPr>
            <a:r>
              <a:rPr b="1" lang="en-US" sz="1600">
                <a:solidFill>
                  <a:srgbClr val="6A9955"/>
                </a:solidFill>
              </a:rPr>
              <a:t>＊</a:t>
            </a:r>
            <a:r>
              <a:rPr lang="en-US" sz="1600">
                <a:solidFill>
                  <a:srgbClr val="13141A"/>
                </a:solidFill>
              </a:rPr>
              <a:t>全拿</a:t>
            </a:r>
            <a:endParaRPr sz="1600">
              <a:solidFill>
                <a:srgbClr val="13141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41A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41A"/>
              </a:buClr>
              <a:buSzPts val="2000"/>
              <a:buChar char="●"/>
            </a:pPr>
            <a:r>
              <a:rPr lang="en-US" sz="2000">
                <a:solidFill>
                  <a:srgbClr val="13141A"/>
                </a:solidFill>
              </a:rPr>
              <a:t>export/ export default 的差異</a:t>
            </a:r>
            <a:endParaRPr sz="2000">
              <a:solidFill>
                <a:srgbClr val="13141A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141A"/>
                </a:solidFill>
              </a:rPr>
              <a:t>export: 可以有很多個, import使用時需要解構提取。</a:t>
            </a:r>
            <a:endParaRPr sz="1600">
              <a:solidFill>
                <a:srgbClr val="13141A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141A"/>
                </a:solidFill>
              </a:rPr>
              <a:t>export default: 只能一個, import使用不需解構。</a:t>
            </a:r>
            <a:endParaRPr sz="1600">
              <a:solidFill>
                <a:srgbClr val="13141A"/>
              </a:solidFill>
            </a:endParaRPr>
          </a:p>
          <a:p>
            <a:pPr indent="457200" lvl="0" marL="502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FF"/>
                </a:solidFill>
              </a:rPr>
              <a:t>./modulesDemo/index.html</a:t>
            </a:r>
            <a:endParaRPr b="1" sz="2000" u="sng">
              <a:solidFill>
                <a:srgbClr val="0000FF"/>
              </a:solidFill>
            </a:endParaRPr>
          </a:p>
        </p:txBody>
      </p:sp>
      <p:sp>
        <p:nvSpPr>
          <p:cNvPr id="762" name="Google Shape;762;gf5dd2fdc71_0_39"/>
          <p:cNvSpPr txBox="1"/>
          <p:nvPr/>
        </p:nvSpPr>
        <p:spPr>
          <a:xfrm>
            <a:off x="0" y="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1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eb39b791c4_0_50"/>
          <p:cNvSpPr txBox="1"/>
          <p:nvPr>
            <p:ph type="title"/>
          </p:nvPr>
        </p:nvSpPr>
        <p:spPr>
          <a:xfrm>
            <a:off x="917999" y="396000"/>
            <a:ext cx="6270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t/>
            </a:r>
            <a:endParaRPr sz="3000">
              <a:solidFill>
                <a:srgbClr val="13141A"/>
              </a:solidFill>
            </a:endParaRPr>
          </a:p>
        </p:txBody>
      </p:sp>
      <p:sp>
        <p:nvSpPr>
          <p:cNvPr id="768" name="Google Shape;768;geb39b791c4_0_50"/>
          <p:cNvSpPr txBox="1"/>
          <p:nvPr>
            <p:ph idx="1" type="body"/>
          </p:nvPr>
        </p:nvSpPr>
        <p:spPr>
          <a:xfrm>
            <a:off x="918000" y="692696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geb39b791c4_0_50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70" name="Google Shape;770;geb39b791c4_0_5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geb39b791c4_0_50"/>
          <p:cNvSpPr txBox="1"/>
          <p:nvPr>
            <p:ph idx="3" type="body"/>
          </p:nvPr>
        </p:nvSpPr>
        <p:spPr>
          <a:xfrm>
            <a:off x="2997450" y="3172801"/>
            <a:ext cx="31491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None/>
            </a:pPr>
            <a:r>
              <a:rPr b="1" lang="en-US" sz="3000">
                <a:solidFill>
                  <a:srgbClr val="1B1B1B"/>
                </a:solidFill>
              </a:rPr>
              <a:t>Thanks for listening</a:t>
            </a:r>
            <a:endParaRPr b="1" sz="4400">
              <a:solidFill>
                <a:srgbClr val="1B1B1B"/>
              </a:solidFill>
            </a:endParaRPr>
          </a:p>
        </p:txBody>
      </p:sp>
      <p:pic>
        <p:nvPicPr>
          <p:cNvPr descr="Thank You for Listening Quotes #3426989 | Quote Addicts | Listening quotes,  Wise words quotes, Distance love quotes" id="772" name="Google Shape;772;geb39b791c4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412" y="2342312"/>
            <a:ext cx="3589175" cy="21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5"/>
          <p:cNvSpPr txBox="1"/>
          <p:nvPr>
            <p:ph type="title"/>
          </p:nvPr>
        </p:nvSpPr>
        <p:spPr>
          <a:xfrm>
            <a:off x="1005413" y="65069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</a:pPr>
            <a:r>
              <a:rPr lang="en-US" sz="3600">
                <a:solidFill>
                  <a:srgbClr val="1B1B1B"/>
                </a:solidFill>
              </a:rPr>
              <a:t>Q &amp; A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778" name="Google Shape;778;p15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79" name="Google Shape;779;p15"/>
          <p:cNvSpPr txBox="1"/>
          <p:nvPr>
            <p:ph idx="12" type="sldNum"/>
          </p:nvPr>
        </p:nvSpPr>
        <p:spPr>
          <a:xfrm>
            <a:off x="8639680" y="6376243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0" name="Google Shape;780;p15"/>
          <p:cNvSpPr txBox="1"/>
          <p:nvPr>
            <p:ph idx="3" type="body"/>
          </p:nvPr>
        </p:nvSpPr>
        <p:spPr>
          <a:xfrm>
            <a:off x="251527" y="1251828"/>
            <a:ext cx="8892600" cy="5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032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141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0ffc7f3f_0_32"/>
          <p:cNvSpPr txBox="1"/>
          <p:nvPr>
            <p:ph type="title"/>
          </p:nvPr>
        </p:nvSpPr>
        <p:spPr>
          <a:xfrm>
            <a:off x="827513" y="505344"/>
            <a:ext cx="7861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solidFill>
                  <a:srgbClr val="303233"/>
                </a:solidFill>
              </a:rPr>
              <a:t>Declare variable </a:t>
            </a:r>
            <a:endParaRPr sz="3600">
              <a:solidFill>
                <a:srgbClr val="1B1B1B"/>
              </a:solidFill>
            </a:endParaRPr>
          </a:p>
        </p:txBody>
      </p:sp>
      <p:sp>
        <p:nvSpPr>
          <p:cNvPr id="140" name="Google Shape;140;gf30ffc7f3f_0_32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gf30ffc7f3f_0_32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gf30ffc7f3f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5" y="2210600"/>
            <a:ext cx="8839201" cy="6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30ffc7f3f_0_32"/>
          <p:cNvSpPr txBox="1"/>
          <p:nvPr/>
        </p:nvSpPr>
        <p:spPr>
          <a:xfrm>
            <a:off x="251525" y="1256300"/>
            <a:ext cx="666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-US" sz="2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0" i="0" lang="en-US" sz="2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0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'huang'</a:t>
            </a:r>
            <a:r>
              <a:rPr b="0" i="0" lang="en-US" sz="2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-US" sz="2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0" i="0" lang="en-US" sz="2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0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'jared'</a:t>
            </a:r>
            <a:r>
              <a:rPr b="0" i="0" lang="en-US" sz="2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C0CC00"/>
      </a:dk1>
      <a:lt1>
        <a:srgbClr val="E3E4EB"/>
      </a:lt1>
      <a:dk2>
        <a:srgbClr val="909228"/>
      </a:dk2>
      <a:lt2>
        <a:srgbClr val="E3E4EB"/>
      </a:lt2>
      <a:accent1>
        <a:srgbClr val="909228"/>
      </a:accent1>
      <a:accent2>
        <a:srgbClr val="E13863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9092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Jared</dc:creator>
</cp:coreProperties>
</file>