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6" roundtripDataSignature="AMtx7mjzYi8dbRyl5SlbYbrLiYJEa5EM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8cc11561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f8cc115615_0_1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f8cc115615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f8cc115615_0_1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8cc11561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f8cc115615_0_1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8cc115615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f8cc115615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8cc11561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f8cc115615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f8cc115615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f8cc115615_1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8cc115615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3" name="Google Shape;213;gf8cc115615_1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8cc11561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f8cc115615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358c8ec1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f358c8ec13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358c8ec1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f358c8ec13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f8cc115615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f8cc115615_1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f90b628f63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f90b628f63_3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358c8ec1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f358c8ec13_0_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90b628f63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f90b628f63_3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90b628f63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f90b628f63_3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f90b628f63_3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f90b628f63_3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90b628f63_3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f90b628f63_3_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90b628f63_3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4" name="Google Shape;324;gf90b628f63_3_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f8cc11561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gf8cc115615_0_1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90b628f63_3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f90b628f63_3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90b628f63_3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gf90b628f63_3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f90b628f63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7" name="Google Shape;347;gf90b628f63_3_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f90b628f63_3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gf90b628f63_3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90b628f63_3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gf90b628f63_3_1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f90b628f63_3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6" name="Google Shape;376;gf90b628f63_3_1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f90b628f63_3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7" name="Google Shape;387;gf90b628f63_3_1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f90b628f63_3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gf90b628f63_3_1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f90b628f63_3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2" name="Google Shape;402;gf90b628f63_3_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90b628f63_3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2" name="Google Shape;412;gf90b628f63_3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8cc11561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gf8cc115615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8cc1156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f8cc115615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cc11561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gf8cc115615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f8cc115615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f8cc115615_0_1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90b628f63_3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f90b628f63_3_1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8cc11561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f8cc115615_0_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>
  <p:cSld name="標題投影片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187624" y="3501008"/>
            <a:ext cx="36004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alibri"/>
              <a:buNone/>
              <a:defRPr sz="28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187624" y="4437112"/>
            <a:ext cx="3636304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595757"/>
              </a:buClr>
              <a:buSzPts val="2100"/>
              <a:buNone/>
              <a:defRPr sz="2100">
                <a:solidFill>
                  <a:srgbClr val="595757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2DA88"/>
              </a:buClr>
              <a:buSzPts val="2800"/>
              <a:buNone/>
              <a:defRPr>
                <a:solidFill>
                  <a:srgbClr val="D2DA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D2DA88"/>
              </a:buClr>
              <a:buSzPts val="2400"/>
              <a:buNone/>
              <a:defRPr>
                <a:solidFill>
                  <a:srgbClr val="D2DA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2DA88"/>
              </a:buClr>
              <a:buSzPts val="2000"/>
              <a:buNone/>
              <a:defRPr>
                <a:solidFill>
                  <a:srgbClr val="D2DA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2" type="body"/>
          </p:nvPr>
        </p:nvSpPr>
        <p:spPr>
          <a:xfrm>
            <a:off x="1187624" y="6307540"/>
            <a:ext cx="1728192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757"/>
              </a:buClr>
              <a:buSzPts val="1800"/>
              <a:buNone/>
              <a:defRPr sz="1800">
                <a:solidFill>
                  <a:srgbClr val="595757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3" type="body"/>
          </p:nvPr>
        </p:nvSpPr>
        <p:spPr>
          <a:xfrm>
            <a:off x="3059832" y="6307540"/>
            <a:ext cx="1728192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595757"/>
              </a:buClr>
              <a:buSzPts val="1600"/>
              <a:buNone/>
              <a:defRPr sz="1600">
                <a:solidFill>
                  <a:srgbClr val="595757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6296" y="6093296"/>
            <a:ext cx="1542876" cy="499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目錄">
  <p:cSld name="目錄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4176000" y="1188000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F9227"/>
              </a:buClr>
              <a:buSzPts val="2600"/>
              <a:buNone/>
              <a:defRPr sz="2600">
                <a:solidFill>
                  <a:srgbClr val="8F9227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175999" y="1584000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3" type="body"/>
          </p:nvPr>
        </p:nvSpPr>
        <p:spPr>
          <a:xfrm>
            <a:off x="3365932" y="1080000"/>
            <a:ext cx="648072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8F9900"/>
              </a:buClr>
              <a:buSzPts val="4800"/>
              <a:buNone/>
              <a:defRPr b="0" i="1" sz="4800">
                <a:solidFill>
                  <a:srgbClr val="8F9900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4" type="body"/>
          </p:nvPr>
        </p:nvSpPr>
        <p:spPr>
          <a:xfrm>
            <a:off x="3365932" y="2060848"/>
            <a:ext cx="648072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8F9900"/>
              </a:buClr>
              <a:buSzPts val="4800"/>
              <a:buNone/>
              <a:defRPr b="0" i="1" sz="4800">
                <a:solidFill>
                  <a:srgbClr val="8F9900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5" type="body"/>
          </p:nvPr>
        </p:nvSpPr>
        <p:spPr>
          <a:xfrm>
            <a:off x="3365932" y="2996952"/>
            <a:ext cx="648072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8F9900"/>
              </a:buClr>
              <a:buSzPts val="4800"/>
              <a:buNone/>
              <a:defRPr b="0" i="1" sz="4800">
                <a:solidFill>
                  <a:srgbClr val="8F9900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6" type="body"/>
          </p:nvPr>
        </p:nvSpPr>
        <p:spPr>
          <a:xfrm>
            <a:off x="3365932" y="3933056"/>
            <a:ext cx="648072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8F9900"/>
              </a:buClr>
              <a:buSzPts val="4800"/>
              <a:buNone/>
              <a:defRPr b="0" i="1" sz="4800">
                <a:solidFill>
                  <a:srgbClr val="8F9900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7" type="body"/>
          </p:nvPr>
        </p:nvSpPr>
        <p:spPr>
          <a:xfrm>
            <a:off x="3365932" y="4941168"/>
            <a:ext cx="648072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8F9900"/>
              </a:buClr>
              <a:buSzPts val="4800"/>
              <a:buNone/>
              <a:defRPr b="0" i="1" sz="4800">
                <a:solidFill>
                  <a:srgbClr val="8F9900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8" type="body"/>
          </p:nvPr>
        </p:nvSpPr>
        <p:spPr>
          <a:xfrm>
            <a:off x="4176000" y="2132856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F9227"/>
              </a:buClr>
              <a:buSzPts val="2600"/>
              <a:buNone/>
              <a:defRPr sz="2600">
                <a:solidFill>
                  <a:srgbClr val="8F9227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9" type="body"/>
          </p:nvPr>
        </p:nvSpPr>
        <p:spPr>
          <a:xfrm>
            <a:off x="4175999" y="2556000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3" type="body"/>
          </p:nvPr>
        </p:nvSpPr>
        <p:spPr>
          <a:xfrm>
            <a:off x="4176000" y="3068960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F9227"/>
              </a:buClr>
              <a:buSzPts val="2600"/>
              <a:buNone/>
              <a:defRPr sz="2600">
                <a:solidFill>
                  <a:srgbClr val="8F9227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4" type="body"/>
          </p:nvPr>
        </p:nvSpPr>
        <p:spPr>
          <a:xfrm>
            <a:off x="4175999" y="3492000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5" type="body"/>
          </p:nvPr>
        </p:nvSpPr>
        <p:spPr>
          <a:xfrm>
            <a:off x="4176000" y="4041104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F9227"/>
              </a:buClr>
              <a:buSzPts val="2600"/>
              <a:buNone/>
              <a:defRPr sz="2600">
                <a:solidFill>
                  <a:srgbClr val="8F9227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6" type="body"/>
          </p:nvPr>
        </p:nvSpPr>
        <p:spPr>
          <a:xfrm>
            <a:off x="4175999" y="4428000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7" type="body"/>
          </p:nvPr>
        </p:nvSpPr>
        <p:spPr>
          <a:xfrm>
            <a:off x="4176000" y="5040000"/>
            <a:ext cx="352839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F9227"/>
              </a:buClr>
              <a:buSzPts val="2600"/>
              <a:buNone/>
              <a:defRPr sz="2600">
                <a:solidFill>
                  <a:srgbClr val="8F9227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8" type="body"/>
          </p:nvPr>
        </p:nvSpPr>
        <p:spPr>
          <a:xfrm>
            <a:off x="4175999" y="5436000"/>
            <a:ext cx="3528000" cy="14401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7" name="Google Shape;3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4744"/>
            <a:ext cx="2835509" cy="234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>
  <p:cSld name="含標題的內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0432" y="1"/>
            <a:ext cx="504000" cy="35158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5"/>
          <p:cNvSpPr txBox="1"/>
          <p:nvPr>
            <p:ph type="title"/>
          </p:nvPr>
        </p:nvSpPr>
        <p:spPr>
          <a:xfrm>
            <a:off x="1043608" y="332656"/>
            <a:ext cx="4104456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  <a:defRPr sz="2600">
                <a:solidFill>
                  <a:srgbClr val="BFCC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1043608" y="648000"/>
            <a:ext cx="4117550" cy="20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  <a:defRPr sz="1400">
                <a:solidFill>
                  <a:srgbClr val="88888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2DA88"/>
              </a:buClr>
              <a:buSzPts val="1800"/>
              <a:buNone/>
              <a:defRPr sz="1800">
                <a:solidFill>
                  <a:srgbClr val="D2DA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2DA88"/>
              </a:buClr>
              <a:buSzPts val="1600"/>
              <a:buNone/>
              <a:defRPr sz="1600">
                <a:solidFill>
                  <a:srgbClr val="D2DA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460169" y="0"/>
            <a:ext cx="50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900113" y="1340768"/>
            <a:ext cx="7559675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  <a:defRPr sz="1800">
                <a:solidFill>
                  <a:srgbClr val="595757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251520" y="188640"/>
            <a:ext cx="648072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BFCC00"/>
              </a:buClr>
              <a:buSzPts val="4800"/>
              <a:buNone/>
              <a:defRPr b="0" i="1" sz="4800">
                <a:solidFill>
                  <a:srgbClr val="BFCC00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5" name="Google Shape;4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3076" y="900000"/>
            <a:ext cx="360000" cy="60353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5"/>
          <p:cNvSpPr/>
          <p:nvPr/>
        </p:nvSpPr>
        <p:spPr>
          <a:xfrm>
            <a:off x="0" y="6628397"/>
            <a:ext cx="6083709" cy="75600"/>
          </a:xfrm>
          <a:custGeom>
            <a:rect b="b" l="l" r="r" t="t"/>
            <a:pathLst>
              <a:path extrusionOk="0" h="75600" w="6083709">
                <a:moveTo>
                  <a:pt x="0" y="0"/>
                </a:moveTo>
                <a:lnTo>
                  <a:pt x="6083709" y="0"/>
                </a:lnTo>
                <a:lnTo>
                  <a:pt x="5904000" y="75600"/>
                </a:lnTo>
                <a:lnTo>
                  <a:pt x="0" y="75600"/>
                </a:lnTo>
                <a:lnTo>
                  <a:pt x="0" y="0"/>
                </a:lnTo>
                <a:close/>
              </a:path>
            </a:pathLst>
          </a:custGeom>
          <a:solidFill>
            <a:srgbClr val="BFC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 rot="10800000">
            <a:off x="6001765" y="6627600"/>
            <a:ext cx="3142235" cy="77194"/>
          </a:xfrm>
          <a:custGeom>
            <a:rect b="b" l="l" r="r" t="t"/>
            <a:pathLst>
              <a:path extrusionOk="0" h="77194" w="3142235">
                <a:moveTo>
                  <a:pt x="509" y="0"/>
                </a:moveTo>
                <a:lnTo>
                  <a:pt x="3142235" y="1594"/>
                </a:lnTo>
                <a:lnTo>
                  <a:pt x="2962526" y="77194"/>
                </a:lnTo>
                <a:lnTo>
                  <a:pt x="164" y="77194"/>
                </a:lnTo>
                <a:cubicBezTo>
                  <a:pt x="-515" y="51463"/>
                  <a:pt x="1188" y="25731"/>
                  <a:pt x="509" y="0"/>
                </a:cubicBezTo>
                <a:close/>
              </a:path>
            </a:pathLst>
          </a:custGeom>
          <a:solidFill>
            <a:srgbClr val="DCDC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CDC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>
  <p:cSld name="章節標題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1783061" y="4255765"/>
            <a:ext cx="5577879" cy="325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3400"/>
              <a:buFont typeface="Calibri"/>
              <a:buNone/>
              <a:defRPr sz="3400">
                <a:solidFill>
                  <a:srgbClr val="59575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2339752" y="5229200"/>
            <a:ext cx="4464496" cy="276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95757"/>
              </a:buClr>
              <a:buSzPts val="2000"/>
              <a:buNone/>
              <a:defRPr sz="2000">
                <a:solidFill>
                  <a:srgbClr val="595757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D2DA88"/>
              </a:buClr>
              <a:buSzPts val="1800"/>
              <a:buNone/>
              <a:defRPr sz="1800">
                <a:solidFill>
                  <a:srgbClr val="D2DA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D2DA88"/>
              </a:buClr>
              <a:buSzPts val="1600"/>
              <a:buNone/>
              <a:defRPr sz="1600">
                <a:solidFill>
                  <a:srgbClr val="D2DA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D2DA88"/>
              </a:buClr>
              <a:buSzPts val="1400"/>
              <a:buNone/>
              <a:defRPr sz="1400">
                <a:solidFill>
                  <a:srgbClr val="D2DA88"/>
                </a:solidFill>
              </a:defRPr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4175956" y="3024000"/>
            <a:ext cx="792088" cy="792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BFCC00"/>
              </a:buClr>
              <a:buSzPts val="4000"/>
              <a:buNone/>
              <a:defRPr b="1" i="1" sz="4000">
                <a:solidFill>
                  <a:srgbClr val="BFCC00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內容">
  <p:cSld name="內容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0432" y="1"/>
            <a:ext cx="504000" cy="35158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460169" y="0"/>
            <a:ext cx="50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900113" y="1340768"/>
            <a:ext cx="7559675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  <a:defRPr sz="1800">
                <a:solidFill>
                  <a:srgbClr val="595757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6"/>
          <p:cNvSpPr/>
          <p:nvPr/>
        </p:nvSpPr>
        <p:spPr>
          <a:xfrm>
            <a:off x="0" y="6628397"/>
            <a:ext cx="6083709" cy="75600"/>
          </a:xfrm>
          <a:custGeom>
            <a:rect b="b" l="l" r="r" t="t"/>
            <a:pathLst>
              <a:path extrusionOk="0" h="75600" w="6083709">
                <a:moveTo>
                  <a:pt x="0" y="0"/>
                </a:moveTo>
                <a:lnTo>
                  <a:pt x="6083709" y="0"/>
                </a:lnTo>
                <a:lnTo>
                  <a:pt x="5904000" y="75600"/>
                </a:lnTo>
                <a:lnTo>
                  <a:pt x="0" y="75600"/>
                </a:lnTo>
                <a:lnTo>
                  <a:pt x="0" y="0"/>
                </a:lnTo>
                <a:close/>
              </a:path>
            </a:pathLst>
          </a:custGeom>
          <a:solidFill>
            <a:srgbClr val="BFCC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6"/>
          <p:cNvSpPr/>
          <p:nvPr/>
        </p:nvSpPr>
        <p:spPr>
          <a:xfrm rot="10800000">
            <a:off x="6001765" y="6627600"/>
            <a:ext cx="3142235" cy="77194"/>
          </a:xfrm>
          <a:custGeom>
            <a:rect b="b" l="l" r="r" t="t"/>
            <a:pathLst>
              <a:path extrusionOk="0" h="77194" w="3142235">
                <a:moveTo>
                  <a:pt x="509" y="0"/>
                </a:moveTo>
                <a:lnTo>
                  <a:pt x="3142235" y="1594"/>
                </a:lnTo>
                <a:lnTo>
                  <a:pt x="2962526" y="77194"/>
                </a:lnTo>
                <a:lnTo>
                  <a:pt x="164" y="77194"/>
                </a:lnTo>
                <a:cubicBezTo>
                  <a:pt x="-515" y="51463"/>
                  <a:pt x="1188" y="25731"/>
                  <a:pt x="509" y="0"/>
                </a:cubicBezTo>
                <a:close/>
              </a:path>
            </a:pathLst>
          </a:custGeom>
          <a:solidFill>
            <a:srgbClr val="DCDCD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CDC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頁">
  <p:cSld name="空白頁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" type="body"/>
          </p:nvPr>
        </p:nvSpPr>
        <p:spPr>
          <a:xfrm>
            <a:off x="900113" y="1340768"/>
            <a:ext cx="7559675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  <a:defRPr sz="1800">
                <a:solidFill>
                  <a:srgbClr val="595757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2DA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Relationship Id="rId5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vuejs.org/v2/guide/events.html#Event-Modifiers" TargetMode="External"/><Relationship Id="rId4" Type="http://schemas.openxmlformats.org/officeDocument/2006/relationships/image" Target="../media/image23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Relationship Id="rId8" Type="http://schemas.openxmlformats.org/officeDocument/2006/relationships/image" Target="../media/image3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vuejs.org/v2/guide/forms.html#Modifiers" TargetMode="External"/><Relationship Id="rId4" Type="http://schemas.openxmlformats.org/officeDocument/2006/relationships/image" Target="../media/image36.png"/><Relationship Id="rId5" Type="http://schemas.openxmlformats.org/officeDocument/2006/relationships/image" Target="../media/image33.png"/><Relationship Id="rId6" Type="http://schemas.openxmlformats.org/officeDocument/2006/relationships/image" Target="../media/image3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4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pillarjs/path-to-regexp/tree/v1.7.0" TargetMode="External"/><Relationship Id="rId4" Type="http://schemas.openxmlformats.org/officeDocument/2006/relationships/image" Target="../media/image44.png"/><Relationship Id="rId5" Type="http://schemas.openxmlformats.org/officeDocument/2006/relationships/image" Target="../media/image53.png"/><Relationship Id="rId6" Type="http://schemas.openxmlformats.org/officeDocument/2006/relationships/image" Target="../media/image4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2.png"/><Relationship Id="rId4" Type="http://schemas.openxmlformats.org/officeDocument/2006/relationships/image" Target="../media/image6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1.png"/><Relationship Id="rId4" Type="http://schemas.openxmlformats.org/officeDocument/2006/relationships/image" Target="../media/image5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0.png"/><Relationship Id="rId4" Type="http://schemas.openxmlformats.org/officeDocument/2006/relationships/image" Target="../media/image5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3.png"/><Relationship Id="rId4" Type="http://schemas.openxmlformats.org/officeDocument/2006/relationships/image" Target="../media/image5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8.png"/><Relationship Id="rId4" Type="http://schemas.openxmlformats.org/officeDocument/2006/relationships/image" Target="../media/image56.png"/><Relationship Id="rId5" Type="http://schemas.openxmlformats.org/officeDocument/2006/relationships/image" Target="../media/image62.png"/><Relationship Id="rId6" Type="http://schemas.openxmlformats.org/officeDocument/2006/relationships/image" Target="../media/image6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6.png"/><Relationship Id="rId4" Type="http://schemas.openxmlformats.org/officeDocument/2006/relationships/image" Target="../media/image67.png"/><Relationship Id="rId5" Type="http://schemas.openxmlformats.org/officeDocument/2006/relationships/image" Target="../media/image6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8.png"/><Relationship Id="rId4" Type="http://schemas.openxmlformats.org/officeDocument/2006/relationships/image" Target="../media/image7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9.png"/><Relationship Id="rId4" Type="http://schemas.openxmlformats.org/officeDocument/2006/relationships/image" Target="../media/image71.png"/><Relationship Id="rId5" Type="http://schemas.openxmlformats.org/officeDocument/2006/relationships/image" Target="../media/image7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mustache.github.io/" TargetMode="External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89650" y="240098"/>
            <a:ext cx="7264800" cy="10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alibri"/>
              <a:buNone/>
            </a:pPr>
            <a:r>
              <a:rPr lang="en-US" sz="3000">
                <a:solidFill>
                  <a:srgbClr val="000000"/>
                </a:solidFill>
              </a:rPr>
              <a:t>Vue.js | Vuex | Vue Router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5507699" y="4217487"/>
            <a:ext cx="3636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2100"/>
              <a:buNone/>
            </a:pPr>
            <a:r>
              <a:rPr lang="en-US"/>
              <a:t>RD1 - Jared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2100"/>
              <a:buNone/>
            </a:pPr>
            <a:r>
              <a:rPr lang="en-US" sz="1000" u="sng"/>
              <a:t>2021/10/20</a:t>
            </a:r>
            <a:endParaRPr sz="1000" u="sng"/>
          </a:p>
        </p:txBody>
      </p:sp>
      <p:sp>
        <p:nvSpPr>
          <p:cNvPr id="66" name="Google Shape;66;p1"/>
          <p:cNvSpPr txBox="1"/>
          <p:nvPr>
            <p:ph idx="2" type="body"/>
          </p:nvPr>
        </p:nvSpPr>
        <p:spPr>
          <a:xfrm>
            <a:off x="32699" y="4132775"/>
            <a:ext cx="3822600" cy="5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None/>
            </a:pPr>
            <a:r>
              <a:rPr lang="en-US" sz="1000">
                <a:solidFill>
                  <a:srgbClr val="B7B7B7"/>
                </a:solidFill>
              </a:rPr>
              <a:t>圖片來源:</a:t>
            </a:r>
            <a:r>
              <a:rPr lang="en-US" sz="1000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 https://ovvo.cc/using-vuejs-for-the-first-time/</a:t>
            </a:r>
            <a:endParaRPr sz="1000">
              <a:solidFill>
                <a:srgbClr val="B7B7B7"/>
              </a:solidFill>
            </a:endParaRPr>
          </a:p>
        </p:txBody>
      </p:sp>
      <p:sp>
        <p:nvSpPr>
          <p:cNvPr id="67" name="Google Shape;67;p1"/>
          <p:cNvSpPr txBox="1"/>
          <p:nvPr>
            <p:ph idx="3" type="body"/>
          </p:nvPr>
        </p:nvSpPr>
        <p:spPr>
          <a:xfrm>
            <a:off x="3059832" y="6307540"/>
            <a:ext cx="17283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Vue.js 新手上路之初體驗筆記- 逍遙雲飛" id="68" name="Google Shape;6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650" y="1072426"/>
            <a:ext cx="6708799" cy="281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8cc115615_0_158"/>
          <p:cNvSpPr txBox="1"/>
          <p:nvPr>
            <p:ph type="title"/>
          </p:nvPr>
        </p:nvSpPr>
        <p:spPr>
          <a:xfrm>
            <a:off x="1043608" y="332656"/>
            <a:ext cx="4104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watch偵聽屬性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4" name="Google Shape;144;gf8cc115615_0_158"/>
          <p:cNvSpPr txBox="1"/>
          <p:nvPr>
            <p:ph idx="1" type="body"/>
          </p:nvPr>
        </p:nvSpPr>
        <p:spPr>
          <a:xfrm>
            <a:off x="1043608" y="648000"/>
            <a:ext cx="4117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f8cc115615_0_158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gf8cc115615_0_158"/>
          <p:cNvSpPr txBox="1"/>
          <p:nvPr>
            <p:ph idx="2" type="body"/>
          </p:nvPr>
        </p:nvSpPr>
        <p:spPr>
          <a:xfrm>
            <a:off x="899513" y="1332643"/>
            <a:ext cx="75597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偵聽資料，資料有異動則觸發，參數可拿到新/舊資料。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#</a:t>
            </a:r>
            <a:r>
              <a:rPr lang="en-US" sz="1400" u="sng"/>
              <a:t>computed與 watch使用與差異：</a:t>
            </a:r>
            <a:endParaRPr sz="14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u="sng"/>
              <a:t>1.單純的資料產出與行為，可以computed set處理，則優先使用computed。</a:t>
            </a:r>
            <a:endParaRPr sz="14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 u="sng"/>
              <a:t>2.有比較複雜的邏輯與行為再考慮使用watch。</a:t>
            </a:r>
            <a:endParaRPr sz="1400" u="sng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 u="sng"/>
              <a:t>load api, 調用function, 複雜一點的邏輯或者非同步事件...</a:t>
            </a:r>
            <a:endParaRPr sz="12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7" name="Google Shape;147;gf8cc115615_0_158"/>
          <p:cNvSpPr txBox="1"/>
          <p:nvPr>
            <p:ph idx="3" type="body"/>
          </p:nvPr>
        </p:nvSpPr>
        <p:spPr>
          <a:xfrm>
            <a:off x="251520" y="18864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4800"/>
              <a:buNone/>
            </a:pPr>
            <a:r>
              <a:t/>
            </a:r>
            <a:endParaRPr/>
          </a:p>
        </p:txBody>
      </p:sp>
      <p:pic>
        <p:nvPicPr>
          <p:cNvPr id="148" name="Google Shape;148;gf8cc115615_0_1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1298" y="2867875"/>
            <a:ext cx="5290399" cy="1541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f8cc115615_0_1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1298" y="1667223"/>
            <a:ext cx="5290400" cy="12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/>
          <p:nvPr>
            <p:ph type="title"/>
          </p:nvPr>
        </p:nvSpPr>
        <p:spPr>
          <a:xfrm>
            <a:off x="1783061" y="4263890"/>
            <a:ext cx="55779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3400"/>
              <a:buFont typeface="Calibri"/>
              <a:buNone/>
            </a:pPr>
            <a:r>
              <a:rPr lang="en-US" sz="4000">
                <a:solidFill>
                  <a:schemeClr val="accent6"/>
                </a:solidFill>
              </a:rPr>
              <a:t>Directive指令介紹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155" name="Google Shape;155;p3"/>
          <p:cNvSpPr txBox="1"/>
          <p:nvPr>
            <p:ph idx="1" type="body"/>
          </p:nvPr>
        </p:nvSpPr>
        <p:spPr>
          <a:xfrm>
            <a:off x="2339752" y="5229200"/>
            <a:ext cx="4464496" cy="276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8cc115615_0_150"/>
          <p:cNvSpPr txBox="1"/>
          <p:nvPr>
            <p:ph type="title"/>
          </p:nvPr>
        </p:nvSpPr>
        <p:spPr>
          <a:xfrm>
            <a:off x="1043608" y="332656"/>
            <a:ext cx="4104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Directive指令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1" name="Google Shape;161;gf8cc115615_0_150"/>
          <p:cNvSpPr txBox="1"/>
          <p:nvPr>
            <p:ph idx="1" type="body"/>
          </p:nvPr>
        </p:nvSpPr>
        <p:spPr>
          <a:xfrm>
            <a:off x="1043608" y="648000"/>
            <a:ext cx="4117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f8cc115615_0_150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gf8cc115615_0_150"/>
          <p:cNvSpPr txBox="1"/>
          <p:nvPr>
            <p:ph idx="2" type="body"/>
          </p:nvPr>
        </p:nvSpPr>
        <p:spPr>
          <a:xfrm>
            <a:off x="859438" y="1340768"/>
            <a:ext cx="75597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AutoNum type="arabicPeriod"/>
            </a:pP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V-bind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AutoNum type="arabicPeriod"/>
            </a:pP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v-if v-show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AutoNum type="arabicPeriod"/>
            </a:pP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v-for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AutoNum type="arabicPeriod"/>
            </a:pP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v-model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AutoNum type="arabicPeriod"/>
            </a:pPr>
            <a:r>
              <a:rPr lang="en-US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v-on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4" name="Google Shape;164;gf8cc115615_0_150"/>
          <p:cNvSpPr txBox="1"/>
          <p:nvPr>
            <p:ph idx="3" type="body"/>
          </p:nvPr>
        </p:nvSpPr>
        <p:spPr>
          <a:xfrm>
            <a:off x="251520" y="18864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4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f8cc115615_0_121"/>
          <p:cNvSpPr txBox="1"/>
          <p:nvPr>
            <p:ph type="title"/>
          </p:nvPr>
        </p:nvSpPr>
        <p:spPr>
          <a:xfrm>
            <a:off x="1043608" y="332656"/>
            <a:ext cx="4104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Directive: v-bind </a:t>
            </a:r>
            <a:r>
              <a:rPr lang="en-US" sz="1200">
                <a:solidFill>
                  <a:srgbClr val="000000"/>
                </a:solidFill>
              </a:rPr>
              <a:t>(縮寫為使用一個冒號：)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70" name="Google Shape;170;gf8cc115615_0_121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gf8cc115615_0_121"/>
          <p:cNvSpPr txBox="1"/>
          <p:nvPr>
            <p:ph idx="2" type="body"/>
          </p:nvPr>
        </p:nvSpPr>
        <p:spPr>
          <a:xfrm>
            <a:off x="67525" y="823725"/>
            <a:ext cx="8274300" cy="51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使用於綁定屬性給DOM; src/ type/ herf/ class/ style ...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綁定</a:t>
            </a:r>
            <a:r>
              <a:rPr b="1" lang="en-US"/>
              <a:t>class/ style</a:t>
            </a:r>
            <a:r>
              <a:rPr lang="en-US"/>
              <a:t>可使用三種型態；String, Array, Object;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/>
              <a:t>以</a:t>
            </a:r>
            <a:r>
              <a:rPr b="1" lang="en-US" sz="1400"/>
              <a:t>Object</a:t>
            </a:r>
            <a:r>
              <a:rPr lang="en-US" sz="1400"/>
              <a:t>示範 </a:t>
            </a:r>
            <a:r>
              <a:rPr b="1" lang="en-US" sz="1400"/>
              <a:t>{ class名稱 : Boolean}</a:t>
            </a:r>
            <a:endParaRPr b="1"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2" name="Google Shape;172;gf8cc115615_0_1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4774313"/>
            <a:ext cx="8505825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f8cc115615_0_1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25" y="1605702"/>
            <a:ext cx="6170850" cy="8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f8cc115615_0_1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525" y="2555650"/>
            <a:ext cx="2854875" cy="20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f8cc115615_1_24"/>
          <p:cNvSpPr txBox="1"/>
          <p:nvPr>
            <p:ph type="title"/>
          </p:nvPr>
        </p:nvSpPr>
        <p:spPr>
          <a:xfrm>
            <a:off x="1043597" y="332650"/>
            <a:ext cx="56280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Directive: 條件渲染v-if/ v-show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0" name="Google Shape;180;gf8cc115615_1_24"/>
          <p:cNvSpPr txBox="1"/>
          <p:nvPr>
            <p:ph idx="1" type="body"/>
          </p:nvPr>
        </p:nvSpPr>
        <p:spPr>
          <a:xfrm>
            <a:off x="1043608" y="648000"/>
            <a:ext cx="4117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f8cc115615_1_24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gf8cc115615_1_24"/>
          <p:cNvSpPr txBox="1"/>
          <p:nvPr>
            <p:ph idx="2" type="body"/>
          </p:nvPr>
        </p:nvSpPr>
        <p:spPr>
          <a:xfrm>
            <a:off x="900113" y="1340768"/>
            <a:ext cx="75597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rPr lang="en-US"/>
              <a:t># v-if v.s v-show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US" sz="1200"/>
              <a:t>v-if:</a:t>
            </a:r>
            <a:endParaRPr b="1"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/>
              <a:t> 一開始條件若false，則不會編譯渲染；false的情況是使用，Dom拔除不見。</a:t>
            </a:r>
            <a:endParaRPr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/>
              <a:t>（切換成本大）</a:t>
            </a:r>
            <a:endParaRPr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US" sz="1200"/>
              <a:t>v-show:</a:t>
            </a:r>
            <a:endParaRPr b="1"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/>
              <a:t>不管條件怎樣，一定會編譯渲染，false情況是將css控制display:none；DOM還在</a:t>
            </a:r>
            <a:endParaRPr sz="1200"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>
                <a:solidFill>
                  <a:srgbClr val="434343"/>
                </a:solidFill>
              </a:rPr>
              <a:t>不能使用 </a:t>
            </a:r>
            <a:r>
              <a:rPr b="1" lang="en-US" sz="1200">
                <a:solidFill>
                  <a:srgbClr val="434343"/>
                </a:solidFill>
                <a:highlight>
                  <a:srgbClr val="EFEFEF"/>
                </a:highlight>
              </a:rPr>
              <a:t>&lt;template&gt; </a:t>
            </a:r>
            <a:r>
              <a:rPr lang="en-US" sz="1200">
                <a:solidFill>
                  <a:srgbClr val="434343"/>
                </a:solidFill>
                <a:highlight>
                  <a:srgbClr val="EFEFEF"/>
                </a:highlight>
              </a:rPr>
              <a:t>與 </a:t>
            </a:r>
            <a:r>
              <a:rPr b="1" lang="en-US" sz="1200">
                <a:solidFill>
                  <a:srgbClr val="434343"/>
                </a:solidFill>
                <a:highlight>
                  <a:srgbClr val="EFEFEF"/>
                </a:highlight>
              </a:rPr>
              <a:t>v-else</a:t>
            </a:r>
            <a:endParaRPr b="1" sz="12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200"/>
              <a:t>（初始成本大）</a:t>
            </a:r>
            <a:endParaRPr sz="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/>
              <a:t>＃若DOM有頻繁切換的需求，建議使用v-show。</a:t>
            </a:r>
            <a:endParaRPr sz="1000"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sp>
        <p:nvSpPr>
          <p:cNvPr id="183" name="Google Shape;183;gf8cc115615_1_24"/>
          <p:cNvSpPr txBox="1"/>
          <p:nvPr>
            <p:ph idx="3" type="body"/>
          </p:nvPr>
        </p:nvSpPr>
        <p:spPr>
          <a:xfrm>
            <a:off x="251520" y="18864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4800"/>
              <a:buNone/>
            </a:pPr>
            <a:r>
              <a:t/>
            </a:r>
            <a:endParaRPr/>
          </a:p>
        </p:txBody>
      </p:sp>
      <p:pic>
        <p:nvPicPr>
          <p:cNvPr id="184" name="Google Shape;184;gf8cc115615_1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1213" y="648000"/>
            <a:ext cx="69627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8cc115615_0_86"/>
          <p:cNvSpPr txBox="1"/>
          <p:nvPr>
            <p:ph type="title"/>
          </p:nvPr>
        </p:nvSpPr>
        <p:spPr>
          <a:xfrm>
            <a:off x="1043597" y="332650"/>
            <a:ext cx="56280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Directive: 列表渲染 v-for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90" name="Google Shape;190;gf8cc115615_0_86"/>
          <p:cNvSpPr txBox="1"/>
          <p:nvPr>
            <p:ph idx="1" type="body"/>
          </p:nvPr>
        </p:nvSpPr>
        <p:spPr>
          <a:xfrm>
            <a:off x="1043608" y="632650"/>
            <a:ext cx="4117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f8cc115615_0_86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gf8cc115615_0_86"/>
          <p:cNvSpPr txBox="1"/>
          <p:nvPr>
            <p:ph idx="2" type="body"/>
          </p:nvPr>
        </p:nvSpPr>
        <p:spPr>
          <a:xfrm>
            <a:off x="899513" y="836643"/>
            <a:ext cx="75597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1.可 v-for template 或者 component元件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2.	Array —&gt; (item, Index)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Object —&gt; (value, key, index)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3.需要綁:key, 建議綁 number, string或後端給的primary key</a:t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f8cc115615_0_86"/>
          <p:cNvSpPr txBox="1"/>
          <p:nvPr>
            <p:ph idx="3" type="body"/>
          </p:nvPr>
        </p:nvSpPr>
        <p:spPr>
          <a:xfrm>
            <a:off x="251520" y="18864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4800"/>
              <a:buNone/>
            </a:pPr>
            <a:r>
              <a:t/>
            </a:r>
            <a:endParaRPr/>
          </a:p>
        </p:txBody>
      </p:sp>
      <p:pic>
        <p:nvPicPr>
          <p:cNvPr id="194" name="Google Shape;194;gf8cc115615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13" y="2063900"/>
            <a:ext cx="6867525" cy="18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f8cc115615_0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8138" y="4491161"/>
            <a:ext cx="4448424" cy="1035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f8cc115615_0_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9521" y="5597200"/>
            <a:ext cx="4448426" cy="7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f8cc115615_0_86"/>
          <p:cNvSpPr txBox="1"/>
          <p:nvPr/>
        </p:nvSpPr>
        <p:spPr>
          <a:xfrm>
            <a:off x="899525" y="4132900"/>
            <a:ext cx="468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警告：不要 v-for + v-if 指令同地方</a:t>
            </a:r>
            <a:endParaRPr b="1" i="0" sz="14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8cc115615_1_46"/>
          <p:cNvSpPr txBox="1"/>
          <p:nvPr>
            <p:ph type="title"/>
          </p:nvPr>
        </p:nvSpPr>
        <p:spPr>
          <a:xfrm>
            <a:off x="828075" y="188650"/>
            <a:ext cx="8231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Directive: v-on (縮寫＠)；Event Handling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3" name="Google Shape;203;gf8cc115615_1_46"/>
          <p:cNvSpPr txBox="1"/>
          <p:nvPr>
            <p:ph idx="1" type="body"/>
          </p:nvPr>
        </p:nvSpPr>
        <p:spPr>
          <a:xfrm>
            <a:off x="1043608" y="648000"/>
            <a:ext cx="4117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f8cc115615_1_46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gf8cc115615_1_46"/>
          <p:cNvSpPr txBox="1"/>
          <p:nvPr>
            <p:ph idx="2" type="body"/>
          </p:nvPr>
        </p:nvSpPr>
        <p:spPr>
          <a:xfrm>
            <a:off x="965113" y="1300143"/>
            <a:ext cx="75597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rPr lang="en-US"/>
              <a:t>1.可偵聽事件 + 事件修飾符 </a:t>
            </a:r>
            <a:r>
              <a:rPr lang="en-US"/>
              <a:t>+ 系統修飾符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click, mouse ...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native原生事件</a:t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鍵盤事件: </a:t>
            </a:r>
            <a:r>
              <a:rPr lang="en-US" sz="1100"/>
              <a:t>keyup.enter/ space/  esc/ 上下左右 ...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rPr lang="en-US"/>
              <a:t>2.</a:t>
            </a:r>
            <a:r>
              <a:rPr lang="en-US">
                <a:solidFill>
                  <a:srgbClr val="434343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Event Modifiers</a:t>
            </a:r>
            <a:r>
              <a:rPr lang="en-US">
                <a:solidFill>
                  <a:srgbClr val="434343"/>
                </a:solidFill>
              </a:rPr>
              <a:t>修飾符與 System Modifiers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pic>
        <p:nvPicPr>
          <p:cNvPr id="206" name="Google Shape;206;gf8cc115615_1_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6750" y="3284468"/>
            <a:ext cx="1459815" cy="1365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f8cc115615_1_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64650" y="1874200"/>
            <a:ext cx="2581625" cy="98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f8cc115615_1_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16750" y="4796143"/>
            <a:ext cx="4543425" cy="27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f8cc115615_1_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388875" y="3284468"/>
            <a:ext cx="150495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f8cc115615_1_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64650" y="1300147"/>
            <a:ext cx="3650551" cy="5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f8cc115615_1_64"/>
          <p:cNvSpPr txBox="1"/>
          <p:nvPr>
            <p:ph type="title"/>
          </p:nvPr>
        </p:nvSpPr>
        <p:spPr>
          <a:xfrm>
            <a:off x="828075" y="188650"/>
            <a:ext cx="8231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Directive: v-model → form binding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6" name="Google Shape;216;gf8cc115615_1_64"/>
          <p:cNvSpPr txBox="1"/>
          <p:nvPr>
            <p:ph idx="1" type="body"/>
          </p:nvPr>
        </p:nvSpPr>
        <p:spPr>
          <a:xfrm>
            <a:off x="1043608" y="648000"/>
            <a:ext cx="4117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f8cc115615_1_64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gf8cc115615_1_64"/>
          <p:cNvSpPr txBox="1"/>
          <p:nvPr>
            <p:ph idx="2" type="body"/>
          </p:nvPr>
        </p:nvSpPr>
        <p:spPr>
          <a:xfrm>
            <a:off x="956988" y="1031993"/>
            <a:ext cx="75597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34343"/>
                </a:solidFill>
              </a:rPr>
              <a:t>使用 v-model 實現 表單 input, radio, textarea, checkbox雙向綁定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400">
                <a:solidFill>
                  <a:srgbClr val="434343"/>
                </a:solidFill>
              </a:rPr>
              <a:t>v-model(語法糖)= 觸發原生</a:t>
            </a:r>
            <a:r>
              <a:rPr b="1" lang="en-US" sz="1400">
                <a:solidFill>
                  <a:srgbClr val="434343"/>
                </a:solidFill>
              </a:rPr>
              <a:t>input,change</a:t>
            </a:r>
            <a:r>
              <a:rPr lang="en-US" sz="1400">
                <a:solidFill>
                  <a:srgbClr val="434343"/>
                </a:solidFill>
              </a:rPr>
              <a:t>事件寫</a:t>
            </a:r>
            <a:r>
              <a:rPr lang="en-US" sz="1400">
                <a:solidFill>
                  <a:srgbClr val="434343"/>
                </a:solidFill>
              </a:rPr>
              <a:t>資料</a:t>
            </a:r>
            <a:r>
              <a:rPr lang="en-US" sz="1400">
                <a:solidFill>
                  <a:srgbClr val="434343"/>
                </a:solidFill>
              </a:rPr>
              <a:t> + :value</a:t>
            </a:r>
            <a:r>
              <a:rPr lang="en-US" sz="1400">
                <a:solidFill>
                  <a:srgbClr val="434343"/>
                </a:solidFill>
              </a:rPr>
              <a:t>資料綁定;</a:t>
            </a:r>
            <a:endParaRPr sz="14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en-US" sz="1200">
                <a:solidFill>
                  <a:srgbClr val="434343"/>
                </a:solidFill>
              </a:rPr>
              <a:t>input Event =&gt; target.value = value 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</a:pPr>
            <a:r>
              <a:rPr lang="en-US" sz="1200">
                <a:solidFill>
                  <a:srgbClr val="434343"/>
                </a:solidFill>
              </a:rPr>
              <a:t>input v-bind=’value’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34343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Modifiers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434343"/>
                </a:solidFill>
              </a:rPr>
              <a:t>.lazy/ .number/ .trim</a:t>
            </a:r>
            <a:endParaRPr sz="1000"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pic>
        <p:nvPicPr>
          <p:cNvPr id="219" name="Google Shape;219;gf8cc115615_1_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7000" y="2335025"/>
            <a:ext cx="3877825" cy="110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f8cc115615_1_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8075" y="4919693"/>
            <a:ext cx="68389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gf8cc115615_1_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7025" y="2335020"/>
            <a:ext cx="2882500" cy="18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8cc115615_0_111"/>
          <p:cNvSpPr txBox="1"/>
          <p:nvPr>
            <p:ph type="title"/>
          </p:nvPr>
        </p:nvSpPr>
        <p:spPr>
          <a:xfrm>
            <a:off x="1783061" y="4255765"/>
            <a:ext cx="55779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3400"/>
              <a:buFont typeface="Calibri"/>
              <a:buNone/>
            </a:pPr>
            <a:r>
              <a:rPr lang="en-US">
                <a:solidFill>
                  <a:schemeClr val="accent6"/>
                </a:solidFill>
              </a:rPr>
              <a:t>元件化component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27" name="Google Shape;227;gf8cc115615_0_111"/>
          <p:cNvSpPr txBox="1"/>
          <p:nvPr>
            <p:ph idx="1" type="body"/>
          </p:nvPr>
        </p:nvSpPr>
        <p:spPr>
          <a:xfrm>
            <a:off x="2339752" y="5229200"/>
            <a:ext cx="4464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358c8ec13_0_10"/>
          <p:cNvSpPr txBox="1"/>
          <p:nvPr>
            <p:ph type="title"/>
          </p:nvPr>
        </p:nvSpPr>
        <p:spPr>
          <a:xfrm>
            <a:off x="792150" y="365100"/>
            <a:ext cx="8655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component元件化與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SFC, Single File Component(單一元件檔)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33" name="Google Shape;233;gf358c8ec13_0_10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gf358c8ec13_0_10"/>
          <p:cNvSpPr txBox="1"/>
          <p:nvPr>
            <p:ph idx="2" type="body"/>
          </p:nvPr>
        </p:nvSpPr>
        <p:spPr>
          <a:xfrm>
            <a:off x="792138" y="1286018"/>
            <a:ext cx="75597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元件與程式碼便於管理與重用；有自己的data, methods,LifeCycle。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.vue</a:t>
            </a:r>
            <a:r>
              <a:rPr lang="en-US" sz="1600"/>
              <a:t>檔建議大駝峰或小駝峰。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元件命名</a:t>
            </a:r>
            <a:r>
              <a:rPr lang="en-US" sz="1600"/>
              <a:t>：</a:t>
            </a:r>
            <a:r>
              <a:rPr lang="en-US" sz="1600"/>
              <a:t>定義時可</a:t>
            </a:r>
            <a:r>
              <a:rPr lang="en-US" sz="1600"/>
              <a:t>使用</a:t>
            </a:r>
            <a:r>
              <a:rPr lang="en-US" sz="1600"/>
              <a:t>駝峰，使用於html模板時， - dash隔開。</a:t>
            </a:r>
            <a:endParaRPr sz="16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pic>
        <p:nvPicPr>
          <p:cNvPr id="235" name="Google Shape;235;gf358c8ec13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8750" y="2179637"/>
            <a:ext cx="2729675" cy="193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f358c8ec13_0_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275" y="2179624"/>
            <a:ext cx="2413500" cy="25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gf358c8ec13_0_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34400" y="2179625"/>
            <a:ext cx="3164150" cy="3028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idx="1" type="body"/>
          </p:nvPr>
        </p:nvSpPr>
        <p:spPr>
          <a:xfrm>
            <a:off x="4026150" y="191075"/>
            <a:ext cx="3545400" cy="16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595757"/>
                </a:solidFill>
              </a:rPr>
              <a:t>1.Vue.js入門</a:t>
            </a:r>
            <a:endParaRPr>
              <a:solidFill>
                <a:srgbClr val="595757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600"/>
              <a:buAutoNum type="arabicPeriod"/>
            </a:pPr>
            <a:r>
              <a:rPr lang="en-US" sz="1600">
                <a:solidFill>
                  <a:srgbClr val="595757"/>
                </a:solidFill>
              </a:rPr>
              <a:t>{{mustache}}樣板語言</a:t>
            </a:r>
            <a:endParaRPr sz="1600">
              <a:solidFill>
                <a:srgbClr val="595757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600"/>
              <a:buAutoNum type="arabicPeriod"/>
            </a:pPr>
            <a:r>
              <a:rPr lang="en-US" sz="1600">
                <a:solidFill>
                  <a:srgbClr val="595757"/>
                </a:solidFill>
              </a:rPr>
              <a:t>生命週期Lifecycle Hooks</a:t>
            </a:r>
            <a:endParaRPr sz="1600">
              <a:solidFill>
                <a:srgbClr val="595757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600"/>
              <a:buAutoNum type="arabicPeriod"/>
            </a:pPr>
            <a:r>
              <a:rPr lang="en-US" sz="1600">
                <a:solidFill>
                  <a:srgbClr val="595757"/>
                </a:solidFill>
              </a:rPr>
              <a:t>計算屬性computed/監聽屬性watch</a:t>
            </a:r>
            <a:endParaRPr sz="1600">
              <a:solidFill>
                <a:srgbClr val="595757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600"/>
              <a:buAutoNum type="arabicPeriod"/>
            </a:pPr>
            <a:r>
              <a:rPr lang="en-US" sz="1600">
                <a:solidFill>
                  <a:srgbClr val="595757"/>
                </a:solidFill>
              </a:rPr>
              <a:t>Directive指令介紹</a:t>
            </a:r>
            <a:endParaRPr sz="1600">
              <a:solidFill>
                <a:srgbClr val="595757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b="1" lang="en-US" sz="1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v-bind | v-if v-show | v-for | v-model</a:t>
            </a:r>
            <a:endParaRPr sz="2000">
              <a:solidFill>
                <a:srgbClr val="595757"/>
              </a:solidFill>
            </a:endParaRPr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4026150" y="1878875"/>
            <a:ext cx="4478700" cy="16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666666"/>
                </a:solidFill>
              </a:rPr>
              <a:t>2.Vue.js進階</a:t>
            </a:r>
            <a:endParaRPr sz="1600">
              <a:solidFill>
                <a:srgbClr val="666666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-US" sz="1200">
                <a:solidFill>
                  <a:srgbClr val="666666"/>
                </a:solidFill>
              </a:rPr>
              <a:t>component與 </a:t>
            </a:r>
            <a:r>
              <a:rPr lang="en-US" sz="1200">
                <a:solidFill>
                  <a:srgbClr val="666666"/>
                </a:solidFill>
              </a:rPr>
              <a:t>SFC, Single File Component(單一元件檔)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-US" sz="1200">
                <a:solidFill>
                  <a:srgbClr val="666666"/>
                </a:solidFill>
              </a:rPr>
              <a:t>props, $emit 父子層資料與事件傳遞</a:t>
            </a:r>
            <a:endParaRPr sz="1200">
              <a:solidFill>
                <a:srgbClr val="666666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666666"/>
              </a:buClr>
              <a:buSzPts val="1200"/>
              <a:buChar char="●"/>
            </a:pPr>
            <a:r>
              <a:rPr lang="en-US" sz="1200">
                <a:solidFill>
                  <a:srgbClr val="666666"/>
                </a:solidFill>
              </a:rPr>
              <a:t>slot插槽使用</a:t>
            </a:r>
            <a:endParaRPr sz="1200"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t/>
            </a:r>
            <a:endParaRPr sz="1200">
              <a:solidFill>
                <a:srgbClr val="666666"/>
              </a:solidFill>
            </a:endParaRPr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3975750" y="4224475"/>
            <a:ext cx="27759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666666"/>
                </a:solidFill>
              </a:rPr>
              <a:t>4</a:t>
            </a:r>
            <a:r>
              <a:rPr lang="en-US">
                <a:solidFill>
                  <a:srgbClr val="666666"/>
                </a:solidFill>
              </a:rPr>
              <a:t>.Vuex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lang="en-US" sz="1600">
                <a:solidFill>
                  <a:srgbClr val="666666"/>
                </a:solidFill>
              </a:rPr>
              <a:t>資料全域集中管理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1199850" y="4224475"/>
            <a:ext cx="27759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666666"/>
                </a:solidFill>
              </a:rPr>
              <a:t>3</a:t>
            </a:r>
            <a:r>
              <a:rPr lang="en-US">
                <a:solidFill>
                  <a:srgbClr val="666666"/>
                </a:solidFill>
              </a:rPr>
              <a:t>.Vue Router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lang="en-US" sz="1600">
                <a:solidFill>
                  <a:srgbClr val="666666"/>
                </a:solidFill>
              </a:rPr>
              <a:t>前端路由管理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77" name="Google Shape;77;p2"/>
          <p:cNvSpPr txBox="1"/>
          <p:nvPr>
            <p:ph idx="1" type="body"/>
          </p:nvPr>
        </p:nvSpPr>
        <p:spPr>
          <a:xfrm>
            <a:off x="6751650" y="4224475"/>
            <a:ext cx="23925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lang="en-US">
                <a:solidFill>
                  <a:srgbClr val="666666"/>
                </a:solidFill>
              </a:rPr>
              <a:t>5.Vue Cli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600"/>
              <a:buNone/>
            </a:pPr>
            <a:r>
              <a:rPr lang="en-US" sz="1600">
                <a:solidFill>
                  <a:srgbClr val="666666"/>
                </a:solidFill>
              </a:rPr>
              <a:t>專案資料介紹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f358c8ec13_0_45"/>
          <p:cNvSpPr txBox="1"/>
          <p:nvPr>
            <p:ph type="title"/>
          </p:nvPr>
        </p:nvSpPr>
        <p:spPr>
          <a:xfrm>
            <a:off x="491850" y="172175"/>
            <a:ext cx="46266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b="1" lang="en-US">
                <a:solidFill>
                  <a:srgbClr val="000000"/>
                </a:solidFill>
              </a:rPr>
              <a:t>Props</a:t>
            </a:r>
            <a:r>
              <a:rPr lang="en-US">
                <a:solidFill>
                  <a:srgbClr val="000000"/>
                </a:solidFill>
              </a:rPr>
              <a:t>父子層資料傳遞與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b="1" lang="en-US">
                <a:solidFill>
                  <a:srgbClr val="000000"/>
                </a:solidFill>
              </a:rPr>
              <a:t>$emit</a:t>
            </a:r>
            <a:r>
              <a:rPr lang="en-US">
                <a:solidFill>
                  <a:srgbClr val="000000"/>
                </a:solidFill>
              </a:rPr>
              <a:t>觸發自定義事件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 sz="2000" u="sng">
                <a:solidFill>
                  <a:srgbClr val="000000"/>
                </a:solidFill>
              </a:rPr>
              <a:t>$emit(‘customFn’, params)</a:t>
            </a:r>
            <a:endParaRPr sz="2000" u="sng">
              <a:solidFill>
                <a:srgbClr val="000000"/>
              </a:solidFill>
            </a:endParaRPr>
          </a:p>
        </p:txBody>
      </p:sp>
      <p:sp>
        <p:nvSpPr>
          <p:cNvPr id="243" name="Google Shape;243;gf358c8ec13_0_45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gf358c8ec13_0_45"/>
          <p:cNvSpPr txBox="1"/>
          <p:nvPr>
            <p:ph idx="2" type="body"/>
          </p:nvPr>
        </p:nvSpPr>
        <p:spPr>
          <a:xfrm>
            <a:off x="4811043" y="647820"/>
            <a:ext cx="33120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2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200">
                <a:solidFill>
                  <a:srgbClr val="434343"/>
                </a:solidFill>
                <a:highlight>
                  <a:srgbClr val="EFEFEF"/>
                </a:highlight>
              </a:rPr>
              <a:t>關於 props驗證注意事項</a:t>
            </a:r>
            <a:endParaRPr b="1" sz="12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200">
                <a:solidFill>
                  <a:srgbClr val="434343"/>
                </a:solidFill>
                <a:highlight>
                  <a:srgbClr val="EFEFEF"/>
                </a:highlight>
              </a:rPr>
              <a:t>Object 或者 Array需要function return給預設</a:t>
            </a:r>
            <a:endParaRPr b="1" sz="1200"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pic>
        <p:nvPicPr>
          <p:cNvPr descr="Vue.js] 資料傳遞:向上傳遞_emit. 之前有提到vue的向下傳遞，現在介紹一下向上傳遞| by Daniel Yu | Medium" id="245" name="Google Shape;245;gf358c8ec13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2025" y="3533937"/>
            <a:ext cx="2660150" cy="21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f358c8ec13_0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1050" y="1380950"/>
            <a:ext cx="4153424" cy="52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f8cc115615_1_112"/>
          <p:cNvSpPr txBox="1"/>
          <p:nvPr>
            <p:ph type="title"/>
          </p:nvPr>
        </p:nvSpPr>
        <p:spPr>
          <a:xfrm>
            <a:off x="828075" y="188650"/>
            <a:ext cx="82311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prop, $emit 傳遞與觸發流程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52" name="Google Shape;252;gf8cc115615_1_112"/>
          <p:cNvSpPr txBox="1"/>
          <p:nvPr>
            <p:ph idx="1" type="body"/>
          </p:nvPr>
        </p:nvSpPr>
        <p:spPr>
          <a:xfrm>
            <a:off x="1043608" y="648000"/>
            <a:ext cx="4117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gf8cc115615_1_112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gf8cc115615_1_112"/>
          <p:cNvSpPr txBox="1"/>
          <p:nvPr>
            <p:ph idx="2" type="body"/>
          </p:nvPr>
        </p:nvSpPr>
        <p:spPr>
          <a:xfrm>
            <a:off x="900463" y="1031993"/>
            <a:ext cx="75597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pic>
        <p:nvPicPr>
          <p:cNvPr descr="iT 邦幫忙::一起幫忙解決難題，拯救IT 人的一天" id="255" name="Google Shape;255;gf8cc115615_1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077" y="648000"/>
            <a:ext cx="4882249" cy="6113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gf8cc115615_1_112"/>
          <p:cNvSpPr/>
          <p:nvPr/>
        </p:nvSpPr>
        <p:spPr>
          <a:xfrm>
            <a:off x="852950" y="1915825"/>
            <a:ext cx="4498800" cy="292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f8cc115615_1_112"/>
          <p:cNvSpPr/>
          <p:nvPr/>
        </p:nvSpPr>
        <p:spPr>
          <a:xfrm>
            <a:off x="852950" y="4919700"/>
            <a:ext cx="4498800" cy="15537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"/>
          <p:cNvSpPr txBox="1"/>
          <p:nvPr>
            <p:ph type="title"/>
          </p:nvPr>
        </p:nvSpPr>
        <p:spPr>
          <a:xfrm>
            <a:off x="1043608" y="332656"/>
            <a:ext cx="4104456" cy="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slot</a:t>
            </a:r>
            <a:r>
              <a:rPr lang="en-US">
                <a:solidFill>
                  <a:srgbClr val="000000"/>
                </a:solidFill>
              </a:rPr>
              <a:t>插槽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63" name="Google Shape;263;p4"/>
          <p:cNvSpPr txBox="1"/>
          <p:nvPr>
            <p:ph idx="1" type="body"/>
          </p:nvPr>
        </p:nvSpPr>
        <p:spPr>
          <a:xfrm>
            <a:off x="1043608" y="648000"/>
            <a:ext cx="4117550" cy="2040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4"/>
          <p:cNvSpPr txBox="1"/>
          <p:nvPr>
            <p:ph idx="12" type="sldNum"/>
          </p:nvPr>
        </p:nvSpPr>
        <p:spPr>
          <a:xfrm>
            <a:off x="8460169" y="0"/>
            <a:ext cx="50431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5" name="Google Shape;265;p4"/>
          <p:cNvSpPr txBox="1"/>
          <p:nvPr>
            <p:ph idx="2" type="body"/>
          </p:nvPr>
        </p:nvSpPr>
        <p:spPr>
          <a:xfrm>
            <a:off x="900113" y="1340768"/>
            <a:ext cx="7559675" cy="3887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rPr lang="en-US"/>
              <a:t>component tag</a:t>
            </a:r>
            <a:r>
              <a:rPr lang="en-US"/>
              <a:t>寫內容，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rPr lang="en-US"/>
              <a:t>顯示於template內&lt;slot&gt;位置</a:t>
            </a:r>
            <a:endParaRPr/>
          </a:p>
        </p:txBody>
      </p:sp>
      <p:sp>
        <p:nvSpPr>
          <p:cNvPr id="266" name="Google Shape;266;p4"/>
          <p:cNvSpPr txBox="1"/>
          <p:nvPr>
            <p:ph idx="3" type="body"/>
          </p:nvPr>
        </p:nvSpPr>
        <p:spPr>
          <a:xfrm>
            <a:off x="251520" y="188640"/>
            <a:ext cx="648072" cy="64807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4800"/>
              <a:buNone/>
            </a:pPr>
            <a:r>
              <a:t/>
            </a:r>
            <a:endParaRPr/>
          </a:p>
        </p:txBody>
      </p:sp>
      <p:pic>
        <p:nvPicPr>
          <p:cNvPr id="267" name="Google Shape;26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4075" y="1080550"/>
            <a:ext cx="4435733" cy="541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025" y="3047850"/>
            <a:ext cx="3327775" cy="344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f90b628f63_3_19"/>
          <p:cNvSpPr txBox="1"/>
          <p:nvPr>
            <p:ph type="title"/>
          </p:nvPr>
        </p:nvSpPr>
        <p:spPr>
          <a:xfrm>
            <a:off x="1783061" y="4255765"/>
            <a:ext cx="55779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3400"/>
              <a:buFont typeface="Calibri"/>
              <a:buNone/>
            </a:pPr>
            <a:r>
              <a:rPr lang="en-US">
                <a:solidFill>
                  <a:schemeClr val="accent6"/>
                </a:solidFill>
              </a:rPr>
              <a:t>Vue Router前端路由管理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74" name="Google Shape;274;gf90b628f63_3_19"/>
          <p:cNvSpPr txBox="1"/>
          <p:nvPr>
            <p:ph idx="1" type="body"/>
          </p:nvPr>
        </p:nvSpPr>
        <p:spPr>
          <a:xfrm>
            <a:off x="2339752" y="5229200"/>
            <a:ext cx="4464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f358c8ec13_0_68"/>
          <p:cNvSpPr txBox="1"/>
          <p:nvPr>
            <p:ph type="title"/>
          </p:nvPr>
        </p:nvSpPr>
        <p:spPr>
          <a:xfrm>
            <a:off x="792150" y="365100"/>
            <a:ext cx="8655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路由配置/ 路由變化偵聽/ 參數獲取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0" name="Google Shape;280;gf358c8ec13_0_68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gf358c8ec13_0_68"/>
          <p:cNvSpPr txBox="1"/>
          <p:nvPr>
            <p:ph idx="2" type="body"/>
          </p:nvPr>
        </p:nvSpPr>
        <p:spPr>
          <a:xfrm>
            <a:off x="751475" y="895625"/>
            <a:ext cx="8213100" cy="56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偵聽路由變化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/>
              <a:t>取params/ query參數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取動態路由參數: $router.</a:t>
            </a:r>
            <a:r>
              <a:rPr b="1" lang="en-US" sz="1600"/>
              <a:t>params</a:t>
            </a:r>
            <a:r>
              <a:rPr lang="en-US" sz="1600"/>
              <a:t>.xxx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US" sz="1600"/>
              <a:t>取請求夾帶的參數: $router.</a:t>
            </a:r>
            <a:r>
              <a:rPr b="1" lang="en-US" sz="1600"/>
              <a:t>query</a:t>
            </a:r>
            <a:r>
              <a:rPr lang="en-US" sz="1600"/>
              <a:t>.xxx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 </a:t>
            </a:r>
            <a:r>
              <a:rPr lang="en-US" sz="1600" u="sng">
                <a:solidFill>
                  <a:srgbClr val="0000FF"/>
                </a:solidFill>
              </a:rPr>
              <a:t>basic-demo-1</a:t>
            </a:r>
            <a:endParaRPr sz="1600"/>
          </a:p>
          <a:p>
            <a:pPr indent="457200" lvl="0" marL="45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2C3E5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more:  </a:t>
            </a:r>
            <a:r>
              <a:rPr lang="en-US" sz="1200">
                <a:solidFill>
                  <a:srgbClr val="3EAF7C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path-to-regexp</a:t>
            </a:r>
            <a:endParaRPr sz="1600"/>
          </a:p>
        </p:txBody>
      </p:sp>
      <p:pic>
        <p:nvPicPr>
          <p:cNvPr id="282" name="Google Shape;282;gf358c8ec13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147" y="993250"/>
            <a:ext cx="3691825" cy="18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f358c8ec13_0_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993248"/>
            <a:ext cx="4267350" cy="85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f358c8ec13_0_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480" y="3133430"/>
            <a:ext cx="5698624" cy="17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90b628f63_3_3"/>
          <p:cNvSpPr txBox="1"/>
          <p:nvPr>
            <p:ph type="title"/>
          </p:nvPr>
        </p:nvSpPr>
        <p:spPr>
          <a:xfrm>
            <a:off x="792150" y="365100"/>
            <a:ext cx="8655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巢狀路由配置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0" name="Google Shape;290;gf90b628f63_3_3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gf90b628f63_3_3"/>
          <p:cNvSpPr txBox="1"/>
          <p:nvPr>
            <p:ph idx="2" type="body"/>
          </p:nvPr>
        </p:nvSpPr>
        <p:spPr>
          <a:xfrm>
            <a:off x="792151" y="1204752"/>
            <a:ext cx="8213100" cy="52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路由內配置子路由 (children)，並且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插入第二個router-lin。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第一層元件顯示第一個router-view，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子路由元件顯示在第二個router-view。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pic>
        <p:nvPicPr>
          <p:cNvPr id="292" name="Google Shape;292;gf90b628f63_3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852" y="1049613"/>
            <a:ext cx="3483649" cy="537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f90b628f63_3_11"/>
          <p:cNvSpPr txBox="1"/>
          <p:nvPr>
            <p:ph type="title"/>
          </p:nvPr>
        </p:nvSpPr>
        <p:spPr>
          <a:xfrm>
            <a:off x="792150" y="365100"/>
            <a:ext cx="8655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移動路由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98" name="Google Shape;298;gf90b628f63_3_11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gf90b628f63_3_11"/>
          <p:cNvSpPr txBox="1"/>
          <p:nvPr>
            <p:ph idx="2" type="body"/>
          </p:nvPr>
        </p:nvSpPr>
        <p:spPr>
          <a:xfrm>
            <a:off x="792151" y="1221027"/>
            <a:ext cx="8213100" cy="52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-US">
                <a:solidFill>
                  <a:srgbClr val="434343"/>
                </a:solidFill>
                <a:highlight>
                  <a:srgbClr val="EFEFEF"/>
                </a:highlight>
              </a:rPr>
              <a:t>直接打網址</a:t>
            </a:r>
            <a:endParaRPr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-US">
                <a:solidFill>
                  <a:srgbClr val="434343"/>
                </a:solidFill>
                <a:highlight>
                  <a:srgbClr val="EFEFEF"/>
                </a:highlight>
              </a:rPr>
              <a:t>router-link </a:t>
            </a:r>
            <a:r>
              <a:rPr lang="en-US" sz="1200">
                <a:solidFill>
                  <a:srgbClr val="434343"/>
                </a:solidFill>
                <a:highlight>
                  <a:srgbClr val="EFEFEF"/>
                </a:highlight>
              </a:rPr>
              <a:t>(a tag 點擊導頁)</a:t>
            </a:r>
            <a:endParaRPr sz="12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-US">
                <a:solidFill>
                  <a:srgbClr val="434343"/>
                </a:solidFill>
                <a:highlight>
                  <a:srgbClr val="EFEFEF"/>
                </a:highlight>
              </a:rPr>
              <a:t>$router.push/ replace</a:t>
            </a:r>
            <a:endParaRPr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'user'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query: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plan: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'private'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}, 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params: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-US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-US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}})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3EAF7C"/>
                </a:solidFill>
                <a:latin typeface="Arial"/>
                <a:ea typeface="Arial"/>
                <a:cs typeface="Arial"/>
                <a:sym typeface="Arial"/>
              </a:rPr>
              <a:t>#/user/123?plan=private</a:t>
            </a:r>
            <a:endParaRPr b="1" sz="1600">
              <a:solidFill>
                <a:srgbClr val="3EAF7C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-US">
                <a:solidFill>
                  <a:srgbClr val="434343"/>
                </a:solidFill>
                <a:highlight>
                  <a:srgbClr val="EFEFEF"/>
                </a:highlight>
              </a:rPr>
              <a:t>$router.go(n)</a:t>
            </a:r>
            <a:endParaRPr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pic>
        <p:nvPicPr>
          <p:cNvPr id="300" name="Google Shape;300;gf90b628f63_3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150" y="3002300"/>
            <a:ext cx="5376926" cy="36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f90b628f63_3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463" y="1063500"/>
            <a:ext cx="37814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90b628f63_3_35"/>
          <p:cNvSpPr txBox="1"/>
          <p:nvPr>
            <p:ph type="title"/>
          </p:nvPr>
        </p:nvSpPr>
        <p:spPr>
          <a:xfrm>
            <a:off x="792150" y="365100"/>
            <a:ext cx="8655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named views </a:t>
            </a:r>
            <a:r>
              <a:rPr lang="en-US">
                <a:solidFill>
                  <a:srgbClr val="000000"/>
                </a:solidFill>
              </a:rPr>
              <a:t>命名的視野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7" name="Google Shape;307;gf90b628f63_3_35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gf90b628f63_3_35"/>
          <p:cNvSpPr txBox="1"/>
          <p:nvPr>
            <p:ph idx="2" type="body"/>
          </p:nvPr>
        </p:nvSpPr>
        <p:spPr>
          <a:xfrm>
            <a:off x="792151" y="1221027"/>
            <a:ext cx="8213100" cy="52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34343"/>
                </a:solidFill>
                <a:highlight>
                  <a:srgbClr val="EFEFEF"/>
                </a:highlight>
              </a:rPr>
              <a:t>以插入多個&lt;</a:t>
            </a:r>
            <a:r>
              <a:rPr lang="en-US">
                <a:solidFill>
                  <a:srgbClr val="434343"/>
                </a:solidFill>
                <a:highlight>
                  <a:srgbClr val="EFEFEF"/>
                </a:highlight>
              </a:rPr>
              <a:t>router-view name=“xxx”</a:t>
            </a:r>
            <a:r>
              <a:rPr lang="en-US">
                <a:solidFill>
                  <a:srgbClr val="434343"/>
                </a:solidFill>
                <a:highlight>
                  <a:srgbClr val="EFEFEF"/>
                </a:highlight>
              </a:rPr>
              <a:t>&gt; 取代元件的component tag在html上。</a:t>
            </a:r>
            <a:endParaRPr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pic>
        <p:nvPicPr>
          <p:cNvPr id="309" name="Google Shape;309;gf90b628f63_3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150" y="1562313"/>
            <a:ext cx="44767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f90b628f63_3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150" y="3061275"/>
            <a:ext cx="2438400" cy="207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f90b628f63_3_53"/>
          <p:cNvSpPr txBox="1"/>
          <p:nvPr>
            <p:ph type="title"/>
          </p:nvPr>
        </p:nvSpPr>
        <p:spPr>
          <a:xfrm>
            <a:off x="792150" y="365100"/>
            <a:ext cx="8655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E1E1E"/>
                </a:solidFill>
              </a:rPr>
              <a:t>Navigation Guards導航守衛/路由守衛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16" name="Google Shape;316;gf90b628f63_3_53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gf90b628f63_3_53"/>
          <p:cNvSpPr txBox="1"/>
          <p:nvPr>
            <p:ph idx="2" type="body"/>
          </p:nvPr>
        </p:nvSpPr>
        <p:spPr>
          <a:xfrm>
            <a:off x="792151" y="1286028"/>
            <a:ext cx="8042100" cy="5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  <a:highlight>
                  <a:srgbClr val="EFEFEF"/>
                </a:highlight>
              </a:rPr>
              <a:t>全域hook</a:t>
            </a:r>
            <a:endParaRPr b="1"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beforeEach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afterEach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  <a:highlight>
                  <a:srgbClr val="EFEFEF"/>
                </a:highlight>
              </a:rPr>
              <a:t>路由配置獨有的hook</a:t>
            </a:r>
            <a:endParaRPr b="1"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beforeEnter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34343"/>
                </a:solidFill>
                <a:highlight>
                  <a:srgbClr val="EFEFEF"/>
                </a:highlight>
              </a:rPr>
              <a:t>元件hook</a:t>
            </a:r>
            <a:endParaRPr b="1"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beforeRouter</a:t>
            </a: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Enter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beforeRouter</a:t>
            </a: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Update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beforeRouter</a:t>
            </a: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Leave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pic>
        <p:nvPicPr>
          <p:cNvPr id="318" name="Google Shape;318;gf90b628f63_3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379" y="1063500"/>
            <a:ext cx="4517625" cy="20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gf90b628f63_3_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375" y="3100100"/>
            <a:ext cx="3668215" cy="3537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gf90b628f63_3_53"/>
          <p:cNvCxnSpPr/>
          <p:nvPr/>
        </p:nvCxnSpPr>
        <p:spPr>
          <a:xfrm flipH="1" rot="10800000">
            <a:off x="2288025" y="2252300"/>
            <a:ext cx="1119900" cy="4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gf90b628f63_3_53"/>
          <p:cNvCxnSpPr/>
          <p:nvPr/>
        </p:nvCxnSpPr>
        <p:spPr>
          <a:xfrm>
            <a:off x="2937300" y="4321875"/>
            <a:ext cx="162300" cy="1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90b628f63_3_65"/>
          <p:cNvSpPr txBox="1"/>
          <p:nvPr>
            <p:ph type="title"/>
          </p:nvPr>
        </p:nvSpPr>
        <p:spPr>
          <a:xfrm>
            <a:off x="792150" y="365100"/>
            <a:ext cx="8655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導航守衛的</a:t>
            </a:r>
            <a:r>
              <a:rPr lang="en-US">
                <a:solidFill>
                  <a:srgbClr val="000000"/>
                </a:solidFill>
              </a:rPr>
              <a:t>hook使用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7" name="Google Shape;327;gf90b628f63_3_65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8" name="Google Shape;328;gf90b628f63_3_65"/>
          <p:cNvSpPr txBox="1"/>
          <p:nvPr>
            <p:ph idx="2" type="body"/>
          </p:nvPr>
        </p:nvSpPr>
        <p:spPr>
          <a:xfrm>
            <a:off x="792138" y="1286018"/>
            <a:ext cx="75597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pic>
        <p:nvPicPr>
          <p:cNvPr id="329" name="Google Shape;329;gf90b628f63_3_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150" y="1063499"/>
            <a:ext cx="5040075" cy="1113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gf90b628f63_3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147" y="2337672"/>
            <a:ext cx="5040074" cy="353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8cc115615_0_144"/>
          <p:cNvSpPr txBox="1"/>
          <p:nvPr>
            <p:ph type="title"/>
          </p:nvPr>
        </p:nvSpPr>
        <p:spPr>
          <a:xfrm>
            <a:off x="1783061" y="4263890"/>
            <a:ext cx="55779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3400"/>
              <a:buFont typeface="Calibri"/>
              <a:buNone/>
            </a:pPr>
            <a:r>
              <a:rPr lang="en-US" sz="4000">
                <a:solidFill>
                  <a:schemeClr val="accent6"/>
                </a:solidFill>
              </a:rPr>
              <a:t>Vue.js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83" name="Google Shape;83;gf8cc115615_0_144"/>
          <p:cNvSpPr txBox="1"/>
          <p:nvPr>
            <p:ph idx="1" type="body"/>
          </p:nvPr>
        </p:nvSpPr>
        <p:spPr>
          <a:xfrm>
            <a:off x="2339752" y="5229200"/>
            <a:ext cx="4464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90b628f63_3_71"/>
          <p:cNvSpPr txBox="1"/>
          <p:nvPr>
            <p:ph type="title"/>
          </p:nvPr>
        </p:nvSpPr>
        <p:spPr>
          <a:xfrm>
            <a:off x="792150" y="365100"/>
            <a:ext cx="8655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router 流程結論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36" name="Google Shape;336;gf90b628f63_3_71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7" name="Google Shape;337;gf90b628f63_3_71"/>
          <p:cNvSpPr txBox="1"/>
          <p:nvPr>
            <p:ph idx="2" type="body"/>
          </p:nvPr>
        </p:nvSpPr>
        <p:spPr>
          <a:xfrm>
            <a:off x="792138" y="1286018"/>
            <a:ext cx="75597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pic>
        <p:nvPicPr>
          <p:cNvPr id="338" name="Google Shape;338;gf90b628f63_3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55843"/>
            <a:ext cx="9144001" cy="2542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f90b628f63_3_101"/>
          <p:cNvSpPr txBox="1"/>
          <p:nvPr>
            <p:ph type="title"/>
          </p:nvPr>
        </p:nvSpPr>
        <p:spPr>
          <a:xfrm>
            <a:off x="1783061" y="4255765"/>
            <a:ext cx="55779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3400"/>
              <a:buFont typeface="Calibri"/>
              <a:buNone/>
            </a:pPr>
            <a:r>
              <a:rPr lang="en-US">
                <a:solidFill>
                  <a:schemeClr val="accent6"/>
                </a:solidFill>
              </a:rPr>
              <a:t>Vuex</a:t>
            </a:r>
            <a:r>
              <a:rPr lang="en-US">
                <a:solidFill>
                  <a:schemeClr val="accent6"/>
                </a:solidFill>
              </a:rPr>
              <a:t>中心資料管理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44" name="Google Shape;344;gf90b628f63_3_101"/>
          <p:cNvSpPr txBox="1"/>
          <p:nvPr>
            <p:ph idx="1" type="body"/>
          </p:nvPr>
        </p:nvSpPr>
        <p:spPr>
          <a:xfrm>
            <a:off x="1857875" y="4703325"/>
            <a:ext cx="49464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AutoNum type="arabicPeriod"/>
            </a:pPr>
            <a:r>
              <a:rPr lang="en-US">
                <a:solidFill>
                  <a:schemeClr val="accent6"/>
                </a:solidFill>
              </a:rPr>
              <a:t>state, getter</a:t>
            </a:r>
            <a:endParaRPr>
              <a:solidFill>
                <a:schemeClr val="accent6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AutoNum type="arabicPeriod"/>
            </a:pPr>
            <a:r>
              <a:rPr lang="en-US">
                <a:solidFill>
                  <a:schemeClr val="accent6"/>
                </a:solidFill>
              </a:rPr>
              <a:t>mutation, action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f90b628f63_3_77"/>
          <p:cNvSpPr txBox="1"/>
          <p:nvPr>
            <p:ph type="title"/>
          </p:nvPr>
        </p:nvSpPr>
        <p:spPr>
          <a:xfrm>
            <a:off x="792150" y="365100"/>
            <a:ext cx="8655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What and why Vuex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0" name="Google Shape;350;gf90b628f63_3_77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gf90b628f63_3_77"/>
          <p:cNvSpPr txBox="1"/>
          <p:nvPr>
            <p:ph idx="2" type="body"/>
          </p:nvPr>
        </p:nvSpPr>
        <p:spPr>
          <a:xfrm>
            <a:off x="792138" y="1286018"/>
            <a:ext cx="75597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一種資料狀態管理的模式與套件，提供中心化(全域)資料存放，讓所有頁面/元件共享與取用資料。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規範了操作資料的流程與方法，使做法更一致，以利管理與維護。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問題一：元件父子層傳遞；很多層與有巢狀(nested)的時候。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問題二：平行組件不能直接傳遞(sibling components)。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pic>
        <p:nvPicPr>
          <p:cNvPr id="352" name="Google Shape;352;gf90b628f63_3_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5050" y="4814250"/>
            <a:ext cx="2333350" cy="157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gf90b628f63_3_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150" y="2806925"/>
            <a:ext cx="4563726" cy="358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f90b628f63_3_106"/>
          <p:cNvSpPr txBox="1"/>
          <p:nvPr>
            <p:ph type="title"/>
          </p:nvPr>
        </p:nvSpPr>
        <p:spPr>
          <a:xfrm>
            <a:off x="792150" y="365100"/>
            <a:ext cx="8655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state, mapState取用資料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59" name="Google Shape;359;gf90b628f63_3_106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gf90b628f63_3_106"/>
          <p:cNvSpPr txBox="1"/>
          <p:nvPr>
            <p:ph idx="2" type="body"/>
          </p:nvPr>
        </p:nvSpPr>
        <p:spPr>
          <a:xfrm>
            <a:off x="792138" y="1286018"/>
            <a:ext cx="75597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$store.state.xxx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mapState取資料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-US" sz="1200" u="sng">
                <a:solidFill>
                  <a:srgbClr val="434343"/>
                </a:solidFill>
                <a:highlight>
                  <a:srgbClr val="EFEFEF"/>
                </a:highlight>
              </a:rPr>
              <a:t>()=&gt; 箭頭函示型別</a:t>
            </a:r>
            <a:endParaRPr sz="1200" u="sng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-US" sz="1200" u="sng">
                <a:solidFill>
                  <a:srgbClr val="434343"/>
                </a:solidFill>
                <a:highlight>
                  <a:srgbClr val="EFEFEF"/>
                </a:highlight>
              </a:rPr>
              <a:t>String型別</a:t>
            </a:r>
            <a:endParaRPr sz="1200" u="sng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-US" sz="1200" u="sng">
                <a:solidFill>
                  <a:srgbClr val="434343"/>
                </a:solidFill>
                <a:highlight>
                  <a:srgbClr val="EFEFEF"/>
                </a:highlight>
              </a:rPr>
              <a:t>function型別</a:t>
            </a:r>
            <a:endParaRPr sz="1200" u="sng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-US" sz="1200" u="sng">
                <a:solidFill>
                  <a:srgbClr val="434343"/>
                </a:solidFill>
                <a:highlight>
                  <a:srgbClr val="EFEFEF"/>
                </a:highlight>
              </a:rPr>
              <a:t>Array型別</a:t>
            </a:r>
            <a:endParaRPr sz="1200" u="sng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使用解構，實現本地資料一起在computed內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…mapState{ … }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pic>
        <p:nvPicPr>
          <p:cNvPr id="361" name="Google Shape;361;gf90b628f63_3_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4100" y="511195"/>
            <a:ext cx="4136074" cy="36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f90b628f63_3_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097" y="5173721"/>
            <a:ext cx="4833328" cy="134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f90b628f63_3_174"/>
          <p:cNvSpPr txBox="1"/>
          <p:nvPr>
            <p:ph type="title"/>
          </p:nvPr>
        </p:nvSpPr>
        <p:spPr>
          <a:xfrm>
            <a:off x="792150" y="365100"/>
            <a:ext cx="8655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getter, mapGetter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68" name="Google Shape;368;gf90b628f63_3_174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9" name="Google Shape;369;gf90b628f63_3_174"/>
          <p:cNvSpPr txBox="1"/>
          <p:nvPr>
            <p:ph idx="2" type="body"/>
          </p:nvPr>
        </p:nvSpPr>
        <p:spPr>
          <a:xfrm>
            <a:off x="832725" y="987300"/>
            <a:ext cx="7559700" cy="4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1.處理/加工state的資料，利於共用。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2.共用的資料與方法。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pic>
        <p:nvPicPr>
          <p:cNvPr id="370" name="Google Shape;370;gf90b628f63_3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724" y="1624974"/>
            <a:ext cx="3646624" cy="16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gf90b628f63_3_1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425" y="1624975"/>
            <a:ext cx="3894600" cy="4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gf90b628f63_3_1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81413" y="4003563"/>
            <a:ext cx="4086225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gf90b628f63_3_1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2725" y="5097603"/>
            <a:ext cx="4086225" cy="1042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f90b628f63_3_153"/>
          <p:cNvSpPr txBox="1"/>
          <p:nvPr>
            <p:ph type="title"/>
          </p:nvPr>
        </p:nvSpPr>
        <p:spPr>
          <a:xfrm>
            <a:off x="792150" y="365100"/>
            <a:ext cx="8655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mutation&amp; action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79" name="Google Shape;379;gf90b628f63_3_153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gf90b628f63_3_153"/>
          <p:cNvSpPr txBox="1"/>
          <p:nvPr>
            <p:ph idx="2" type="body"/>
          </p:nvPr>
        </p:nvSpPr>
        <p:spPr>
          <a:xfrm>
            <a:off x="792138" y="1286018"/>
            <a:ext cx="75597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pic>
        <p:nvPicPr>
          <p:cNvPr id="381" name="Google Shape;381;gf90b628f63_3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225" y="1286025"/>
            <a:ext cx="3600450" cy="14229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f90b628f63_3_1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545301"/>
            <a:ext cx="4571999" cy="1070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gf90b628f63_3_1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02227" y="2853262"/>
            <a:ext cx="3600450" cy="30021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4" name="Google Shape;384;gf90b628f63_3_153"/>
          <p:cNvCxnSpPr/>
          <p:nvPr/>
        </p:nvCxnSpPr>
        <p:spPr>
          <a:xfrm flipH="1" rot="10800000">
            <a:off x="2677600" y="4654675"/>
            <a:ext cx="1972200" cy="178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f90b628f63_3_112"/>
          <p:cNvSpPr txBox="1"/>
          <p:nvPr>
            <p:ph type="title"/>
          </p:nvPr>
        </p:nvSpPr>
        <p:spPr>
          <a:xfrm>
            <a:off x="792150" y="365100"/>
            <a:ext cx="8655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Vuex使用建議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0" name="Google Shape;390;gf90b628f63_3_112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gf90b628f63_3_112"/>
          <p:cNvSpPr txBox="1"/>
          <p:nvPr>
            <p:ph idx="2" type="body"/>
          </p:nvPr>
        </p:nvSpPr>
        <p:spPr>
          <a:xfrm>
            <a:off x="792138" y="928918"/>
            <a:ext cx="75597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建議使用常數宣告mutation；（全大寫）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建議初始就宣告完成資料型態，若Object新增屬性，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使用</a:t>
            </a:r>
            <a:r>
              <a:rPr b="1" lang="en-US" sz="1200" u="sng">
                <a:solidFill>
                  <a:srgbClr val="3EAF7C"/>
                </a:solidFill>
              </a:rPr>
              <a:t>$vue.set(obj, 'newProp', 123),</a:t>
            </a: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或直接重新assign資料，以</a:t>
            </a: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達成vue資料響應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b="1" lang="en-US" sz="1600">
                <a:solidFill>
                  <a:srgbClr val="434343"/>
                </a:solidFill>
                <a:highlight>
                  <a:srgbClr val="EFEFEF"/>
                </a:highlight>
              </a:rPr>
              <a:t>action</a:t>
            </a: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處理非同步行為與複雜邏輯｜修改state僅透過</a:t>
            </a:r>
            <a:r>
              <a:rPr b="1" lang="en-US" sz="1600">
                <a:solidFill>
                  <a:srgbClr val="434343"/>
                </a:solidFill>
                <a:highlight>
                  <a:srgbClr val="EFEFEF"/>
                </a:highlight>
              </a:rPr>
              <a:t>mutation</a:t>
            </a:r>
            <a:endParaRPr b="1" sz="1600"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pic>
        <p:nvPicPr>
          <p:cNvPr id="392" name="Google Shape;392;gf90b628f63_3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810400"/>
            <a:ext cx="3979350" cy="174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f90b628f63_3_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150" y="2810400"/>
            <a:ext cx="3679074" cy="308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f90b628f63_3_192"/>
          <p:cNvSpPr txBox="1"/>
          <p:nvPr>
            <p:ph type="title"/>
          </p:nvPr>
        </p:nvSpPr>
        <p:spPr>
          <a:xfrm>
            <a:off x="1783061" y="4255765"/>
            <a:ext cx="55779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3400"/>
              <a:buFont typeface="Calibri"/>
              <a:buNone/>
            </a:pPr>
            <a:r>
              <a:rPr lang="en-US">
                <a:solidFill>
                  <a:schemeClr val="accent6"/>
                </a:solidFill>
              </a:rPr>
              <a:t>Vue Cli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99" name="Google Shape;399;gf90b628f63_3_192"/>
          <p:cNvSpPr txBox="1"/>
          <p:nvPr>
            <p:ph idx="1" type="body"/>
          </p:nvPr>
        </p:nvSpPr>
        <p:spPr>
          <a:xfrm>
            <a:off x="1857875" y="4703325"/>
            <a:ext cx="49464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f90b628f63_3_59"/>
          <p:cNvSpPr txBox="1"/>
          <p:nvPr>
            <p:ph type="title"/>
          </p:nvPr>
        </p:nvSpPr>
        <p:spPr>
          <a:xfrm>
            <a:off x="792150" y="365100"/>
            <a:ext cx="8655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Vue Cli </a:t>
            </a:r>
            <a:r>
              <a:rPr lang="en-US">
                <a:solidFill>
                  <a:srgbClr val="000000"/>
                </a:solidFill>
              </a:rPr>
              <a:t>建立專案</a:t>
            </a:r>
            <a:r>
              <a:rPr lang="en-US">
                <a:solidFill>
                  <a:srgbClr val="000000"/>
                </a:solidFill>
              </a:rPr>
              <a:t>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05" name="Google Shape;405;gf90b628f63_3_59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6" name="Google Shape;406;gf90b628f63_3_59"/>
          <p:cNvSpPr txBox="1"/>
          <p:nvPr>
            <p:ph idx="2" type="body"/>
          </p:nvPr>
        </p:nvSpPr>
        <p:spPr>
          <a:xfrm>
            <a:off x="792138" y="1286018"/>
            <a:ext cx="75597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1.安裝vue cli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2.建立專安指令:vue create xxx/ vue ui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＃npm run serve 運行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600">
                <a:solidFill>
                  <a:srgbClr val="434343"/>
                </a:solidFill>
                <a:highlight>
                  <a:srgbClr val="EFEFEF"/>
                </a:highlight>
              </a:rPr>
              <a:t>＃npm run build 打包</a:t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  <p:pic>
        <p:nvPicPr>
          <p:cNvPr id="407" name="Google Shape;407;gf90b628f63_3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6275" y="1286022"/>
            <a:ext cx="4608199" cy="756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I preview" id="408" name="Google Shape;408;gf90b628f63_3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544476"/>
            <a:ext cx="4492850" cy="2700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I preview" id="409" name="Google Shape;409;gf90b628f63_3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6275" y="2544475"/>
            <a:ext cx="3805049" cy="307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f90b628f63_3_207"/>
          <p:cNvSpPr txBox="1"/>
          <p:nvPr>
            <p:ph type="title"/>
          </p:nvPr>
        </p:nvSpPr>
        <p:spPr>
          <a:xfrm>
            <a:off x="792150" y="365100"/>
            <a:ext cx="8655900" cy="69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Vue Cli</a:t>
            </a:r>
            <a:r>
              <a:rPr lang="en-US">
                <a:solidFill>
                  <a:srgbClr val="000000"/>
                </a:solidFill>
              </a:rPr>
              <a:t>專案內容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15" name="Google Shape;415;gf90b628f63_3_207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6" name="Google Shape;416;gf90b628f63_3_207"/>
          <p:cNvSpPr txBox="1"/>
          <p:nvPr>
            <p:ph idx="2" type="body"/>
          </p:nvPr>
        </p:nvSpPr>
        <p:spPr>
          <a:xfrm>
            <a:off x="792138" y="1286018"/>
            <a:ext cx="75597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EFEFE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8cc115615_0_62"/>
          <p:cNvSpPr txBox="1"/>
          <p:nvPr>
            <p:ph type="title"/>
          </p:nvPr>
        </p:nvSpPr>
        <p:spPr>
          <a:xfrm>
            <a:off x="1043608" y="332656"/>
            <a:ext cx="4104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What is Vue.js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" name="Google Shape;89;gf8cc115615_0_62"/>
          <p:cNvSpPr txBox="1"/>
          <p:nvPr>
            <p:ph idx="1" type="body"/>
          </p:nvPr>
        </p:nvSpPr>
        <p:spPr>
          <a:xfrm>
            <a:off x="1043608" y="648000"/>
            <a:ext cx="4117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f8cc115615_0_62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gf8cc115615_0_62"/>
          <p:cNvSpPr txBox="1"/>
          <p:nvPr>
            <p:ph idx="2" type="body"/>
          </p:nvPr>
        </p:nvSpPr>
        <p:spPr>
          <a:xfrm>
            <a:off x="900113" y="1340768"/>
            <a:ext cx="75597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2" name="Google Shape;92;gf8cc115615_0_62"/>
          <p:cNvSpPr txBox="1"/>
          <p:nvPr>
            <p:ph idx="3" type="body"/>
          </p:nvPr>
        </p:nvSpPr>
        <p:spPr>
          <a:xfrm>
            <a:off x="251520" y="18864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4800"/>
              <a:buNone/>
            </a:pPr>
            <a:r>
              <a:t/>
            </a:r>
            <a:endParaRPr/>
          </a:p>
        </p:txBody>
      </p:sp>
      <p:pic>
        <p:nvPicPr>
          <p:cNvPr id="93" name="Google Shape;93;gf8cc115615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863" y="1183050"/>
            <a:ext cx="7888224" cy="325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f8cc115615_0_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15525" y="2012512"/>
            <a:ext cx="1455175" cy="15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0"/>
          <p:cNvSpPr txBox="1"/>
          <p:nvPr>
            <p:ph idx="1" type="body"/>
          </p:nvPr>
        </p:nvSpPr>
        <p:spPr>
          <a:xfrm>
            <a:off x="2944643" y="3428994"/>
            <a:ext cx="32547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rPr b="1" lang="en-US" sz="3000"/>
              <a:t>Thanks for listening</a:t>
            </a:r>
            <a:endParaRPr b="1"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8cc115615_0_0"/>
          <p:cNvSpPr txBox="1"/>
          <p:nvPr>
            <p:ph type="title"/>
          </p:nvPr>
        </p:nvSpPr>
        <p:spPr>
          <a:xfrm>
            <a:off x="1043608" y="332656"/>
            <a:ext cx="4104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生命週期LifeCycle Hooks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0" name="Google Shape;100;gf8cc115615_0_0"/>
          <p:cNvSpPr txBox="1"/>
          <p:nvPr>
            <p:ph idx="1" type="body"/>
          </p:nvPr>
        </p:nvSpPr>
        <p:spPr>
          <a:xfrm>
            <a:off x="1043608" y="648000"/>
            <a:ext cx="4117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f8cc115615_0_0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2" name="Google Shape;102;gf8cc115615_0_0"/>
          <p:cNvSpPr txBox="1"/>
          <p:nvPr>
            <p:ph idx="2" type="body"/>
          </p:nvPr>
        </p:nvSpPr>
        <p:spPr>
          <a:xfrm>
            <a:off x="900113" y="1340768"/>
            <a:ext cx="75597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beforeCreate</a:t>
            </a:r>
            <a:endParaRPr sz="20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US" sz="2200"/>
              <a:t>created</a:t>
            </a:r>
            <a:endParaRPr b="1" sz="22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beforeMount</a:t>
            </a:r>
            <a:endParaRPr sz="20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US" sz="2200"/>
              <a:t>mounted</a:t>
            </a:r>
            <a:endParaRPr b="1" sz="22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beforeupdate</a:t>
            </a:r>
            <a:endParaRPr sz="20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update</a:t>
            </a:r>
            <a:endParaRPr sz="2000"/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-US" sz="2200"/>
              <a:t>beforeDestory</a:t>
            </a:r>
            <a:endParaRPr b="1" sz="2200"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-US" sz="2000"/>
              <a:t>destroyed</a:t>
            </a:r>
            <a:endParaRPr sz="2000"/>
          </a:p>
        </p:txBody>
      </p:sp>
      <p:sp>
        <p:nvSpPr>
          <p:cNvPr id="103" name="Google Shape;103;gf8cc115615_0_0"/>
          <p:cNvSpPr txBox="1"/>
          <p:nvPr>
            <p:ph idx="3" type="body"/>
          </p:nvPr>
        </p:nvSpPr>
        <p:spPr>
          <a:xfrm>
            <a:off x="251520" y="18864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4800"/>
              <a:buNone/>
            </a:pPr>
            <a:r>
              <a:t/>
            </a:r>
            <a:endParaRPr/>
          </a:p>
        </p:txBody>
      </p:sp>
      <p:pic>
        <p:nvPicPr>
          <p:cNvPr descr="The Vue Instance Lifecycle" id="104" name="Google Shape;104;gf8cc11561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5700"/>
            <a:ext cx="2563050" cy="649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8cc115615_0_78"/>
          <p:cNvSpPr txBox="1"/>
          <p:nvPr>
            <p:ph type="title"/>
          </p:nvPr>
        </p:nvSpPr>
        <p:spPr>
          <a:xfrm>
            <a:off x="1043608" y="332656"/>
            <a:ext cx="4104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Template Syntax樣板語法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0" name="Google Shape;110;gf8cc115615_0_78"/>
          <p:cNvSpPr txBox="1"/>
          <p:nvPr>
            <p:ph idx="1" type="body"/>
          </p:nvPr>
        </p:nvSpPr>
        <p:spPr>
          <a:xfrm>
            <a:off x="1043600" y="926125"/>
            <a:ext cx="1884300" cy="4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800" u="sng">
                <a:solidFill>
                  <a:srgbClr val="273849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{{ mustache }}</a:t>
            </a:r>
            <a:endParaRPr/>
          </a:p>
        </p:txBody>
      </p:sp>
      <p:sp>
        <p:nvSpPr>
          <p:cNvPr id="111" name="Google Shape;111;gf8cc115615_0_78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gf8cc115615_0_78"/>
          <p:cNvSpPr txBox="1"/>
          <p:nvPr>
            <p:ph idx="2" type="body"/>
          </p:nvPr>
        </p:nvSpPr>
        <p:spPr>
          <a:xfrm>
            <a:off x="199863" y="1202468"/>
            <a:ext cx="75597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 u="sng">
              <a:solidFill>
                <a:srgbClr val="27384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3" name="Google Shape;113;gf8cc115615_0_78"/>
          <p:cNvSpPr txBox="1"/>
          <p:nvPr>
            <p:ph idx="3" type="body"/>
          </p:nvPr>
        </p:nvSpPr>
        <p:spPr>
          <a:xfrm>
            <a:off x="251520" y="188640"/>
            <a:ext cx="648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4800"/>
              <a:buNone/>
            </a:pPr>
            <a:r>
              <a:t/>
            </a:r>
            <a:endParaRPr/>
          </a:p>
        </p:txBody>
      </p:sp>
      <p:pic>
        <p:nvPicPr>
          <p:cNvPr id="114" name="Google Shape;114;gf8cc115615_0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3600" y="1544021"/>
            <a:ext cx="4117500" cy="383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8cc115615_0_130"/>
          <p:cNvSpPr txBox="1"/>
          <p:nvPr>
            <p:ph type="title"/>
          </p:nvPr>
        </p:nvSpPr>
        <p:spPr>
          <a:xfrm>
            <a:off x="1043608" y="332656"/>
            <a:ext cx="4104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Template Syntax樣板語法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0" name="Google Shape;120;gf8cc115615_0_130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gf8cc115615_0_130"/>
          <p:cNvSpPr txBox="1"/>
          <p:nvPr>
            <p:ph idx="2" type="body"/>
          </p:nvPr>
        </p:nvSpPr>
        <p:spPr>
          <a:xfrm>
            <a:off x="96996" y="1467878"/>
            <a:ext cx="4758900" cy="16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資料渲染，可寫 js 陳述式/ 可運算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除了資料，其他可接受為 白名單內容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條件判斷需使用三元</a:t>
            </a:r>
            <a:endParaRPr sz="16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000">
              <a:solidFill>
                <a:srgbClr val="215DA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18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122" name="Google Shape;122;gf8cc115615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6475" y="2379218"/>
            <a:ext cx="6762750" cy="161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f8cc115615_0_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1225" y="4363943"/>
            <a:ext cx="69532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f90b628f63_3_197"/>
          <p:cNvSpPr txBox="1"/>
          <p:nvPr>
            <p:ph type="title"/>
          </p:nvPr>
        </p:nvSpPr>
        <p:spPr>
          <a:xfrm>
            <a:off x="1783061" y="4263890"/>
            <a:ext cx="55779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3400"/>
              <a:buFont typeface="Calibri"/>
              <a:buNone/>
            </a:pPr>
            <a:r>
              <a:rPr lang="en-US" sz="4000">
                <a:solidFill>
                  <a:schemeClr val="accent6"/>
                </a:solidFill>
              </a:rPr>
              <a:t>計算屬性與監聽屬性</a:t>
            </a:r>
            <a:endParaRPr sz="4000">
              <a:solidFill>
                <a:schemeClr val="accent6"/>
              </a:solidFill>
            </a:endParaRPr>
          </a:p>
        </p:txBody>
      </p:sp>
      <p:sp>
        <p:nvSpPr>
          <p:cNvPr id="129" name="Google Shape;129;gf90b628f63_3_197"/>
          <p:cNvSpPr txBox="1"/>
          <p:nvPr>
            <p:ph idx="1" type="body"/>
          </p:nvPr>
        </p:nvSpPr>
        <p:spPr>
          <a:xfrm>
            <a:off x="2339752" y="5229200"/>
            <a:ext cx="4464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757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f8cc115615_0_70"/>
          <p:cNvSpPr txBox="1"/>
          <p:nvPr>
            <p:ph type="title"/>
          </p:nvPr>
        </p:nvSpPr>
        <p:spPr>
          <a:xfrm>
            <a:off x="1043608" y="332656"/>
            <a:ext cx="41046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CC00"/>
              </a:buClr>
              <a:buSzPts val="2600"/>
              <a:buFont typeface="Calibri"/>
              <a:buNone/>
            </a:pPr>
            <a:r>
              <a:rPr lang="en-US">
                <a:solidFill>
                  <a:srgbClr val="000000"/>
                </a:solidFill>
              </a:rPr>
              <a:t>computed計算屬性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5" name="Google Shape;135;gf8cc115615_0_70"/>
          <p:cNvSpPr txBox="1"/>
          <p:nvPr>
            <p:ph idx="1" type="body"/>
          </p:nvPr>
        </p:nvSpPr>
        <p:spPr>
          <a:xfrm>
            <a:off x="1043608" y="648000"/>
            <a:ext cx="4117500" cy="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3600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9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f8cc115615_0_70"/>
          <p:cNvSpPr txBox="1"/>
          <p:nvPr>
            <p:ph idx="12" type="sldNum"/>
          </p:nvPr>
        </p:nvSpPr>
        <p:spPr>
          <a:xfrm>
            <a:off x="8460169" y="0"/>
            <a:ext cx="50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gf8cc115615_0_70"/>
          <p:cNvSpPr txBox="1"/>
          <p:nvPr>
            <p:ph idx="2" type="body"/>
          </p:nvPr>
        </p:nvSpPr>
        <p:spPr>
          <a:xfrm>
            <a:off x="859438" y="1340768"/>
            <a:ext cx="7559700" cy="3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2000"/>
              <a:t>get</a:t>
            </a:r>
            <a:r>
              <a:rPr lang="en-US"/>
              <a:t>: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適用於對data做加工,過濾...等處理，產出新資料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2000"/>
              <a:t>set</a:t>
            </a:r>
            <a:r>
              <a:rPr lang="en-US"/>
              <a:t>: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偵聽computed自己這筆資料有異動，則觸發，並參數有newValue。</a:t>
            </a:r>
            <a:endParaRPr/>
          </a:p>
        </p:txBody>
      </p:sp>
      <p:pic>
        <p:nvPicPr>
          <p:cNvPr id="138" name="Google Shape;138;gf8cc115615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5646" y="2892072"/>
            <a:ext cx="4680755" cy="313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ungyo Group">
  <a:themeElements>
    <a:clrScheme name="Chungyo Group CIS">
      <a:dk1>
        <a:srgbClr val="C0CC00"/>
      </a:dk1>
      <a:lt1>
        <a:srgbClr val="E3E4EB"/>
      </a:lt1>
      <a:dk2>
        <a:srgbClr val="8F9227"/>
      </a:dk2>
      <a:lt2>
        <a:srgbClr val="E3E4EB"/>
      </a:lt2>
      <a:accent1>
        <a:srgbClr val="909228"/>
      </a:accent1>
      <a:accent2>
        <a:srgbClr val="C0CC00"/>
      </a:accent2>
      <a:accent3>
        <a:srgbClr val="717171"/>
      </a:accent3>
      <a:accent4>
        <a:srgbClr val="FFFFFF"/>
      </a:accent4>
      <a:accent5>
        <a:srgbClr val="FFFFFF"/>
      </a:accent5>
      <a:accent6>
        <a:srgbClr val="FFFFFF"/>
      </a:accent6>
      <a:hlink>
        <a:srgbClr val="C0CC00"/>
      </a:hlink>
      <a:folHlink>
        <a:srgbClr val="8F92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