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DDB4EF-9EA6-44B3-BF37-F2A581878EEC}"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80090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DB4EF-9EA6-44B3-BF37-F2A581878EEC}"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272314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DB4EF-9EA6-44B3-BF37-F2A581878EEC}"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42121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DB4EF-9EA6-44B3-BF37-F2A581878EEC}"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421319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DDB4EF-9EA6-44B3-BF37-F2A581878EEC}"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141512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DDB4EF-9EA6-44B3-BF37-F2A581878EEC}"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379783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DDB4EF-9EA6-44B3-BF37-F2A581878EEC}"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338800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DDB4EF-9EA6-44B3-BF37-F2A581878EEC}"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288292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DB4EF-9EA6-44B3-BF37-F2A581878EEC}"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319658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DDB4EF-9EA6-44B3-BF37-F2A581878EEC}"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65704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DDB4EF-9EA6-44B3-BF37-F2A581878EEC}"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90C31-FDC3-4519-89D6-C0C52B3666AD}" type="slidenum">
              <a:rPr lang="en-US" smtClean="0"/>
              <a:t>‹#›</a:t>
            </a:fld>
            <a:endParaRPr lang="en-US"/>
          </a:p>
        </p:txBody>
      </p:sp>
    </p:spTree>
    <p:extLst>
      <p:ext uri="{BB962C8B-B14F-4D97-AF65-F5344CB8AC3E}">
        <p14:creationId xmlns:p14="http://schemas.microsoft.com/office/powerpoint/2010/main" val="780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DB4EF-9EA6-44B3-BF37-F2A581878EEC}"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90C31-FDC3-4519-89D6-C0C52B3666AD}" type="slidenum">
              <a:rPr lang="en-US" smtClean="0"/>
              <a:t>‹#›</a:t>
            </a:fld>
            <a:endParaRPr lang="en-US"/>
          </a:p>
        </p:txBody>
      </p:sp>
    </p:spTree>
    <p:extLst>
      <p:ext uri="{BB962C8B-B14F-4D97-AF65-F5344CB8AC3E}">
        <p14:creationId xmlns:p14="http://schemas.microsoft.com/office/powerpoint/2010/main" val="19761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Microsoft Dynamics 365 </a:t>
            </a:r>
            <a:br>
              <a:rPr lang="en-US" b="1" dirty="0" smtClean="0"/>
            </a:br>
            <a:r>
              <a:rPr lang="en-US" b="1" dirty="0" smtClean="0"/>
              <a:t>2021 Updates</a:t>
            </a:r>
            <a:endParaRPr lang="en-US" b="1" dirty="0"/>
          </a:p>
        </p:txBody>
      </p:sp>
      <p:sp>
        <p:nvSpPr>
          <p:cNvPr id="3" name="Subtitle 2"/>
          <p:cNvSpPr>
            <a:spLocks noGrp="1"/>
          </p:cNvSpPr>
          <p:nvPr>
            <p:ph type="subTitle" idx="1"/>
          </p:nvPr>
        </p:nvSpPr>
        <p:spPr/>
        <p:txBody>
          <a:bodyPr/>
          <a:lstStyle/>
          <a:p>
            <a:r>
              <a:rPr lang="en-US" b="1" dirty="0" smtClean="0"/>
              <a:t>Release Wave 1</a:t>
            </a:r>
          </a:p>
          <a:p>
            <a:r>
              <a:rPr lang="en-US" dirty="0" smtClean="0"/>
              <a:t>Early access available 2/1 and general availability 4/1</a:t>
            </a:r>
            <a:endParaRPr lang="en-US" dirty="0"/>
          </a:p>
        </p:txBody>
      </p:sp>
      <p:sp>
        <p:nvSpPr>
          <p:cNvPr id="4" name="Rectangle 3"/>
          <p:cNvSpPr/>
          <p:nvPr/>
        </p:nvSpPr>
        <p:spPr>
          <a:xfrm>
            <a:off x="129856" y="135266"/>
            <a:ext cx="11898021" cy="6579352"/>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78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90776399"/>
              </p:ext>
            </p:extLst>
          </p:nvPr>
        </p:nvGraphicFramePr>
        <p:xfrm>
          <a:off x="327640" y="324689"/>
          <a:ext cx="8280705" cy="4389120"/>
        </p:xfrm>
        <a:graphic>
          <a:graphicData uri="http://schemas.openxmlformats.org/drawingml/2006/table">
            <a:tbl>
              <a:tblPr firstRow="1" bandRow="1">
                <a:tableStyleId>{7DF18680-E054-41AD-8BC1-D1AEF772440D}</a:tableStyleId>
              </a:tblPr>
              <a:tblGrid>
                <a:gridCol w="2531851">
                  <a:extLst>
                    <a:ext uri="{9D8B030D-6E8A-4147-A177-3AD203B41FA5}">
                      <a16:colId xmlns:a16="http://schemas.microsoft.com/office/drawing/2014/main" val="3498748133"/>
                    </a:ext>
                  </a:extLst>
                </a:gridCol>
                <a:gridCol w="5748854">
                  <a:extLst>
                    <a:ext uri="{9D8B030D-6E8A-4147-A177-3AD203B41FA5}">
                      <a16:colId xmlns:a16="http://schemas.microsoft.com/office/drawing/2014/main" val="3531079510"/>
                    </a:ext>
                  </a:extLst>
                </a:gridCol>
              </a:tblGrid>
              <a:tr h="370840">
                <a:tc>
                  <a:txBody>
                    <a:bodyPr/>
                    <a:lstStyle/>
                    <a:p>
                      <a:r>
                        <a:rPr lang="en-US" sz="2000" b="1" dirty="0" smtClean="0"/>
                        <a:t>CE</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a:txBody>
                    <a:bodyPr/>
                    <a:lstStyle/>
                    <a:p>
                      <a:r>
                        <a:rPr lang="en-US" sz="2000" b="1" dirty="0" smtClean="0"/>
                        <a:t>Marketing</a:t>
                      </a:r>
                      <a:endParaRPr lang="en-US" sz="2000" b="1" dirty="0"/>
                    </a:p>
                  </a:txBody>
                  <a:tcPr anchor="ctr"/>
                </a:tc>
                <a:tc>
                  <a:txBody>
                    <a:bodyPr/>
                    <a:lstStyle/>
                    <a:p>
                      <a:r>
                        <a:rPr lang="en-US" sz="1400" kern="1200" dirty="0" smtClean="0">
                          <a:effectLst/>
                        </a:rPr>
                        <a:t>A focus on on deeper personalization to engage customers, more channels to reach customers with the right messages, and analytics to improve results and achieve your business goals.</a:t>
                      </a:r>
                      <a:endParaRPr lang="en-US" sz="1400" dirty="0"/>
                    </a:p>
                  </a:txBody>
                  <a:tcPr anchor="ctr"/>
                </a:tc>
                <a:extLst>
                  <a:ext uri="{0D108BD9-81ED-4DB2-BD59-A6C34878D82A}">
                    <a16:rowId xmlns:a16="http://schemas.microsoft.com/office/drawing/2014/main" val="1257467522"/>
                  </a:ext>
                </a:extLst>
              </a:tr>
              <a:tr h="370840">
                <a:tc>
                  <a:txBody>
                    <a:bodyPr/>
                    <a:lstStyle/>
                    <a:p>
                      <a:r>
                        <a:rPr lang="en-US" sz="2000" b="1" dirty="0" smtClean="0"/>
                        <a:t>Sales</a:t>
                      </a:r>
                      <a:endParaRPr lang="en-US" sz="2000" b="1" dirty="0"/>
                    </a:p>
                  </a:txBody>
                  <a:tcPr anchor="ctr"/>
                </a:tc>
                <a:tc>
                  <a:txBody>
                    <a:bodyPr/>
                    <a:lstStyle/>
                    <a:p>
                      <a:r>
                        <a:rPr lang="en-US" sz="1400" kern="1200" dirty="0" smtClean="0">
                          <a:effectLst/>
                        </a:rPr>
                        <a:t>Enhancements have been added to save time so sellers can focus on selling, to provide more access to data insights, and to enhance the mobile experience for sellers on-the-go. Look for updates to automation and sequencing, Conversation Intelligence, and many updates to the mobile app.</a:t>
                      </a:r>
                      <a:endParaRPr lang="en-US" sz="1400" dirty="0"/>
                    </a:p>
                  </a:txBody>
                  <a:tcPr anchor="ctr"/>
                </a:tc>
                <a:extLst>
                  <a:ext uri="{0D108BD9-81ED-4DB2-BD59-A6C34878D82A}">
                    <a16:rowId xmlns:a16="http://schemas.microsoft.com/office/drawing/2014/main" val="1211774345"/>
                  </a:ext>
                </a:extLst>
              </a:tr>
              <a:tr h="370840">
                <a:tc>
                  <a:txBody>
                    <a:bodyPr/>
                    <a:lstStyle/>
                    <a:p>
                      <a:r>
                        <a:rPr lang="en-US" sz="2000" b="1" dirty="0" smtClean="0"/>
                        <a:t>Customer Service</a:t>
                      </a:r>
                      <a:endParaRPr lang="en-US" sz="2000" b="1" dirty="0"/>
                    </a:p>
                  </a:txBody>
                  <a:tcPr anchor="ctr"/>
                </a:tc>
                <a:tc>
                  <a:txBody>
                    <a:bodyPr/>
                    <a:lstStyle/>
                    <a:p>
                      <a:r>
                        <a:rPr lang="en-US" sz="1400" kern="1200" dirty="0" smtClean="0">
                          <a:effectLst/>
                        </a:rPr>
                        <a:t>An</a:t>
                      </a:r>
                      <a:r>
                        <a:rPr lang="en-US" sz="1400" kern="1200" baseline="0" dirty="0" smtClean="0">
                          <a:effectLst/>
                        </a:rPr>
                        <a:t> </a:t>
                      </a:r>
                      <a:r>
                        <a:rPr lang="en-US" sz="1400" kern="1200" dirty="0" smtClean="0">
                          <a:effectLst/>
                        </a:rPr>
                        <a:t>all-in-one contact center is now available, with first-party voice built on Azure Communication Services and intelligent, skill-based, </a:t>
                      </a:r>
                      <a:r>
                        <a:rPr lang="en-US" sz="1400" kern="1200" dirty="0" err="1" smtClean="0">
                          <a:effectLst/>
                        </a:rPr>
                        <a:t>omnichannel</a:t>
                      </a:r>
                      <a:r>
                        <a:rPr lang="en-US" sz="1400" kern="1200" dirty="0" smtClean="0">
                          <a:effectLst/>
                        </a:rPr>
                        <a:t> routing across channels. In addition, agent productivity capabilities have been enhanced</a:t>
                      </a:r>
                      <a:r>
                        <a:rPr lang="en-US" sz="1400" kern="1200" baseline="0" dirty="0" smtClean="0">
                          <a:effectLst/>
                        </a:rPr>
                        <a:t> for</a:t>
                      </a:r>
                      <a:r>
                        <a:rPr lang="en-US" sz="1400" kern="1200" dirty="0" smtClean="0">
                          <a:effectLst/>
                        </a:rPr>
                        <a:t> knowledge management, timeline, email, and agent dashboards.</a:t>
                      </a:r>
                      <a:endParaRPr lang="en-US" sz="1400" dirty="0"/>
                    </a:p>
                  </a:txBody>
                  <a:tcPr anchor="ctr"/>
                </a:tc>
                <a:extLst>
                  <a:ext uri="{0D108BD9-81ED-4DB2-BD59-A6C34878D82A}">
                    <a16:rowId xmlns:a16="http://schemas.microsoft.com/office/drawing/2014/main" val="1057099425"/>
                  </a:ext>
                </a:extLst>
              </a:tr>
              <a:tr h="370840">
                <a:tc>
                  <a:txBody>
                    <a:bodyPr/>
                    <a:lstStyle/>
                    <a:p>
                      <a:r>
                        <a:rPr lang="en-US" sz="2000" b="1" dirty="0" smtClean="0"/>
                        <a:t>Field</a:t>
                      </a:r>
                      <a:r>
                        <a:rPr lang="en-US" sz="2000" b="1" baseline="0" dirty="0" smtClean="0"/>
                        <a:t> Service</a:t>
                      </a:r>
                      <a:endParaRPr lang="en-US" sz="2000" b="1" dirty="0"/>
                    </a:p>
                  </a:txBody>
                  <a:tcPr anchor="ctr"/>
                </a:tc>
                <a:tc>
                  <a:txBody>
                    <a:bodyPr/>
                    <a:lstStyle/>
                    <a:p>
                      <a:r>
                        <a:rPr lang="en-US" sz="1400" kern="1200" dirty="0" smtClean="0">
                          <a:effectLst/>
                        </a:rPr>
                        <a:t>A</a:t>
                      </a:r>
                      <a:r>
                        <a:rPr lang="en-US" sz="1400" kern="1200" baseline="0" dirty="0" smtClean="0">
                          <a:effectLst/>
                        </a:rPr>
                        <a:t> </a:t>
                      </a:r>
                      <a:r>
                        <a:rPr lang="en-US" sz="1400" kern="1200" dirty="0" smtClean="0">
                          <a:effectLst/>
                        </a:rPr>
                        <a:t>comprehensive experience is introduced</a:t>
                      </a:r>
                      <a:r>
                        <a:rPr lang="en-US" sz="1400" kern="1200" baseline="0" dirty="0" smtClean="0">
                          <a:effectLst/>
                        </a:rPr>
                        <a:t> </a:t>
                      </a:r>
                      <a:r>
                        <a:rPr lang="en-US" sz="1400" kern="1200" dirty="0" smtClean="0">
                          <a:effectLst/>
                        </a:rPr>
                        <a:t>for customers that will allow them to self-schedule service and rate technicians to ensure the maximum satisfaction. These investments matched with enhanced productivity capabilities for technicians through the new knowledge management module will enable the best technician and customer relationship.</a:t>
                      </a:r>
                      <a:endParaRPr lang="en-US" sz="1400" dirty="0"/>
                    </a:p>
                  </a:txBody>
                  <a:tcPr anchor="ctr"/>
                </a:tc>
                <a:extLst>
                  <a:ext uri="{0D108BD9-81ED-4DB2-BD59-A6C34878D82A}">
                    <a16:rowId xmlns:a16="http://schemas.microsoft.com/office/drawing/2014/main" val="677029517"/>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6351" y="4041756"/>
            <a:ext cx="2584185" cy="2584185"/>
          </a:xfrm>
          <a:prstGeom prst="rect">
            <a:avLst/>
          </a:prstGeom>
        </p:spPr>
      </p:pic>
    </p:spTree>
    <p:extLst>
      <p:ext uri="{BB962C8B-B14F-4D97-AF65-F5344CB8AC3E}">
        <p14:creationId xmlns:p14="http://schemas.microsoft.com/office/powerpoint/2010/main" val="105850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81048858"/>
              </p:ext>
            </p:extLst>
          </p:nvPr>
        </p:nvGraphicFramePr>
        <p:xfrm>
          <a:off x="327641" y="324689"/>
          <a:ext cx="8475488" cy="4861560"/>
        </p:xfrm>
        <a:graphic>
          <a:graphicData uri="http://schemas.openxmlformats.org/drawingml/2006/table">
            <a:tbl>
              <a:tblPr firstRow="1" bandRow="1">
                <a:tableStyleId>{93296810-A885-4BE3-A3E7-6D5BEEA58F35}</a:tableStyleId>
              </a:tblPr>
              <a:tblGrid>
                <a:gridCol w="2591407">
                  <a:extLst>
                    <a:ext uri="{9D8B030D-6E8A-4147-A177-3AD203B41FA5}">
                      <a16:colId xmlns:a16="http://schemas.microsoft.com/office/drawing/2014/main" val="3498748133"/>
                    </a:ext>
                  </a:extLst>
                </a:gridCol>
                <a:gridCol w="5884081">
                  <a:extLst>
                    <a:ext uri="{9D8B030D-6E8A-4147-A177-3AD203B41FA5}">
                      <a16:colId xmlns:a16="http://schemas.microsoft.com/office/drawing/2014/main" val="3531079510"/>
                    </a:ext>
                  </a:extLst>
                </a:gridCol>
              </a:tblGrid>
              <a:tr h="370840">
                <a:tc>
                  <a:txBody>
                    <a:bodyPr/>
                    <a:lstStyle/>
                    <a:p>
                      <a:r>
                        <a:rPr lang="en-US" sz="2000" b="1" dirty="0" smtClean="0"/>
                        <a:t>FS</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a:txBody>
                    <a:bodyPr/>
                    <a:lstStyle/>
                    <a:p>
                      <a:r>
                        <a:rPr lang="en-US" sz="2000" b="1" dirty="0" smtClean="0"/>
                        <a:t>Finance</a:t>
                      </a:r>
                      <a:endParaRPr lang="en-US" sz="2000" b="1" dirty="0"/>
                    </a:p>
                  </a:txBody>
                  <a:tcPr anchor="ctr"/>
                </a:tc>
                <a:tc>
                  <a:txBody>
                    <a:bodyPr/>
                    <a:lstStyle/>
                    <a:p>
                      <a:r>
                        <a:rPr lang="en-US" sz="1100" b="0" i="0" dirty="0" smtClean="0">
                          <a:solidFill>
                            <a:srgbClr val="191919"/>
                          </a:solidFill>
                          <a:effectLst/>
                          <a:latin typeface="Segoe UI" panose="020B0502040204020203" pitchFamily="34" charset="0"/>
                        </a:rPr>
                        <a:t>The intelligent cash flow offering is brought to preview with automation based on predictive results. Users will experience out of the box machine learning showing when customers are predicted to pay, forecasting what budget should be, and viewing forecasted cash positions. We continue to expand localizations; this release adds Egypt, extending the number of out-of-the-box countries and regions to 43 and the number of languages to 48. We are also shipping the general availability of Electronic Invoicing Add-on for Dynamics 365—the first configurable globalization </a:t>
                      </a:r>
                      <a:r>
                        <a:rPr lang="en-US" sz="1100" b="0" i="0" dirty="0" err="1" smtClean="0">
                          <a:solidFill>
                            <a:srgbClr val="191919"/>
                          </a:solidFill>
                          <a:effectLst/>
                          <a:latin typeface="Segoe UI" panose="020B0502040204020203" pitchFamily="34" charset="0"/>
                        </a:rPr>
                        <a:t>microservice</a:t>
                      </a:r>
                      <a:r>
                        <a:rPr lang="en-US" sz="1100" b="0" i="0" dirty="0" smtClean="0">
                          <a:solidFill>
                            <a:srgbClr val="191919"/>
                          </a:solidFill>
                          <a:effectLst/>
                          <a:latin typeface="Segoe UI" panose="020B0502040204020203" pitchFamily="34" charset="0"/>
                        </a:rPr>
                        <a:t> that extends existing capabilities in Dynamics 365 Finance, Dynamics 365 Supply Chain Management, and Dynamics 365 Project Operations. This will provide better scalability and agility for customers to adapt to changing regulatory requirements.</a:t>
                      </a:r>
                      <a:endParaRPr lang="en-US" sz="1100" dirty="0"/>
                    </a:p>
                  </a:txBody>
                  <a:tcPr anchor="ctr"/>
                </a:tc>
                <a:extLst>
                  <a:ext uri="{0D108BD9-81ED-4DB2-BD59-A6C34878D82A}">
                    <a16:rowId xmlns:a16="http://schemas.microsoft.com/office/drawing/2014/main" val="1257467522"/>
                  </a:ext>
                </a:extLst>
              </a:tr>
              <a:tr h="370840">
                <a:tc>
                  <a:txBody>
                    <a:bodyPr/>
                    <a:lstStyle/>
                    <a:p>
                      <a:r>
                        <a:rPr lang="en-US" sz="2000" b="1" dirty="0" smtClean="0"/>
                        <a:t>Supply</a:t>
                      </a:r>
                      <a:r>
                        <a:rPr lang="en-US" sz="2000" b="1" baseline="0" dirty="0" smtClean="0"/>
                        <a:t> Chain</a:t>
                      </a:r>
                      <a:endParaRPr lang="en-US" sz="2000" b="1" dirty="0"/>
                    </a:p>
                  </a:txBody>
                  <a:tcPr anchor="ctr"/>
                </a:tc>
                <a:tc>
                  <a:txBody>
                    <a:bodyPr/>
                    <a:lstStyle/>
                    <a:p>
                      <a:r>
                        <a:rPr lang="en-US" sz="1100" b="0" i="0" dirty="0" smtClean="0">
                          <a:solidFill>
                            <a:srgbClr val="191919"/>
                          </a:solidFill>
                          <a:effectLst/>
                          <a:latin typeface="Segoe UI" panose="020B0502040204020203" pitchFamily="34" charset="0"/>
                        </a:rPr>
                        <a:t>Updates provides a more unified real-time view across modules.</a:t>
                      </a:r>
                      <a:r>
                        <a:rPr lang="en-US" sz="1100" b="0" i="0" baseline="0" dirty="0" smtClean="0">
                          <a:solidFill>
                            <a:srgbClr val="191919"/>
                          </a:solidFill>
                          <a:effectLst/>
                          <a:latin typeface="Segoe UI" panose="020B0502040204020203" pitchFamily="34" charset="0"/>
                        </a:rPr>
                        <a:t> </a:t>
                      </a:r>
                      <a:r>
                        <a:rPr lang="en-US" sz="1100" b="0" i="0" dirty="0" smtClean="0">
                          <a:solidFill>
                            <a:srgbClr val="191919"/>
                          </a:solidFill>
                          <a:effectLst/>
                          <a:latin typeface="Segoe UI" panose="020B0502040204020203" pitchFamily="34" charset="0"/>
                        </a:rPr>
                        <a:t>The cloud asset management software leverages scale units in the cloud to run mission-critical processes without interruption. Advanced predictive analytics and Power Platform tie-ins have allowed us to optimize and automate asset management, </a:t>
                      </a:r>
                      <a:r>
                        <a:rPr lang="en-US" sz="1100" b="0" i="0" dirty="0" err="1" smtClean="0">
                          <a:solidFill>
                            <a:srgbClr val="191919"/>
                          </a:solidFill>
                          <a:effectLst/>
                          <a:latin typeface="Segoe UI" panose="020B0502040204020203" pitchFamily="34" charset="0"/>
                        </a:rPr>
                        <a:t>IoT</a:t>
                      </a:r>
                      <a:r>
                        <a:rPr lang="en-US" sz="1100" b="0" i="0" dirty="0" smtClean="0">
                          <a:solidFill>
                            <a:srgbClr val="191919"/>
                          </a:solidFill>
                          <a:effectLst/>
                          <a:latin typeface="Segoe UI" panose="020B0502040204020203" pitchFamily="34" charset="0"/>
                        </a:rPr>
                        <a:t>, machine telemetry, planning, warehousing, material sourcing, and logistics. Other notable features for this release are in the areas of rebates, inbound landed cost, and global inventory accounting.</a:t>
                      </a:r>
                      <a:endParaRPr lang="en-US" sz="1100" dirty="0"/>
                    </a:p>
                  </a:txBody>
                  <a:tcPr anchor="ctr"/>
                </a:tc>
                <a:extLst>
                  <a:ext uri="{0D108BD9-81ED-4DB2-BD59-A6C34878D82A}">
                    <a16:rowId xmlns:a16="http://schemas.microsoft.com/office/drawing/2014/main" val="1211774345"/>
                  </a:ext>
                </a:extLst>
              </a:tr>
              <a:tr h="370840">
                <a:tc>
                  <a:txBody>
                    <a:bodyPr/>
                    <a:lstStyle/>
                    <a:p>
                      <a:r>
                        <a:rPr lang="en-US" sz="2000" b="1" dirty="0" smtClean="0"/>
                        <a:t>Commerce</a:t>
                      </a:r>
                      <a:endParaRPr 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smtClean="0">
                          <a:solidFill>
                            <a:srgbClr val="191919"/>
                          </a:solidFill>
                          <a:effectLst/>
                          <a:latin typeface="Segoe UI" panose="020B0502040204020203" pitchFamily="34" charset="0"/>
                        </a:rPr>
                        <a:t>New capabilities to support B2B operational flows for the e-commerce channel. This B2B offering provides our customers with an integrated B2B and B2C e-commerce offering in a single commerce solution with unified merchandising and site management capabilities enabling a wide range of business models across industries and verticals. Also, generally available in this wave are multiple functional and usability enhancements to the existing buy online, pickup in store (BOPIS) processing flows. These new BOPIS enhancements will allow organizations more flexibility to offer their shoppers multiple pick-up delivery options and allows for configuration and selection of pickup timeslots. Fraud protection a</a:t>
                      </a:r>
                      <a:r>
                        <a:rPr lang="en-US" sz="1100" b="0" i="0" dirty="0" smtClean="0">
                          <a:solidFill>
                            <a:srgbClr val="191919"/>
                          </a:solidFill>
                          <a:effectLst/>
                          <a:latin typeface="Segoe UI" panose="020B0502040204020203" pitchFamily="34" charset="0"/>
                        </a:rPr>
                        <a:t>dds behavioral and mobile fingerprinting improving the accuracy of fraud management rules.</a:t>
                      </a:r>
                      <a:endParaRPr lang="en-US" sz="1100" dirty="0" smtClean="0"/>
                    </a:p>
                  </a:txBody>
                  <a:tcPr anchor="ctr"/>
                </a:tc>
                <a:extLst>
                  <a:ext uri="{0D108BD9-81ED-4DB2-BD59-A6C34878D82A}">
                    <a16:rowId xmlns:a16="http://schemas.microsoft.com/office/drawing/2014/main" val="1057099425"/>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6351" y="4043303"/>
            <a:ext cx="2584185" cy="2581090"/>
          </a:xfrm>
          <a:prstGeom prst="rect">
            <a:avLst/>
          </a:prstGeom>
        </p:spPr>
      </p:pic>
    </p:spTree>
    <p:extLst>
      <p:ext uri="{BB962C8B-B14F-4D97-AF65-F5344CB8AC3E}">
        <p14:creationId xmlns:p14="http://schemas.microsoft.com/office/powerpoint/2010/main" val="207422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49464269"/>
              </p:ext>
            </p:extLst>
          </p:nvPr>
        </p:nvGraphicFramePr>
        <p:xfrm>
          <a:off x="327641" y="324689"/>
          <a:ext cx="6782126" cy="1341120"/>
        </p:xfrm>
        <a:graphic>
          <a:graphicData uri="http://schemas.openxmlformats.org/drawingml/2006/table">
            <a:tbl>
              <a:tblPr firstRow="1" bandRow="1">
                <a:tableStyleId>{F5AB1C69-6EDB-4FF4-983F-18BD219EF322}</a:tableStyleId>
              </a:tblPr>
              <a:tblGrid>
                <a:gridCol w="2204544">
                  <a:extLst>
                    <a:ext uri="{9D8B030D-6E8A-4147-A177-3AD203B41FA5}">
                      <a16:colId xmlns:a16="http://schemas.microsoft.com/office/drawing/2014/main" val="3498748133"/>
                    </a:ext>
                  </a:extLst>
                </a:gridCol>
                <a:gridCol w="4577582">
                  <a:extLst>
                    <a:ext uri="{9D8B030D-6E8A-4147-A177-3AD203B41FA5}">
                      <a16:colId xmlns:a16="http://schemas.microsoft.com/office/drawing/2014/main" val="3531079510"/>
                    </a:ext>
                  </a:extLst>
                </a:gridCol>
              </a:tblGrid>
              <a:tr h="370840">
                <a:tc>
                  <a:txBody>
                    <a:bodyPr/>
                    <a:lstStyle/>
                    <a:p>
                      <a:r>
                        <a:rPr lang="en-US" sz="2000" b="1" dirty="0" smtClean="0"/>
                        <a:t>BC</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gridSpan="2">
                  <a:txBody>
                    <a:bodyPr/>
                    <a:lstStyle/>
                    <a:p>
                      <a:r>
                        <a:rPr lang="en-US" sz="1400" b="0" i="0" dirty="0" smtClean="0">
                          <a:solidFill>
                            <a:srgbClr val="191919"/>
                          </a:solidFill>
                          <a:effectLst/>
                          <a:latin typeface="Segoe UI" panose="020B0502040204020203" pitchFamily="34" charset="0"/>
                        </a:rPr>
                        <a:t>New features designed to simplify and improve the way our partners administer tenants, and the way administrators manage licensing and permissions. Application enhancements expands the integration with Teams and adds country and regional expansions.</a:t>
                      </a:r>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1257467522"/>
                  </a:ext>
                </a:extLst>
              </a:tr>
            </a:tbl>
          </a:graphicData>
        </a:graphic>
      </p:graphicFrame>
      <p:pic>
        <p:nvPicPr>
          <p:cNvPr id="6" name="Picture 5"/>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9247898" y="4041756"/>
            <a:ext cx="2581090" cy="258418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953590850"/>
              </p:ext>
            </p:extLst>
          </p:nvPr>
        </p:nvGraphicFramePr>
        <p:xfrm>
          <a:off x="327641" y="2084052"/>
          <a:ext cx="6920239" cy="1554480"/>
        </p:xfrm>
        <a:graphic>
          <a:graphicData uri="http://schemas.openxmlformats.org/drawingml/2006/table">
            <a:tbl>
              <a:tblPr firstRow="1" bandRow="1">
                <a:tableStyleId>{5C22544A-7EE6-4342-B048-85BDC9FD1C3A}</a:tableStyleId>
              </a:tblPr>
              <a:tblGrid>
                <a:gridCol w="2211769">
                  <a:extLst>
                    <a:ext uri="{9D8B030D-6E8A-4147-A177-3AD203B41FA5}">
                      <a16:colId xmlns:a16="http://schemas.microsoft.com/office/drawing/2014/main" val="3498748133"/>
                    </a:ext>
                  </a:extLst>
                </a:gridCol>
                <a:gridCol w="4708470">
                  <a:extLst>
                    <a:ext uri="{9D8B030D-6E8A-4147-A177-3AD203B41FA5}">
                      <a16:colId xmlns:a16="http://schemas.microsoft.com/office/drawing/2014/main" val="3531079510"/>
                    </a:ext>
                  </a:extLst>
                </a:gridCol>
              </a:tblGrid>
              <a:tr h="370840">
                <a:tc>
                  <a:txBody>
                    <a:bodyPr/>
                    <a:lstStyle/>
                    <a:p>
                      <a:r>
                        <a:rPr lang="en-US" sz="2000" dirty="0" smtClean="0"/>
                        <a:t>Project</a:t>
                      </a:r>
                      <a:r>
                        <a:rPr lang="en-US" sz="2000" baseline="0" dirty="0" smtClean="0"/>
                        <a:t> Operations</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gridSpan="2">
                  <a:txBody>
                    <a:bodyPr/>
                    <a:lstStyle/>
                    <a:p>
                      <a:r>
                        <a:rPr lang="en-US" sz="1400" dirty="0" smtClean="0">
                          <a:effectLst/>
                        </a:rPr>
                        <a:t>Rich new experiences with the ability to forecast, use, and invoice non-stocked materials on projects and enables the ability to setup contractual commitments like billing methods and chargeability rules by task or a work breakdown schedule element. Customers using Dynamics 365 Project Service Automation will be able to upgrade to Dynamics 365 Project Operations when upgrade scripts become available.</a:t>
                      </a:r>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1257467522"/>
                  </a:ext>
                </a:extLst>
              </a:tr>
            </a:tbl>
          </a:graphicData>
        </a:graphic>
      </p:graphicFrame>
    </p:spTree>
    <p:extLst>
      <p:ext uri="{BB962C8B-B14F-4D97-AF65-F5344CB8AC3E}">
        <p14:creationId xmlns:p14="http://schemas.microsoft.com/office/powerpoint/2010/main" val="70329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394878"/>
              </p:ext>
            </p:extLst>
          </p:nvPr>
        </p:nvGraphicFramePr>
        <p:xfrm>
          <a:off x="327640" y="324689"/>
          <a:ext cx="8237419" cy="4953000"/>
        </p:xfrm>
        <a:graphic>
          <a:graphicData uri="http://schemas.openxmlformats.org/drawingml/2006/table">
            <a:tbl>
              <a:tblPr firstRow="1" bandRow="1">
                <a:tableStyleId>{21E4AEA4-8DFA-4A89-87EB-49C32662AFE0}</a:tableStyleId>
              </a:tblPr>
              <a:tblGrid>
                <a:gridCol w="2518616">
                  <a:extLst>
                    <a:ext uri="{9D8B030D-6E8A-4147-A177-3AD203B41FA5}">
                      <a16:colId xmlns:a16="http://schemas.microsoft.com/office/drawing/2014/main" val="3498748133"/>
                    </a:ext>
                  </a:extLst>
                </a:gridCol>
                <a:gridCol w="5718803">
                  <a:extLst>
                    <a:ext uri="{9D8B030D-6E8A-4147-A177-3AD203B41FA5}">
                      <a16:colId xmlns:a16="http://schemas.microsoft.com/office/drawing/2014/main" val="3531079510"/>
                    </a:ext>
                  </a:extLst>
                </a:gridCol>
              </a:tblGrid>
              <a:tr h="370840">
                <a:tc>
                  <a:txBody>
                    <a:bodyPr/>
                    <a:lstStyle/>
                    <a:p>
                      <a:r>
                        <a:rPr lang="en-US" sz="2000" b="1" dirty="0" smtClean="0"/>
                        <a:t>Misc.</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a:txBody>
                    <a:bodyPr/>
                    <a:lstStyle/>
                    <a:p>
                      <a:r>
                        <a:rPr lang="en-US" sz="2000" b="1" dirty="0" smtClean="0"/>
                        <a:t>Human Resources</a:t>
                      </a:r>
                      <a:endParaRPr lang="en-US" sz="2000" b="1" dirty="0"/>
                    </a:p>
                  </a:txBody>
                  <a:tcPr anchor="ctr"/>
                </a:tc>
                <a:tc>
                  <a:txBody>
                    <a:bodyPr/>
                    <a:lstStyle/>
                    <a:p>
                      <a:r>
                        <a:rPr lang="en-US" sz="1100" b="0" i="0" kern="1200" dirty="0" smtClean="0">
                          <a:solidFill>
                            <a:schemeClr val="dk1"/>
                          </a:solidFill>
                          <a:effectLst/>
                          <a:latin typeface="+mn-lt"/>
                          <a:ea typeface="+mn-ea"/>
                          <a:cs typeface="+mn-cs"/>
                        </a:rPr>
                        <a:t>Human Capital Management (HCM) ecosystem continues to broaden through integration APIs and strategic partnerships. The employee experience expands to support additional enhancements for benefits management such as notifications, summary statements, and a consolidated view of employee’s enrollments.</a:t>
                      </a:r>
                      <a:endParaRPr lang="en-US" sz="1100" dirty="0"/>
                    </a:p>
                  </a:txBody>
                  <a:tcPr anchor="ctr"/>
                </a:tc>
                <a:extLst>
                  <a:ext uri="{0D108BD9-81ED-4DB2-BD59-A6C34878D82A}">
                    <a16:rowId xmlns:a16="http://schemas.microsoft.com/office/drawing/2014/main" val="1211774345"/>
                  </a:ext>
                </a:extLst>
              </a:tr>
              <a:tr h="370840">
                <a:tc>
                  <a:txBody>
                    <a:bodyPr/>
                    <a:lstStyle/>
                    <a:p>
                      <a:r>
                        <a:rPr lang="en-US" sz="2000" b="1" dirty="0" smtClean="0"/>
                        <a:t>Guides</a:t>
                      </a:r>
                      <a:endParaRPr lang="en-US" sz="2000" b="1" dirty="0"/>
                    </a:p>
                  </a:txBody>
                  <a:tcPr anchor="ctr"/>
                </a:tc>
                <a:tc>
                  <a:txBody>
                    <a:bodyPr/>
                    <a:lstStyle/>
                    <a:p>
                      <a:r>
                        <a:rPr lang="en-US" sz="1100" b="0" i="0" kern="1200" dirty="0" smtClean="0">
                          <a:solidFill>
                            <a:schemeClr val="dk1"/>
                          </a:solidFill>
                          <a:effectLst/>
                          <a:latin typeface="+mn-lt"/>
                          <a:ea typeface="+mn-ea"/>
                          <a:cs typeface="+mn-cs"/>
                        </a:rPr>
                        <a:t>Focused on intelligent workflows. By taking further advantage of data captured with Microsoft HoloLens as well as AI innovations, users can get to work and confirm their results faster and simpler than ever.</a:t>
                      </a:r>
                      <a:endParaRPr lang="en-US" sz="1100" dirty="0"/>
                    </a:p>
                  </a:txBody>
                  <a:tcPr anchor="ctr"/>
                </a:tc>
                <a:extLst>
                  <a:ext uri="{0D108BD9-81ED-4DB2-BD59-A6C34878D82A}">
                    <a16:rowId xmlns:a16="http://schemas.microsoft.com/office/drawing/2014/main" val="1057099425"/>
                  </a:ext>
                </a:extLst>
              </a:tr>
              <a:tr h="370840">
                <a:tc>
                  <a:txBody>
                    <a:bodyPr/>
                    <a:lstStyle/>
                    <a:p>
                      <a:r>
                        <a:rPr lang="en-US" sz="2000" b="1" dirty="0" smtClean="0"/>
                        <a:t>Customer Voice</a:t>
                      </a:r>
                      <a:endParaRPr lang="en-US" sz="2000" b="1" dirty="0"/>
                    </a:p>
                  </a:txBody>
                  <a:tcPr anchor="ctr"/>
                </a:tc>
                <a:tc>
                  <a:txBody>
                    <a:bodyPr/>
                    <a:lstStyle/>
                    <a:p>
                      <a:r>
                        <a:rPr lang="en-US" sz="1100" b="0" i="0" dirty="0" smtClean="0">
                          <a:solidFill>
                            <a:srgbClr val="191919"/>
                          </a:solidFill>
                          <a:effectLst/>
                          <a:latin typeface="Segoe UI" panose="020B0502040204020203" pitchFamily="34" charset="0"/>
                        </a:rPr>
                        <a:t>Expands the capabilities to collect feedback with pre-filled answers, file upload support, drill down question type, and customized survey header. Additional capabilities designed to improve survey response rate includes pause and resume survey to enable users to complete the survey on a different device, automated survey reminders for recipients who have not filled the survey, and over-surveyed management to avoid sending too many surveys to the same person within a given period. Finally, creating a follow up action workflow is made easier with Microsoft Power Automate survey response trigger.</a:t>
                      </a:r>
                      <a:endParaRPr lang="en-US" sz="1100" dirty="0"/>
                    </a:p>
                  </a:txBody>
                  <a:tcPr anchor="ctr"/>
                </a:tc>
                <a:extLst>
                  <a:ext uri="{0D108BD9-81ED-4DB2-BD59-A6C34878D82A}">
                    <a16:rowId xmlns:a16="http://schemas.microsoft.com/office/drawing/2014/main" val="677029517"/>
                  </a:ext>
                </a:extLst>
              </a:tr>
              <a:tr h="370840">
                <a:tc>
                  <a:txBody>
                    <a:bodyPr/>
                    <a:lstStyle/>
                    <a:p>
                      <a:r>
                        <a:rPr lang="en-US" sz="2000" b="1" dirty="0" smtClean="0"/>
                        <a:t>Customer Insights</a:t>
                      </a:r>
                      <a:endParaRPr lang="en-US" sz="2000" b="1" dirty="0"/>
                    </a:p>
                  </a:txBody>
                  <a:tcPr anchor="ctr"/>
                </a:tc>
                <a:tc>
                  <a:txBody>
                    <a:bodyPr/>
                    <a:lstStyle/>
                    <a:p>
                      <a:r>
                        <a:rPr lang="en-US" sz="1100" b="0" i="0" dirty="0" smtClean="0">
                          <a:solidFill>
                            <a:srgbClr val="191919"/>
                          </a:solidFill>
                          <a:effectLst/>
                          <a:latin typeface="Segoe UI" panose="020B0502040204020203" pitchFamily="34" charset="0"/>
                        </a:rPr>
                        <a:t>Audience insights capabilities enables every organization to unify and understand their customer data. Audience Insights added support for on-premises data ingestion including new Power Query connectors, additional controls for AI-based data unification, new first- and third-party enrichments like Experian, new predictive models for transaction churn, and support for new first- and third-party activation destinations like </a:t>
                      </a:r>
                      <a:r>
                        <a:rPr lang="en-US" sz="1100" b="0" i="0" dirty="0" err="1" smtClean="0">
                          <a:solidFill>
                            <a:srgbClr val="191919"/>
                          </a:solidFill>
                          <a:effectLst/>
                          <a:latin typeface="Segoe UI" panose="020B0502040204020203" pitchFamily="34" charset="0"/>
                        </a:rPr>
                        <a:t>Marketo</a:t>
                      </a:r>
                      <a:r>
                        <a:rPr lang="en-US" sz="1100" b="0" i="0" dirty="0" smtClean="0">
                          <a:solidFill>
                            <a:srgbClr val="191919"/>
                          </a:solidFill>
                          <a:effectLst/>
                          <a:latin typeface="Segoe UI" panose="020B0502040204020203" pitchFamily="34" charset="0"/>
                        </a:rPr>
                        <a:t>. The engagement insights capability (preview) in Dynamics 365 Customer Insights enables organizations to interactively understand how their customers are using their products and services—both individually and holistically—through their website, mobile apps, and connected products touchpoints. Engagement insights expands to multi-channel analytics over data from other channels for richer customer analytics, downstream actions, and optimizations.</a:t>
                      </a:r>
                      <a:endParaRPr lang="en-US" sz="1100" dirty="0"/>
                    </a:p>
                  </a:txBody>
                  <a:tcPr anchor="ctr"/>
                </a:tc>
                <a:extLst>
                  <a:ext uri="{0D108BD9-81ED-4DB2-BD59-A6C34878D82A}">
                    <a16:rowId xmlns:a16="http://schemas.microsoft.com/office/drawing/2014/main" val="3171528736"/>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6351" y="4043303"/>
            <a:ext cx="2584185" cy="2581090"/>
          </a:xfrm>
          <a:prstGeom prst="rect">
            <a:avLst/>
          </a:prstGeom>
        </p:spPr>
      </p:pic>
    </p:spTree>
    <p:extLst>
      <p:ext uri="{BB962C8B-B14F-4D97-AF65-F5344CB8AC3E}">
        <p14:creationId xmlns:p14="http://schemas.microsoft.com/office/powerpoint/2010/main" val="321952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07141860"/>
              </p:ext>
            </p:extLst>
          </p:nvPr>
        </p:nvGraphicFramePr>
        <p:xfrm>
          <a:off x="327640" y="324689"/>
          <a:ext cx="8502542" cy="6294120"/>
        </p:xfrm>
        <a:graphic>
          <a:graphicData uri="http://schemas.openxmlformats.org/drawingml/2006/table">
            <a:tbl>
              <a:tblPr firstRow="1" bandRow="1">
                <a:tableStyleId>{00A15C55-8517-42AA-B614-E9B94910E393}</a:tableStyleId>
              </a:tblPr>
              <a:tblGrid>
                <a:gridCol w="2599678">
                  <a:extLst>
                    <a:ext uri="{9D8B030D-6E8A-4147-A177-3AD203B41FA5}">
                      <a16:colId xmlns:a16="http://schemas.microsoft.com/office/drawing/2014/main" val="3498748133"/>
                    </a:ext>
                  </a:extLst>
                </a:gridCol>
                <a:gridCol w="5902864">
                  <a:extLst>
                    <a:ext uri="{9D8B030D-6E8A-4147-A177-3AD203B41FA5}">
                      <a16:colId xmlns:a16="http://schemas.microsoft.com/office/drawing/2014/main" val="3531079510"/>
                    </a:ext>
                  </a:extLst>
                </a:gridCol>
              </a:tblGrid>
              <a:tr h="370840">
                <a:tc>
                  <a:txBody>
                    <a:bodyPr/>
                    <a:lstStyle/>
                    <a:p>
                      <a:r>
                        <a:rPr lang="en-US" sz="2000" dirty="0" smtClean="0"/>
                        <a:t>Power Platform</a:t>
                      </a:r>
                      <a:endParaRPr lang="en-US" sz="2000" b="1" dirty="0"/>
                    </a:p>
                  </a:txBody>
                  <a:tcPr anchor="ctr"/>
                </a:tc>
                <a:tc>
                  <a:txBody>
                    <a:bodyPr/>
                    <a:lstStyle/>
                    <a:p>
                      <a:r>
                        <a:rPr lang="en-US" sz="2000" dirty="0" smtClean="0"/>
                        <a:t>Summary</a:t>
                      </a:r>
                      <a:r>
                        <a:rPr lang="en-US" sz="2000" baseline="0" dirty="0" smtClean="0"/>
                        <a:t> of Updates</a:t>
                      </a:r>
                      <a:endParaRPr lang="en-US" sz="2000" dirty="0"/>
                    </a:p>
                  </a:txBody>
                  <a:tcPr anchor="ctr"/>
                </a:tc>
                <a:extLst>
                  <a:ext uri="{0D108BD9-81ED-4DB2-BD59-A6C34878D82A}">
                    <a16:rowId xmlns:a16="http://schemas.microsoft.com/office/drawing/2014/main" val="3167699614"/>
                  </a:ext>
                </a:extLst>
              </a:tr>
              <a:tr h="370840">
                <a:tc>
                  <a:txBody>
                    <a:bodyPr/>
                    <a:lstStyle/>
                    <a:p>
                      <a:r>
                        <a:rPr lang="en-US" sz="2000" dirty="0" smtClean="0"/>
                        <a:t>Power BI</a:t>
                      </a:r>
                      <a:endParaRPr lang="en-US" sz="2000" b="1" dirty="0"/>
                    </a:p>
                  </a:txBody>
                  <a:tcPr anchor="ctr"/>
                </a:tc>
                <a:tc>
                  <a:txBody>
                    <a:bodyPr/>
                    <a:lstStyle/>
                    <a:p>
                      <a:r>
                        <a:rPr lang="en-US" sz="1100" b="0" i="0" kern="1200" dirty="0" smtClean="0">
                          <a:solidFill>
                            <a:schemeClr val="dk1"/>
                          </a:solidFill>
                          <a:effectLst/>
                          <a:latin typeface="+mn-lt"/>
                          <a:ea typeface="+mn-ea"/>
                          <a:cs typeface="+mn-cs"/>
                        </a:rPr>
                        <a:t>Delivers AI infused insights to help everyone easily discover insights. We will also continue to make authoring content easier than ever through the new Quick Create experiences while continuing to evolve our advanced capabilities like small multiples and composite models. Further expand the integration with Teams, and added flexibility</a:t>
                      </a:r>
                      <a:r>
                        <a:rPr lang="en-US" sz="1100" b="0" i="0" kern="1200" baseline="0" dirty="0" smtClean="0">
                          <a:solidFill>
                            <a:schemeClr val="dk1"/>
                          </a:solidFill>
                          <a:effectLst/>
                          <a:latin typeface="+mn-lt"/>
                          <a:ea typeface="+mn-ea"/>
                          <a:cs typeface="+mn-cs"/>
                        </a:rPr>
                        <a:t> with</a:t>
                      </a:r>
                      <a:r>
                        <a:rPr lang="en-US" sz="1100" b="0" i="0" kern="1200" dirty="0" smtClean="0">
                          <a:solidFill>
                            <a:schemeClr val="dk1"/>
                          </a:solidFill>
                          <a:effectLst/>
                          <a:latin typeface="+mn-lt"/>
                          <a:ea typeface="+mn-ea"/>
                          <a:cs typeface="+mn-cs"/>
                        </a:rPr>
                        <a:t> licensing models for organizations to choose between per user and per capacity licensing options. Customers will also get visibility into utilization at the workspace level, enabling consistent utilization analysis and cost management. In addition, Embedded Generation 2 introduces a lower entry level for paginated reports and AI workloads—start with an A1 SKU and grow as you need.</a:t>
                      </a:r>
                      <a:endParaRPr lang="en-US" sz="1100" dirty="0"/>
                    </a:p>
                  </a:txBody>
                  <a:tcPr anchor="ctr"/>
                </a:tc>
                <a:extLst>
                  <a:ext uri="{0D108BD9-81ED-4DB2-BD59-A6C34878D82A}">
                    <a16:rowId xmlns:a16="http://schemas.microsoft.com/office/drawing/2014/main" val="1211774345"/>
                  </a:ext>
                </a:extLst>
              </a:tr>
              <a:tr h="370840">
                <a:tc>
                  <a:txBody>
                    <a:bodyPr/>
                    <a:lstStyle/>
                    <a:p>
                      <a:r>
                        <a:rPr lang="en-US" sz="2000" dirty="0" smtClean="0"/>
                        <a:t>Power Apps</a:t>
                      </a:r>
                      <a:endParaRPr lang="en-US" sz="2000" b="1" dirty="0"/>
                    </a:p>
                  </a:txBody>
                  <a:tcPr anchor="ctr"/>
                </a:tc>
                <a:tc>
                  <a:txBody>
                    <a:bodyPr/>
                    <a:lstStyle/>
                    <a:p>
                      <a:r>
                        <a:rPr lang="en-US" sz="1100" b="0" i="0" dirty="0" smtClean="0">
                          <a:solidFill>
                            <a:srgbClr val="191919"/>
                          </a:solidFill>
                          <a:effectLst/>
                          <a:latin typeface="Segoe UI" panose="020B0502040204020203" pitchFamily="34" charset="0"/>
                        </a:rPr>
                        <a:t>Combines the flexibility of a blank canvas that can connect to any data source with the power of rich forms, views, and dashboards modeled over data in MS </a:t>
                      </a:r>
                      <a:r>
                        <a:rPr lang="en-US" sz="1100" b="0" i="0" dirty="0" err="1" smtClean="0">
                          <a:solidFill>
                            <a:srgbClr val="191919"/>
                          </a:solidFill>
                          <a:effectLst/>
                          <a:latin typeface="Segoe UI" panose="020B0502040204020203" pitchFamily="34" charset="0"/>
                        </a:rPr>
                        <a:t>Dataverse</a:t>
                      </a:r>
                      <a:r>
                        <a:rPr lang="en-US" sz="1100" b="0" i="0" dirty="0" smtClean="0">
                          <a:solidFill>
                            <a:srgbClr val="191919"/>
                          </a:solidFill>
                          <a:effectLst/>
                          <a:latin typeface="Segoe UI" panose="020B0502040204020203" pitchFamily="34" charset="0"/>
                        </a:rPr>
                        <a:t>. This release adds Monitor for end-user app debugging capabilities, printing support (one top ask from our maker community), and mixed reality capabilities for canvas apps. We are also enhancing the global relevance search experience and adding in-app notifications for model-driven apps. Portals enhances Power BI integration to support Microsoft Azure Analysis Services live connections and enables the ability to send custom data objects, which provide additional context for personalizing reports and dashboards for end users. On the </a:t>
                      </a:r>
                      <a:r>
                        <a:rPr lang="en-US" sz="1100" b="0" i="0" dirty="0" err="1" smtClean="0">
                          <a:solidFill>
                            <a:srgbClr val="191919"/>
                          </a:solidFill>
                          <a:effectLst/>
                          <a:latin typeface="Segoe UI" panose="020B0502040204020203" pitchFamily="34" charset="0"/>
                        </a:rPr>
                        <a:t>Dataverse</a:t>
                      </a:r>
                      <a:r>
                        <a:rPr lang="en-US" sz="1100" b="0" i="0" dirty="0" smtClean="0">
                          <a:solidFill>
                            <a:srgbClr val="191919"/>
                          </a:solidFill>
                          <a:effectLst/>
                          <a:latin typeface="Segoe UI" panose="020B0502040204020203" pitchFamily="34" charset="0"/>
                        </a:rPr>
                        <a:t> for Teams front, we added the ability to share apps with colleagues outside a team and enabled editing of table data in excel.</a:t>
                      </a:r>
                      <a:endParaRPr lang="en-US" sz="1100" dirty="0"/>
                    </a:p>
                  </a:txBody>
                  <a:tcPr anchor="ctr"/>
                </a:tc>
                <a:extLst>
                  <a:ext uri="{0D108BD9-81ED-4DB2-BD59-A6C34878D82A}">
                    <a16:rowId xmlns:a16="http://schemas.microsoft.com/office/drawing/2014/main" val="1057099425"/>
                  </a:ext>
                </a:extLst>
              </a:tr>
              <a:tr h="370840">
                <a:tc>
                  <a:txBody>
                    <a:bodyPr/>
                    <a:lstStyle/>
                    <a:p>
                      <a:r>
                        <a:rPr lang="en-US" sz="2000" dirty="0" smtClean="0"/>
                        <a:t>Power Automate</a:t>
                      </a:r>
                      <a:endParaRPr lang="en-US" sz="2000" b="1" dirty="0"/>
                    </a:p>
                  </a:txBody>
                  <a:tcPr anchor="ctr"/>
                </a:tc>
                <a:tc>
                  <a:txBody>
                    <a:bodyPr/>
                    <a:lstStyle/>
                    <a:p>
                      <a:r>
                        <a:rPr lang="en-US" sz="1100" b="0" i="0" kern="1200" dirty="0" smtClean="0">
                          <a:solidFill>
                            <a:schemeClr val="dk1"/>
                          </a:solidFill>
                          <a:effectLst/>
                          <a:latin typeface="+mn-lt"/>
                          <a:ea typeface="+mn-ea"/>
                          <a:cs typeface="+mn-cs"/>
                        </a:rPr>
                        <a:t>Enhanced cloud flow integration with other MS products. For example, there is a new trigger when an action is performed in MS </a:t>
                      </a:r>
                      <a:r>
                        <a:rPr lang="en-US" sz="1100" b="0" i="0" kern="1200" dirty="0" err="1" smtClean="0">
                          <a:solidFill>
                            <a:schemeClr val="dk1"/>
                          </a:solidFill>
                          <a:effectLst/>
                          <a:latin typeface="+mn-lt"/>
                          <a:ea typeface="+mn-ea"/>
                          <a:cs typeface="+mn-cs"/>
                        </a:rPr>
                        <a:t>Dataverse</a:t>
                      </a:r>
                      <a:r>
                        <a:rPr lang="en-US" sz="1100" b="0" i="0" kern="1200" dirty="0" smtClean="0">
                          <a:solidFill>
                            <a:schemeClr val="dk1"/>
                          </a:solidFill>
                          <a:effectLst/>
                          <a:latin typeface="+mn-lt"/>
                          <a:ea typeface="+mn-ea"/>
                          <a:cs typeface="+mn-cs"/>
                        </a:rPr>
                        <a:t>. This feature improves working with the common events model and provides better integration with Dynamics 365 FO. Power Automate Desktop was released to general availability in December 2020, and it enables makers to automate the diversity of applications on their desktops. Going forward, we will provide migration for existing </a:t>
                      </a:r>
                      <a:r>
                        <a:rPr lang="en-US" sz="1100" b="0" i="0" kern="1200" dirty="0" err="1" smtClean="0">
                          <a:solidFill>
                            <a:schemeClr val="dk1"/>
                          </a:solidFill>
                          <a:effectLst/>
                          <a:latin typeface="+mn-lt"/>
                          <a:ea typeface="+mn-ea"/>
                          <a:cs typeface="+mn-cs"/>
                        </a:rPr>
                        <a:t>Softomotive</a:t>
                      </a:r>
                      <a:r>
                        <a:rPr lang="en-US" sz="1100" b="0" i="0" kern="1200" dirty="0" smtClean="0">
                          <a:solidFill>
                            <a:schemeClr val="dk1"/>
                          </a:solidFill>
                          <a:effectLst/>
                          <a:latin typeface="+mn-lt"/>
                          <a:ea typeface="+mn-ea"/>
                          <a:cs typeface="+mn-cs"/>
                        </a:rPr>
                        <a:t> and UI flows customers, secure credential management, and much more. Finally, there are improved experiences in Process advisor, a process mining capability that reveals insights into how people work, provides rich visualizations where users can identify repetitive, time-consuming processes best suited for automation.</a:t>
                      </a:r>
                      <a:endParaRPr lang="en-US" sz="1100" dirty="0"/>
                    </a:p>
                  </a:txBody>
                  <a:tcPr anchor="ctr"/>
                </a:tc>
                <a:extLst>
                  <a:ext uri="{0D108BD9-81ED-4DB2-BD59-A6C34878D82A}">
                    <a16:rowId xmlns:a16="http://schemas.microsoft.com/office/drawing/2014/main" val="677029517"/>
                  </a:ext>
                </a:extLst>
              </a:tr>
              <a:tr h="370840">
                <a:tc>
                  <a:txBody>
                    <a:bodyPr/>
                    <a:lstStyle/>
                    <a:p>
                      <a:r>
                        <a:rPr lang="en-US" sz="2000" dirty="0" smtClean="0"/>
                        <a:t>Power Virtual Agents</a:t>
                      </a:r>
                      <a:endParaRPr lang="en-US" sz="2000" b="1" dirty="0"/>
                    </a:p>
                  </a:txBody>
                  <a:tcPr anchor="ctr"/>
                </a:tc>
                <a:tc>
                  <a:txBody>
                    <a:bodyPr/>
                    <a:lstStyle/>
                    <a:p>
                      <a:r>
                        <a:rPr lang="en-US" sz="1100" b="0" i="0" kern="1200" dirty="0" smtClean="0">
                          <a:solidFill>
                            <a:schemeClr val="dk1"/>
                          </a:solidFill>
                          <a:effectLst/>
                          <a:latin typeface="+mn-lt"/>
                          <a:ea typeface="+mn-ea"/>
                          <a:cs typeface="+mn-cs"/>
                        </a:rPr>
                        <a:t>Brings improvements in the authoring experience with topic suggestions from bot sessions, image and video support, and new topic trigger management to improve your bot’s triggering capabilities. For PVA bots authored in Teams we are adding the “@mention” capability, and the ability to share your bot with a security group. We are also building on our Power Automate integration with better error handling. Finally, we will acquire PCI and HITRUST certifications and support for the government cloud.</a:t>
                      </a:r>
                      <a:endParaRPr lang="en-US" sz="1100" dirty="0"/>
                    </a:p>
                  </a:txBody>
                  <a:tcPr anchor="ctr"/>
                </a:tc>
                <a:extLst>
                  <a:ext uri="{0D108BD9-81ED-4DB2-BD59-A6C34878D82A}">
                    <a16:rowId xmlns:a16="http://schemas.microsoft.com/office/drawing/2014/main" val="3171528736"/>
                  </a:ext>
                </a:extLst>
              </a:tr>
            </a:tbl>
          </a:graphicData>
        </a:graphic>
      </p:graphicFrame>
      <p:pic>
        <p:nvPicPr>
          <p:cNvPr id="6" name="Picture 5"/>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9247898" y="4043303"/>
            <a:ext cx="2581090" cy="2581090"/>
          </a:xfrm>
          <a:prstGeom prst="rect">
            <a:avLst/>
          </a:prstGeom>
        </p:spPr>
      </p:pic>
    </p:spTree>
    <p:extLst>
      <p:ext uri="{BB962C8B-B14F-4D97-AF65-F5344CB8AC3E}">
        <p14:creationId xmlns:p14="http://schemas.microsoft.com/office/powerpoint/2010/main" val="408460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764ED0ED57654C8DF5D09CE8181B84" ma:contentTypeVersion="11" ma:contentTypeDescription="Create a new document." ma:contentTypeScope="" ma:versionID="69af2c811657e8c95f78d2b5d8da51d9">
  <xsd:schema xmlns:xsd="http://www.w3.org/2001/XMLSchema" xmlns:xs="http://www.w3.org/2001/XMLSchema" xmlns:p="http://schemas.microsoft.com/office/2006/metadata/properties" xmlns:ns2="dc141844-5b0d-499d-8d5d-684d25f84b72" xmlns:ns3="40923e99-60dc-4099-b604-19042ea53e33" targetNamespace="http://schemas.microsoft.com/office/2006/metadata/properties" ma:root="true" ma:fieldsID="7c25ccb712cb59639d549585badc09e4" ns2:_="" ns3:_="">
    <xsd:import namespace="dc141844-5b0d-499d-8d5d-684d25f84b72"/>
    <xsd:import namespace="40923e99-60dc-4099-b604-19042ea53e3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141844-5b0d-499d-8d5d-684d25f84b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923e99-60dc-4099-b604-19042ea53e3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7C853A-C0EF-4C7B-A377-4E7932C7BB9F}"/>
</file>

<file path=customXml/itemProps2.xml><?xml version="1.0" encoding="utf-8"?>
<ds:datastoreItem xmlns:ds="http://schemas.openxmlformats.org/officeDocument/2006/customXml" ds:itemID="{C2854666-67B6-4F89-B448-977D60F475D2}"/>
</file>

<file path=customXml/itemProps3.xml><?xml version="1.0" encoding="utf-8"?>
<ds:datastoreItem xmlns:ds="http://schemas.openxmlformats.org/officeDocument/2006/customXml" ds:itemID="{BC15BEC1-0ECE-4670-BCE6-758AF3021D4C}"/>
</file>

<file path=docProps/app.xml><?xml version="1.0" encoding="utf-8"?>
<Properties xmlns="http://schemas.openxmlformats.org/officeDocument/2006/extended-properties" xmlns:vt="http://schemas.openxmlformats.org/officeDocument/2006/docPropsVTypes">
  <TotalTime>29</TotalTime>
  <Words>1456</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Microsoft Dynamics 365  2021 Updates</vt:lpstr>
      <vt:lpstr>PowerPoint Presentation</vt:lpstr>
      <vt:lpstr>PowerPoint Presentation</vt:lpstr>
      <vt:lpstr>PowerPoint Presentation</vt:lpstr>
      <vt:lpstr>PowerPoint Presentation</vt:lpstr>
      <vt:lpstr>PowerPoint Presentation</vt:lpstr>
    </vt:vector>
  </TitlesOfParts>
  <Company>RSM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365  2021 Updates</dc:title>
  <dc:creator>Dudley, Courtney</dc:creator>
  <cp:lastModifiedBy>Dudley, Courtney</cp:lastModifiedBy>
  <cp:revision>5</cp:revision>
  <dcterms:created xsi:type="dcterms:W3CDTF">2021-02-10T21:49:55Z</dcterms:created>
  <dcterms:modified xsi:type="dcterms:W3CDTF">2021-02-10T22:19:01Z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0x010100C8764ED0ED57654C8DF5D09CE8181B84</vt:lpwstr>
  </property>
</Properties>
</file>