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FE9"/>
    <a:srgbClr val="7892A3"/>
    <a:srgbClr val="C2CED5"/>
    <a:srgbClr val="D1E3ED"/>
    <a:srgbClr val="C0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1759-ACF1-4071-BEBE-27761E75E503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E720-6610-40D6-9DB4-703BA2A819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339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FC94-BD83-D7F8-CF26-33A42D4D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15B73-5E5D-3F28-709C-E2D2E429C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AB9AE5-9EE9-223B-46B5-88274AE8B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6A32F-2355-4DAF-F530-945351E46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E720-6610-40D6-9DB4-703BA2A8193F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218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C1300-A06A-5B01-12D4-3E56C1FE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AB3A4-0EFA-E176-D260-BEE623C9A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239AE-7805-589B-E735-46198FA9C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DBFDF-CC1D-1514-DE97-789A66FC2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E720-6610-40D6-9DB4-703BA2A8193F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815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97237-C865-3E88-47E6-A9AA946C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9BB5C1-1FD1-5A30-912C-AD96FE3DA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922E2-2C6E-7F0D-8388-A0FF7B758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10DB4-3FAF-3FB1-A9FC-8E32859D1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E720-6610-40D6-9DB4-703BA2A8193F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43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E487-F6C2-0DF1-2ACD-F80E16041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57EF-0A03-231A-BEC8-43187453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B1FB-765D-C243-5A6C-5A610F26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DFCC-EF13-00EE-7814-2FF17F08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AE72-ECA6-AE9E-952C-5B4ED037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2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461-52DC-737E-3E49-6E5C2CC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282A-4AD0-FC5B-8D09-C592E68A2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0421-A2ED-0AF6-45C0-1D18B784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51F26-E367-C4E2-1C76-AFF67F36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06FF-718E-986D-A02A-3A9291F3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71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BF3BE-9C8C-8B1E-8C4D-A8BB06013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F80A2-5A99-5A01-1099-B108DB75D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6538-5F2B-7AAB-0254-60427079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AF00-59C6-ED7D-C5D8-7E6A73E8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328A-98CF-E24C-BFF5-5F3B393A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19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EE21-332B-AAB2-ED22-F522085F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A57-227C-EE78-95DD-567604E8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9F9D-C42F-E15E-CC44-8A351A20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C5C6-1F51-345F-FAAA-E71BE137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4DC0-AA17-597C-96FB-3A8DFED5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7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331B-08F3-6FDA-E80B-CCEA467A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45E3-9F01-65BD-3414-371CFC49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2343-B77C-240E-B3B3-A2B2603B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8B7C-0712-D04B-CD8B-128D85AE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2618-7BA0-24FD-37D0-BC8A9357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67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EF87-B1F2-4609-4EA3-F63DB2E1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8532-804B-DC15-72D9-36BCB8D5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EDFD-E91D-9A12-4B94-6161E48E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D317-012C-26A4-5E31-939DDE8D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1A6CD-8688-2D65-FA29-8D07D99C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FD85-A44F-9584-D72A-A93013FA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D654-2247-50B1-279B-A15A47C5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5596-0758-FF47-356A-CCAA89FB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5D84-9A6E-9FA7-C3CC-D8546B3A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6196-64CE-6914-604A-5DF3333EE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0C71-29FD-3386-B25B-1E862A49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1DBF9-A7F3-389B-5001-B79C32D6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2AC32-912F-9C51-69AE-46FBB7E2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250A0-0268-4D83-C4BF-1CA164E8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81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2A57-0ED4-5CC1-4F4B-614D5741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600F9-0A46-53D4-F903-8FAE6AF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DC292-A5B7-4F35-6995-AE6B01F2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C48D7-A8C8-EA27-B2BE-3163F9B5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08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3DE99-7F38-5EB4-9DAF-E9B61D59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98DF-AD77-95E9-6A8C-CC4C83A4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C96F6-576F-A4B6-45C1-7CF172BD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512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0FB2-9FA2-680D-757D-5A5F5926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34FA-AFD7-A7FF-1FE1-269DE52D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7AD05-B860-694B-556E-A0A1DA04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DC1B-3872-B784-CF77-DCD1718C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80B21-D507-9780-7FA6-2BA736B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70C0-3241-4CC8-53A1-71F4E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667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00F-99FE-8CDF-874E-E0D59EF8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73386-367B-3523-F4E9-92EE240E0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2D936-3292-10B1-EF39-418E5216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3849C-ABC8-9160-C560-E1DACDED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0267A-5949-36FB-A82E-701A2061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5B47-6FF9-82C7-18DE-0A7246E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45DD3-6109-919E-868C-D17EB33E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A5DB-EB0E-3687-CC04-57337751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C349-B5DF-3CEA-30E6-51E544FA9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59E66-6D6E-45D7-99EB-17B5C641865E}" type="datetimeFigureOut">
              <a:rPr lang="en-PH" smtClean="0"/>
              <a:t>28/09/2025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218E-3B04-49D3-2AE2-87CE9617B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75CA-27D7-490C-0C8C-0051C990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EB0BC-D505-45A2-88A9-9D90D837A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6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360B447D-DF2E-23A9-9CFD-97B838FF3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FFD1D-40F2-E57F-713D-CF1E8F5FF13A}"/>
              </a:ext>
            </a:extLst>
          </p:cNvPr>
          <p:cNvSpPr txBox="1"/>
          <p:nvPr/>
        </p:nvSpPr>
        <p:spPr>
          <a:xfrm>
            <a:off x="5095872" y="2055505"/>
            <a:ext cx="200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41AE9-2F06-B532-8BD0-DF119EB0D421}"/>
              </a:ext>
            </a:extLst>
          </p:cNvPr>
          <p:cNvSpPr txBox="1"/>
          <p:nvPr/>
        </p:nvSpPr>
        <p:spPr>
          <a:xfrm>
            <a:off x="2680750" y="2511273"/>
            <a:ext cx="7352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9900" spc="100" dirty="0">
                <a:solidFill>
                  <a:schemeClr val="bg1"/>
                </a:solidFill>
                <a:effectLst>
                  <a:glow rad="76200">
                    <a:srgbClr val="BDDFE9"/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bas Neue" panose="020B0606020202050201" pitchFamily="34" charset="0"/>
              </a:rPr>
              <a:t>AiDeline</a:t>
            </a:r>
          </a:p>
        </p:txBody>
      </p:sp>
    </p:spTree>
    <p:extLst>
      <p:ext uri="{BB962C8B-B14F-4D97-AF65-F5344CB8AC3E}">
        <p14:creationId xmlns:p14="http://schemas.microsoft.com/office/powerpoint/2010/main" val="408341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C1DA-7011-0D8D-7B25-D8AC2F442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057B705E-902D-63C2-8FA1-769E6A20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71A4633-E371-A928-00B0-C95C89FAC55F}"/>
              </a:ext>
            </a:extLst>
          </p:cNvPr>
          <p:cNvGrpSpPr/>
          <p:nvPr/>
        </p:nvGrpSpPr>
        <p:grpSpPr>
          <a:xfrm>
            <a:off x="2437517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0A6593-4FDB-5228-0D98-5FFDEC00E4EF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F3BC9-F55B-1483-F9FC-08C195140B41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A8068D-0A26-EC5D-B157-5020403342F0}"/>
              </a:ext>
            </a:extLst>
          </p:cNvPr>
          <p:cNvGrpSpPr/>
          <p:nvPr/>
        </p:nvGrpSpPr>
        <p:grpSpPr>
          <a:xfrm>
            <a:off x="2480729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54C4153-D474-F889-C122-D68D4DC2AE5D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00E3A-846A-3C5F-B246-2D83E12844E0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FF1852-07E1-56D7-6A2F-F9E5BED05DBC}"/>
              </a:ext>
            </a:extLst>
          </p:cNvPr>
          <p:cNvGrpSpPr/>
          <p:nvPr/>
        </p:nvGrpSpPr>
        <p:grpSpPr>
          <a:xfrm>
            <a:off x="2465489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5C83B-D5A0-C702-FE8C-7FFC999E82C5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C0FE7A-64F7-D2D6-551D-456E14F74970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6130A7-00B4-E74E-7BCB-01DE822E3A4A}"/>
              </a:ext>
            </a:extLst>
          </p:cNvPr>
          <p:cNvGrpSpPr/>
          <p:nvPr/>
        </p:nvGrpSpPr>
        <p:grpSpPr>
          <a:xfrm>
            <a:off x="2465489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FAB4FCA-2C3F-ACBD-8296-7DABFEF759F5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168ED6-4D89-2E36-B14F-7C1086827E33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D16686-A623-39FF-EF05-762120B7F10C}"/>
              </a:ext>
            </a:extLst>
          </p:cNvPr>
          <p:cNvGrpSpPr/>
          <p:nvPr/>
        </p:nvGrpSpPr>
        <p:grpSpPr>
          <a:xfrm>
            <a:off x="-5108791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57FC5C4-0CD7-838F-F47C-3A8A123A57FA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183AA5-2EA4-99B1-EE89-F5F1479275FB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CE55C7E6-5BD2-0DB3-A597-3B0552B6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007D7-8CF7-9DCB-DE72-F91175200F0F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314492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7C942-2814-1D8F-877D-D5C676224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52FA6801-AB03-3962-4877-3D91A250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C6C7AC2-2A46-1786-B29F-F3E9D6FB976B}"/>
              </a:ext>
            </a:extLst>
          </p:cNvPr>
          <p:cNvGrpSpPr/>
          <p:nvPr/>
        </p:nvGrpSpPr>
        <p:grpSpPr>
          <a:xfrm>
            <a:off x="2437517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F86459-B310-DDA2-B762-4D6CFF22FE56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EA830-D6A9-1D02-0EA7-95C70B6C085E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888409-957A-CAB7-8CC9-E832A3E7C4DB}"/>
              </a:ext>
            </a:extLst>
          </p:cNvPr>
          <p:cNvGrpSpPr/>
          <p:nvPr/>
        </p:nvGrpSpPr>
        <p:grpSpPr>
          <a:xfrm>
            <a:off x="2480729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FA3CDB-66E6-CEDC-81DB-B51C243CA239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10C1EB-8ECC-1CC5-A4AD-E908EB4BAD6B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A542D-94EE-E749-9F42-29B928E28A3E}"/>
              </a:ext>
            </a:extLst>
          </p:cNvPr>
          <p:cNvGrpSpPr/>
          <p:nvPr/>
        </p:nvGrpSpPr>
        <p:grpSpPr>
          <a:xfrm>
            <a:off x="2465489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C32013-131F-94C3-8662-FAD1005D74E5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3E779A-A841-591C-D479-F68FB13E8180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B414A2-F8A7-4C21-3B06-2CDB25289BC6}"/>
              </a:ext>
            </a:extLst>
          </p:cNvPr>
          <p:cNvGrpSpPr/>
          <p:nvPr/>
        </p:nvGrpSpPr>
        <p:grpSpPr>
          <a:xfrm>
            <a:off x="2465489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7B6BEF-141E-38B2-C17D-E5A47AC1758C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4B7FF5-F478-4D52-7F3B-5829F551941F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8E9D85-C953-881A-C1E3-B32A6D62CC0C}"/>
              </a:ext>
            </a:extLst>
          </p:cNvPr>
          <p:cNvGrpSpPr/>
          <p:nvPr/>
        </p:nvGrpSpPr>
        <p:grpSpPr>
          <a:xfrm>
            <a:off x="2450249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049FD87-18C2-5F03-3D23-528A498A418D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07F51-0FCA-9EE8-861E-5EFBAF77E4E9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73947AC6-6348-9DCF-70CD-0A29C6417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EBE16-7994-60F4-EF21-BAFF1A859D10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152414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DC54A-B357-D385-B5F7-AF5BE6A8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615BE440-B737-BD03-4BF9-BBCFD7BB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DF56931-4DA4-7FD6-9365-7F88C30A594C}"/>
              </a:ext>
            </a:extLst>
          </p:cNvPr>
          <p:cNvGrpSpPr/>
          <p:nvPr/>
        </p:nvGrpSpPr>
        <p:grpSpPr>
          <a:xfrm>
            <a:off x="2437517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E4411BA-6384-ACDA-4951-49CA183E6541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3C8A32-60A9-B67D-CBBF-70B6F23B4482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CC7A1-256F-0C60-6DFA-09221925ECC6}"/>
              </a:ext>
            </a:extLst>
          </p:cNvPr>
          <p:cNvGrpSpPr/>
          <p:nvPr/>
        </p:nvGrpSpPr>
        <p:grpSpPr>
          <a:xfrm>
            <a:off x="2480729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3B4D55-3DCE-F32A-37CA-B2A2942F1CD2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217619-04BF-E3AA-7D63-71CF58538C3C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EFD4CA-0A15-D7F5-3188-4C6805F9404C}"/>
              </a:ext>
            </a:extLst>
          </p:cNvPr>
          <p:cNvGrpSpPr/>
          <p:nvPr/>
        </p:nvGrpSpPr>
        <p:grpSpPr>
          <a:xfrm>
            <a:off x="2465489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9E3958-80FC-D3FF-E6D5-ED2AF0D6010F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ACFE2E-7E14-CB47-6586-BBBC1396F360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D64558-DD7C-5187-4E49-71544FBCAC8B}"/>
              </a:ext>
            </a:extLst>
          </p:cNvPr>
          <p:cNvGrpSpPr/>
          <p:nvPr/>
        </p:nvGrpSpPr>
        <p:grpSpPr>
          <a:xfrm>
            <a:off x="2465489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62C0B4-3BEC-7C2A-CB2C-E61E99AF472D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0363D7-885B-946C-E98E-409CFC91EAF1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FE5257-B895-1CD1-B4C8-7975FDF6CDAE}"/>
              </a:ext>
            </a:extLst>
          </p:cNvPr>
          <p:cNvGrpSpPr/>
          <p:nvPr/>
        </p:nvGrpSpPr>
        <p:grpSpPr>
          <a:xfrm>
            <a:off x="2450249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60AF86-426A-E432-48E4-2519EB2FE9C3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FA68AB-4F74-97D6-00EE-1A1CC237D32C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867EEAD6-EA6A-F617-9EE6-CACE773DD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8FC576-903A-0188-938F-8498C09B70DC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72265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0D4EB-7BB5-C2CA-3EB6-E8C30F0A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7649CB77-30A7-ADFF-1365-73058874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D828A-E7E1-0D3F-1897-25129A7747AD}"/>
              </a:ext>
            </a:extLst>
          </p:cNvPr>
          <p:cNvSpPr txBox="1"/>
          <p:nvPr/>
        </p:nvSpPr>
        <p:spPr>
          <a:xfrm>
            <a:off x="3258450" y="399747"/>
            <a:ext cx="607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ALTERNATIVES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5E850-3BB7-2192-80D5-E086F5F7A76B}"/>
              </a:ext>
            </a:extLst>
          </p:cNvPr>
          <p:cNvGrpSpPr/>
          <p:nvPr/>
        </p:nvGrpSpPr>
        <p:grpSpPr>
          <a:xfrm>
            <a:off x="23402" y="3429000"/>
            <a:ext cx="2953388" cy="7040924"/>
            <a:chOff x="644520" y="1613573"/>
            <a:chExt cx="2953388" cy="7040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FFDDA1-30EA-4C6A-9427-32C79CE2C1A8}"/>
                </a:ext>
              </a:extLst>
            </p:cNvPr>
            <p:cNvSpPr/>
            <p:nvPr/>
          </p:nvSpPr>
          <p:spPr>
            <a:xfrm>
              <a:off x="831743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Fitness Tracker | Smartwatches | Garmin Philippines">
              <a:extLst>
                <a:ext uri="{FF2B5EF4-FFF2-40B4-BE49-F238E27FC236}">
                  <a16:creationId xmlns:a16="http://schemas.microsoft.com/office/drawing/2014/main" id="{BAC6F79A-7AC0-494A-57AC-38F0A5EB7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" y="1613573"/>
              <a:ext cx="2766165" cy="276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002D66-2A47-2798-88BC-EEF4EE8AAE6B}"/>
                </a:ext>
              </a:extLst>
            </p:cNvPr>
            <p:cNvSpPr txBox="1"/>
            <p:nvPr/>
          </p:nvSpPr>
          <p:spPr>
            <a:xfrm>
              <a:off x="909290" y="4426301"/>
              <a:ext cx="261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SMARTWATCHES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0AA0A7-2535-06F4-8A9D-3969A3526372}"/>
                </a:ext>
              </a:extLst>
            </p:cNvPr>
            <p:cNvSpPr txBox="1"/>
            <p:nvPr/>
          </p:nvSpPr>
          <p:spPr>
            <a:xfrm>
              <a:off x="909289" y="499742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Popular &amp; multifunctional, but more lifestyle than medical; accuracy limited.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E3B07-3454-8449-400F-02D56980C4AA}"/>
              </a:ext>
            </a:extLst>
          </p:cNvPr>
          <p:cNvGrpSpPr/>
          <p:nvPr/>
        </p:nvGrpSpPr>
        <p:grpSpPr>
          <a:xfrm>
            <a:off x="2778361" y="2912654"/>
            <a:ext cx="3515360" cy="7415522"/>
            <a:chOff x="3597755" y="1238975"/>
            <a:chExt cx="3515360" cy="7415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8F002F-FADE-A99D-BC05-F798B437E8EA}"/>
                </a:ext>
              </a:extLst>
            </p:cNvPr>
            <p:cNvSpPr/>
            <p:nvPr/>
          </p:nvSpPr>
          <p:spPr>
            <a:xfrm>
              <a:off x="3972354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94A0ED-F236-0898-198C-E6A9C0CE34AC}"/>
                </a:ext>
              </a:extLst>
            </p:cNvPr>
            <p:cNvSpPr txBox="1"/>
            <p:nvPr/>
          </p:nvSpPr>
          <p:spPr>
            <a:xfrm>
              <a:off x="4049901" y="4426301"/>
              <a:ext cx="26110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MEDICAL ALERT DEVICES</a:t>
              </a:r>
              <a:endParaRPr lang="en-PH" sz="24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602EC7-9441-AF4E-5E3A-198E53AB003A}"/>
                </a:ext>
              </a:extLst>
            </p:cNvPr>
            <p:cNvSpPr txBox="1"/>
            <p:nvPr/>
          </p:nvSpPr>
          <p:spPr>
            <a:xfrm>
              <a:off x="4049901" y="5387593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Reliable for emergencies, trusted by elderly, but no continuous monitoring.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8" name="Picture 4" descr="Automatic Fall Detection | Medical Alert">
              <a:extLst>
                <a:ext uri="{FF2B5EF4-FFF2-40B4-BE49-F238E27FC236}">
                  <a16:creationId xmlns:a16="http://schemas.microsoft.com/office/drawing/2014/main" id="{071F92B9-4638-3DC7-A1F6-97B42E282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55" y="1238975"/>
              <a:ext cx="3515360" cy="35153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DAC31B-519A-398B-6D4D-A721C97AAF4D}"/>
              </a:ext>
            </a:extLst>
          </p:cNvPr>
          <p:cNvGrpSpPr/>
          <p:nvPr/>
        </p:nvGrpSpPr>
        <p:grpSpPr>
          <a:xfrm>
            <a:off x="5953067" y="3315264"/>
            <a:ext cx="3112161" cy="6936755"/>
            <a:chOff x="6989064" y="1717742"/>
            <a:chExt cx="3112161" cy="693675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692DD3-CCB6-74B2-6CCE-16244E64BBFB}"/>
                </a:ext>
              </a:extLst>
            </p:cNvPr>
            <p:cNvSpPr/>
            <p:nvPr/>
          </p:nvSpPr>
          <p:spPr>
            <a:xfrm>
              <a:off x="7162062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04682A-52E7-25C2-3159-E4A592C00295}"/>
                </a:ext>
              </a:extLst>
            </p:cNvPr>
            <p:cNvSpPr txBox="1"/>
            <p:nvPr/>
          </p:nvSpPr>
          <p:spPr>
            <a:xfrm>
              <a:off x="6989064" y="4426301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PORTABLE MEDICAL MONITORS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70CB2-0674-F328-F623-57106A8A062F}"/>
                </a:ext>
              </a:extLst>
            </p:cNvPr>
            <p:cNvSpPr txBox="1"/>
            <p:nvPr/>
          </p:nvSpPr>
          <p:spPr>
            <a:xfrm>
              <a:off x="7239609" y="534137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Highly accurate &amp; FDA/CE-approved, but bulky and impractical for daily use.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Patient Monitoring | DIONA Patient Monitor | Medical Monitor">
              <a:extLst>
                <a:ext uri="{FF2B5EF4-FFF2-40B4-BE49-F238E27FC236}">
                  <a16:creationId xmlns:a16="http://schemas.microsoft.com/office/drawing/2014/main" id="{EB0456CB-4E5D-660D-CDFD-5A5852081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19" y="1717742"/>
              <a:ext cx="2838450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327784-6CA5-13FF-76A5-A401411E0E5A}"/>
              </a:ext>
            </a:extLst>
          </p:cNvPr>
          <p:cNvGrpSpPr/>
          <p:nvPr/>
        </p:nvGrpSpPr>
        <p:grpSpPr>
          <a:xfrm>
            <a:off x="8986034" y="3156809"/>
            <a:ext cx="3112161" cy="7075426"/>
            <a:chOff x="8986034" y="3156809"/>
            <a:chExt cx="3112161" cy="70754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15B997-6470-3F13-BFA7-F41DC2DC62F9}"/>
                </a:ext>
              </a:extLst>
            </p:cNvPr>
            <p:cNvSpPr/>
            <p:nvPr/>
          </p:nvSpPr>
          <p:spPr>
            <a:xfrm>
              <a:off x="9159032" y="4797613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B8D82-D0CB-815F-743F-DCFC94F0662C}"/>
                </a:ext>
              </a:extLst>
            </p:cNvPr>
            <p:cNvSpPr txBox="1"/>
            <p:nvPr/>
          </p:nvSpPr>
          <p:spPr>
            <a:xfrm>
              <a:off x="8986034" y="6004039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 RING</a:t>
              </a:r>
            </a:p>
            <a:p>
              <a:pPr algn="ctr"/>
              <a:r>
                <a:rPr lang="en-PH" sz="20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(AIDALINE)</a:t>
              </a:r>
              <a:endParaRPr lang="en-PH" sz="20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712A91-9DD4-B166-7F6B-4F5172CCE6F0}"/>
                </a:ext>
              </a:extLst>
            </p:cNvPr>
            <p:cNvSpPr txBox="1"/>
            <p:nvPr/>
          </p:nvSpPr>
          <p:spPr>
            <a:xfrm>
              <a:off x="9236579" y="6919109"/>
              <a:ext cx="26110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are discreet, affordable, and accurate wearables that bridge the gap between consumer and clinical devices.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9" name="Picture 28" descr="A silver ring with a blue light&#10;&#10;AI-generated content may be incorrect.">
              <a:extLst>
                <a:ext uri="{FF2B5EF4-FFF2-40B4-BE49-F238E27FC236}">
                  <a16:creationId xmlns:a16="http://schemas.microsoft.com/office/drawing/2014/main" id="{F716485F-DE99-BC9D-3DC2-1CDA54935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555" y1="62891" x2="46875" y2="6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8" t="26680" r="26079" b="24828"/>
            <a:stretch>
              <a:fillRect/>
            </a:stretch>
          </p:blipFill>
          <p:spPr>
            <a:xfrm>
              <a:off x="9319835" y="3156809"/>
              <a:ext cx="2605362" cy="285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12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527E3-02A9-7902-2C0E-2B8F6955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53B89446-5FCD-6245-6E83-9AC3DB38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72EDA-A039-ECB1-2F5D-BB6FDBC34D46}"/>
              </a:ext>
            </a:extLst>
          </p:cNvPr>
          <p:cNvSpPr txBox="1"/>
          <p:nvPr/>
        </p:nvSpPr>
        <p:spPr>
          <a:xfrm>
            <a:off x="3258450" y="399747"/>
            <a:ext cx="607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ALTERNATIVES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E9C58A-18A1-06C5-E300-14F14A661293}"/>
              </a:ext>
            </a:extLst>
          </p:cNvPr>
          <p:cNvGrpSpPr/>
          <p:nvPr/>
        </p:nvGrpSpPr>
        <p:grpSpPr>
          <a:xfrm>
            <a:off x="23402" y="960120"/>
            <a:ext cx="2953388" cy="7040924"/>
            <a:chOff x="644520" y="1613573"/>
            <a:chExt cx="2953388" cy="7040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34AE7-926D-1EC2-B853-E976B9F840F3}"/>
                </a:ext>
              </a:extLst>
            </p:cNvPr>
            <p:cNvSpPr/>
            <p:nvPr/>
          </p:nvSpPr>
          <p:spPr>
            <a:xfrm>
              <a:off x="831743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Fitness Tracker | Smartwatches | Garmin Philippines">
              <a:extLst>
                <a:ext uri="{FF2B5EF4-FFF2-40B4-BE49-F238E27FC236}">
                  <a16:creationId xmlns:a16="http://schemas.microsoft.com/office/drawing/2014/main" id="{7B176CCD-572F-3021-3D12-13CF7D5AB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" y="1613573"/>
              <a:ext cx="2766165" cy="276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5678A-FD20-88E8-FB97-909DEA962172}"/>
                </a:ext>
              </a:extLst>
            </p:cNvPr>
            <p:cNvSpPr txBox="1"/>
            <p:nvPr/>
          </p:nvSpPr>
          <p:spPr>
            <a:xfrm>
              <a:off x="909290" y="4426301"/>
              <a:ext cx="261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SMARTWATCHES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A4DF4-3E21-CA0B-3385-0F13AF6EBD05}"/>
                </a:ext>
              </a:extLst>
            </p:cNvPr>
            <p:cNvSpPr txBox="1"/>
            <p:nvPr/>
          </p:nvSpPr>
          <p:spPr>
            <a:xfrm>
              <a:off x="909289" y="499742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Popular &amp; multifunctional, but more lifestyle than medical; accuracy limited.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FEEC6-E9CA-A9D4-FE90-B1CF0C84A891}"/>
              </a:ext>
            </a:extLst>
          </p:cNvPr>
          <p:cNvGrpSpPr/>
          <p:nvPr/>
        </p:nvGrpSpPr>
        <p:grpSpPr>
          <a:xfrm>
            <a:off x="2778361" y="2912654"/>
            <a:ext cx="3515360" cy="7415522"/>
            <a:chOff x="3597755" y="1238975"/>
            <a:chExt cx="3515360" cy="7415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0CED40-F262-3437-9D44-711DF29D7F87}"/>
                </a:ext>
              </a:extLst>
            </p:cNvPr>
            <p:cNvSpPr/>
            <p:nvPr/>
          </p:nvSpPr>
          <p:spPr>
            <a:xfrm>
              <a:off x="3972354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7F650-4B2A-8244-507B-9562F1DD43B7}"/>
                </a:ext>
              </a:extLst>
            </p:cNvPr>
            <p:cNvSpPr txBox="1"/>
            <p:nvPr/>
          </p:nvSpPr>
          <p:spPr>
            <a:xfrm>
              <a:off x="4049901" y="4426301"/>
              <a:ext cx="26110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MEDICAL ALERT DEVICES</a:t>
              </a:r>
              <a:endParaRPr lang="en-PH" sz="24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05E620-EE75-C190-0A14-8588D185EF21}"/>
                </a:ext>
              </a:extLst>
            </p:cNvPr>
            <p:cNvSpPr txBox="1"/>
            <p:nvPr/>
          </p:nvSpPr>
          <p:spPr>
            <a:xfrm>
              <a:off x="4049901" y="5387593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Reliable for emergencies, trusted by elderly, but no continuous monitoring.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8" name="Picture 4" descr="Automatic Fall Detection | Medical Alert">
              <a:extLst>
                <a:ext uri="{FF2B5EF4-FFF2-40B4-BE49-F238E27FC236}">
                  <a16:creationId xmlns:a16="http://schemas.microsoft.com/office/drawing/2014/main" id="{F1D03E94-4C95-1D47-B816-7AE3C145D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55" y="1238975"/>
              <a:ext cx="3515360" cy="35153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FFB34E-A3D4-2BFF-E83C-E214D7832675}"/>
              </a:ext>
            </a:extLst>
          </p:cNvPr>
          <p:cNvGrpSpPr/>
          <p:nvPr/>
        </p:nvGrpSpPr>
        <p:grpSpPr>
          <a:xfrm>
            <a:off x="5953067" y="3315264"/>
            <a:ext cx="3112161" cy="6936755"/>
            <a:chOff x="6989064" y="1717742"/>
            <a:chExt cx="3112161" cy="693675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171C20-2EB9-7D90-E70E-4F513699B30F}"/>
                </a:ext>
              </a:extLst>
            </p:cNvPr>
            <p:cNvSpPr/>
            <p:nvPr/>
          </p:nvSpPr>
          <p:spPr>
            <a:xfrm>
              <a:off x="7162062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51312-979A-0662-F588-F7A987FD0984}"/>
                </a:ext>
              </a:extLst>
            </p:cNvPr>
            <p:cNvSpPr txBox="1"/>
            <p:nvPr/>
          </p:nvSpPr>
          <p:spPr>
            <a:xfrm>
              <a:off x="6989064" y="4426301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PORTABLE MEDICAL MONITORS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28548-9FEC-1432-BD32-26A4E978BA02}"/>
                </a:ext>
              </a:extLst>
            </p:cNvPr>
            <p:cNvSpPr txBox="1"/>
            <p:nvPr/>
          </p:nvSpPr>
          <p:spPr>
            <a:xfrm>
              <a:off x="7239609" y="534137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Highly accurate &amp; FDA/CE-approved, but bulky and impractical for daily use.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Patient Monitoring | DIONA Patient Monitor | Medical Monitor">
              <a:extLst>
                <a:ext uri="{FF2B5EF4-FFF2-40B4-BE49-F238E27FC236}">
                  <a16:creationId xmlns:a16="http://schemas.microsoft.com/office/drawing/2014/main" id="{125204D4-62C9-E685-6EA0-9DC4D8EC6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19" y="1717742"/>
              <a:ext cx="2838450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70160A-361C-CC7E-F2ED-BAC3CB2D4865}"/>
              </a:ext>
            </a:extLst>
          </p:cNvPr>
          <p:cNvGrpSpPr/>
          <p:nvPr/>
        </p:nvGrpSpPr>
        <p:grpSpPr>
          <a:xfrm>
            <a:off x="8986034" y="3156809"/>
            <a:ext cx="3112161" cy="7075426"/>
            <a:chOff x="8986034" y="3156809"/>
            <a:chExt cx="3112161" cy="70754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3EA4F30-2648-6AA9-3CE5-7CE0BA4758F9}"/>
                </a:ext>
              </a:extLst>
            </p:cNvPr>
            <p:cNvSpPr/>
            <p:nvPr/>
          </p:nvSpPr>
          <p:spPr>
            <a:xfrm>
              <a:off x="9159032" y="4797613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99A2F7-04DE-D7EA-5D24-8BB6792A7351}"/>
                </a:ext>
              </a:extLst>
            </p:cNvPr>
            <p:cNvSpPr txBox="1"/>
            <p:nvPr/>
          </p:nvSpPr>
          <p:spPr>
            <a:xfrm>
              <a:off x="8986034" y="6004039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 RING</a:t>
              </a:r>
            </a:p>
            <a:p>
              <a:pPr algn="ctr"/>
              <a:r>
                <a:rPr lang="en-PH" sz="20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(AIDALINE)</a:t>
              </a:r>
              <a:endParaRPr lang="en-PH" sz="20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28D697-F3BF-8108-6B44-9CABA8A09A8B}"/>
                </a:ext>
              </a:extLst>
            </p:cNvPr>
            <p:cNvSpPr txBox="1"/>
            <p:nvPr/>
          </p:nvSpPr>
          <p:spPr>
            <a:xfrm>
              <a:off x="9236579" y="6919109"/>
              <a:ext cx="26110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are discreet, affordable, and accurate wearables that bridge the gap between consumer and clinical devices.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9" name="Picture 28" descr="A silver ring with a blue light&#10;&#10;AI-generated content may be incorrect.">
              <a:extLst>
                <a:ext uri="{FF2B5EF4-FFF2-40B4-BE49-F238E27FC236}">
                  <a16:creationId xmlns:a16="http://schemas.microsoft.com/office/drawing/2014/main" id="{CD76D816-977D-69E7-0172-AA5E68C5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555" y1="62891" x2="46875" y2="6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8" t="26680" r="26079" b="24828"/>
            <a:stretch>
              <a:fillRect/>
            </a:stretch>
          </p:blipFill>
          <p:spPr>
            <a:xfrm>
              <a:off x="9319835" y="3156809"/>
              <a:ext cx="2605362" cy="285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21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1557B-15E9-8586-8226-AF3E4583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3A0EB086-20FC-797F-2A23-BCC0D2E07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314D9-8B27-4D39-D70F-2394AE53681A}"/>
              </a:ext>
            </a:extLst>
          </p:cNvPr>
          <p:cNvSpPr txBox="1"/>
          <p:nvPr/>
        </p:nvSpPr>
        <p:spPr>
          <a:xfrm>
            <a:off x="3258450" y="399747"/>
            <a:ext cx="607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ALTERNATIVES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746479-C3FB-8681-9173-B2DFDF356ACE}"/>
              </a:ext>
            </a:extLst>
          </p:cNvPr>
          <p:cNvGrpSpPr/>
          <p:nvPr/>
        </p:nvGrpSpPr>
        <p:grpSpPr>
          <a:xfrm>
            <a:off x="23402" y="3429000"/>
            <a:ext cx="2953388" cy="7040924"/>
            <a:chOff x="644520" y="1613573"/>
            <a:chExt cx="2953388" cy="7040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C35395-C204-8179-2712-658CF243ECB8}"/>
                </a:ext>
              </a:extLst>
            </p:cNvPr>
            <p:cNvSpPr/>
            <p:nvPr/>
          </p:nvSpPr>
          <p:spPr>
            <a:xfrm>
              <a:off x="831743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Fitness Tracker | Smartwatches | Garmin Philippines">
              <a:extLst>
                <a:ext uri="{FF2B5EF4-FFF2-40B4-BE49-F238E27FC236}">
                  <a16:creationId xmlns:a16="http://schemas.microsoft.com/office/drawing/2014/main" id="{90ABF2F5-EAF3-0774-E254-DBACB0A8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" y="1613573"/>
              <a:ext cx="2766165" cy="276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158E6B-0912-C830-3E6D-6214BE35211B}"/>
                </a:ext>
              </a:extLst>
            </p:cNvPr>
            <p:cNvSpPr txBox="1"/>
            <p:nvPr/>
          </p:nvSpPr>
          <p:spPr>
            <a:xfrm>
              <a:off x="909290" y="4426301"/>
              <a:ext cx="261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SMARTWATCHES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31AE99-0643-8664-7F2D-5C795E6EF234}"/>
                </a:ext>
              </a:extLst>
            </p:cNvPr>
            <p:cNvSpPr txBox="1"/>
            <p:nvPr/>
          </p:nvSpPr>
          <p:spPr>
            <a:xfrm>
              <a:off x="909289" y="499742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Popular &amp; multifunctional, but more lifestyle than medical; accuracy limited.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BF9E00-6B34-ACF7-77E0-F681EE5DB15D}"/>
              </a:ext>
            </a:extLst>
          </p:cNvPr>
          <p:cNvGrpSpPr/>
          <p:nvPr/>
        </p:nvGrpSpPr>
        <p:grpSpPr>
          <a:xfrm>
            <a:off x="2778361" y="687614"/>
            <a:ext cx="3515360" cy="7415522"/>
            <a:chOff x="3597755" y="1238975"/>
            <a:chExt cx="3515360" cy="7415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E49DCF-8061-D415-0A78-463CF347A530}"/>
                </a:ext>
              </a:extLst>
            </p:cNvPr>
            <p:cNvSpPr/>
            <p:nvPr/>
          </p:nvSpPr>
          <p:spPr>
            <a:xfrm>
              <a:off x="3972354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3752F4-D50F-402B-A4CF-2C234FB491DF}"/>
                </a:ext>
              </a:extLst>
            </p:cNvPr>
            <p:cNvSpPr txBox="1"/>
            <p:nvPr/>
          </p:nvSpPr>
          <p:spPr>
            <a:xfrm>
              <a:off x="4049901" y="4426301"/>
              <a:ext cx="26110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MEDICAL ALERT DEVICES</a:t>
              </a:r>
              <a:endParaRPr lang="en-PH" sz="24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D0FF8-2CDD-604D-8072-135B8984F95F}"/>
                </a:ext>
              </a:extLst>
            </p:cNvPr>
            <p:cNvSpPr txBox="1"/>
            <p:nvPr/>
          </p:nvSpPr>
          <p:spPr>
            <a:xfrm>
              <a:off x="4049901" y="5387593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Reliable for emergencies, trusted by elderly, but no continuous monitoring.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8" name="Picture 4" descr="Automatic Fall Detection | Medical Alert">
              <a:extLst>
                <a:ext uri="{FF2B5EF4-FFF2-40B4-BE49-F238E27FC236}">
                  <a16:creationId xmlns:a16="http://schemas.microsoft.com/office/drawing/2014/main" id="{11636B71-7993-DC08-34EA-2E1B37A0B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55" y="1238975"/>
              <a:ext cx="3515360" cy="35153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758024-5447-FEB1-8EF8-E7FE12EBD007}"/>
              </a:ext>
            </a:extLst>
          </p:cNvPr>
          <p:cNvGrpSpPr/>
          <p:nvPr/>
        </p:nvGrpSpPr>
        <p:grpSpPr>
          <a:xfrm>
            <a:off x="5953067" y="3315264"/>
            <a:ext cx="3112161" cy="6936755"/>
            <a:chOff x="6989064" y="1717742"/>
            <a:chExt cx="3112161" cy="693675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407BC07-60FC-CE31-F125-F97F336D2973}"/>
                </a:ext>
              </a:extLst>
            </p:cNvPr>
            <p:cNvSpPr/>
            <p:nvPr/>
          </p:nvSpPr>
          <p:spPr>
            <a:xfrm>
              <a:off x="7162062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979E0-A669-F99A-E61B-50170A9DC6D6}"/>
                </a:ext>
              </a:extLst>
            </p:cNvPr>
            <p:cNvSpPr txBox="1"/>
            <p:nvPr/>
          </p:nvSpPr>
          <p:spPr>
            <a:xfrm>
              <a:off x="6989064" y="4426301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PORTABLE MEDICAL MONITORS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9EE305-2DF6-E2AF-4826-2FCD9894CCEC}"/>
                </a:ext>
              </a:extLst>
            </p:cNvPr>
            <p:cNvSpPr txBox="1"/>
            <p:nvPr/>
          </p:nvSpPr>
          <p:spPr>
            <a:xfrm>
              <a:off x="7239609" y="534137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Highly accurate &amp; FDA/CE-approved, but bulky and impractical for daily use.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Patient Monitoring | DIONA Patient Monitor | Medical Monitor">
              <a:extLst>
                <a:ext uri="{FF2B5EF4-FFF2-40B4-BE49-F238E27FC236}">
                  <a16:creationId xmlns:a16="http://schemas.microsoft.com/office/drawing/2014/main" id="{998E0F56-E455-54A8-0162-167440E70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19" y="1717742"/>
              <a:ext cx="2838450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3DC19B-A32B-887C-4748-E45CCB0EDFC9}"/>
              </a:ext>
            </a:extLst>
          </p:cNvPr>
          <p:cNvGrpSpPr/>
          <p:nvPr/>
        </p:nvGrpSpPr>
        <p:grpSpPr>
          <a:xfrm>
            <a:off x="8986034" y="3156809"/>
            <a:ext cx="3112161" cy="7075426"/>
            <a:chOff x="8986034" y="3156809"/>
            <a:chExt cx="3112161" cy="70754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1C06DC9-BC12-E12F-4A27-C3FEC3ED938F}"/>
                </a:ext>
              </a:extLst>
            </p:cNvPr>
            <p:cNvSpPr/>
            <p:nvPr/>
          </p:nvSpPr>
          <p:spPr>
            <a:xfrm>
              <a:off x="9159032" y="4797613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E086F7-E71F-11F3-38D4-7864319CA58C}"/>
                </a:ext>
              </a:extLst>
            </p:cNvPr>
            <p:cNvSpPr txBox="1"/>
            <p:nvPr/>
          </p:nvSpPr>
          <p:spPr>
            <a:xfrm>
              <a:off x="8986034" y="6004039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 RING</a:t>
              </a:r>
            </a:p>
            <a:p>
              <a:pPr algn="ctr"/>
              <a:r>
                <a:rPr lang="en-PH" sz="20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(AIDALINE)</a:t>
              </a:r>
              <a:endParaRPr lang="en-PH" sz="20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285F8B-F7FE-E3E2-9EEE-5FF7E5BC307A}"/>
                </a:ext>
              </a:extLst>
            </p:cNvPr>
            <p:cNvSpPr txBox="1"/>
            <p:nvPr/>
          </p:nvSpPr>
          <p:spPr>
            <a:xfrm>
              <a:off x="9236579" y="6919109"/>
              <a:ext cx="26110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are discreet, affordable, and accurate wearables that bridge the gap between consumer and clinical devices.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9" name="Picture 28" descr="A silver ring with a blue light&#10;&#10;AI-generated content may be incorrect.">
              <a:extLst>
                <a:ext uri="{FF2B5EF4-FFF2-40B4-BE49-F238E27FC236}">
                  <a16:creationId xmlns:a16="http://schemas.microsoft.com/office/drawing/2014/main" id="{249092D7-1A89-5623-AD17-5037FC911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555" y1="62891" x2="46875" y2="6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8" t="26680" r="26079" b="24828"/>
            <a:stretch>
              <a:fillRect/>
            </a:stretch>
          </p:blipFill>
          <p:spPr>
            <a:xfrm>
              <a:off x="9319835" y="3156809"/>
              <a:ext cx="2605362" cy="285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22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9D7A-790F-7542-5C73-0729F79B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19506857-E57A-730F-79A4-263094D9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1CB73-2207-5FB2-05A5-515F086C752A}"/>
              </a:ext>
            </a:extLst>
          </p:cNvPr>
          <p:cNvSpPr txBox="1"/>
          <p:nvPr/>
        </p:nvSpPr>
        <p:spPr>
          <a:xfrm>
            <a:off x="3258450" y="399747"/>
            <a:ext cx="607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ALTERNATIVES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A37A8-72EC-699D-A51A-7D6242438846}"/>
              </a:ext>
            </a:extLst>
          </p:cNvPr>
          <p:cNvGrpSpPr/>
          <p:nvPr/>
        </p:nvGrpSpPr>
        <p:grpSpPr>
          <a:xfrm>
            <a:off x="23402" y="3429000"/>
            <a:ext cx="2953388" cy="7040924"/>
            <a:chOff x="644520" y="1613573"/>
            <a:chExt cx="2953388" cy="7040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23F250-5A24-4C25-5424-A52917FAC224}"/>
                </a:ext>
              </a:extLst>
            </p:cNvPr>
            <p:cNvSpPr/>
            <p:nvPr/>
          </p:nvSpPr>
          <p:spPr>
            <a:xfrm>
              <a:off x="831743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Fitness Tracker | Smartwatches | Garmin Philippines">
              <a:extLst>
                <a:ext uri="{FF2B5EF4-FFF2-40B4-BE49-F238E27FC236}">
                  <a16:creationId xmlns:a16="http://schemas.microsoft.com/office/drawing/2014/main" id="{DCB311BB-6651-D2AD-08BC-DBDDA8A6D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" y="1613573"/>
              <a:ext cx="2766165" cy="276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1086C1-17AF-5845-D30B-9CC3279EB5DE}"/>
                </a:ext>
              </a:extLst>
            </p:cNvPr>
            <p:cNvSpPr txBox="1"/>
            <p:nvPr/>
          </p:nvSpPr>
          <p:spPr>
            <a:xfrm>
              <a:off x="909290" y="4426301"/>
              <a:ext cx="261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SMARTWATCHES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882A0B-B70D-2FB8-3206-F7D5FA2C8CA4}"/>
                </a:ext>
              </a:extLst>
            </p:cNvPr>
            <p:cNvSpPr txBox="1"/>
            <p:nvPr/>
          </p:nvSpPr>
          <p:spPr>
            <a:xfrm>
              <a:off x="909289" y="499742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Popular &amp; multifunctional, but more lifestyle than medical; accuracy limited.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A350D1-9B25-8C22-1BB5-E4575538316E}"/>
              </a:ext>
            </a:extLst>
          </p:cNvPr>
          <p:cNvGrpSpPr/>
          <p:nvPr/>
        </p:nvGrpSpPr>
        <p:grpSpPr>
          <a:xfrm>
            <a:off x="2778361" y="2912654"/>
            <a:ext cx="3515360" cy="7415522"/>
            <a:chOff x="3597755" y="1238975"/>
            <a:chExt cx="3515360" cy="7415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DDD919-9833-C200-6BD3-01258A4320F7}"/>
                </a:ext>
              </a:extLst>
            </p:cNvPr>
            <p:cNvSpPr/>
            <p:nvPr/>
          </p:nvSpPr>
          <p:spPr>
            <a:xfrm>
              <a:off x="3972354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2A8457-34B9-47E1-6D33-82340B216439}"/>
                </a:ext>
              </a:extLst>
            </p:cNvPr>
            <p:cNvSpPr txBox="1"/>
            <p:nvPr/>
          </p:nvSpPr>
          <p:spPr>
            <a:xfrm>
              <a:off x="4049901" y="4426301"/>
              <a:ext cx="26110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MEDICAL ALERT DEVICES</a:t>
              </a:r>
              <a:endParaRPr lang="en-PH" sz="24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05ECBA-DC3C-7E34-667B-BD1B1D028318}"/>
                </a:ext>
              </a:extLst>
            </p:cNvPr>
            <p:cNvSpPr txBox="1"/>
            <p:nvPr/>
          </p:nvSpPr>
          <p:spPr>
            <a:xfrm>
              <a:off x="4049901" y="5387593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Reliable for emergencies, trusted by elderly, but no continuous monitoring.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8" name="Picture 4" descr="Automatic Fall Detection | Medical Alert">
              <a:extLst>
                <a:ext uri="{FF2B5EF4-FFF2-40B4-BE49-F238E27FC236}">
                  <a16:creationId xmlns:a16="http://schemas.microsoft.com/office/drawing/2014/main" id="{7E1502A9-98FD-7FCA-40C4-9DC8E6D25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55" y="1238975"/>
              <a:ext cx="3515360" cy="35153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EE6DA1-5520-6622-79C8-9D7C2DB8E5B6}"/>
              </a:ext>
            </a:extLst>
          </p:cNvPr>
          <p:cNvGrpSpPr/>
          <p:nvPr/>
        </p:nvGrpSpPr>
        <p:grpSpPr>
          <a:xfrm>
            <a:off x="5953067" y="1181664"/>
            <a:ext cx="3112161" cy="6936755"/>
            <a:chOff x="6989064" y="1717742"/>
            <a:chExt cx="3112161" cy="693675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72D21E-5F8C-1912-2B5A-6DEC88ADDD71}"/>
                </a:ext>
              </a:extLst>
            </p:cNvPr>
            <p:cNvSpPr/>
            <p:nvPr/>
          </p:nvSpPr>
          <p:spPr>
            <a:xfrm>
              <a:off x="7162062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CE84A2-BF7A-AF56-4208-B97A916D458B}"/>
                </a:ext>
              </a:extLst>
            </p:cNvPr>
            <p:cNvSpPr txBox="1"/>
            <p:nvPr/>
          </p:nvSpPr>
          <p:spPr>
            <a:xfrm>
              <a:off x="6989064" y="4426301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PORTABLE MEDICAL MONITORS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F2B18D-22A6-C943-5871-92A5870B2A75}"/>
                </a:ext>
              </a:extLst>
            </p:cNvPr>
            <p:cNvSpPr txBox="1"/>
            <p:nvPr/>
          </p:nvSpPr>
          <p:spPr>
            <a:xfrm>
              <a:off x="7239609" y="534137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Highly accurate &amp; FDA/CE-approved, but bulky and impractical for daily use.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Patient Monitoring | DIONA Patient Monitor | Medical Monitor">
              <a:extLst>
                <a:ext uri="{FF2B5EF4-FFF2-40B4-BE49-F238E27FC236}">
                  <a16:creationId xmlns:a16="http://schemas.microsoft.com/office/drawing/2014/main" id="{109BD5FB-B2A7-BDB3-1E52-FA5A9AD3E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19" y="1717742"/>
              <a:ext cx="2838450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60E6E-8229-C635-964F-FD054A33F9E2}"/>
              </a:ext>
            </a:extLst>
          </p:cNvPr>
          <p:cNvGrpSpPr/>
          <p:nvPr/>
        </p:nvGrpSpPr>
        <p:grpSpPr>
          <a:xfrm>
            <a:off x="8986034" y="3156809"/>
            <a:ext cx="3112161" cy="7075426"/>
            <a:chOff x="8986034" y="3156809"/>
            <a:chExt cx="3112161" cy="70754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96E170-DA58-5A79-7614-4CA369CCC994}"/>
                </a:ext>
              </a:extLst>
            </p:cNvPr>
            <p:cNvSpPr/>
            <p:nvPr/>
          </p:nvSpPr>
          <p:spPr>
            <a:xfrm>
              <a:off x="9159032" y="4797613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5B96D2-08B2-1B7A-5DAA-C44053E80301}"/>
                </a:ext>
              </a:extLst>
            </p:cNvPr>
            <p:cNvSpPr txBox="1"/>
            <p:nvPr/>
          </p:nvSpPr>
          <p:spPr>
            <a:xfrm>
              <a:off x="8986034" y="6004039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 RING</a:t>
              </a:r>
            </a:p>
            <a:p>
              <a:pPr algn="ctr"/>
              <a:r>
                <a:rPr lang="en-PH" sz="20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(AIDALINE)</a:t>
              </a:r>
              <a:endParaRPr lang="en-PH" sz="20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7BD9F3-76C8-12E8-3E78-DE0301E4DEDC}"/>
                </a:ext>
              </a:extLst>
            </p:cNvPr>
            <p:cNvSpPr txBox="1"/>
            <p:nvPr/>
          </p:nvSpPr>
          <p:spPr>
            <a:xfrm>
              <a:off x="9236579" y="6919109"/>
              <a:ext cx="26110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are discreet, affordable, and accurate wearables that bridge the gap between consumer and clinical devices.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9" name="Picture 28" descr="A silver ring with a blue light&#10;&#10;AI-generated content may be incorrect.">
              <a:extLst>
                <a:ext uri="{FF2B5EF4-FFF2-40B4-BE49-F238E27FC236}">
                  <a16:creationId xmlns:a16="http://schemas.microsoft.com/office/drawing/2014/main" id="{E785A0E6-D9B9-3E72-DC47-BFA7EA6B3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555" y1="62891" x2="46875" y2="6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8" t="26680" r="26079" b="24828"/>
            <a:stretch>
              <a:fillRect/>
            </a:stretch>
          </p:blipFill>
          <p:spPr>
            <a:xfrm>
              <a:off x="9319835" y="3156809"/>
              <a:ext cx="2605362" cy="285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24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4FB9E-D60B-7551-3D1C-72EBD7CA3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909F9726-9C51-2D47-DAF5-5700F05A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C45DF-4EB5-B4DF-DCC9-6F26DCB928EE}"/>
              </a:ext>
            </a:extLst>
          </p:cNvPr>
          <p:cNvSpPr txBox="1"/>
          <p:nvPr/>
        </p:nvSpPr>
        <p:spPr>
          <a:xfrm>
            <a:off x="3258450" y="399747"/>
            <a:ext cx="607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ALTERNATIVES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18070C-A654-7420-48CB-658C6F47955D}"/>
              </a:ext>
            </a:extLst>
          </p:cNvPr>
          <p:cNvGrpSpPr/>
          <p:nvPr/>
        </p:nvGrpSpPr>
        <p:grpSpPr>
          <a:xfrm>
            <a:off x="23402" y="3429000"/>
            <a:ext cx="2953388" cy="7040924"/>
            <a:chOff x="644520" y="1613573"/>
            <a:chExt cx="2953388" cy="7040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591457-B60F-EC91-7E6B-EB127ACC330F}"/>
                </a:ext>
              </a:extLst>
            </p:cNvPr>
            <p:cNvSpPr/>
            <p:nvPr/>
          </p:nvSpPr>
          <p:spPr>
            <a:xfrm>
              <a:off x="831743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Fitness Tracker | Smartwatches | Garmin Philippines">
              <a:extLst>
                <a:ext uri="{FF2B5EF4-FFF2-40B4-BE49-F238E27FC236}">
                  <a16:creationId xmlns:a16="http://schemas.microsoft.com/office/drawing/2014/main" id="{9752F3BE-2496-2942-7909-A10940400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" y="1613573"/>
              <a:ext cx="2766165" cy="276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634957-8020-7027-7BD3-AEF8BCCF45B2}"/>
                </a:ext>
              </a:extLst>
            </p:cNvPr>
            <p:cNvSpPr txBox="1"/>
            <p:nvPr/>
          </p:nvSpPr>
          <p:spPr>
            <a:xfrm>
              <a:off x="909290" y="4426301"/>
              <a:ext cx="261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SMARTWATCHES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D22404-513F-FFF2-6AFF-C245167F7CD2}"/>
                </a:ext>
              </a:extLst>
            </p:cNvPr>
            <p:cNvSpPr txBox="1"/>
            <p:nvPr/>
          </p:nvSpPr>
          <p:spPr>
            <a:xfrm>
              <a:off x="909289" y="499742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Popular &amp; multifunctional, but more lifestyle than medical; accuracy limited.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8F9A2F-B2CB-C42A-C381-C0242C876CB0}"/>
              </a:ext>
            </a:extLst>
          </p:cNvPr>
          <p:cNvGrpSpPr/>
          <p:nvPr/>
        </p:nvGrpSpPr>
        <p:grpSpPr>
          <a:xfrm>
            <a:off x="2778361" y="2912654"/>
            <a:ext cx="3515360" cy="7415522"/>
            <a:chOff x="3597755" y="1238975"/>
            <a:chExt cx="3515360" cy="7415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4B9D5F-D506-D8C2-3282-0CA8145C740C}"/>
                </a:ext>
              </a:extLst>
            </p:cNvPr>
            <p:cNvSpPr/>
            <p:nvPr/>
          </p:nvSpPr>
          <p:spPr>
            <a:xfrm>
              <a:off x="3972354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1AEDA9-46E2-1C0A-7297-3AA1FE8C33CD}"/>
                </a:ext>
              </a:extLst>
            </p:cNvPr>
            <p:cNvSpPr txBox="1"/>
            <p:nvPr/>
          </p:nvSpPr>
          <p:spPr>
            <a:xfrm>
              <a:off x="4049901" y="4426301"/>
              <a:ext cx="26110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MEDICAL ALERT DEVICES</a:t>
              </a:r>
              <a:endParaRPr lang="en-PH" sz="24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5D4B3-9141-F4FC-6F86-84BEE86948D7}"/>
                </a:ext>
              </a:extLst>
            </p:cNvPr>
            <p:cNvSpPr txBox="1"/>
            <p:nvPr/>
          </p:nvSpPr>
          <p:spPr>
            <a:xfrm>
              <a:off x="4049901" y="5387593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Reliable for emergencies, trusted by elderly, but no continuous monitoring.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8" name="Picture 4" descr="Automatic Fall Detection | Medical Alert">
              <a:extLst>
                <a:ext uri="{FF2B5EF4-FFF2-40B4-BE49-F238E27FC236}">
                  <a16:creationId xmlns:a16="http://schemas.microsoft.com/office/drawing/2014/main" id="{FBC8C9C1-DED9-5B94-14FF-4BBD9537E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55" y="1238975"/>
              <a:ext cx="3515360" cy="35153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44DD0D-7052-64B9-98B1-6282BBF3304C}"/>
              </a:ext>
            </a:extLst>
          </p:cNvPr>
          <p:cNvGrpSpPr/>
          <p:nvPr/>
        </p:nvGrpSpPr>
        <p:grpSpPr>
          <a:xfrm>
            <a:off x="5953067" y="3315264"/>
            <a:ext cx="3112161" cy="6936755"/>
            <a:chOff x="6989064" y="1717742"/>
            <a:chExt cx="3112161" cy="693675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09DDFE-B8F6-79B4-14F4-7ABAA5CCC950}"/>
                </a:ext>
              </a:extLst>
            </p:cNvPr>
            <p:cNvSpPr/>
            <p:nvPr/>
          </p:nvSpPr>
          <p:spPr>
            <a:xfrm>
              <a:off x="7162062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1118EB-EEC7-FF31-AEDF-D40A799B9235}"/>
                </a:ext>
              </a:extLst>
            </p:cNvPr>
            <p:cNvSpPr txBox="1"/>
            <p:nvPr/>
          </p:nvSpPr>
          <p:spPr>
            <a:xfrm>
              <a:off x="6989064" y="4426301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PORTABLE MEDICAL MONITORS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0001AE-81E9-F234-9C4A-6BFBA5838694}"/>
                </a:ext>
              </a:extLst>
            </p:cNvPr>
            <p:cNvSpPr txBox="1"/>
            <p:nvPr/>
          </p:nvSpPr>
          <p:spPr>
            <a:xfrm>
              <a:off x="7239609" y="534137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Highly accurate &amp; FDA/CE-approved, but bulky and impractical for daily use.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Patient Monitoring | DIONA Patient Monitor | Medical Monitor">
              <a:extLst>
                <a:ext uri="{FF2B5EF4-FFF2-40B4-BE49-F238E27FC236}">
                  <a16:creationId xmlns:a16="http://schemas.microsoft.com/office/drawing/2014/main" id="{A88532A6-3D28-C754-DE61-50575E10C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19" y="1717742"/>
              <a:ext cx="2838450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BC4F1-3315-B8E3-D566-5FDE5F7B187D}"/>
              </a:ext>
            </a:extLst>
          </p:cNvPr>
          <p:cNvGrpSpPr/>
          <p:nvPr/>
        </p:nvGrpSpPr>
        <p:grpSpPr>
          <a:xfrm>
            <a:off x="8986034" y="291689"/>
            <a:ext cx="3112161" cy="7075426"/>
            <a:chOff x="8986034" y="3156809"/>
            <a:chExt cx="3112161" cy="70754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D422B8B-04D2-832D-EC73-B8BEF7A508E1}"/>
                </a:ext>
              </a:extLst>
            </p:cNvPr>
            <p:cNvSpPr/>
            <p:nvPr/>
          </p:nvSpPr>
          <p:spPr>
            <a:xfrm>
              <a:off x="9159032" y="4797613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60E727-0A94-E82B-E444-3C435645C5CD}"/>
                </a:ext>
              </a:extLst>
            </p:cNvPr>
            <p:cNvSpPr txBox="1"/>
            <p:nvPr/>
          </p:nvSpPr>
          <p:spPr>
            <a:xfrm>
              <a:off x="8986034" y="6004039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 RING</a:t>
              </a:r>
            </a:p>
            <a:p>
              <a:pPr algn="ctr"/>
              <a:r>
                <a:rPr lang="en-PH" sz="20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(AIDALINE)</a:t>
              </a:r>
              <a:endParaRPr lang="en-PH" sz="20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E3AAA-21AD-0A4E-31B2-AB719DBF3EF3}"/>
                </a:ext>
              </a:extLst>
            </p:cNvPr>
            <p:cNvSpPr txBox="1"/>
            <p:nvPr/>
          </p:nvSpPr>
          <p:spPr>
            <a:xfrm>
              <a:off x="9236579" y="6919109"/>
              <a:ext cx="26110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are discreet, affordable, and accurate wearables that bridge the gap between consumer and clinical devices.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9" name="Picture 28" descr="A silver ring with a blue light&#10;&#10;AI-generated content may be incorrect.">
              <a:extLst>
                <a:ext uri="{FF2B5EF4-FFF2-40B4-BE49-F238E27FC236}">
                  <a16:creationId xmlns:a16="http://schemas.microsoft.com/office/drawing/2014/main" id="{3CF4CC40-F292-390A-DE79-E5307F963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555" y1="62891" x2="46875" y2="6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8" t="26680" r="26079" b="24828"/>
            <a:stretch>
              <a:fillRect/>
            </a:stretch>
          </p:blipFill>
          <p:spPr>
            <a:xfrm>
              <a:off x="9319835" y="3156809"/>
              <a:ext cx="2605362" cy="285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7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DA1C9-54D6-0DC0-AAD6-BB7092908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0A0BF18B-15C3-C9CB-7FDD-36452852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571C6-D3BA-EABE-AA12-2AB3A6A7B4A2}"/>
              </a:ext>
            </a:extLst>
          </p:cNvPr>
          <p:cNvSpPr txBox="1"/>
          <p:nvPr/>
        </p:nvSpPr>
        <p:spPr>
          <a:xfrm>
            <a:off x="3258450" y="399747"/>
            <a:ext cx="607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ALTERNATIVES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C3811-2663-8DC8-D30B-29901C377B08}"/>
              </a:ext>
            </a:extLst>
          </p:cNvPr>
          <p:cNvGrpSpPr/>
          <p:nvPr/>
        </p:nvGrpSpPr>
        <p:grpSpPr>
          <a:xfrm>
            <a:off x="23402" y="3429000"/>
            <a:ext cx="2953388" cy="7040924"/>
            <a:chOff x="644520" y="1613573"/>
            <a:chExt cx="2953388" cy="7040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F24FA1-72EE-65FA-0103-62D485914215}"/>
                </a:ext>
              </a:extLst>
            </p:cNvPr>
            <p:cNvSpPr/>
            <p:nvPr/>
          </p:nvSpPr>
          <p:spPr>
            <a:xfrm>
              <a:off x="831743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26" name="Picture 2" descr="Fitness Tracker | Smartwatches | Garmin Philippines">
              <a:extLst>
                <a:ext uri="{FF2B5EF4-FFF2-40B4-BE49-F238E27FC236}">
                  <a16:creationId xmlns:a16="http://schemas.microsoft.com/office/drawing/2014/main" id="{22146B80-80FA-B728-ABF7-3DB354D3F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" y="1613573"/>
              <a:ext cx="2766165" cy="276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220FA5-1E2F-ADA5-526F-2597E49D2024}"/>
                </a:ext>
              </a:extLst>
            </p:cNvPr>
            <p:cNvSpPr txBox="1"/>
            <p:nvPr/>
          </p:nvSpPr>
          <p:spPr>
            <a:xfrm>
              <a:off x="909290" y="4426301"/>
              <a:ext cx="261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SMARTWATCHES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064A2-F750-3897-36F9-0D3BF4A6C0B4}"/>
                </a:ext>
              </a:extLst>
            </p:cNvPr>
            <p:cNvSpPr txBox="1"/>
            <p:nvPr/>
          </p:nvSpPr>
          <p:spPr>
            <a:xfrm>
              <a:off x="909289" y="499742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Popular &amp; multifunctional, but more lifestyle than medical; accuracy limited.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1C5A4-9A03-3D28-772F-8B5648062BF6}"/>
              </a:ext>
            </a:extLst>
          </p:cNvPr>
          <p:cNvGrpSpPr/>
          <p:nvPr/>
        </p:nvGrpSpPr>
        <p:grpSpPr>
          <a:xfrm>
            <a:off x="2778361" y="2912654"/>
            <a:ext cx="3515360" cy="7415522"/>
            <a:chOff x="3597755" y="1238975"/>
            <a:chExt cx="3515360" cy="7415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AA4228-F449-FBC7-9DA5-802AC75739AE}"/>
                </a:ext>
              </a:extLst>
            </p:cNvPr>
            <p:cNvSpPr/>
            <p:nvPr/>
          </p:nvSpPr>
          <p:spPr>
            <a:xfrm>
              <a:off x="3972354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F31182-6C20-78F3-9117-50AE2C031196}"/>
                </a:ext>
              </a:extLst>
            </p:cNvPr>
            <p:cNvSpPr txBox="1"/>
            <p:nvPr/>
          </p:nvSpPr>
          <p:spPr>
            <a:xfrm>
              <a:off x="4049901" y="4426301"/>
              <a:ext cx="26110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MEDICAL ALERT DEVICES</a:t>
              </a:r>
              <a:endParaRPr lang="en-PH" sz="24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3A30A-72C8-E805-F371-926CF2735C39}"/>
                </a:ext>
              </a:extLst>
            </p:cNvPr>
            <p:cNvSpPr txBox="1"/>
            <p:nvPr/>
          </p:nvSpPr>
          <p:spPr>
            <a:xfrm>
              <a:off x="4049901" y="5387593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Reliable for emergencies, trusted by elderly, but no continuous monitoring.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8" name="Picture 4" descr="Automatic Fall Detection | Medical Alert">
              <a:extLst>
                <a:ext uri="{FF2B5EF4-FFF2-40B4-BE49-F238E27FC236}">
                  <a16:creationId xmlns:a16="http://schemas.microsoft.com/office/drawing/2014/main" id="{FE06A01D-84B5-5C42-DFE9-A524BBE04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55" y="1238975"/>
              <a:ext cx="3515360" cy="35153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8E30D1-9D5A-E50B-76F8-AB851B105603}"/>
              </a:ext>
            </a:extLst>
          </p:cNvPr>
          <p:cNvGrpSpPr/>
          <p:nvPr/>
        </p:nvGrpSpPr>
        <p:grpSpPr>
          <a:xfrm>
            <a:off x="5953067" y="3315264"/>
            <a:ext cx="3112161" cy="6936755"/>
            <a:chOff x="6989064" y="1717742"/>
            <a:chExt cx="3112161" cy="693675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16F2CDF-F155-9786-3928-91336CFFCF23}"/>
                </a:ext>
              </a:extLst>
            </p:cNvPr>
            <p:cNvSpPr/>
            <p:nvPr/>
          </p:nvSpPr>
          <p:spPr>
            <a:xfrm>
              <a:off x="7162062" y="3219875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FDC4BF-25E5-0F16-93ED-270DFD4B17BF}"/>
                </a:ext>
              </a:extLst>
            </p:cNvPr>
            <p:cNvSpPr txBox="1"/>
            <p:nvPr/>
          </p:nvSpPr>
          <p:spPr>
            <a:xfrm>
              <a:off x="6989064" y="4426301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PORTABLE MEDICAL MONITORS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6ED89A-3114-D414-E9F6-C7A1857ED36B}"/>
                </a:ext>
              </a:extLst>
            </p:cNvPr>
            <p:cNvSpPr txBox="1"/>
            <p:nvPr/>
          </p:nvSpPr>
          <p:spPr>
            <a:xfrm>
              <a:off x="7239609" y="5341371"/>
              <a:ext cx="26110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Highly accurate &amp; FDA/CE-approved, but bulky and impractical for daily use.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Patient Monitoring | DIONA Patient Monitor | Medical Monitor">
              <a:extLst>
                <a:ext uri="{FF2B5EF4-FFF2-40B4-BE49-F238E27FC236}">
                  <a16:creationId xmlns:a16="http://schemas.microsoft.com/office/drawing/2014/main" id="{4AB32E8A-21D6-07FF-65A9-A9DB1A334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919" y="1717742"/>
              <a:ext cx="2838450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920A3C-F720-447D-7973-D11E6A64DD33}"/>
              </a:ext>
            </a:extLst>
          </p:cNvPr>
          <p:cNvGrpSpPr/>
          <p:nvPr/>
        </p:nvGrpSpPr>
        <p:grpSpPr>
          <a:xfrm>
            <a:off x="8986034" y="3156809"/>
            <a:ext cx="3112161" cy="7075426"/>
            <a:chOff x="8986034" y="3156809"/>
            <a:chExt cx="3112161" cy="70754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54F8E01-F940-D62F-863A-0C17124B5E27}"/>
                </a:ext>
              </a:extLst>
            </p:cNvPr>
            <p:cNvSpPr/>
            <p:nvPr/>
          </p:nvSpPr>
          <p:spPr>
            <a:xfrm>
              <a:off x="9159032" y="4797613"/>
              <a:ext cx="2766165" cy="5434622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0E1426-E64F-5322-8FC7-AB7077392160}"/>
                </a:ext>
              </a:extLst>
            </p:cNvPr>
            <p:cNvSpPr txBox="1"/>
            <p:nvPr/>
          </p:nvSpPr>
          <p:spPr>
            <a:xfrm>
              <a:off x="8986034" y="6004039"/>
              <a:ext cx="31121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b="1" dirty="0">
                  <a:solidFill>
                    <a:srgbClr val="BDDFE9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SMART RING</a:t>
              </a:r>
            </a:p>
            <a:p>
              <a:pPr algn="ctr"/>
              <a:r>
                <a:rPr lang="en-PH" sz="2000" b="1" dirty="0">
                  <a:solidFill>
                    <a:srgbClr val="BDDFE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(AIDALINE)</a:t>
              </a:r>
              <a:endParaRPr lang="en-PH" sz="2000" b="1" dirty="0">
                <a:solidFill>
                  <a:srgbClr val="BDDFE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89B116-BBDE-224A-8C5F-5243246831D9}"/>
                </a:ext>
              </a:extLst>
            </p:cNvPr>
            <p:cNvSpPr txBox="1"/>
            <p:nvPr/>
          </p:nvSpPr>
          <p:spPr>
            <a:xfrm>
              <a:off x="9236579" y="6919109"/>
              <a:ext cx="26110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are discreet, affordable, and accurate wearables that bridge the gap between consumer and clinical devices.</a:t>
              </a:r>
              <a:endParaRPr lang="en-PH" sz="20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9" name="Picture 28" descr="A silver ring with a blue light&#10;&#10;AI-generated content may be incorrect.">
              <a:extLst>
                <a:ext uri="{FF2B5EF4-FFF2-40B4-BE49-F238E27FC236}">
                  <a16:creationId xmlns:a16="http://schemas.microsoft.com/office/drawing/2014/main" id="{536BD012-C27D-3FDD-EE1A-2B2909D4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555" y1="62891" x2="46875" y2="67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8" t="26680" r="26079" b="24828"/>
            <a:stretch>
              <a:fillRect/>
            </a:stretch>
          </p:blipFill>
          <p:spPr>
            <a:xfrm>
              <a:off x="9319835" y="3156809"/>
              <a:ext cx="2605362" cy="285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18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5CFD2-6F73-BE30-09D4-5F1E1D7D0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26D128AF-FC87-3727-98BB-8EE1856F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3800A-5AF6-1473-A873-C93D3568484A}"/>
              </a:ext>
            </a:extLst>
          </p:cNvPr>
          <p:cNvSpPr txBox="1"/>
          <p:nvPr/>
        </p:nvSpPr>
        <p:spPr>
          <a:xfrm>
            <a:off x="4338319" y="374476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31A61-0343-5815-0FA5-2B3552B6458D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3EAADF5A-8FCD-D7FE-8BA4-6244609D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620" y="4101550"/>
            <a:ext cx="1815516" cy="18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45190-9F93-69BD-FEEC-7930676481D6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0C4087F3-01C6-22AB-663F-27C214AB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545" y="5813257"/>
            <a:ext cx="2069666" cy="2069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E9CECD9A-87D8-9C6D-33F0-A8DAE3FE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772" y="4140689"/>
            <a:ext cx="1918970" cy="19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7BA078EC-234D-2F40-F993-9D3415E7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12929380" y="2338225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DA71C-D8BF-CE56-A4D1-3436372DDC5F}"/>
              </a:ext>
            </a:extLst>
          </p:cNvPr>
          <p:cNvSpPr txBox="1"/>
          <p:nvPr/>
        </p:nvSpPr>
        <p:spPr>
          <a:xfrm>
            <a:off x="912363" y="120547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FDF7F-7548-CA51-F3B0-C080F37154AF}"/>
              </a:ext>
            </a:extLst>
          </p:cNvPr>
          <p:cNvSpPr txBox="1"/>
          <p:nvPr/>
        </p:nvSpPr>
        <p:spPr>
          <a:xfrm>
            <a:off x="896047" y="288612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97514-C3C0-4269-C226-80DB36F0E917}"/>
              </a:ext>
            </a:extLst>
          </p:cNvPr>
          <p:cNvSpPr txBox="1"/>
          <p:nvPr/>
        </p:nvSpPr>
        <p:spPr>
          <a:xfrm>
            <a:off x="928677" y="466250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8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E6FF2-419C-31EC-CC55-AE9F7AEE0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35A14E77-2F1B-4DEA-CFF0-08367C45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ring floating in the air&#10;&#10;AI-generated content may be incorrect.">
            <a:extLst>
              <a:ext uri="{FF2B5EF4-FFF2-40B4-BE49-F238E27FC236}">
                <a16:creationId xmlns:a16="http://schemas.microsoft.com/office/drawing/2014/main" id="{8501285F-FB97-4A78-44CC-5F27AA34B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4" y="872068"/>
            <a:ext cx="4250268" cy="4250268"/>
          </a:xfrm>
          <a:prstGeom prst="rect">
            <a:avLst/>
          </a:prstGeom>
          <a:effectLst>
            <a:glow rad="101600">
              <a:srgbClr val="BDDFE9">
                <a:alpha val="6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7" name="Picture 6" descr="A person wearing a silver ring&#10;&#10;AI-generated content may be incorrect.">
            <a:extLst>
              <a:ext uri="{FF2B5EF4-FFF2-40B4-BE49-F238E27FC236}">
                <a16:creationId xmlns:a16="http://schemas.microsoft.com/office/drawing/2014/main" id="{BD4251CE-4F5E-4195-0575-D7BBFE830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9" y="1303866"/>
            <a:ext cx="4250268" cy="4250268"/>
          </a:xfrm>
          <a:prstGeom prst="rect">
            <a:avLst/>
          </a:prstGeom>
          <a:effectLst>
            <a:glow rad="101600">
              <a:srgbClr val="BDDFE9">
                <a:alpha val="6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1886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5391-385B-7845-5433-8F8531E0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392FFF90-B9C9-62CA-E800-B7F258A4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D81B8-6BEA-4435-D495-BE298128257B}"/>
              </a:ext>
            </a:extLst>
          </p:cNvPr>
          <p:cNvSpPr txBox="1"/>
          <p:nvPr/>
        </p:nvSpPr>
        <p:spPr>
          <a:xfrm>
            <a:off x="4338319" y="374476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55F25-1C56-0FAC-5DAA-FA0AD1B2893C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51BE1703-D887-3354-067A-30BE223D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540" y="3389861"/>
            <a:ext cx="1815516" cy="18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973DF-6A6A-5333-07D9-9E880C6798BA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A8BA5129-15DD-3B29-D5BA-A9A8302E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05" y="4558697"/>
            <a:ext cx="2069666" cy="2069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446C0267-D7C3-7FE0-42DC-AD79125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92" y="3429000"/>
            <a:ext cx="1918970" cy="19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5699CBB1-A601-7995-0A85-FCBE1E888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12670300" y="1626536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F96934-1FA5-9166-20A4-117574480657}"/>
              </a:ext>
            </a:extLst>
          </p:cNvPr>
          <p:cNvSpPr txBox="1"/>
          <p:nvPr/>
        </p:nvSpPr>
        <p:spPr>
          <a:xfrm>
            <a:off x="912363" y="120547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505B0-7451-18ED-389B-40226AEEC3FE}"/>
              </a:ext>
            </a:extLst>
          </p:cNvPr>
          <p:cNvSpPr txBox="1"/>
          <p:nvPr/>
        </p:nvSpPr>
        <p:spPr>
          <a:xfrm>
            <a:off x="896047" y="288612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ED4E2-7E7D-6E7E-70DA-00499DA4E4A7}"/>
              </a:ext>
            </a:extLst>
          </p:cNvPr>
          <p:cNvSpPr txBox="1"/>
          <p:nvPr/>
        </p:nvSpPr>
        <p:spPr>
          <a:xfrm>
            <a:off x="928677" y="466250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669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3DD4F-AA67-B1FD-B620-59AE6180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F233D731-9757-99DA-B79A-F6D3321C5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39ECC-0B2B-76C5-C45A-86FA47BB9C90}"/>
              </a:ext>
            </a:extLst>
          </p:cNvPr>
          <p:cNvSpPr txBox="1"/>
          <p:nvPr/>
        </p:nvSpPr>
        <p:spPr>
          <a:xfrm>
            <a:off x="4338319" y="374476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E68B8-47E5-41A4-446A-CD02E9829BEA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4E456A9D-C06B-B425-0E48-5BA59153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80" y="2846990"/>
            <a:ext cx="1815516" cy="18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9C764-0A0A-E66B-D2B6-7EEEDBDB8663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EEE217A0-D797-F3B7-4571-9639D1B4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05" y="4558697"/>
            <a:ext cx="2069666" cy="2069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29C26C0A-C917-AE38-FE20-3E7172CA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028" y="2901257"/>
            <a:ext cx="1918970" cy="19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E488CDD1-9807-1652-5AD5-D3A3C3283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12578636" y="1098793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54569-54C3-4824-E56B-B0E5588EFC4B}"/>
              </a:ext>
            </a:extLst>
          </p:cNvPr>
          <p:cNvSpPr txBox="1"/>
          <p:nvPr/>
        </p:nvSpPr>
        <p:spPr>
          <a:xfrm>
            <a:off x="912363" y="120547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B9625-9116-A613-8AA3-10766AAAD746}"/>
              </a:ext>
            </a:extLst>
          </p:cNvPr>
          <p:cNvSpPr txBox="1"/>
          <p:nvPr/>
        </p:nvSpPr>
        <p:spPr>
          <a:xfrm>
            <a:off x="896047" y="288612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67AFD-DE08-DE62-AC37-401CB80C3E0F}"/>
              </a:ext>
            </a:extLst>
          </p:cNvPr>
          <p:cNvSpPr txBox="1"/>
          <p:nvPr/>
        </p:nvSpPr>
        <p:spPr>
          <a:xfrm>
            <a:off x="928677" y="466250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3672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742AD-EBB5-5EBE-95BE-1F916AA7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E8188F3F-07A8-4E8B-1579-2F97DDCC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3C785-BD7D-DB6F-5FB6-0269CCEFEE3E}"/>
              </a:ext>
            </a:extLst>
          </p:cNvPr>
          <p:cNvSpPr txBox="1"/>
          <p:nvPr/>
        </p:nvSpPr>
        <p:spPr>
          <a:xfrm>
            <a:off x="4338319" y="374476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5E6C1F-7760-1D54-6D14-A0A7DADC37A1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06308D52-0040-F8BD-D0D3-93EC36CC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80" y="2846990"/>
            <a:ext cx="1815516" cy="18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993A8-08AA-D379-B467-3468132E7584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04193BFE-8C63-813F-21AD-1C662AA5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05" y="4558697"/>
            <a:ext cx="2069666" cy="2069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E89A920B-1FAC-DCCF-A86A-69041F5E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32" y="2886129"/>
            <a:ext cx="1918970" cy="19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4272A036-80B3-8512-747D-30B7A4D15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13313429" y="1322441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E3CE1-B52A-F5EC-BCE9-089893745890}"/>
              </a:ext>
            </a:extLst>
          </p:cNvPr>
          <p:cNvSpPr txBox="1"/>
          <p:nvPr/>
        </p:nvSpPr>
        <p:spPr>
          <a:xfrm>
            <a:off x="912363" y="120547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C9D4A-1E00-F689-4E5A-3A761D8DD063}"/>
              </a:ext>
            </a:extLst>
          </p:cNvPr>
          <p:cNvSpPr txBox="1"/>
          <p:nvPr/>
        </p:nvSpPr>
        <p:spPr>
          <a:xfrm>
            <a:off x="896047" y="288612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FD5E6-4E71-B3B3-2758-D4F49CFD27EA}"/>
              </a:ext>
            </a:extLst>
          </p:cNvPr>
          <p:cNvSpPr txBox="1"/>
          <p:nvPr/>
        </p:nvSpPr>
        <p:spPr>
          <a:xfrm>
            <a:off x="928677" y="466250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5214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52F6-29C4-C595-B3C6-37D758818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EF6BB2FE-9E7F-CA73-7CD7-BC15931C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0E0D-6316-C991-1E99-B3CFAB3F1190}"/>
              </a:ext>
            </a:extLst>
          </p:cNvPr>
          <p:cNvSpPr txBox="1"/>
          <p:nvPr/>
        </p:nvSpPr>
        <p:spPr>
          <a:xfrm>
            <a:off x="4338319" y="374476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EF822B-EAB0-40CC-9D2A-1F7EA44945B4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98D61E1C-90AA-4C1A-871C-85965617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80" y="2846990"/>
            <a:ext cx="1815516" cy="18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E17A1-B27D-BDFE-4DEB-D666D50F5865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ABEB526A-3E7D-3003-3CB9-23F307DCE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05" y="4558697"/>
            <a:ext cx="2069666" cy="2069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BE41495F-5054-ED6A-0EA9-435AF941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32" y="2886129"/>
            <a:ext cx="1918970" cy="19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F01CABCB-7B78-87D3-A0E9-DD286F611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2322340" y="1083665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C0CD3-824D-3FB7-9F33-F1C548E63960}"/>
              </a:ext>
            </a:extLst>
          </p:cNvPr>
          <p:cNvSpPr txBox="1"/>
          <p:nvPr/>
        </p:nvSpPr>
        <p:spPr>
          <a:xfrm>
            <a:off x="912363" y="120547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9D75-98C7-60CA-E5A3-E32DA46C5FD6}"/>
              </a:ext>
            </a:extLst>
          </p:cNvPr>
          <p:cNvSpPr txBox="1"/>
          <p:nvPr/>
        </p:nvSpPr>
        <p:spPr>
          <a:xfrm>
            <a:off x="896047" y="288612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1912F-62CA-9986-1F9A-DB17843DDEDD}"/>
              </a:ext>
            </a:extLst>
          </p:cNvPr>
          <p:cNvSpPr txBox="1"/>
          <p:nvPr/>
        </p:nvSpPr>
        <p:spPr>
          <a:xfrm>
            <a:off x="928677" y="466250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3105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8FC1-770B-9418-3DF6-7AED3826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75B39272-13A6-968D-3F4D-F1FB62ED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EF50FC-B617-8939-DAA6-581F5153ABE9}"/>
              </a:ext>
            </a:extLst>
          </p:cNvPr>
          <p:cNvSpPr txBox="1"/>
          <p:nvPr/>
        </p:nvSpPr>
        <p:spPr>
          <a:xfrm>
            <a:off x="4338319" y="239401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5BA90-4C6B-2EA7-8D85-D4D0D75FA2D1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93788878-C19C-00C7-D7F6-28F1F73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1" y="1254733"/>
            <a:ext cx="4573665" cy="45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99885-39AC-E5C6-2374-1249E9799276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B848CD3E-A697-5727-E741-A74D23D4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0503" y="3661618"/>
            <a:ext cx="6239262" cy="62392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8136FCB0-E3AA-BB1B-2BFC-F1C15003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3388" y="2221719"/>
            <a:ext cx="1918970" cy="191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0014B457-D1C1-FAE6-0267-E977CD4D1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-4352780" y="419255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73904-56F3-4328-8B08-78592D40F4B3}"/>
              </a:ext>
            </a:extLst>
          </p:cNvPr>
          <p:cNvSpPr txBox="1"/>
          <p:nvPr/>
        </p:nvSpPr>
        <p:spPr>
          <a:xfrm>
            <a:off x="-5762757" y="54106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CF4D0-F3E6-1179-CE52-6EAF506F8440}"/>
              </a:ext>
            </a:extLst>
          </p:cNvPr>
          <p:cNvSpPr txBox="1"/>
          <p:nvPr/>
        </p:nvSpPr>
        <p:spPr>
          <a:xfrm>
            <a:off x="-5779073" y="222171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F39ED-2EFC-B5F8-4324-45518EDA9F7B}"/>
              </a:ext>
            </a:extLst>
          </p:cNvPr>
          <p:cNvSpPr txBox="1"/>
          <p:nvPr/>
        </p:nvSpPr>
        <p:spPr>
          <a:xfrm>
            <a:off x="-910581" y="460797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C53A2-3921-369B-2E97-CCE75E525071}"/>
              </a:ext>
            </a:extLst>
          </p:cNvPr>
          <p:cNvSpPr txBox="1"/>
          <p:nvPr/>
        </p:nvSpPr>
        <p:spPr>
          <a:xfrm>
            <a:off x="5363128" y="1297629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ACCURACY (30%)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17C8A-2B36-CA77-4B07-E4F417E526DF}"/>
              </a:ext>
            </a:extLst>
          </p:cNvPr>
          <p:cNvSpPr txBox="1"/>
          <p:nvPr/>
        </p:nvSpPr>
        <p:spPr>
          <a:xfrm>
            <a:off x="5363128" y="2164335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AFFORDABILITY (20%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6A931-C4AB-7B97-B243-163364BBC5E6}"/>
              </a:ext>
            </a:extLst>
          </p:cNvPr>
          <p:cNvSpPr txBox="1"/>
          <p:nvPr/>
        </p:nvSpPr>
        <p:spPr>
          <a:xfrm>
            <a:off x="5363127" y="3028890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COMFORT (20%)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AEC39-9ECD-AFAE-2268-EA15DA99FFEF}"/>
              </a:ext>
            </a:extLst>
          </p:cNvPr>
          <p:cNvSpPr txBox="1"/>
          <p:nvPr/>
        </p:nvSpPr>
        <p:spPr>
          <a:xfrm>
            <a:off x="5363126" y="3893445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MONITORING (20%)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E18B5-365C-3D8C-3FF2-CA20C5074963}"/>
              </a:ext>
            </a:extLst>
          </p:cNvPr>
          <p:cNvSpPr txBox="1"/>
          <p:nvPr/>
        </p:nvSpPr>
        <p:spPr>
          <a:xfrm>
            <a:off x="5363126" y="4758000"/>
            <a:ext cx="320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USER-ACCEPTANCE (10%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04DBE-1939-4B85-C7EC-8A3A0F56B616}"/>
              </a:ext>
            </a:extLst>
          </p:cNvPr>
          <p:cNvSpPr txBox="1"/>
          <p:nvPr/>
        </p:nvSpPr>
        <p:spPr>
          <a:xfrm>
            <a:off x="5363126" y="5566788"/>
            <a:ext cx="32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</a:rPr>
              <a:t>WEIGHTED SCORE</a:t>
            </a:r>
            <a:endParaRPr lang="en-PH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5E020-BE13-09CE-3BC3-AFA4C4F9E1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31" y="1099360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6/10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345CA-3A99-45F3-761C-B486EDE221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30" y="1966066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E3D1F3-9224-F610-ED76-429C244FED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9" y="2830621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6/10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408A-D8A0-BFEE-A034-1D34FDA9E8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8" y="3694010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7/10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68A42-3100-2EF1-8671-EE5365966B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7" y="4559731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8/10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1A1B8-4587-29E4-361D-B8939047062B}"/>
              </a:ext>
            </a:extLst>
          </p:cNvPr>
          <p:cNvSpPr txBox="1"/>
          <p:nvPr/>
        </p:nvSpPr>
        <p:spPr>
          <a:xfrm>
            <a:off x="9029533" y="5421954"/>
            <a:ext cx="2392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6.5/10</a:t>
            </a:r>
          </a:p>
        </p:txBody>
      </p:sp>
    </p:spTree>
    <p:extLst>
      <p:ext uri="{BB962C8B-B14F-4D97-AF65-F5344CB8AC3E}">
        <p14:creationId xmlns:p14="http://schemas.microsoft.com/office/powerpoint/2010/main" val="359915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DDD01-1CE1-5D62-4F37-7DE40C532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DF485C7C-6BAF-FDEE-A494-B9810355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49CD9-7F26-A945-D34F-9DB45E36A4CC}"/>
              </a:ext>
            </a:extLst>
          </p:cNvPr>
          <p:cNvSpPr txBox="1"/>
          <p:nvPr/>
        </p:nvSpPr>
        <p:spPr>
          <a:xfrm>
            <a:off x="4338319" y="239401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5163CD-39A3-C0A0-AF13-430140B68716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4CBCED9C-6E62-B101-4C52-F399B70F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6965" y="1324850"/>
            <a:ext cx="4573665" cy="45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98093-26F3-222F-FB1B-5A6DEC10376E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E53B5967-1DD1-1CFF-55A9-D0240D1D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0503" y="3661618"/>
            <a:ext cx="6239262" cy="62392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6D44218E-C04C-4F5C-1B3D-87E0156B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9" y="1372125"/>
            <a:ext cx="4558107" cy="45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8F1EEB0D-F460-9F99-22DE-BB2F64FE12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-4352780" y="419255"/>
            <a:ext cx="1589996" cy="1745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4EFF7F-F367-7BD3-8AB4-2ACD8D1F5640}"/>
              </a:ext>
            </a:extLst>
          </p:cNvPr>
          <p:cNvSpPr txBox="1"/>
          <p:nvPr/>
        </p:nvSpPr>
        <p:spPr>
          <a:xfrm>
            <a:off x="-5762757" y="54106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01602-9FFA-A9FD-83F8-4537338F15CB}"/>
              </a:ext>
            </a:extLst>
          </p:cNvPr>
          <p:cNvSpPr txBox="1"/>
          <p:nvPr/>
        </p:nvSpPr>
        <p:spPr>
          <a:xfrm>
            <a:off x="-5779073" y="222171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DF75A-7994-8469-DC39-293B079C6CC7}"/>
              </a:ext>
            </a:extLst>
          </p:cNvPr>
          <p:cNvSpPr txBox="1"/>
          <p:nvPr/>
        </p:nvSpPr>
        <p:spPr>
          <a:xfrm>
            <a:off x="-910581" y="460797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7222F-503E-CF52-ECDB-3C5F66634D62}"/>
              </a:ext>
            </a:extLst>
          </p:cNvPr>
          <p:cNvSpPr txBox="1"/>
          <p:nvPr/>
        </p:nvSpPr>
        <p:spPr>
          <a:xfrm>
            <a:off x="5363128" y="1297629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ACCURACY (30%)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D589C-02DB-95F9-1126-B60F4D399FD6}"/>
              </a:ext>
            </a:extLst>
          </p:cNvPr>
          <p:cNvSpPr txBox="1"/>
          <p:nvPr/>
        </p:nvSpPr>
        <p:spPr>
          <a:xfrm>
            <a:off x="5363128" y="2164335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AFFORDABILITY (20%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D6865-5D7C-538F-BBC1-A7797521EADB}"/>
              </a:ext>
            </a:extLst>
          </p:cNvPr>
          <p:cNvSpPr txBox="1"/>
          <p:nvPr/>
        </p:nvSpPr>
        <p:spPr>
          <a:xfrm>
            <a:off x="5363127" y="3028890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COMFORT (20%)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064A3-9130-E6AF-FE7F-2A15B9438A1A}"/>
              </a:ext>
            </a:extLst>
          </p:cNvPr>
          <p:cNvSpPr txBox="1"/>
          <p:nvPr/>
        </p:nvSpPr>
        <p:spPr>
          <a:xfrm>
            <a:off x="5363126" y="3893445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MONITORING (20%)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B50B0-8049-F266-45B1-7864861423BF}"/>
              </a:ext>
            </a:extLst>
          </p:cNvPr>
          <p:cNvSpPr txBox="1"/>
          <p:nvPr/>
        </p:nvSpPr>
        <p:spPr>
          <a:xfrm>
            <a:off x="5363126" y="4758000"/>
            <a:ext cx="320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USER-ACCEPTANCE (10%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E8036-DA8A-4B56-73CD-F98D50D6C6AB}"/>
              </a:ext>
            </a:extLst>
          </p:cNvPr>
          <p:cNvSpPr txBox="1"/>
          <p:nvPr/>
        </p:nvSpPr>
        <p:spPr>
          <a:xfrm>
            <a:off x="5363126" y="5566788"/>
            <a:ext cx="32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</a:rPr>
              <a:t>WEIGHTED SCORE</a:t>
            </a:r>
            <a:endParaRPr lang="en-PH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5D21A-A803-A678-B524-33EA2014AB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204961" y="1099360"/>
            <a:ext cx="1608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10/10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D227C-90C8-E0D9-BDEB-51303E38B8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30" y="1966066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4/10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C796D-5B52-D213-546F-DF5C617ACE0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9" y="2830621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3/10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6A99F-D238-4EDC-DD45-DB5F55A363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8" y="3694010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8/10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D2F08-F48D-F32D-D7A1-803CAF7EA56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7" y="4559731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4/10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4B38A-1401-3307-0839-BA838555035D}"/>
              </a:ext>
            </a:extLst>
          </p:cNvPr>
          <p:cNvSpPr txBox="1"/>
          <p:nvPr/>
        </p:nvSpPr>
        <p:spPr>
          <a:xfrm>
            <a:off x="9029533" y="5421954"/>
            <a:ext cx="2392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6.3/10</a:t>
            </a:r>
          </a:p>
        </p:txBody>
      </p:sp>
    </p:spTree>
    <p:extLst>
      <p:ext uri="{BB962C8B-B14F-4D97-AF65-F5344CB8AC3E}">
        <p14:creationId xmlns:p14="http://schemas.microsoft.com/office/powerpoint/2010/main" val="137704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8E4EB-60FD-9C28-304E-8391B3BE6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ABFDC871-6312-6B8B-990B-2EBC0EB4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6497C-FAA7-ACCF-2AAC-8D64D75C6F23}"/>
              </a:ext>
            </a:extLst>
          </p:cNvPr>
          <p:cNvSpPr txBox="1"/>
          <p:nvPr/>
        </p:nvSpPr>
        <p:spPr>
          <a:xfrm>
            <a:off x="4338319" y="239401"/>
            <a:ext cx="351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87C8DD-7C54-351E-2DCA-D66F6D970E65}"/>
              </a:ext>
            </a:extLst>
          </p:cNvPr>
          <p:cNvSpPr/>
          <p:nvPr/>
        </p:nvSpPr>
        <p:spPr>
          <a:xfrm>
            <a:off x="-4682592" y="4140689"/>
            <a:ext cx="2766165" cy="543462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Fitness Tracker | Smartwatches | Garmin Philippines">
            <a:extLst>
              <a:ext uri="{FF2B5EF4-FFF2-40B4-BE49-F238E27FC236}">
                <a16:creationId xmlns:a16="http://schemas.microsoft.com/office/drawing/2014/main" id="{9F00DE6E-C4CC-3A12-32D9-2D2BF435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6965" y="1324850"/>
            <a:ext cx="4573665" cy="45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59204A-1612-337D-52FA-3B8F0381234F}"/>
              </a:ext>
            </a:extLst>
          </p:cNvPr>
          <p:cNvSpPr txBox="1"/>
          <p:nvPr/>
        </p:nvSpPr>
        <p:spPr>
          <a:xfrm>
            <a:off x="-2014091" y="6858000"/>
            <a:ext cx="2611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Popular &amp; multifunctional, but more lifestyle than medical; accuracy limited.</a:t>
            </a:r>
            <a:endParaRPr lang="en-PH" sz="20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utomatic Fall Detection | Medical Alert">
            <a:extLst>
              <a:ext uri="{FF2B5EF4-FFF2-40B4-BE49-F238E27FC236}">
                <a16:creationId xmlns:a16="http://schemas.microsoft.com/office/drawing/2014/main" id="{B4038C79-5879-A631-04B4-3DBA0FA7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0503" y="3661618"/>
            <a:ext cx="6239262" cy="62392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ient Monitoring | DIONA Patient Monitor | Medical Monitor">
            <a:extLst>
              <a:ext uri="{FF2B5EF4-FFF2-40B4-BE49-F238E27FC236}">
                <a16:creationId xmlns:a16="http://schemas.microsoft.com/office/drawing/2014/main" id="{1BCD69DD-B5BD-EE68-69C4-9BF9DCDC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36752" y="1497684"/>
            <a:ext cx="4558107" cy="45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83050F58-2183-31C4-C738-91249749A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26680" r="26079" b="24828"/>
          <a:stretch>
            <a:fillRect/>
          </a:stretch>
        </p:blipFill>
        <p:spPr>
          <a:xfrm>
            <a:off x="341297" y="704995"/>
            <a:ext cx="4941176" cy="5423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99CDC-5A93-8D37-4953-5B6720029F6D}"/>
              </a:ext>
            </a:extLst>
          </p:cNvPr>
          <p:cNvSpPr txBox="1"/>
          <p:nvPr/>
        </p:nvSpPr>
        <p:spPr>
          <a:xfrm>
            <a:off x="-5762757" y="541063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C7DE0-DAAA-76BB-9E49-00041FF78226}"/>
              </a:ext>
            </a:extLst>
          </p:cNvPr>
          <p:cNvSpPr txBox="1"/>
          <p:nvPr/>
        </p:nvSpPr>
        <p:spPr>
          <a:xfrm>
            <a:off x="-5779073" y="2221719"/>
            <a:ext cx="9432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5CF97-37AE-D9A9-A898-1A98607D8A1C}"/>
              </a:ext>
            </a:extLst>
          </p:cNvPr>
          <p:cNvSpPr txBox="1"/>
          <p:nvPr/>
        </p:nvSpPr>
        <p:spPr>
          <a:xfrm>
            <a:off x="-910581" y="4607976"/>
            <a:ext cx="9105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C04E0-EA0F-6DB2-F593-EB3E00ED217D}"/>
              </a:ext>
            </a:extLst>
          </p:cNvPr>
          <p:cNvSpPr txBox="1"/>
          <p:nvPr/>
        </p:nvSpPr>
        <p:spPr>
          <a:xfrm>
            <a:off x="5363128" y="1297629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ACCURACY (30%)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BCC54-CAE5-578B-6483-7D78B8844BE0}"/>
              </a:ext>
            </a:extLst>
          </p:cNvPr>
          <p:cNvSpPr txBox="1"/>
          <p:nvPr/>
        </p:nvSpPr>
        <p:spPr>
          <a:xfrm>
            <a:off x="5363128" y="2164335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AFFORDABILITY (20%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181E2-7E53-8CF0-3052-8740FBF31659}"/>
              </a:ext>
            </a:extLst>
          </p:cNvPr>
          <p:cNvSpPr txBox="1"/>
          <p:nvPr/>
        </p:nvSpPr>
        <p:spPr>
          <a:xfrm>
            <a:off x="5363127" y="3028890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COMFORT (20%)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ABA0F-F6BD-8304-FFB5-B2B839ABB788}"/>
              </a:ext>
            </a:extLst>
          </p:cNvPr>
          <p:cNvSpPr txBox="1"/>
          <p:nvPr/>
        </p:nvSpPr>
        <p:spPr>
          <a:xfrm>
            <a:off x="5363126" y="3893445"/>
            <a:ext cx="27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MONITORING (20%)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FF7DE-6E44-6C95-375F-E26F3511DC58}"/>
              </a:ext>
            </a:extLst>
          </p:cNvPr>
          <p:cNvSpPr txBox="1"/>
          <p:nvPr/>
        </p:nvSpPr>
        <p:spPr>
          <a:xfrm>
            <a:off x="5363126" y="4758000"/>
            <a:ext cx="320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1"/>
                </a:solidFill>
              </a:rPr>
              <a:t>USER-ACCEPTANCE (10%</a:t>
            </a:r>
            <a:endParaRPr lang="en-PH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793B0-0BA6-0382-E0D1-C6CD5607216E}"/>
              </a:ext>
            </a:extLst>
          </p:cNvPr>
          <p:cNvSpPr txBox="1"/>
          <p:nvPr/>
        </p:nvSpPr>
        <p:spPr>
          <a:xfrm>
            <a:off x="5363126" y="5566788"/>
            <a:ext cx="32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</a:rPr>
              <a:t>WEIGHTED SCORE</a:t>
            </a:r>
            <a:endParaRPr lang="en-PH" sz="32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7B27-5F0B-88D7-4D84-B6E21D0BBE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30" y="1966066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9/10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567EC-B4FE-35EB-08BD-84841E5562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9" y="2830621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9/10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34BD9-FE53-8857-66A0-18DB720A00DD}"/>
              </a:ext>
            </a:extLst>
          </p:cNvPr>
          <p:cNvSpPr txBox="1"/>
          <p:nvPr/>
        </p:nvSpPr>
        <p:spPr>
          <a:xfrm>
            <a:off x="9453828" y="3694010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9/10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6D6CF-5108-5EE9-E098-2C5EDDA7DD5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27" y="4559731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9/10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D5A19-BF70-C443-A3D7-866F536E963C}"/>
              </a:ext>
            </a:extLst>
          </p:cNvPr>
          <p:cNvSpPr txBox="1"/>
          <p:nvPr/>
        </p:nvSpPr>
        <p:spPr>
          <a:xfrm>
            <a:off x="9029533" y="5421954"/>
            <a:ext cx="2392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8.8/10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7F2AF-D397-2237-E64F-6B2255D0A96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53831" y="1099360"/>
            <a:ext cx="135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268181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5FED-6051-CC81-3111-EC801C9D4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5C527532-267B-9CCE-6FA6-67C8B16E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14BEC-E2CB-2038-5C6B-EE86D395BBC2}"/>
              </a:ext>
            </a:extLst>
          </p:cNvPr>
          <p:cNvSpPr txBox="1"/>
          <p:nvPr/>
        </p:nvSpPr>
        <p:spPr>
          <a:xfrm>
            <a:off x="2834562" y="528148"/>
            <a:ext cx="61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DECISION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B66947-1242-BE86-3263-9F68A940824D}"/>
              </a:ext>
            </a:extLst>
          </p:cNvPr>
          <p:cNvSpPr/>
          <p:nvPr/>
        </p:nvSpPr>
        <p:spPr>
          <a:xfrm>
            <a:off x="1699667" y="2438706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BD69F-AB33-1995-ADDC-F2139C04ACE0}"/>
              </a:ext>
            </a:extLst>
          </p:cNvPr>
          <p:cNvSpPr txBox="1"/>
          <p:nvPr/>
        </p:nvSpPr>
        <p:spPr>
          <a:xfrm>
            <a:off x="2745323" y="2338365"/>
            <a:ext cx="350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MEETS 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A676-1413-8789-5656-63D27458AC86}"/>
              </a:ext>
            </a:extLst>
          </p:cNvPr>
          <p:cNvSpPr txBox="1"/>
          <p:nvPr/>
        </p:nvSpPr>
        <p:spPr>
          <a:xfrm>
            <a:off x="2745323" y="3180032"/>
            <a:ext cx="36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83F91-A2F6-5C92-8423-7F9C8015F9A6}"/>
              </a:ext>
            </a:extLst>
          </p:cNvPr>
          <p:cNvSpPr txBox="1"/>
          <p:nvPr/>
        </p:nvSpPr>
        <p:spPr>
          <a:xfrm>
            <a:off x="2776190" y="3999491"/>
            <a:ext cx="31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RISKS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2983-C8F0-BBAD-5672-4B2395BF7DEB}"/>
              </a:ext>
            </a:extLst>
          </p:cNvPr>
          <p:cNvSpPr txBox="1"/>
          <p:nvPr/>
        </p:nvSpPr>
        <p:spPr>
          <a:xfrm>
            <a:off x="2776190" y="4841158"/>
            <a:ext cx="34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VIABILITY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6F0F7F-4294-040F-AD96-816E1F2DFE1F}"/>
              </a:ext>
            </a:extLst>
          </p:cNvPr>
          <p:cNvSpPr/>
          <p:nvPr/>
        </p:nvSpPr>
        <p:spPr>
          <a:xfrm>
            <a:off x="1699666" y="3260393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1674B0-BF9C-3908-3DE2-74BABC887CAB}"/>
              </a:ext>
            </a:extLst>
          </p:cNvPr>
          <p:cNvSpPr/>
          <p:nvPr/>
        </p:nvSpPr>
        <p:spPr>
          <a:xfrm>
            <a:off x="1699666" y="4082080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59925-05F7-01CF-FAF3-868808A1011B}"/>
              </a:ext>
            </a:extLst>
          </p:cNvPr>
          <p:cNvSpPr/>
          <p:nvPr/>
        </p:nvSpPr>
        <p:spPr>
          <a:xfrm>
            <a:off x="1699666" y="4903304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pic>
        <p:nvPicPr>
          <p:cNvPr id="14" name="Picture 13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A30FFE31-A957-4A73-6064-990013D5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32867" r="31472" b="28378"/>
          <a:stretch>
            <a:fillRect/>
          </a:stretch>
        </p:blipFill>
        <p:spPr>
          <a:xfrm>
            <a:off x="6714480" y="1554481"/>
            <a:ext cx="4367984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968EF-2635-324E-F091-C3347F9D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2193202E-A410-5754-D1C6-242225AB7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697EF-F74F-047D-A980-BF0B14685F65}"/>
              </a:ext>
            </a:extLst>
          </p:cNvPr>
          <p:cNvSpPr txBox="1"/>
          <p:nvPr/>
        </p:nvSpPr>
        <p:spPr>
          <a:xfrm>
            <a:off x="2834562" y="528148"/>
            <a:ext cx="61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DECISION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C9147-FC81-68D2-DEB3-2FEC309FD059}"/>
              </a:ext>
            </a:extLst>
          </p:cNvPr>
          <p:cNvSpPr/>
          <p:nvPr/>
        </p:nvSpPr>
        <p:spPr>
          <a:xfrm>
            <a:off x="1699667" y="2438706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C9D14-7B22-3D26-082F-4BB56F339818}"/>
              </a:ext>
            </a:extLst>
          </p:cNvPr>
          <p:cNvSpPr txBox="1"/>
          <p:nvPr/>
        </p:nvSpPr>
        <p:spPr>
          <a:xfrm>
            <a:off x="2745323" y="2338365"/>
            <a:ext cx="350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MEETS 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47489-214E-3E48-24CA-E348EB5E1E7F}"/>
              </a:ext>
            </a:extLst>
          </p:cNvPr>
          <p:cNvSpPr txBox="1"/>
          <p:nvPr/>
        </p:nvSpPr>
        <p:spPr>
          <a:xfrm>
            <a:off x="2745323" y="3180032"/>
            <a:ext cx="36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E482E-785B-CF72-4562-D533A544CD3F}"/>
              </a:ext>
            </a:extLst>
          </p:cNvPr>
          <p:cNvSpPr txBox="1"/>
          <p:nvPr/>
        </p:nvSpPr>
        <p:spPr>
          <a:xfrm>
            <a:off x="2776190" y="3999491"/>
            <a:ext cx="31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RISKS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EB4E6-1FBD-DB69-C29C-FA9849594473}"/>
              </a:ext>
            </a:extLst>
          </p:cNvPr>
          <p:cNvSpPr txBox="1"/>
          <p:nvPr/>
        </p:nvSpPr>
        <p:spPr>
          <a:xfrm>
            <a:off x="2776190" y="4841158"/>
            <a:ext cx="34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VIABILITY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2BE309-715E-5E54-430C-863FE291543B}"/>
              </a:ext>
            </a:extLst>
          </p:cNvPr>
          <p:cNvSpPr/>
          <p:nvPr/>
        </p:nvSpPr>
        <p:spPr>
          <a:xfrm>
            <a:off x="1699666" y="3260393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CBF072-64AC-E969-820A-D70F7A5DA644}"/>
              </a:ext>
            </a:extLst>
          </p:cNvPr>
          <p:cNvSpPr/>
          <p:nvPr/>
        </p:nvSpPr>
        <p:spPr>
          <a:xfrm>
            <a:off x="1699666" y="4082080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7DCB6F-B4BB-CFE5-DE17-E12F889AFF56}"/>
              </a:ext>
            </a:extLst>
          </p:cNvPr>
          <p:cNvSpPr/>
          <p:nvPr/>
        </p:nvSpPr>
        <p:spPr>
          <a:xfrm>
            <a:off x="1699666" y="4903304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pic>
        <p:nvPicPr>
          <p:cNvPr id="14" name="Picture 13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8E7FC163-C6E2-6093-1DF8-16D5EBD0D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32867" r="31472" b="28378"/>
          <a:stretch>
            <a:fillRect/>
          </a:stretch>
        </p:blipFill>
        <p:spPr>
          <a:xfrm>
            <a:off x="6714480" y="1554481"/>
            <a:ext cx="4367984" cy="4700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F9F4D4-EBC2-B3C9-2E67-C6E8D7550AE0}"/>
              </a:ext>
            </a:extLst>
          </p:cNvPr>
          <p:cNvSpPr txBox="1"/>
          <p:nvPr/>
        </p:nvSpPr>
        <p:spPr>
          <a:xfrm>
            <a:off x="1351772" y="1334287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01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3308-A326-A052-CC04-9EAEB38A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1FA9C483-0899-1917-7F7C-ADB56D3A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5BFF0-0B0B-E755-0585-114AF5946EDC}"/>
              </a:ext>
            </a:extLst>
          </p:cNvPr>
          <p:cNvSpPr txBox="1"/>
          <p:nvPr/>
        </p:nvSpPr>
        <p:spPr>
          <a:xfrm>
            <a:off x="2834562" y="528148"/>
            <a:ext cx="61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DECISION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2C0506-F803-5CB2-BB0C-8467EDD561F3}"/>
              </a:ext>
            </a:extLst>
          </p:cNvPr>
          <p:cNvSpPr/>
          <p:nvPr/>
        </p:nvSpPr>
        <p:spPr>
          <a:xfrm>
            <a:off x="1699667" y="2438706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42B2F-53D6-8945-7696-6987FEE3BA34}"/>
              </a:ext>
            </a:extLst>
          </p:cNvPr>
          <p:cNvSpPr txBox="1"/>
          <p:nvPr/>
        </p:nvSpPr>
        <p:spPr>
          <a:xfrm>
            <a:off x="2745323" y="2338365"/>
            <a:ext cx="350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MEETS 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DAECF-D739-8BBF-6851-0AABDE40E767}"/>
              </a:ext>
            </a:extLst>
          </p:cNvPr>
          <p:cNvSpPr txBox="1"/>
          <p:nvPr/>
        </p:nvSpPr>
        <p:spPr>
          <a:xfrm>
            <a:off x="2745323" y="3180032"/>
            <a:ext cx="36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0F1D-B4E8-A4F1-0348-6F281EB81928}"/>
              </a:ext>
            </a:extLst>
          </p:cNvPr>
          <p:cNvSpPr txBox="1"/>
          <p:nvPr/>
        </p:nvSpPr>
        <p:spPr>
          <a:xfrm>
            <a:off x="2776190" y="3999491"/>
            <a:ext cx="31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RISKS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D031A-70B3-10F0-D66E-CCF8BA32413A}"/>
              </a:ext>
            </a:extLst>
          </p:cNvPr>
          <p:cNvSpPr txBox="1"/>
          <p:nvPr/>
        </p:nvSpPr>
        <p:spPr>
          <a:xfrm>
            <a:off x="2776190" y="4841158"/>
            <a:ext cx="34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VIABILITY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756388-C6BB-AF45-D446-3803012E20A4}"/>
              </a:ext>
            </a:extLst>
          </p:cNvPr>
          <p:cNvSpPr/>
          <p:nvPr/>
        </p:nvSpPr>
        <p:spPr>
          <a:xfrm>
            <a:off x="1699666" y="3260393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BED902-7AB0-1067-11FB-9361DE8A1F54}"/>
              </a:ext>
            </a:extLst>
          </p:cNvPr>
          <p:cNvSpPr/>
          <p:nvPr/>
        </p:nvSpPr>
        <p:spPr>
          <a:xfrm>
            <a:off x="1699666" y="4082080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DD6534-74BF-6BDF-4DE6-F72FBE8D0D5E}"/>
              </a:ext>
            </a:extLst>
          </p:cNvPr>
          <p:cNvSpPr/>
          <p:nvPr/>
        </p:nvSpPr>
        <p:spPr>
          <a:xfrm>
            <a:off x="1699666" y="4903304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pic>
        <p:nvPicPr>
          <p:cNvPr id="14" name="Picture 13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3B361343-A890-ADCA-BBEF-BFF02F622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32867" r="31472" b="28378"/>
          <a:stretch>
            <a:fillRect/>
          </a:stretch>
        </p:blipFill>
        <p:spPr>
          <a:xfrm>
            <a:off x="6714480" y="1554481"/>
            <a:ext cx="4367984" cy="4700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94A0DB-EFC4-B3AB-B482-7225EEDF752E}"/>
              </a:ext>
            </a:extLst>
          </p:cNvPr>
          <p:cNvSpPr txBox="1"/>
          <p:nvPr/>
        </p:nvSpPr>
        <p:spPr>
          <a:xfrm>
            <a:off x="1351772" y="1334287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7EB8-F764-52FB-D14A-659D18A4155E}"/>
              </a:ext>
            </a:extLst>
          </p:cNvPr>
          <p:cNvSpPr txBox="1"/>
          <p:nvPr/>
        </p:nvSpPr>
        <p:spPr>
          <a:xfrm>
            <a:off x="1358530" y="2136355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55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71A2-2715-8F73-76B0-83630371A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C408645A-3252-F300-ABEA-51F42A30E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0"/>
            <a:ext cx="12192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E80F04-21F5-933F-5E0A-4048EE001C43}"/>
              </a:ext>
            </a:extLst>
          </p:cNvPr>
          <p:cNvSpPr txBox="1"/>
          <p:nvPr/>
        </p:nvSpPr>
        <p:spPr>
          <a:xfrm>
            <a:off x="2721768" y="876356"/>
            <a:ext cx="7255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PROBLEM / NEED RECOGNITION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856F63-B779-2894-C6E7-593F9678E349}"/>
              </a:ext>
            </a:extLst>
          </p:cNvPr>
          <p:cNvSpPr/>
          <p:nvPr/>
        </p:nvSpPr>
        <p:spPr>
          <a:xfrm>
            <a:off x="2090740" y="430763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2E21E-ABC2-D651-C3B5-21A7C95DFEF5}"/>
              </a:ext>
            </a:extLst>
          </p:cNvPr>
          <p:cNvSpPr txBox="1"/>
          <p:nvPr/>
        </p:nvSpPr>
        <p:spPr>
          <a:xfrm>
            <a:off x="2404005" y="4692435"/>
            <a:ext cx="789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MEDICAL DEVICES X FASHION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AC76CC-C4F5-34E5-A49E-968963DE4E9F}"/>
              </a:ext>
            </a:extLst>
          </p:cNvPr>
          <p:cNvSpPr/>
          <p:nvPr/>
        </p:nvSpPr>
        <p:spPr>
          <a:xfrm>
            <a:off x="2039938" y="227681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299E7-CA2F-27F1-F854-C8C5D16289BB}"/>
              </a:ext>
            </a:extLst>
          </p:cNvPr>
          <p:cNvSpPr txBox="1"/>
          <p:nvPr/>
        </p:nvSpPr>
        <p:spPr>
          <a:xfrm>
            <a:off x="2547939" y="2661615"/>
            <a:ext cx="7340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CONTIONOUS SUPERVISION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3699E0-07B6-5571-3CB1-E1DEE65B1707}"/>
              </a:ext>
            </a:extLst>
          </p:cNvPr>
          <p:cNvSpPr/>
          <p:nvPr/>
        </p:nvSpPr>
        <p:spPr>
          <a:xfrm>
            <a:off x="2039938" y="227681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720099-2CDE-B33E-475E-B860D3D7DCB4}"/>
              </a:ext>
            </a:extLst>
          </p:cNvPr>
          <p:cNvSpPr/>
          <p:nvPr/>
        </p:nvSpPr>
        <p:spPr>
          <a:xfrm>
            <a:off x="2094968" y="4307638"/>
            <a:ext cx="8250772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02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F9F2-F1D1-E133-327D-6E65C060E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577F8ED0-AB69-44FD-491A-1BF478C3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20579-6EFE-FF20-5948-41FC59F5FD1E}"/>
              </a:ext>
            </a:extLst>
          </p:cNvPr>
          <p:cNvSpPr txBox="1"/>
          <p:nvPr/>
        </p:nvSpPr>
        <p:spPr>
          <a:xfrm>
            <a:off x="2834562" y="528148"/>
            <a:ext cx="61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DECISION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4A7864-FF87-F66F-23FD-655575502C87}"/>
              </a:ext>
            </a:extLst>
          </p:cNvPr>
          <p:cNvSpPr/>
          <p:nvPr/>
        </p:nvSpPr>
        <p:spPr>
          <a:xfrm>
            <a:off x="1699667" y="2438706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8105A-1887-3014-B2CA-CE71D67155F9}"/>
              </a:ext>
            </a:extLst>
          </p:cNvPr>
          <p:cNvSpPr txBox="1"/>
          <p:nvPr/>
        </p:nvSpPr>
        <p:spPr>
          <a:xfrm>
            <a:off x="2745323" y="2338365"/>
            <a:ext cx="350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MEETS 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557EF-9FEB-702F-9BC8-A735218D394A}"/>
              </a:ext>
            </a:extLst>
          </p:cNvPr>
          <p:cNvSpPr txBox="1"/>
          <p:nvPr/>
        </p:nvSpPr>
        <p:spPr>
          <a:xfrm>
            <a:off x="2745323" y="3180032"/>
            <a:ext cx="36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37E98-6F6A-800E-8872-619054BC1D21}"/>
              </a:ext>
            </a:extLst>
          </p:cNvPr>
          <p:cNvSpPr txBox="1"/>
          <p:nvPr/>
        </p:nvSpPr>
        <p:spPr>
          <a:xfrm>
            <a:off x="2776190" y="3999491"/>
            <a:ext cx="31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RISKS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FD741-301D-1CE2-07C5-D8F5B3203CF2}"/>
              </a:ext>
            </a:extLst>
          </p:cNvPr>
          <p:cNvSpPr txBox="1"/>
          <p:nvPr/>
        </p:nvSpPr>
        <p:spPr>
          <a:xfrm>
            <a:off x="2776190" y="4841158"/>
            <a:ext cx="34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VIABILITY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434B95-8DFA-F352-5CDD-A0C34C186CAD}"/>
              </a:ext>
            </a:extLst>
          </p:cNvPr>
          <p:cNvSpPr/>
          <p:nvPr/>
        </p:nvSpPr>
        <p:spPr>
          <a:xfrm>
            <a:off x="1699666" y="3260393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37666D-75A2-1493-57C3-7E27126FD644}"/>
              </a:ext>
            </a:extLst>
          </p:cNvPr>
          <p:cNvSpPr/>
          <p:nvPr/>
        </p:nvSpPr>
        <p:spPr>
          <a:xfrm>
            <a:off x="1699666" y="4082080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9D625F-7B6C-8907-C442-4449855A2C0D}"/>
              </a:ext>
            </a:extLst>
          </p:cNvPr>
          <p:cNvSpPr/>
          <p:nvPr/>
        </p:nvSpPr>
        <p:spPr>
          <a:xfrm>
            <a:off x="1699666" y="4903304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pic>
        <p:nvPicPr>
          <p:cNvPr id="14" name="Picture 13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63155E60-4977-6137-8751-533C066BA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32867" r="31472" b="28378"/>
          <a:stretch>
            <a:fillRect/>
          </a:stretch>
        </p:blipFill>
        <p:spPr>
          <a:xfrm>
            <a:off x="6714480" y="1554481"/>
            <a:ext cx="4367984" cy="4700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1232C1-126F-DEE9-04FD-AD73DE8B4A50}"/>
              </a:ext>
            </a:extLst>
          </p:cNvPr>
          <p:cNvSpPr txBox="1"/>
          <p:nvPr/>
        </p:nvSpPr>
        <p:spPr>
          <a:xfrm>
            <a:off x="1351772" y="1334287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16149-379F-99D1-ECCA-EFFB235DC721}"/>
              </a:ext>
            </a:extLst>
          </p:cNvPr>
          <p:cNvSpPr txBox="1"/>
          <p:nvPr/>
        </p:nvSpPr>
        <p:spPr>
          <a:xfrm>
            <a:off x="1358530" y="2136355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6F3C5-E38F-1C10-BE72-9470326246B7}"/>
              </a:ext>
            </a:extLst>
          </p:cNvPr>
          <p:cNvSpPr txBox="1"/>
          <p:nvPr/>
        </p:nvSpPr>
        <p:spPr>
          <a:xfrm>
            <a:off x="1336603" y="2891495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1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0A708-34D7-9100-AEFE-1C79D779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348C98E0-56F9-B22E-5423-ED60EEAE8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EBDA3-48D2-115F-3036-2CE458BB375A}"/>
              </a:ext>
            </a:extLst>
          </p:cNvPr>
          <p:cNvSpPr txBox="1"/>
          <p:nvPr/>
        </p:nvSpPr>
        <p:spPr>
          <a:xfrm>
            <a:off x="2834562" y="528148"/>
            <a:ext cx="618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EVALUATION OF DECISION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EC8422-6996-9D25-49D7-10C89166D0C0}"/>
              </a:ext>
            </a:extLst>
          </p:cNvPr>
          <p:cNvSpPr/>
          <p:nvPr/>
        </p:nvSpPr>
        <p:spPr>
          <a:xfrm>
            <a:off x="1699667" y="2438706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E17FD-CE41-4AA3-6612-6EB0327CB243}"/>
              </a:ext>
            </a:extLst>
          </p:cNvPr>
          <p:cNvSpPr txBox="1"/>
          <p:nvPr/>
        </p:nvSpPr>
        <p:spPr>
          <a:xfrm>
            <a:off x="2745323" y="2338365"/>
            <a:ext cx="350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MEETS 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53D91-56BC-81F1-0882-893097BF7647}"/>
              </a:ext>
            </a:extLst>
          </p:cNvPr>
          <p:cNvSpPr txBox="1"/>
          <p:nvPr/>
        </p:nvSpPr>
        <p:spPr>
          <a:xfrm>
            <a:off x="2745323" y="3180032"/>
            <a:ext cx="36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SELECTION 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086C-8E5E-2C19-E1B1-D6D8B4139847}"/>
              </a:ext>
            </a:extLst>
          </p:cNvPr>
          <p:cNvSpPr txBox="1"/>
          <p:nvPr/>
        </p:nvSpPr>
        <p:spPr>
          <a:xfrm>
            <a:off x="2776190" y="3999491"/>
            <a:ext cx="31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RISKS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4DC51-2293-84D5-25BD-7C6731359093}"/>
              </a:ext>
            </a:extLst>
          </p:cNvPr>
          <p:cNvSpPr txBox="1"/>
          <p:nvPr/>
        </p:nvSpPr>
        <p:spPr>
          <a:xfrm>
            <a:off x="2776190" y="4841158"/>
            <a:ext cx="34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VIABILITY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D32A3D-5105-2DE9-AF6E-CFD7C17613C6}"/>
              </a:ext>
            </a:extLst>
          </p:cNvPr>
          <p:cNvSpPr/>
          <p:nvPr/>
        </p:nvSpPr>
        <p:spPr>
          <a:xfrm>
            <a:off x="1699666" y="3260393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51D7B4-5C21-C2B0-4B97-C7CF7B01121A}"/>
              </a:ext>
            </a:extLst>
          </p:cNvPr>
          <p:cNvSpPr/>
          <p:nvPr/>
        </p:nvSpPr>
        <p:spPr>
          <a:xfrm>
            <a:off x="1699666" y="4082080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74F72A-B371-83CF-FAC6-E45A72AFC0DA}"/>
              </a:ext>
            </a:extLst>
          </p:cNvPr>
          <p:cNvSpPr/>
          <p:nvPr/>
        </p:nvSpPr>
        <p:spPr>
          <a:xfrm>
            <a:off x="1699666" y="4903304"/>
            <a:ext cx="584447" cy="599772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/>
          </a:p>
        </p:txBody>
      </p:sp>
      <p:pic>
        <p:nvPicPr>
          <p:cNvPr id="14" name="Picture 13" descr="A silver ring with a blue light&#10;&#10;AI-generated content may be incorrect.">
            <a:extLst>
              <a:ext uri="{FF2B5EF4-FFF2-40B4-BE49-F238E27FC236}">
                <a16:creationId xmlns:a16="http://schemas.microsoft.com/office/drawing/2014/main" id="{1A11002C-1447-7754-3D5E-B24B89E66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555" y1="62891" x2="46875" y2="67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32867" r="31472" b="28378"/>
          <a:stretch>
            <a:fillRect/>
          </a:stretch>
        </p:blipFill>
        <p:spPr>
          <a:xfrm>
            <a:off x="6714480" y="1554481"/>
            <a:ext cx="4367984" cy="4700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4490B-2304-2045-21CF-AC5793C4A456}"/>
              </a:ext>
            </a:extLst>
          </p:cNvPr>
          <p:cNvSpPr txBox="1"/>
          <p:nvPr/>
        </p:nvSpPr>
        <p:spPr>
          <a:xfrm>
            <a:off x="1351772" y="1334287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0720-A332-C21C-47A9-F6190299C534}"/>
              </a:ext>
            </a:extLst>
          </p:cNvPr>
          <p:cNvSpPr txBox="1"/>
          <p:nvPr/>
        </p:nvSpPr>
        <p:spPr>
          <a:xfrm>
            <a:off x="1307918" y="3729224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E4984-381A-81E3-F2D7-A6D24791F18C}"/>
              </a:ext>
            </a:extLst>
          </p:cNvPr>
          <p:cNvSpPr txBox="1"/>
          <p:nvPr/>
        </p:nvSpPr>
        <p:spPr>
          <a:xfrm>
            <a:off x="1358530" y="2136355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A32F4-1DE6-2640-079D-544FACA11E75}"/>
              </a:ext>
            </a:extLst>
          </p:cNvPr>
          <p:cNvSpPr txBox="1"/>
          <p:nvPr/>
        </p:nvSpPr>
        <p:spPr>
          <a:xfrm>
            <a:off x="1336603" y="2891495"/>
            <a:ext cx="17052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</a:effectLst>
              </a:rPr>
              <a:t>✓</a:t>
            </a:r>
            <a:endParaRPr lang="en-PH" sz="85700" dirty="0">
              <a:solidFill>
                <a:schemeClr val="bg1"/>
              </a:solidFill>
              <a:effectLst>
                <a:glow rad="101600">
                  <a:srgbClr val="BDDFE9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06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E3D23-7DD7-6A0A-0DF2-5DB234ED1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265C256E-9E90-1CD4-A08E-504DBDAC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ring floating in the air&#10;&#10;AI-generated content may be incorrect.">
            <a:extLst>
              <a:ext uri="{FF2B5EF4-FFF2-40B4-BE49-F238E27FC236}">
                <a16:creationId xmlns:a16="http://schemas.microsoft.com/office/drawing/2014/main" id="{DEDF3DCE-A36C-EB8F-0924-3D016309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4" y="872068"/>
            <a:ext cx="4250268" cy="4250268"/>
          </a:xfrm>
          <a:prstGeom prst="rect">
            <a:avLst/>
          </a:prstGeom>
          <a:effectLst>
            <a:glow rad="101600">
              <a:srgbClr val="BDDFE9">
                <a:alpha val="6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7" name="Picture 6" descr="A person wearing a silver ring&#10;&#10;AI-generated content may be incorrect.">
            <a:extLst>
              <a:ext uri="{FF2B5EF4-FFF2-40B4-BE49-F238E27FC236}">
                <a16:creationId xmlns:a16="http://schemas.microsoft.com/office/drawing/2014/main" id="{7EB39BA8-6875-E7B7-414A-5D673E906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9" y="1303866"/>
            <a:ext cx="4250268" cy="4250268"/>
          </a:xfrm>
          <a:prstGeom prst="rect">
            <a:avLst/>
          </a:prstGeom>
          <a:effectLst>
            <a:glow rad="101600">
              <a:srgbClr val="BDDFE9">
                <a:alpha val="6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16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73D3-A257-89C6-DF9A-1FAF13CC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5FAD58AA-CC8A-70C0-5830-F565BD2F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EAA86-2D0B-D0B7-B783-CE278A81C844}"/>
              </a:ext>
            </a:extLst>
          </p:cNvPr>
          <p:cNvSpPr txBox="1"/>
          <p:nvPr/>
        </p:nvSpPr>
        <p:spPr>
          <a:xfrm>
            <a:off x="2721768" y="876356"/>
            <a:ext cx="7255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PROBLEM / NEED RECOGNITION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DB62DC-00FD-76BE-ADA1-92E62B857B07}"/>
              </a:ext>
            </a:extLst>
          </p:cNvPr>
          <p:cNvSpPr/>
          <p:nvPr/>
        </p:nvSpPr>
        <p:spPr>
          <a:xfrm>
            <a:off x="2090740" y="430763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554DA-8E61-B758-DB19-AF4CF8289ED7}"/>
              </a:ext>
            </a:extLst>
          </p:cNvPr>
          <p:cNvSpPr txBox="1"/>
          <p:nvPr/>
        </p:nvSpPr>
        <p:spPr>
          <a:xfrm>
            <a:off x="2404005" y="4692435"/>
            <a:ext cx="789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MEDICAL DEVICES X FASHION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911E7-16B2-9393-9C68-39A6229E8E92}"/>
              </a:ext>
            </a:extLst>
          </p:cNvPr>
          <p:cNvSpPr/>
          <p:nvPr/>
        </p:nvSpPr>
        <p:spPr>
          <a:xfrm>
            <a:off x="2039938" y="227681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DD066-42BE-95B8-A22A-E385703EE508}"/>
              </a:ext>
            </a:extLst>
          </p:cNvPr>
          <p:cNvSpPr txBox="1"/>
          <p:nvPr/>
        </p:nvSpPr>
        <p:spPr>
          <a:xfrm>
            <a:off x="2547939" y="2661615"/>
            <a:ext cx="7340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CONTIONOUS SUPERVISION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F4026F-2AA9-A981-16B5-9EDDC17F2487}"/>
              </a:ext>
            </a:extLst>
          </p:cNvPr>
          <p:cNvSpPr/>
          <p:nvPr/>
        </p:nvSpPr>
        <p:spPr>
          <a:xfrm>
            <a:off x="2039939" y="2276818"/>
            <a:ext cx="195262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495765-DFFB-B61A-83E8-A82F8D146983}"/>
              </a:ext>
            </a:extLst>
          </p:cNvPr>
          <p:cNvSpPr/>
          <p:nvPr/>
        </p:nvSpPr>
        <p:spPr>
          <a:xfrm>
            <a:off x="2094968" y="4307638"/>
            <a:ext cx="8250772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74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63C4-2798-B24C-0093-833084F7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5A0F0F76-0D7C-943A-3F60-3B7923DD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7C30B-091E-7D36-6AAE-65050630FB95}"/>
              </a:ext>
            </a:extLst>
          </p:cNvPr>
          <p:cNvSpPr txBox="1"/>
          <p:nvPr/>
        </p:nvSpPr>
        <p:spPr>
          <a:xfrm>
            <a:off x="2721768" y="876356"/>
            <a:ext cx="7255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PROBLEM / NEED RECOGNITION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8D0234-272F-BC85-5C31-986AB500E9E8}"/>
              </a:ext>
            </a:extLst>
          </p:cNvPr>
          <p:cNvSpPr/>
          <p:nvPr/>
        </p:nvSpPr>
        <p:spPr>
          <a:xfrm>
            <a:off x="2090740" y="430763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6998B-F6F5-D983-6ABF-01A44331AA69}"/>
              </a:ext>
            </a:extLst>
          </p:cNvPr>
          <p:cNvSpPr txBox="1"/>
          <p:nvPr/>
        </p:nvSpPr>
        <p:spPr>
          <a:xfrm>
            <a:off x="2404005" y="4692435"/>
            <a:ext cx="789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MEDICAL DEVICES X FASHION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69FCE1-8140-7DDE-32DD-F4F7EDBDA27C}"/>
              </a:ext>
            </a:extLst>
          </p:cNvPr>
          <p:cNvSpPr/>
          <p:nvPr/>
        </p:nvSpPr>
        <p:spPr>
          <a:xfrm>
            <a:off x="2039938" y="2276818"/>
            <a:ext cx="8255000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6AD96-D4E1-C16C-F88E-5634E9382A89}"/>
              </a:ext>
            </a:extLst>
          </p:cNvPr>
          <p:cNvSpPr txBox="1"/>
          <p:nvPr/>
        </p:nvSpPr>
        <p:spPr>
          <a:xfrm>
            <a:off x="2547939" y="2661615"/>
            <a:ext cx="7340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CONTIONOUS SUPERVISION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439932-5650-BEB7-76A4-126723534C27}"/>
              </a:ext>
            </a:extLst>
          </p:cNvPr>
          <p:cNvSpPr/>
          <p:nvPr/>
        </p:nvSpPr>
        <p:spPr>
          <a:xfrm>
            <a:off x="2039939" y="2276818"/>
            <a:ext cx="195262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AB48C9-6AAC-77A0-10A8-48FFEC6C9BD0}"/>
              </a:ext>
            </a:extLst>
          </p:cNvPr>
          <p:cNvSpPr/>
          <p:nvPr/>
        </p:nvSpPr>
        <p:spPr>
          <a:xfrm>
            <a:off x="2094968" y="4307638"/>
            <a:ext cx="195262" cy="1539037"/>
          </a:xfrm>
          <a:prstGeom prst="roundRect">
            <a:avLst/>
          </a:prstGeom>
          <a:solidFill>
            <a:srgbClr val="7892A3"/>
          </a:solidFill>
          <a:ln>
            <a:solidFill>
              <a:srgbClr val="C2CED5"/>
            </a:solidFill>
          </a:ln>
          <a:effectLst>
            <a:glow rad="101600">
              <a:srgbClr val="BDDFE9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933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38E6-143F-AA11-8670-00E80CC11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CEA03F6B-DF53-3D11-4034-2B8FAE15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CB9A4-EC70-E8F5-232F-C4720FFBD5A0}"/>
              </a:ext>
            </a:extLst>
          </p:cNvPr>
          <p:cNvGrpSpPr/>
          <p:nvPr/>
        </p:nvGrpSpPr>
        <p:grpSpPr>
          <a:xfrm>
            <a:off x="-5152003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56F639-1395-EBDC-7FDD-A5CBFB70E728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01FCC0-73DB-00B7-6B42-3ADDF781713C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A3E234-6070-2DAF-783C-B09AFBCA040D}"/>
              </a:ext>
            </a:extLst>
          </p:cNvPr>
          <p:cNvGrpSpPr/>
          <p:nvPr/>
        </p:nvGrpSpPr>
        <p:grpSpPr>
          <a:xfrm>
            <a:off x="-5108791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E4CED55-ADA3-1D50-9D15-74EEB6A3A7BC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B428FD-4324-9573-1A02-7F99EAE0ADEF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C6F0ED-FDD5-76F9-1AD7-C16C70A82E27}"/>
              </a:ext>
            </a:extLst>
          </p:cNvPr>
          <p:cNvGrpSpPr/>
          <p:nvPr/>
        </p:nvGrpSpPr>
        <p:grpSpPr>
          <a:xfrm>
            <a:off x="-5108791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4D5418-5D98-3440-400A-7E4167126670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0533F7-39F6-E8EE-F36D-A955767A1B5F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85384B-D5E6-2A13-C7AE-7DCD1923F003}"/>
              </a:ext>
            </a:extLst>
          </p:cNvPr>
          <p:cNvGrpSpPr/>
          <p:nvPr/>
        </p:nvGrpSpPr>
        <p:grpSpPr>
          <a:xfrm>
            <a:off x="-5108791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A596D6-2F46-5C64-F4E8-9A8738D601A6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0C232F-8944-D1B1-D9AC-9576E632750F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9105CF-81FC-F537-7812-5945F83537E7}"/>
              </a:ext>
            </a:extLst>
          </p:cNvPr>
          <p:cNvGrpSpPr/>
          <p:nvPr/>
        </p:nvGrpSpPr>
        <p:grpSpPr>
          <a:xfrm>
            <a:off x="-5108791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6BF196-1C10-0E19-857F-062787BD924F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DFE091-4E41-F96C-F3DF-FCDF74A4E340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4BDA24DD-4DD4-0683-0148-8B0081692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D48A8-6E38-8953-4C4E-6F368E65B26B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251215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D3A2-9DCE-90D0-437A-0168A080F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BDBB320C-C0BB-81AF-C7CC-0D51D1E9E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0799A44-0953-CAF2-4EAF-DB24361EB42D}"/>
              </a:ext>
            </a:extLst>
          </p:cNvPr>
          <p:cNvGrpSpPr/>
          <p:nvPr/>
        </p:nvGrpSpPr>
        <p:grpSpPr>
          <a:xfrm>
            <a:off x="2437517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656066-6F76-9E92-81A6-C1A10FED828F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C2368E-CBEC-7015-1541-0BBCD10FCF63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ED24E-99AB-CA68-9D59-04F79ED5D092}"/>
              </a:ext>
            </a:extLst>
          </p:cNvPr>
          <p:cNvGrpSpPr/>
          <p:nvPr/>
        </p:nvGrpSpPr>
        <p:grpSpPr>
          <a:xfrm>
            <a:off x="-5108791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3D4480-F308-2212-E3E8-43C33288CD23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2B3F00-E9B6-7B92-9547-7833A667155D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D6EA7E-AF20-D81D-8A50-3D1A2F01728F}"/>
              </a:ext>
            </a:extLst>
          </p:cNvPr>
          <p:cNvGrpSpPr/>
          <p:nvPr/>
        </p:nvGrpSpPr>
        <p:grpSpPr>
          <a:xfrm>
            <a:off x="-5108791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39E1DB-55F7-73EE-302B-A210972B761A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A0F4F1-A7DC-2751-E80C-F01F7DA8583C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B7E48B-0690-2234-949B-131F80B78C78}"/>
              </a:ext>
            </a:extLst>
          </p:cNvPr>
          <p:cNvGrpSpPr/>
          <p:nvPr/>
        </p:nvGrpSpPr>
        <p:grpSpPr>
          <a:xfrm>
            <a:off x="-5108791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6DAE1E-8080-74A3-97BA-D66BE3BE44DC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D8046C-2F68-AD9A-4E4C-82792645AAF5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7D2C76-D84E-25F0-2A47-4B946B7A1B25}"/>
              </a:ext>
            </a:extLst>
          </p:cNvPr>
          <p:cNvGrpSpPr/>
          <p:nvPr/>
        </p:nvGrpSpPr>
        <p:grpSpPr>
          <a:xfrm>
            <a:off x="-5108791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A698AE-13EF-3B1F-AA9A-58127928F8FB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AA919C-A155-4C36-532E-873850173A63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C258AF17-A00D-FF07-F422-A2FC3278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384AE1-BBAC-9789-8279-F5796899FB0D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235242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9D2E-0ADA-0308-AC8E-FC9A3052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03F7BA7E-0C83-1E50-8C6B-E57AE0EE8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507D1EF-2F2B-0765-6828-BAD4AC8F05C7}"/>
              </a:ext>
            </a:extLst>
          </p:cNvPr>
          <p:cNvGrpSpPr/>
          <p:nvPr/>
        </p:nvGrpSpPr>
        <p:grpSpPr>
          <a:xfrm>
            <a:off x="2437517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56E7143-C839-BB10-AFA5-8263CC57C734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F74321-1044-5518-E7DE-DA8A62F7C05B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7FFFF-3FCC-BDA6-8FFC-5E49E6722160}"/>
              </a:ext>
            </a:extLst>
          </p:cNvPr>
          <p:cNvGrpSpPr/>
          <p:nvPr/>
        </p:nvGrpSpPr>
        <p:grpSpPr>
          <a:xfrm>
            <a:off x="2480729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CCE4FC2-943A-8E29-25EE-1E8C408721A2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38901-9D38-5587-8375-97CCBEA3C426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1A02CC-0037-6DEB-1F82-54545B8C96A0}"/>
              </a:ext>
            </a:extLst>
          </p:cNvPr>
          <p:cNvGrpSpPr/>
          <p:nvPr/>
        </p:nvGrpSpPr>
        <p:grpSpPr>
          <a:xfrm>
            <a:off x="-5108791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E953CE-EA7C-4ABF-EC69-81B6CF280301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A6B050-C74E-19F7-DC0A-E26A7E1C7DC6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E075FE-D2F4-C3F6-8BFB-240B773B2DB6}"/>
              </a:ext>
            </a:extLst>
          </p:cNvPr>
          <p:cNvGrpSpPr/>
          <p:nvPr/>
        </p:nvGrpSpPr>
        <p:grpSpPr>
          <a:xfrm>
            <a:off x="-5108791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89A551-BE5E-413F-3312-BB94FE48484D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96007-913F-6235-599F-AB8B1D07132A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1EEFD-0149-F1D7-80C8-C146C7F19066}"/>
              </a:ext>
            </a:extLst>
          </p:cNvPr>
          <p:cNvGrpSpPr/>
          <p:nvPr/>
        </p:nvGrpSpPr>
        <p:grpSpPr>
          <a:xfrm>
            <a:off x="-5108791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DC67A85-9F51-33D8-9A5F-CA9F5AA0263D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A73852-FC61-3089-E6EC-C783FEE99ADF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FA6581AC-2407-795C-57A5-F5BBDAC8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58EBE-7E8E-5D37-CFE6-E2BC5789F583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165360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8F63-BDC8-BCC9-E5B0-B2814C565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4F77B2D1-DF7E-4BA5-3866-DB09A8A7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B42513-BA29-4A7C-F6F4-C4E940BC0654}"/>
              </a:ext>
            </a:extLst>
          </p:cNvPr>
          <p:cNvGrpSpPr/>
          <p:nvPr/>
        </p:nvGrpSpPr>
        <p:grpSpPr>
          <a:xfrm>
            <a:off x="2437517" y="409414"/>
            <a:ext cx="9629862" cy="859059"/>
            <a:chOff x="2346077" y="409414"/>
            <a:chExt cx="9629862" cy="8590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8C77C5F-DC27-15B2-68A2-F708C5699B9D}"/>
                </a:ext>
              </a:extLst>
            </p:cNvPr>
            <p:cNvSpPr/>
            <p:nvPr/>
          </p:nvSpPr>
          <p:spPr>
            <a:xfrm>
              <a:off x="2346077" y="409414"/>
              <a:ext cx="9413801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1829BA-D73A-3B14-33D1-852138D8DD6C}"/>
                </a:ext>
              </a:extLst>
            </p:cNvPr>
            <p:cNvSpPr txBox="1"/>
            <p:nvPr/>
          </p:nvSpPr>
          <p:spPr>
            <a:xfrm>
              <a:off x="4381541" y="577333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PATIENTS NEED CONTIONOUS MONITORING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63464-E97D-F934-5B81-FC9165BB6D39}"/>
              </a:ext>
            </a:extLst>
          </p:cNvPr>
          <p:cNvGrpSpPr/>
          <p:nvPr/>
        </p:nvGrpSpPr>
        <p:grpSpPr>
          <a:xfrm>
            <a:off x="2480729" y="1677887"/>
            <a:ext cx="9554937" cy="859059"/>
            <a:chOff x="2389289" y="1677887"/>
            <a:chExt cx="9554937" cy="8590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036342-D12C-B52F-61DC-9F443E650270}"/>
                </a:ext>
              </a:extLst>
            </p:cNvPr>
            <p:cNvSpPr/>
            <p:nvPr/>
          </p:nvSpPr>
          <p:spPr>
            <a:xfrm>
              <a:off x="2389289" y="1677887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E714FF-7794-8A70-24CD-DE012C525846}"/>
                </a:ext>
              </a:extLst>
            </p:cNvPr>
            <p:cNvSpPr txBox="1"/>
            <p:nvPr/>
          </p:nvSpPr>
          <p:spPr>
            <a:xfrm>
              <a:off x="4349828" y="1845806"/>
              <a:ext cx="7594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8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EXISTING DEVICES HAVE LIMITATIONS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5FB558-046E-F10A-6641-627ECCEB5177}"/>
              </a:ext>
            </a:extLst>
          </p:cNvPr>
          <p:cNvGrpSpPr/>
          <p:nvPr/>
        </p:nvGrpSpPr>
        <p:grpSpPr>
          <a:xfrm>
            <a:off x="2465489" y="2946360"/>
            <a:ext cx="9456318" cy="859059"/>
            <a:chOff x="2389289" y="2946360"/>
            <a:chExt cx="9456318" cy="8590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79051E-DB8E-EBC4-93BA-1C0A92B4FDA1}"/>
                </a:ext>
              </a:extLst>
            </p:cNvPr>
            <p:cNvSpPr/>
            <p:nvPr/>
          </p:nvSpPr>
          <p:spPr>
            <a:xfrm>
              <a:off x="2389289" y="2946360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C73690-4843-B5F0-4333-629AF0C1FB42}"/>
                </a:ext>
              </a:extLst>
            </p:cNvPr>
            <p:cNvSpPr txBox="1"/>
            <p:nvPr/>
          </p:nvSpPr>
          <p:spPr>
            <a:xfrm>
              <a:off x="4251209" y="3035977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NEW TECHNOLOGIES MAKE SMART RINGS A PROMISING 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8366D-A719-2AE2-4B6F-B6AF9B8F751B}"/>
              </a:ext>
            </a:extLst>
          </p:cNvPr>
          <p:cNvGrpSpPr/>
          <p:nvPr/>
        </p:nvGrpSpPr>
        <p:grpSpPr>
          <a:xfrm>
            <a:off x="-5108791" y="4214833"/>
            <a:ext cx="9554937" cy="859059"/>
            <a:chOff x="2389289" y="4214833"/>
            <a:chExt cx="9554937" cy="85905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14F6D2-B0B0-FADA-79F9-9A59992B0376}"/>
                </a:ext>
              </a:extLst>
            </p:cNvPr>
            <p:cNvSpPr/>
            <p:nvPr/>
          </p:nvSpPr>
          <p:spPr>
            <a:xfrm>
              <a:off x="2389289" y="4214833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372616-FE12-EDE1-9B67-28B48C622299}"/>
                </a:ext>
              </a:extLst>
            </p:cNvPr>
            <p:cNvSpPr txBox="1"/>
            <p:nvPr/>
          </p:nvSpPr>
          <p:spPr>
            <a:xfrm>
              <a:off x="4349828" y="4437718"/>
              <a:ext cx="7594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CHALLENGES REMAIN WITH REGULATIONS AND SAFETY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FCFC38-C9F0-FED6-7A80-D5438680B597}"/>
              </a:ext>
            </a:extLst>
          </p:cNvPr>
          <p:cNvGrpSpPr/>
          <p:nvPr/>
        </p:nvGrpSpPr>
        <p:grpSpPr>
          <a:xfrm>
            <a:off x="-5108791" y="5483306"/>
            <a:ext cx="9456318" cy="859059"/>
            <a:chOff x="2389289" y="5483306"/>
            <a:chExt cx="9456318" cy="8590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15D6A3-86C9-52D7-B11A-A32BF525C2E2}"/>
                </a:ext>
              </a:extLst>
            </p:cNvPr>
            <p:cNvSpPr/>
            <p:nvPr/>
          </p:nvSpPr>
          <p:spPr>
            <a:xfrm>
              <a:off x="2389289" y="5483306"/>
              <a:ext cx="9370589" cy="859059"/>
            </a:xfrm>
            <a:prstGeom prst="roundRect">
              <a:avLst/>
            </a:prstGeom>
            <a:solidFill>
              <a:srgbClr val="7892A3"/>
            </a:solidFill>
            <a:ln>
              <a:solidFill>
                <a:srgbClr val="C2CED5"/>
              </a:solidFill>
            </a:ln>
            <a:effectLst>
              <a:glow rad="101600">
                <a:srgbClr val="BDDFE9">
                  <a:alpha val="6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6EF80A-2CC7-85B1-3AF7-0C195EBB7296}"/>
                </a:ext>
              </a:extLst>
            </p:cNvPr>
            <p:cNvSpPr txBox="1"/>
            <p:nvPr/>
          </p:nvSpPr>
          <p:spPr>
            <a:xfrm>
              <a:off x="4251209" y="5528114"/>
              <a:ext cx="7594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200" b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USERS WANT DEVICES THAT ARE STYLISH, AFFORDABLE, AND DISCREET</a:t>
              </a:r>
            </a:p>
          </p:txBody>
        </p:sp>
      </p:grpSp>
      <p:pic>
        <p:nvPicPr>
          <p:cNvPr id="12" name="Picture 11" descr="Blur a blurry image of a room&#10;&#10;AI-generated content may be incorrect.">
            <a:extLst>
              <a:ext uri="{FF2B5EF4-FFF2-40B4-BE49-F238E27FC236}">
                <a16:creationId xmlns:a16="http://schemas.microsoft.com/office/drawing/2014/main" id="{ABAA3E23-3F1B-E2A9-CD96-172136D5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75" r="65355" b="21875"/>
          <a:stretch>
            <a:fillRect/>
          </a:stretch>
        </p:blipFill>
        <p:spPr>
          <a:xfrm>
            <a:off x="0" y="0"/>
            <a:ext cx="42239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63A34-8832-6488-C176-806CE01DA07B}"/>
              </a:ext>
            </a:extLst>
          </p:cNvPr>
          <p:cNvSpPr txBox="1"/>
          <p:nvPr/>
        </p:nvSpPr>
        <p:spPr>
          <a:xfrm>
            <a:off x="234122" y="2507847"/>
            <a:ext cx="3755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300" dirty="0">
                <a:solidFill>
                  <a:schemeClr val="bg1"/>
                </a:solidFill>
                <a:effectLst>
                  <a:glow rad="101600">
                    <a:srgbClr val="BDDFE9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172516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1007</Words>
  <Application>Microsoft Office PowerPoint</Application>
  <PresentationFormat>Widescreen</PresentationFormat>
  <Paragraphs>227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Bebas Neue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Recaña</dc:creator>
  <cp:lastModifiedBy>Jordan Recaña</cp:lastModifiedBy>
  <cp:revision>3</cp:revision>
  <dcterms:created xsi:type="dcterms:W3CDTF">2025-09-25T17:42:57Z</dcterms:created>
  <dcterms:modified xsi:type="dcterms:W3CDTF">2025-09-28T07:48:04Z</dcterms:modified>
</cp:coreProperties>
</file>