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23"/>
  </p:notesMasterIdLst>
  <p:sldIdLst>
    <p:sldId id="256" r:id="rId2"/>
    <p:sldId id="268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59" r:id="rId13"/>
    <p:sldId id="262" r:id="rId14"/>
    <p:sldId id="266" r:id="rId15"/>
    <p:sldId id="273" r:id="rId16"/>
    <p:sldId id="277" r:id="rId17"/>
    <p:sldId id="275" r:id="rId18"/>
    <p:sldId id="274" r:id="rId19"/>
    <p:sldId id="267" r:id="rId20"/>
    <p:sldId id="269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CC"/>
    <a:srgbClr val="000099"/>
    <a:srgbClr val="9900FF"/>
    <a:srgbClr val="0080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DFA20-6397-475A-91E1-04A4E7CA6358}" type="datetimeFigureOut">
              <a:rPr lang="en-PH" smtClean="0"/>
              <a:t>11/08/2025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2931-1290-4615-8247-B452D6FD150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8202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367BD-B240-4699-8CC6-945F64B8D470}" type="datetime1">
              <a:rPr lang="en-PH" smtClean="0"/>
              <a:t>11/08/2025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711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4DA9-BF40-446E-ACA6-90A477AF21FB}" type="datetime1">
              <a:rPr lang="en-PH" smtClean="0"/>
              <a:t>11/08/2025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937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C5F0-CBD3-45F2-BA2E-2889E423966F}" type="datetime1">
              <a:rPr lang="en-PH" smtClean="0"/>
              <a:t>11/08/2025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9400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AFBB3-5BAF-49D9-AC6C-306363C0DAF3}" type="datetime1">
              <a:rPr lang="en-PH" smtClean="0"/>
              <a:t>11/08/2025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‹#›</a:t>
            </a:fld>
            <a:endParaRPr lang="en-PH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51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DBE7-CF15-4B4E-A74C-6938998C8034}" type="datetime1">
              <a:rPr lang="en-PH" smtClean="0"/>
              <a:t>11/08/2025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73404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25B9-FCD5-4D21-9D34-D1399A7B466B}" type="datetime1">
              <a:rPr lang="en-PH" smtClean="0"/>
              <a:t>11/08/2025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5805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4DE1-B8BB-4B17-92A9-773FA8631F2E}" type="datetime1">
              <a:rPr lang="en-PH" smtClean="0"/>
              <a:t>11/08/2025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257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0F66-1249-4C8F-9320-5FD4305C393C}" type="datetime1">
              <a:rPr lang="en-PH" smtClean="0"/>
              <a:t>11/08/2025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0086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9E8F-E165-4E11-8863-FE5325FE6728}" type="datetime1">
              <a:rPr lang="en-PH" smtClean="0"/>
              <a:t>11/08/2025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1587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4FA4-4455-4B92-93B2-4D6FF466BB2D}" type="datetime1">
              <a:rPr lang="en-PH" smtClean="0"/>
              <a:t>11/08/2025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‹#›</a:t>
            </a:fld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D0345-2E41-4CC6-B465-21B38E1399B9}"/>
              </a:ext>
            </a:extLst>
          </p:cNvPr>
          <p:cNvSpPr txBox="1"/>
          <p:nvPr userDrawn="1"/>
        </p:nvSpPr>
        <p:spPr>
          <a:xfrm rot="19806894">
            <a:off x="7559176" y="5128434"/>
            <a:ext cx="5443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</a:rPr>
              <a:t>Prepared by : Dr. Jacobo O. Gonzales</a:t>
            </a:r>
          </a:p>
        </p:txBody>
      </p:sp>
    </p:spTree>
    <p:extLst>
      <p:ext uri="{BB962C8B-B14F-4D97-AF65-F5344CB8AC3E}">
        <p14:creationId xmlns:p14="http://schemas.microsoft.com/office/powerpoint/2010/main" val="8699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A0BBE-2317-47A5-B9E4-EB99EC4BC7F4}" type="datetime1">
              <a:rPr lang="en-PH" smtClean="0"/>
              <a:t>11/08/2025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E829-6728-4121-9FEF-30317324E6A4}" type="datetime1">
              <a:rPr lang="en-PH" smtClean="0"/>
              <a:t>11/08/2025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991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E9765-8F45-41CF-8B2E-2744711F14E9}" type="datetime1">
              <a:rPr lang="en-PH" smtClean="0"/>
              <a:t>11/08/2025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383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E100-520C-4D78-82F4-E145592863A7}" type="datetime1">
              <a:rPr lang="en-PH" smtClean="0"/>
              <a:t>11/08/2025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713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4C7B6-6BD1-4BF3-808E-EBF382C38CF7}" type="datetime1">
              <a:rPr lang="en-PH" smtClean="0"/>
              <a:t>11/08/2025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955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295AD-D974-49A5-A90D-8CFE7B072151}" type="datetime1">
              <a:rPr lang="en-PH" smtClean="0"/>
              <a:t>11/08/2025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721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6AD0-8524-4467-B5EB-26B96D7FABDE}" type="datetime1">
              <a:rPr lang="en-PH" smtClean="0"/>
              <a:t>11/08/2025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179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53CE29B-6DEA-4DCB-99AC-5AAFCCDA88D1}" type="datetime1">
              <a:rPr lang="en-PH" smtClean="0"/>
              <a:t>11/08/2025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CLASS BASICS</a:t>
            </a: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652B9F-D07D-443A-9B25-941CBE6A1F2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710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22.wmf"/><Relationship Id="rId2" Type="http://schemas.openxmlformats.org/officeDocument/2006/relationships/oleObject" Target="../embeddings/oleObject2.bin"/><Relationship Id="rId16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976E-457C-4A2E-B1B3-50F7BA553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Class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72A78-8D3C-4E35-8836-0AF45945E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b="1" cap="none" dirty="0">
                <a:latin typeface="Arial Narrow" panose="020B0606020202030204" pitchFamily="34" charset="0"/>
              </a:rPr>
              <a:t>Prepared by Dr. Jacobo O. Gonzales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E413D-F4CB-D758-27A1-54D7C332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3185-5F82-4D18-A1AE-9EBCFE90C9BC}" type="datetime1">
              <a:rPr lang="en-PH" smtClean="0"/>
              <a:t>11/08/2025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FC49E-18D5-C113-DD1A-2475172F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940BC-71A7-B210-873B-06F80E7A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801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02EE-867D-4210-AB9A-1C3F8DDEA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037" y="1040208"/>
            <a:ext cx="5894226" cy="685353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9. Submit presentable outputs on time!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DD30-ADF9-DE94-8CBF-A87709A1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EEC4-B28D-4E64-A0FC-DA3BBD4FA8B4}" type="datetime1">
              <a:rPr lang="en-PH" smtClean="0"/>
              <a:t>11/08/2025</a:t>
            </a:fld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FD75C-4E63-DE46-6B6B-5CBF61BC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10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0669-4697-75B8-05F8-9955BE2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 BASICS</a:t>
            </a:r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486DD8-CC79-7316-6984-EF576A7E4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-126" b="-220"/>
          <a:stretch/>
        </p:blipFill>
        <p:spPr bwMode="auto">
          <a:xfrm>
            <a:off x="891852" y="1725560"/>
            <a:ext cx="5151455" cy="340688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5CFF4E-08A1-2F96-00A6-6FBA4EEC9223}"/>
              </a:ext>
            </a:extLst>
          </p:cNvPr>
          <p:cNvSpPr txBox="1"/>
          <p:nvPr/>
        </p:nvSpPr>
        <p:spPr>
          <a:xfrm>
            <a:off x="6377813" y="950558"/>
            <a:ext cx="527630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Meeting deadlines teaches you how to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prioritize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your work, which is crucial for managing a busy schedule in school and beyond.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Consistently submitting assignments on time demonstrates a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commitment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to your studies and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for your actions.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Students who submit work on time tend to have better grades overall as they are more likely to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complete assignments thoroughly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Employers value employees who can meet deadlines and manage their time effectively, making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on-time project submission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 valuable life skill.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0034CBE-1090-2C2D-A551-7183C0266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8"/>
            <a:ext cx="12191999" cy="1194522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Expectations of Student Attitude &amp; Behavior</a:t>
            </a:r>
            <a:endParaRPr lang="en-PH" sz="6000" cap="none" dirty="0"/>
          </a:p>
        </p:txBody>
      </p:sp>
    </p:spTree>
    <p:extLst>
      <p:ext uri="{BB962C8B-B14F-4D97-AF65-F5344CB8AC3E}">
        <p14:creationId xmlns:p14="http://schemas.microsoft.com/office/powerpoint/2010/main" val="345672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02EE-867D-4210-AB9A-1C3F8DDEA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5161" y="1040208"/>
            <a:ext cx="5091266" cy="1040519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10. Accept corrections 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constructively and ungrudgingly!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DD30-ADF9-DE94-8CBF-A87709A1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EEC4-B28D-4E64-A0FC-DA3BBD4FA8B4}" type="datetime1">
              <a:rPr lang="en-PH" smtClean="0"/>
              <a:t>11/08/2025</a:t>
            </a:fld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FD75C-4E63-DE46-6B6B-5CBF61BC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11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0669-4697-75B8-05F8-9955BE2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 BASICS</a:t>
            </a:r>
            <a:endParaRPr lang="en-PH" dirty="0"/>
          </a:p>
        </p:txBody>
      </p:sp>
      <p:pic>
        <p:nvPicPr>
          <p:cNvPr id="9218" name="Picture 2" descr="How to Take Constructive Criticism">
            <a:extLst>
              <a:ext uri="{FF2B5EF4-FFF2-40B4-BE49-F238E27FC236}">
                <a16:creationId xmlns:a16="http://schemas.microsoft.com/office/drawing/2014/main" id="{0E97CA02-BFFA-BB39-1C44-2B75CBF14D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88"/>
          <a:stretch/>
        </p:blipFill>
        <p:spPr bwMode="auto">
          <a:xfrm>
            <a:off x="983076" y="2164400"/>
            <a:ext cx="4661944" cy="3256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B03B04-9107-40C3-A6E2-F5710BE1EE47}"/>
              </a:ext>
            </a:extLst>
          </p:cNvPr>
          <p:cNvSpPr txBox="1"/>
          <p:nvPr/>
        </p:nvSpPr>
        <p:spPr>
          <a:xfrm>
            <a:off x="6095999" y="1198180"/>
            <a:ext cx="566193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acknowledging areas where you can improve and actively working on them, you can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develop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new skills and become more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competent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your work or personal life.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Accepting feedback can lead you to better collaborations and can create a stronger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reputation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you as a willing learner.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you show openness to feedback, it demonstrates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trust and respect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towards the person offering the correction, strengthening your relationships with teachers, classmates, friends, or family.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considering different perspectives and being open to constructive criticism, you can make more informed decisions and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avoid potential pitfalls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07A8978-7CF3-E8D1-53EC-33BE34B7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8"/>
            <a:ext cx="12191999" cy="1194522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Expectations of Student Attitude &amp; Behavior</a:t>
            </a:r>
            <a:endParaRPr lang="en-PH" sz="6000" cap="none" dirty="0"/>
          </a:p>
        </p:txBody>
      </p:sp>
    </p:spTree>
    <p:extLst>
      <p:ext uri="{BB962C8B-B14F-4D97-AF65-F5344CB8AC3E}">
        <p14:creationId xmlns:p14="http://schemas.microsoft.com/office/powerpoint/2010/main" val="114398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66B2-917D-4366-9928-9C352E73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9308"/>
            <a:ext cx="12192000" cy="1153345"/>
          </a:xfrm>
        </p:spPr>
        <p:txBody>
          <a:bodyPr>
            <a:normAutofit/>
          </a:bodyPr>
          <a:lstStyle/>
          <a:p>
            <a:r>
              <a:rPr lang="en-PH" b="1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General Flow of Engagement in Every Class Period</a:t>
            </a:r>
            <a:endParaRPr lang="en-PH" sz="60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02EE-867D-4210-AB9A-1C3F8DDEA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29613" y="1035754"/>
            <a:ext cx="10144403" cy="5421074"/>
          </a:xfrm>
        </p:spPr>
        <p:txBody>
          <a:bodyPr>
            <a:noAutofit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 the day’s agenda, announcement, instructions and reminders in our MS Teams and Messenger GC.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Check-in in class by writing your </a:t>
            </a:r>
            <a:r>
              <a:rPr lang="en-PH" sz="2400" b="1" u="sng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sz="2400" i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(family name, first name)</a:t>
            </a: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the </a:t>
            </a:r>
            <a:r>
              <a:rPr lang="en-PH" sz="2400" b="1" u="sng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</a:t>
            </a: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you came into the classroom and by </a:t>
            </a:r>
            <a:r>
              <a:rPr lang="en-PH" sz="2400" b="1" u="sng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signing</a:t>
            </a: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a provided attendance sheet. 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Pray at the start of the class.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 to the teacher’s review of the previous lesson and/or presentation of a new lesson.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Check-out from class by </a:t>
            </a:r>
            <a:r>
              <a:rPr lang="en-US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writing a brief lesson summary or by taking a short quiz</a:t>
            </a: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by praying at the end of the class.</a:t>
            </a: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Subject materials will be uploaded in MS Teams either before </a:t>
            </a:r>
            <a:r>
              <a:rPr lang="en-US" sz="16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(for advance reading) </a:t>
            </a:r>
            <a:r>
              <a:rPr lang="en-US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 after </a:t>
            </a:r>
            <a:r>
              <a:rPr lang="en-US" sz="16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(for review) </a:t>
            </a:r>
            <a:r>
              <a:rPr lang="en-US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class period.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C2E31-03F3-C7B7-8B1D-28380261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35C1-96AD-41B1-A71E-28D0A9030B00}" type="datetime1">
              <a:rPr lang="en-PH" smtClean="0"/>
              <a:t>11/08/2025</a:t>
            </a:fld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469ED-AB47-BA9C-AFC8-663F4005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12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53859-0DB4-162F-F42A-564C5DCB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 BASICS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954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66B2-917D-4366-9928-9C352E73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2864"/>
            <a:ext cx="10364451" cy="899007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 of Communication</a:t>
            </a:r>
            <a:endParaRPr lang="en-PH" sz="6000" cap="non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58B510-2962-8573-7D70-B85DBF7612AD}"/>
              </a:ext>
            </a:extLst>
          </p:cNvPr>
          <p:cNvSpPr txBox="1">
            <a:spLocks/>
          </p:cNvSpPr>
          <p:nvPr/>
        </p:nvSpPr>
        <p:spPr>
          <a:xfrm>
            <a:off x="739472" y="1012056"/>
            <a:ext cx="5625469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Mainly through MS Teams</a:t>
            </a:r>
            <a:endParaRPr lang="en-US" sz="2500" b="1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28A9D-43AD-5B2F-C3AD-5C76746F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9491-A32D-4A0D-BBA2-49A6DB1DB991}" type="datetime1">
              <a:rPr lang="en-PH" smtClean="0"/>
              <a:t>11/08/2025</a:t>
            </a:fld>
            <a:endParaRPr lang="en-P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D42C5-51FE-8A68-3BEA-9E6F57DC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13</a:t>
            </a:fld>
            <a:endParaRPr lang="en-PH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A9048C-78B8-ED0D-8B88-DB0B9063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 BASICS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254D-1FC5-CF7B-5C68-142AF2CBE17C}"/>
              </a:ext>
            </a:extLst>
          </p:cNvPr>
          <p:cNvSpPr txBox="1">
            <a:spLocks/>
          </p:cNvSpPr>
          <p:nvPr/>
        </p:nvSpPr>
        <p:spPr>
          <a:xfrm>
            <a:off x="853931" y="1864917"/>
            <a:ext cx="5432541" cy="4383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8900" lvl="1" indent="0">
              <a:lnSpc>
                <a:spcPct val="115000"/>
              </a:lnSpc>
              <a:buNone/>
              <a:tabLst>
                <a:tab pos="88900" algn="l"/>
                <a:tab pos="268288" algn="l"/>
              </a:tabLst>
            </a:pPr>
            <a:r>
              <a:rPr lang="en-PH" sz="26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Teacher: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PH" sz="25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post class meeting agenda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25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send private message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25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upload subject materials </a:t>
            </a:r>
            <a:r>
              <a:rPr lang="en-US" sz="20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(PPTs, docs, videos, links)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20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5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upload exercises or exams, whether in MS Form </a:t>
            </a:r>
            <a:r>
              <a:rPr lang="en-US" sz="20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(auto-graded) </a:t>
            </a:r>
            <a:r>
              <a:rPr lang="en-US" sz="25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 not</a:t>
            </a:r>
          </a:p>
          <a:p>
            <a:pPr marL="457200" lvl="1" indent="0">
              <a:lnSpc>
                <a:spcPct val="115000"/>
              </a:lnSpc>
              <a:buNone/>
            </a:pPr>
            <a:endParaRPr lang="en-US" sz="2500" b="1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3FB6A2-0746-4821-D6B7-249105EFD698}"/>
              </a:ext>
            </a:extLst>
          </p:cNvPr>
          <p:cNvSpPr txBox="1">
            <a:spLocks/>
          </p:cNvSpPr>
          <p:nvPr/>
        </p:nvSpPr>
        <p:spPr>
          <a:xfrm>
            <a:off x="6226629" y="1851237"/>
            <a:ext cx="5495365" cy="4269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88900" lvl="1" indent="0">
              <a:lnSpc>
                <a:spcPct val="115000"/>
              </a:lnSpc>
              <a:buNone/>
            </a:pPr>
            <a:r>
              <a:rPr lang="en-US" sz="26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Student: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25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access subject materials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25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upload outputs or answers to assignments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25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submit answers to exercises, quiz, or exams in MS Form</a:t>
            </a:r>
          </a:p>
          <a:p>
            <a:pPr lvl="1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25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send explanation letter for absence with proof </a:t>
            </a:r>
            <a:r>
              <a:rPr lang="en-US" sz="2500" i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(e.g., medical certificate)</a:t>
            </a:r>
          </a:p>
        </p:txBody>
      </p:sp>
    </p:spTree>
    <p:extLst>
      <p:ext uri="{BB962C8B-B14F-4D97-AF65-F5344CB8AC3E}">
        <p14:creationId xmlns:p14="http://schemas.microsoft.com/office/powerpoint/2010/main" val="115812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66B2-917D-4366-9928-9C352E73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658"/>
            <a:ext cx="10364451" cy="1131460"/>
          </a:xfrm>
        </p:spPr>
        <p:txBody>
          <a:bodyPr>
            <a:normAutofit/>
          </a:bodyPr>
          <a:lstStyle/>
          <a:p>
            <a:r>
              <a:rPr lang="en-PH" b="1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Grading System</a:t>
            </a:r>
            <a:endParaRPr lang="en-PH" sz="60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02EE-867D-4210-AB9A-1C3F8DDEA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4021" y="979718"/>
            <a:ext cx="11120571" cy="5373783"/>
          </a:xfrm>
        </p:spPr>
        <p:txBody>
          <a:bodyPr>
            <a:noAutofit/>
          </a:bodyPr>
          <a:lstStyle/>
          <a:p>
            <a:pPr lvl="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Grade = Raw Score divided by Perfect Score times 50 plus 50</a:t>
            </a:r>
          </a:p>
          <a:p>
            <a:pPr lvl="0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PH" sz="500" b="1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15000"/>
              </a:lnSpc>
              <a:buNone/>
            </a:pP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	50% passing, equivalent to a grade of 75</a:t>
            </a:r>
          </a:p>
          <a:p>
            <a:pPr marL="0" lvl="0" indent="0">
              <a:lnSpc>
                <a:spcPct val="115000"/>
              </a:lnSpc>
              <a:buNone/>
            </a:pPr>
            <a:endParaRPr lang="en-PH" sz="1200" b="1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n-PH" sz="500" b="1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Grade Components					   	Percentage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Attendance							10%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Activities </a:t>
            </a:r>
            <a:r>
              <a:rPr lang="en-US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(Recitation, Self-tests, Exercises, Short Quizzes)</a:t>
            </a: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30%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Performance Tasks						20%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Examinations							30%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800" b="1" u="sng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Attitude &amp; Behavior </a:t>
            </a:r>
            <a:r>
              <a:rPr lang="en-PH" b="1" u="sng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(Student-rated/Teacher-rated)</a:t>
            </a:r>
            <a:r>
              <a:rPr lang="en-PH" sz="2800" b="1" u="sng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10%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Total 	 					                 100%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AC99A26-9724-481C-8F05-5631F9566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12232"/>
              </p:ext>
            </p:extLst>
          </p:nvPr>
        </p:nvGraphicFramePr>
        <p:xfrm>
          <a:off x="1293775" y="1671607"/>
          <a:ext cx="2703942" cy="911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200" imgH="393480" progId="Equation.DSMT4">
                  <p:embed/>
                </p:oleObj>
              </mc:Choice>
              <mc:Fallback>
                <p:oleObj name="Equation" r:id="rId2" imgW="1168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3775" y="1671607"/>
                        <a:ext cx="2703942" cy="911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E8470-31AC-F90A-E5A7-43888FAB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94E-EAF5-4D83-BFBF-2B172775EC8C}" type="datetime1">
              <a:rPr lang="en-PH" smtClean="0"/>
              <a:t>11/08/2025</a:t>
            </a:fld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9A7B-A57C-4FB6-4665-AC6DBC5F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14</a:t>
            </a:fld>
            <a:endParaRPr lang="en-PH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68AA1C-7508-3D51-80D4-624A640F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691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02EE-867D-4210-AB9A-1C3F8DDEA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932" y="349078"/>
            <a:ext cx="11120571" cy="5373783"/>
          </a:xfrm>
        </p:spPr>
        <p:txBody>
          <a:bodyPr>
            <a:noAutofit/>
          </a:bodyPr>
          <a:lstStyle/>
          <a:p>
            <a:pPr marL="0" lvl="0" indent="0">
              <a:lnSpc>
                <a:spcPct val="115000"/>
              </a:lnSpc>
              <a:buNone/>
            </a:pPr>
            <a:r>
              <a:rPr lang="en-PH" sz="28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of a </a:t>
            </a: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 Task Grade:</a:t>
            </a:r>
          </a:p>
          <a:p>
            <a:pPr marL="0" lvl="0" indent="0">
              <a:lnSpc>
                <a:spcPct val="115000"/>
              </a:lnSpc>
              <a:buNone/>
            </a:pPr>
            <a:endParaRPr lang="en-PH" sz="1600" b="1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PH" sz="2800" b="1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PH" sz="1050" b="1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PH" sz="28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of an </a:t>
            </a: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Activity or Exam Grade:</a:t>
            </a:r>
          </a:p>
          <a:p>
            <a:pPr marL="0" lvl="0" indent="0">
              <a:lnSpc>
                <a:spcPct val="100000"/>
              </a:lnSpc>
              <a:buNone/>
            </a:pPr>
            <a:endParaRPr lang="en-PH" sz="2800" b="1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PH" sz="2800" b="1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PH" sz="28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of an </a:t>
            </a: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Attendance Grade: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100 – 4(Number of Hours Late or Absent)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100 – 4(13 hours)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= 100 – 52 = 48  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PH" sz="2800" b="1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AC99A26-9724-481C-8F05-5631F9566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315029"/>
              </p:ext>
            </p:extLst>
          </p:nvPr>
        </p:nvGraphicFramePr>
        <p:xfrm>
          <a:off x="847180" y="895336"/>
          <a:ext cx="36258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444240" progId="Equation.DSMT4">
                  <p:embed/>
                </p:oleObj>
              </mc:Choice>
              <mc:Fallback>
                <p:oleObj name="Equation" r:id="rId2" imgW="1676160" imgH="4442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AC99A26-9724-481C-8F05-5631F9566D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7180" y="895336"/>
                        <a:ext cx="3625850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29862DC-1FA3-4943-8A05-66365DA106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504687"/>
              </p:ext>
            </p:extLst>
          </p:nvPr>
        </p:nvGraphicFramePr>
        <p:xfrm>
          <a:off x="4540250" y="928688"/>
          <a:ext cx="2760663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393480" progId="Equation.DSMT4">
                  <p:embed/>
                </p:oleObj>
              </mc:Choice>
              <mc:Fallback>
                <p:oleObj name="Equation" r:id="rId4" imgW="1295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0250" y="928688"/>
                        <a:ext cx="2760663" cy="83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41C749E-838C-444B-881F-5033072D1D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564427"/>
              </p:ext>
            </p:extLst>
          </p:nvPr>
        </p:nvGraphicFramePr>
        <p:xfrm>
          <a:off x="7501795" y="899279"/>
          <a:ext cx="23066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393480" progId="Equation.DSMT4">
                  <p:embed/>
                </p:oleObj>
              </mc:Choice>
              <mc:Fallback>
                <p:oleObj name="Equation" r:id="rId6" imgW="1066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01795" y="899279"/>
                        <a:ext cx="2306637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C4D62D7-AAAC-4549-B5DD-8837D2FF44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53373"/>
              </p:ext>
            </p:extLst>
          </p:nvPr>
        </p:nvGraphicFramePr>
        <p:xfrm>
          <a:off x="9908205" y="865188"/>
          <a:ext cx="15621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0240" imgH="317160" progId="Equation.DSMT4">
                  <p:embed/>
                </p:oleObj>
              </mc:Choice>
              <mc:Fallback>
                <p:oleObj name="Equation" r:id="rId8" imgW="66024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08205" y="865188"/>
                        <a:ext cx="1562100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2D44735-E56B-4F81-8E02-154293D595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409273"/>
              </p:ext>
            </p:extLst>
          </p:nvPr>
        </p:nvGraphicFramePr>
        <p:xfrm>
          <a:off x="819150" y="2796462"/>
          <a:ext cx="2692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44520" imgH="431640" progId="Equation.DSMT4">
                  <p:embed/>
                </p:oleObj>
              </mc:Choice>
              <mc:Fallback>
                <p:oleObj name="Equation" r:id="rId10" imgW="124452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AC99A26-9724-481C-8F05-5631F9566D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9150" y="2796462"/>
                        <a:ext cx="2692400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764C8A4-ABC0-4668-8BB1-9AD291B2F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109046"/>
              </p:ext>
            </p:extLst>
          </p:nvPr>
        </p:nvGraphicFramePr>
        <p:xfrm>
          <a:off x="3614738" y="2816225"/>
          <a:ext cx="211296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90360" imgH="393480" progId="Equation.DSMT4">
                  <p:embed/>
                </p:oleObj>
              </mc:Choice>
              <mc:Fallback>
                <p:oleObj name="Equation" r:id="rId12" imgW="990360" imgH="3934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129862DC-1FA3-4943-8A05-66365DA106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14738" y="2816225"/>
                        <a:ext cx="2112962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74F995C-5238-489A-88FA-DB11313C2A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792464"/>
              </p:ext>
            </p:extLst>
          </p:nvPr>
        </p:nvGraphicFramePr>
        <p:xfrm>
          <a:off x="5720028" y="2883712"/>
          <a:ext cx="1384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83920" imgH="279360" progId="Equation.DSMT4">
                  <p:embed/>
                </p:oleObj>
              </mc:Choice>
              <mc:Fallback>
                <p:oleObj name="Equation" r:id="rId14" imgW="583920" imgH="2793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5C4D62D7-AAAC-4549-B5DD-8837D2FF4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20028" y="2883712"/>
                        <a:ext cx="138430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20EDAC07-09C7-458B-A149-8A88D3E9EC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276452"/>
              </p:ext>
            </p:extLst>
          </p:nvPr>
        </p:nvGraphicFramePr>
        <p:xfrm>
          <a:off x="6412178" y="5463323"/>
          <a:ext cx="10414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44240" imgH="279360" progId="Equation.DSMT4">
                  <p:embed/>
                </p:oleObj>
              </mc:Choice>
              <mc:Fallback>
                <p:oleObj name="Equation" r:id="rId16" imgW="44424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412178" y="5463323"/>
                        <a:ext cx="1041400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714E5-7E5E-9E5C-C08B-2662FB5F7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17F7-B093-4D72-9B67-CD604A499CFF}" type="datetime1">
              <a:rPr lang="en-PH" smtClean="0"/>
              <a:t>11/08/2025</a:t>
            </a:fld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FA2B6-99B8-76AF-682B-7D586562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15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69C87-1F19-DD5B-447B-DBBA08C6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A5FEC3-F2BB-90EE-1307-F7578A606876}"/>
              </a:ext>
            </a:extLst>
          </p:cNvPr>
          <p:cNvSpPr txBox="1"/>
          <p:nvPr/>
        </p:nvSpPr>
        <p:spPr>
          <a:xfrm>
            <a:off x="8283617" y="1910853"/>
            <a:ext cx="347042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be considered Unofficially Dropped (UD)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accumulate more than 12.8 hours of absence/late for the whole semester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no longer attend or submit any output after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October 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8965F55-CA9C-CDB2-C6F8-CDCAF01CB0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215793"/>
              </p:ext>
            </p:extLst>
          </p:nvPr>
        </p:nvGraphicFramePr>
        <p:xfrm>
          <a:off x="3890963" y="5414963"/>
          <a:ext cx="249555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06360" imgH="393480" progId="Equation.DSMT4">
                  <p:embed/>
                </p:oleObj>
              </mc:Choice>
              <mc:Fallback>
                <p:oleObj name="Equation" r:id="rId18" imgW="12063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90963" y="5414963"/>
                        <a:ext cx="2495550" cy="81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183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66B2-917D-4366-9928-9C352E73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9308"/>
            <a:ext cx="12192000" cy="1153345"/>
          </a:xfrm>
        </p:spPr>
        <p:txBody>
          <a:bodyPr>
            <a:normAutofit/>
          </a:bodyPr>
          <a:lstStyle/>
          <a:p>
            <a:r>
              <a:rPr lang="en-US" b="1" cap="none" dirty="0">
                <a:solidFill>
                  <a:srgbClr val="00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TUP Student Handbook Provision on </a:t>
            </a:r>
            <a:r>
              <a:rPr lang="en-US" b="1" u="sng" cap="none" dirty="0">
                <a:solidFill>
                  <a:srgbClr val="00009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Attendance</a:t>
            </a:r>
            <a:endParaRPr lang="en-PH" sz="6000" u="sng" cap="none" dirty="0">
              <a:solidFill>
                <a:srgbClr val="0000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02EE-867D-4210-AB9A-1C3F8DDEA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11" y="1110399"/>
            <a:ext cx="10150807" cy="5421074"/>
          </a:xfrm>
        </p:spPr>
        <p:txBody>
          <a:bodyPr>
            <a:noAutofit/>
          </a:bodyPr>
          <a:lstStyle/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cap="none" dirty="0">
                <a:solidFill>
                  <a:srgbClr val="0000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student must attend classes regularly.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800" cap="none" dirty="0">
              <a:solidFill>
                <a:srgbClr val="000066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cap="none" dirty="0">
                <a:solidFill>
                  <a:srgbClr val="0000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Any student who, for unavoidable circumstances, absents himself from class must submit an </a:t>
            </a:r>
            <a:r>
              <a:rPr lang="en-US" sz="2800" b="1" cap="none" dirty="0">
                <a:solidFill>
                  <a:srgbClr val="0000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excuse letter</a:t>
            </a:r>
            <a:r>
              <a:rPr lang="en-US" sz="2800" cap="none" dirty="0">
                <a:solidFill>
                  <a:srgbClr val="0000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duly </a:t>
            </a:r>
            <a:r>
              <a:rPr lang="en-US" sz="2800" b="1" cap="none" dirty="0">
                <a:solidFill>
                  <a:srgbClr val="0000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signed</a:t>
            </a:r>
            <a:r>
              <a:rPr lang="en-US" sz="2800" cap="none" dirty="0">
                <a:solidFill>
                  <a:srgbClr val="0000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by the </a:t>
            </a:r>
            <a:r>
              <a:rPr lang="en-US" sz="2800" b="1" cap="none" dirty="0">
                <a:solidFill>
                  <a:srgbClr val="0000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parent</a:t>
            </a:r>
            <a:r>
              <a:rPr lang="en-US" sz="2800" cap="none" dirty="0">
                <a:solidFill>
                  <a:srgbClr val="0000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or guardian … and </a:t>
            </a:r>
            <a:r>
              <a:rPr lang="en-US" sz="2800" b="1" cap="none" dirty="0">
                <a:solidFill>
                  <a:srgbClr val="0000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presents</a:t>
            </a:r>
            <a:r>
              <a:rPr lang="en-US" sz="2800" cap="none" dirty="0">
                <a:solidFill>
                  <a:srgbClr val="0000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same to the instructor/</a:t>
            </a:r>
            <a:r>
              <a:rPr lang="en-US" sz="2800" b="1" cap="none" dirty="0">
                <a:solidFill>
                  <a:srgbClr val="0000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professor</a:t>
            </a:r>
            <a:r>
              <a:rPr lang="en-US" sz="2800" cap="none" dirty="0">
                <a:solidFill>
                  <a:srgbClr val="0000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concerned.</a:t>
            </a: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800" cap="none" dirty="0">
              <a:solidFill>
                <a:srgbClr val="000066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cap="none" dirty="0">
                <a:solidFill>
                  <a:srgbClr val="0000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 a student incurs absences equivalent to </a:t>
            </a:r>
            <a:r>
              <a:rPr lang="en-US" sz="2800" b="1" cap="none" dirty="0">
                <a:solidFill>
                  <a:srgbClr val="0000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20%</a:t>
            </a:r>
            <a:r>
              <a:rPr lang="en-US" sz="2800" cap="none" dirty="0">
                <a:solidFill>
                  <a:srgbClr val="0000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the total number of hours required in a particular subject, he shall be dropped from the subject; however, consideration may be given to a student by allowing him to </a:t>
            </a:r>
            <a:r>
              <a:rPr lang="en-US" sz="2800" b="1" cap="none" dirty="0">
                <a:solidFill>
                  <a:srgbClr val="0000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make up</a:t>
            </a:r>
            <a:r>
              <a:rPr lang="en-US" sz="2800" cap="none" dirty="0">
                <a:solidFill>
                  <a:srgbClr val="000066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C2E31-03F3-C7B7-8B1D-28380261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A35C1-96AD-41B1-A71E-28D0A9030B00}" type="datetime1">
              <a:rPr lang="en-PH" smtClean="0"/>
              <a:t>11/08/2025</a:t>
            </a:fld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469ED-AB47-BA9C-AFC8-663F4005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16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53859-0DB4-162F-F42A-564C5DCB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 BASICS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2373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02EE-867D-4210-AB9A-1C3F8DDEA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166" y="349078"/>
            <a:ext cx="11120571" cy="5373783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of a Final Grade: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6BF7CC-4193-4B26-BA65-2FEE97368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35960"/>
              </p:ext>
            </p:extLst>
          </p:nvPr>
        </p:nvGraphicFramePr>
        <p:xfrm>
          <a:off x="352865" y="1176866"/>
          <a:ext cx="10972724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9888">
                  <a:extLst>
                    <a:ext uri="{9D8B030D-6E8A-4147-A177-3AD203B41FA5}">
                      <a16:colId xmlns:a16="http://schemas.microsoft.com/office/drawing/2014/main" val="3206876328"/>
                    </a:ext>
                  </a:extLst>
                </a:gridCol>
                <a:gridCol w="1721223">
                  <a:extLst>
                    <a:ext uri="{9D8B030D-6E8A-4147-A177-3AD203B41FA5}">
                      <a16:colId xmlns:a16="http://schemas.microsoft.com/office/drawing/2014/main" val="243650359"/>
                    </a:ext>
                  </a:extLst>
                </a:gridCol>
                <a:gridCol w="1692709">
                  <a:extLst>
                    <a:ext uri="{9D8B030D-6E8A-4147-A177-3AD203B41FA5}">
                      <a16:colId xmlns:a16="http://schemas.microsoft.com/office/drawing/2014/main" val="4277757002"/>
                    </a:ext>
                  </a:extLst>
                </a:gridCol>
                <a:gridCol w="2182305">
                  <a:extLst>
                    <a:ext uri="{9D8B030D-6E8A-4147-A177-3AD203B41FA5}">
                      <a16:colId xmlns:a16="http://schemas.microsoft.com/office/drawing/2014/main" val="1555975972"/>
                    </a:ext>
                  </a:extLst>
                </a:gridCol>
                <a:gridCol w="1856599">
                  <a:extLst>
                    <a:ext uri="{9D8B030D-6E8A-4147-A177-3AD203B41FA5}">
                      <a16:colId xmlns:a16="http://schemas.microsoft.com/office/drawing/2014/main" val="11909341"/>
                    </a:ext>
                  </a:extLst>
                </a:gridCol>
              </a:tblGrid>
              <a:tr h="483593">
                <a:tc>
                  <a:txBody>
                    <a:bodyPr/>
                    <a:lstStyle/>
                    <a:p>
                      <a:pPr algn="ctr"/>
                      <a:r>
                        <a:rPr lang="en-PH" sz="24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/>
                        <a:t>Percentage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/>
                        <a:t>Average</a:t>
                      </a:r>
                    </a:p>
                    <a:p>
                      <a:pPr algn="ctr"/>
                      <a:r>
                        <a:rPr lang="en-PH" sz="2400" dirty="0"/>
                        <a:t>Grade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/>
                        <a:t>Computation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dirty="0"/>
                        <a:t>Weighted Grade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399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400" b="1" cap="none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Attendance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PH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PH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85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400" b="1" cap="none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Activities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PH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PH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37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1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Tasks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sz="2400" b="1" dirty="0"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PH" sz="2400" dirty="0">
                        <a:highlight>
                          <a:srgbClr val="FFFF00"/>
                        </a:highligh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PH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000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400" b="1" cap="none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Examinations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PH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PH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734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400" b="1" cap="none" dirty="0"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Attitude/Behavior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4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PH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PH" sz="2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30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2400" b="1" cap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(Final Grade)</a:t>
                      </a:r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PH" sz="2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10213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894D93-14C1-4B31-8EE4-907C3879E468}"/>
              </a:ext>
            </a:extLst>
          </p:cNvPr>
          <p:cNvSpPr txBox="1"/>
          <p:nvPr/>
        </p:nvSpPr>
        <p:spPr>
          <a:xfrm>
            <a:off x="6154193" y="1966953"/>
            <a:ext cx="61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  <a:endParaRPr lang="en-PH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2830F-B34E-4D23-9CEB-6A66EB626510}"/>
              </a:ext>
            </a:extLst>
          </p:cNvPr>
          <p:cNvSpPr txBox="1"/>
          <p:nvPr/>
        </p:nvSpPr>
        <p:spPr>
          <a:xfrm>
            <a:off x="5967333" y="2448918"/>
            <a:ext cx="1066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89.58</a:t>
            </a:r>
            <a:endParaRPr lang="en-PH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28DDA7-ED8D-49C1-B9B2-95A4E2B90B54}"/>
              </a:ext>
            </a:extLst>
          </p:cNvPr>
          <p:cNvSpPr txBox="1"/>
          <p:nvPr/>
        </p:nvSpPr>
        <p:spPr>
          <a:xfrm>
            <a:off x="5965672" y="2926128"/>
            <a:ext cx="97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85.76</a:t>
            </a:r>
            <a:endParaRPr lang="en-PH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C565B0-E0A5-4022-8719-41A098145211}"/>
              </a:ext>
            </a:extLst>
          </p:cNvPr>
          <p:cNvSpPr txBox="1"/>
          <p:nvPr/>
        </p:nvSpPr>
        <p:spPr>
          <a:xfrm>
            <a:off x="9876481" y="2448917"/>
            <a:ext cx="1355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26.87</a:t>
            </a:r>
            <a:endParaRPr lang="en-PH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D09DA-8C63-413E-9E5F-12120CB4B518}"/>
              </a:ext>
            </a:extLst>
          </p:cNvPr>
          <p:cNvSpPr txBox="1"/>
          <p:nvPr/>
        </p:nvSpPr>
        <p:spPr>
          <a:xfrm>
            <a:off x="10399758" y="1984336"/>
            <a:ext cx="825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8.60</a:t>
            </a:r>
            <a:endParaRPr lang="en-PH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6BAAF-B9A7-43CA-AA6D-3D1BFF93C8E4}"/>
              </a:ext>
            </a:extLst>
          </p:cNvPr>
          <p:cNvSpPr txBox="1"/>
          <p:nvPr/>
        </p:nvSpPr>
        <p:spPr>
          <a:xfrm>
            <a:off x="10155576" y="2916045"/>
            <a:ext cx="1066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17.15</a:t>
            </a:r>
            <a:endParaRPr lang="en-PH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7A59E3-47C4-4212-A83E-F2DEEAA28160}"/>
              </a:ext>
            </a:extLst>
          </p:cNvPr>
          <p:cNvSpPr txBox="1"/>
          <p:nvPr/>
        </p:nvSpPr>
        <p:spPr>
          <a:xfrm>
            <a:off x="7895896" y="2002397"/>
            <a:ext cx="1718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86 x 0.1 =</a:t>
            </a:r>
            <a:endParaRPr lang="en-PH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83D88D-F70D-4579-B8A5-9AFDC4716A63}"/>
              </a:ext>
            </a:extLst>
          </p:cNvPr>
          <p:cNvSpPr txBox="1"/>
          <p:nvPr/>
        </p:nvSpPr>
        <p:spPr>
          <a:xfrm>
            <a:off x="7505796" y="2911368"/>
            <a:ext cx="210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85.76 x 0.2 =</a:t>
            </a:r>
            <a:endParaRPr lang="en-PH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B2DB1E-0F73-4A17-98B9-ACB728C3153D}"/>
              </a:ext>
            </a:extLst>
          </p:cNvPr>
          <p:cNvSpPr txBox="1"/>
          <p:nvPr/>
        </p:nvSpPr>
        <p:spPr>
          <a:xfrm>
            <a:off x="7509028" y="2464679"/>
            <a:ext cx="2217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89.58 x 0.3 =</a:t>
            </a:r>
            <a:endParaRPr lang="en-PH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CF6F0C-A8DA-4361-B5FD-12F299CFFE13}"/>
              </a:ext>
            </a:extLst>
          </p:cNvPr>
          <p:cNvSpPr txBox="1"/>
          <p:nvPr/>
        </p:nvSpPr>
        <p:spPr>
          <a:xfrm>
            <a:off x="9614338" y="4283461"/>
            <a:ext cx="1639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>
                <a:latin typeface="Arial" panose="020B0604020202020204" pitchFamily="34" charset="0"/>
                <a:cs typeface="Arial" panose="020B0604020202020204" pitchFamily="34" charset="0"/>
              </a:rPr>
              <a:t>85.16</a:t>
            </a:r>
            <a:endParaRPr lang="en-PH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39FDA-472A-4909-BC5A-DD99FFFD3E04}"/>
              </a:ext>
            </a:extLst>
          </p:cNvPr>
          <p:cNvSpPr txBox="1"/>
          <p:nvPr/>
        </p:nvSpPr>
        <p:spPr>
          <a:xfrm>
            <a:off x="5991790" y="3379562"/>
            <a:ext cx="1066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78.45</a:t>
            </a:r>
            <a:endParaRPr lang="en-PH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2F8BC-B881-4238-BC41-08E5D683F9B2}"/>
              </a:ext>
            </a:extLst>
          </p:cNvPr>
          <p:cNvSpPr txBox="1"/>
          <p:nvPr/>
        </p:nvSpPr>
        <p:spPr>
          <a:xfrm>
            <a:off x="10150791" y="3353602"/>
            <a:ext cx="1066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23.54</a:t>
            </a:r>
            <a:endParaRPr lang="en-PH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11B7C6-E308-4FF7-A92D-AC8BEEB4C39B}"/>
              </a:ext>
            </a:extLst>
          </p:cNvPr>
          <p:cNvSpPr txBox="1"/>
          <p:nvPr/>
        </p:nvSpPr>
        <p:spPr>
          <a:xfrm>
            <a:off x="7508559" y="3394538"/>
            <a:ext cx="2018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78.45 x 0.3 =</a:t>
            </a:r>
            <a:endParaRPr lang="en-PH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2FDC69-1407-4A28-AA8F-554FBE9701DF}"/>
              </a:ext>
            </a:extLst>
          </p:cNvPr>
          <p:cNvSpPr txBox="1"/>
          <p:nvPr/>
        </p:nvSpPr>
        <p:spPr>
          <a:xfrm>
            <a:off x="10155576" y="3791159"/>
            <a:ext cx="1066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9.00</a:t>
            </a:r>
            <a:endParaRPr lang="en-PH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F99029-354E-4639-A492-552CC72B2269}"/>
              </a:ext>
            </a:extLst>
          </p:cNvPr>
          <p:cNvSpPr txBox="1"/>
          <p:nvPr/>
        </p:nvSpPr>
        <p:spPr>
          <a:xfrm>
            <a:off x="7923528" y="3841227"/>
            <a:ext cx="163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90 x 0.1 =</a:t>
            </a:r>
            <a:endParaRPr lang="en-PH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051240-7CC4-4590-85E3-EFF9B063A926}"/>
              </a:ext>
            </a:extLst>
          </p:cNvPr>
          <p:cNvSpPr txBox="1"/>
          <p:nvPr/>
        </p:nvSpPr>
        <p:spPr>
          <a:xfrm>
            <a:off x="6181902" y="3838999"/>
            <a:ext cx="614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90</a:t>
            </a:r>
            <a:endParaRPr lang="en-PH"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CD452-31E0-B0ED-330A-57AE90C0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742B-DFD7-4D99-9BFF-DB7D2D60607A}" type="datetime1">
              <a:rPr lang="en-PH" smtClean="0"/>
              <a:t>11/08/2025</a:t>
            </a:fld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C437E-035D-EBBE-FAF9-3C4D2DB4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17</a:t>
            </a:fld>
            <a:endParaRPr lang="en-PH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5D3E41-2C40-8043-3C2C-4A7A2F46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662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14" grpId="0"/>
      <p:bldP spid="15" grpId="0"/>
      <p:bldP spid="17" grpId="0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02EE-867D-4210-AB9A-1C3F8DDEA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3153" y="361786"/>
            <a:ext cx="11120571" cy="5114621"/>
          </a:xfrm>
        </p:spPr>
        <p:txBody>
          <a:bodyPr>
            <a:noAutofit/>
          </a:bodyPr>
          <a:lstStyle/>
          <a:p>
            <a:pPr lvl="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Grade Equivalents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A7C0355-B122-427B-BD97-3A5642118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603386"/>
              </p:ext>
            </p:extLst>
          </p:nvPr>
        </p:nvGraphicFramePr>
        <p:xfrm>
          <a:off x="4194520" y="361786"/>
          <a:ext cx="5045641" cy="5757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54705">
                  <a:extLst>
                    <a:ext uri="{9D8B030D-6E8A-4147-A177-3AD203B41FA5}">
                      <a16:colId xmlns:a16="http://schemas.microsoft.com/office/drawing/2014/main" val="3746933701"/>
                    </a:ext>
                  </a:extLst>
                </a:gridCol>
                <a:gridCol w="2190936">
                  <a:extLst>
                    <a:ext uri="{9D8B030D-6E8A-4147-A177-3AD203B41FA5}">
                      <a16:colId xmlns:a16="http://schemas.microsoft.com/office/drawing/2014/main" val="2497127493"/>
                    </a:ext>
                  </a:extLst>
                </a:gridCol>
              </a:tblGrid>
              <a:tr h="47296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Final Grade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Equivalent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extLst>
                  <a:ext uri="{0D108BD9-81ED-4DB2-BD59-A6C34878D82A}">
                    <a16:rowId xmlns:a16="http://schemas.microsoft.com/office/drawing/2014/main" val="3955664503"/>
                  </a:ext>
                </a:extLst>
              </a:tr>
              <a:tr h="856049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Attendance 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No Output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DRP</a:t>
                      </a:r>
                      <a:endParaRPr lang="en-PH" sz="2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 anchor="ctr"/>
                </a:tc>
                <a:extLst>
                  <a:ext uri="{0D108BD9-81ED-4DB2-BD59-A6C34878D82A}">
                    <a16:rowId xmlns:a16="http://schemas.microsoft.com/office/drawing/2014/main" val="3963790998"/>
                  </a:ext>
                </a:extLst>
              </a:tr>
              <a:tr h="44663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00.01 – 74.49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5.00</a:t>
                      </a:r>
                      <a:endParaRPr lang="en-PH" sz="24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extLst>
                  <a:ext uri="{0D108BD9-81ED-4DB2-BD59-A6C34878D82A}">
                    <a16:rowId xmlns:a16="http://schemas.microsoft.com/office/drawing/2014/main" val="2399367449"/>
                  </a:ext>
                </a:extLst>
              </a:tr>
              <a:tr h="44663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74.50 – 77.49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3.00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extLst>
                  <a:ext uri="{0D108BD9-81ED-4DB2-BD59-A6C34878D82A}">
                    <a16:rowId xmlns:a16="http://schemas.microsoft.com/office/drawing/2014/main" val="1169204550"/>
                  </a:ext>
                </a:extLst>
              </a:tr>
              <a:tr h="44663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77.50 – 80.49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2.75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extLst>
                  <a:ext uri="{0D108BD9-81ED-4DB2-BD59-A6C34878D82A}">
                    <a16:rowId xmlns:a16="http://schemas.microsoft.com/office/drawing/2014/main" val="3058781376"/>
                  </a:ext>
                </a:extLst>
              </a:tr>
              <a:tr h="44663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80.50 – 83.49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2.50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extLst>
                  <a:ext uri="{0D108BD9-81ED-4DB2-BD59-A6C34878D82A}">
                    <a16:rowId xmlns:a16="http://schemas.microsoft.com/office/drawing/2014/main" val="3982536106"/>
                  </a:ext>
                </a:extLst>
              </a:tr>
              <a:tr h="44663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83.50 – 86.49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2.25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extLst>
                  <a:ext uri="{0D108BD9-81ED-4DB2-BD59-A6C34878D82A}">
                    <a16:rowId xmlns:a16="http://schemas.microsoft.com/office/drawing/2014/main" val="342277161"/>
                  </a:ext>
                </a:extLst>
              </a:tr>
              <a:tr h="44663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86.50 – 89.49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2.00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extLst>
                  <a:ext uri="{0D108BD9-81ED-4DB2-BD59-A6C34878D82A}">
                    <a16:rowId xmlns:a16="http://schemas.microsoft.com/office/drawing/2014/main" val="3773594366"/>
                  </a:ext>
                </a:extLst>
              </a:tr>
              <a:tr h="44663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89.50 – 92.49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1.75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extLst>
                  <a:ext uri="{0D108BD9-81ED-4DB2-BD59-A6C34878D82A}">
                    <a16:rowId xmlns:a16="http://schemas.microsoft.com/office/drawing/2014/main" val="938847684"/>
                  </a:ext>
                </a:extLst>
              </a:tr>
              <a:tr h="44663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92.50 – 95.49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1.50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extLst>
                  <a:ext uri="{0D108BD9-81ED-4DB2-BD59-A6C34878D82A}">
                    <a16:rowId xmlns:a16="http://schemas.microsoft.com/office/drawing/2014/main" val="275576696"/>
                  </a:ext>
                </a:extLst>
              </a:tr>
              <a:tr h="408992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95.50 – 98.49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1.25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extLst>
                  <a:ext uri="{0D108BD9-81ED-4DB2-BD59-A6C34878D82A}">
                    <a16:rowId xmlns:a16="http://schemas.microsoft.com/office/drawing/2014/main" val="4121481743"/>
                  </a:ext>
                </a:extLst>
              </a:tr>
              <a:tr h="446637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98.50 – 100.00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  <a:endParaRPr lang="en-PH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735" marR="44735" marT="0" marB="0"/>
                </a:tc>
                <a:extLst>
                  <a:ext uri="{0D108BD9-81ED-4DB2-BD59-A6C34878D82A}">
                    <a16:rowId xmlns:a16="http://schemas.microsoft.com/office/drawing/2014/main" val="29319736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31CEBDA-9A50-4DD2-9195-A0F3EF2F6A61}"/>
              </a:ext>
            </a:extLst>
          </p:cNvPr>
          <p:cNvSpPr txBox="1"/>
          <p:nvPr/>
        </p:nvSpPr>
        <p:spPr>
          <a:xfrm>
            <a:off x="9614338" y="3815660"/>
            <a:ext cx="2189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b="1" dirty="0">
                <a:latin typeface="Arial" panose="020B0604020202020204" pitchFamily="34" charset="0"/>
                <a:cs typeface="Arial" panose="020B0604020202020204" pitchFamily="34" charset="0"/>
              </a:rPr>
              <a:t>Final Grade</a:t>
            </a:r>
            <a:endParaRPr lang="en-PH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59EBF1-A9A1-4C4F-B49A-7D923FE0DFE4}"/>
              </a:ext>
            </a:extLst>
          </p:cNvPr>
          <p:cNvSpPr/>
          <p:nvPr/>
        </p:nvSpPr>
        <p:spPr>
          <a:xfrm>
            <a:off x="4362532" y="3486717"/>
            <a:ext cx="4146330" cy="425669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2589B5-6F31-41CA-A3D4-7ABAA8AA0165}"/>
              </a:ext>
            </a:extLst>
          </p:cNvPr>
          <p:cNvSpPr txBox="1"/>
          <p:nvPr/>
        </p:nvSpPr>
        <p:spPr>
          <a:xfrm>
            <a:off x="3911" y="3448532"/>
            <a:ext cx="4414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latin typeface="Arial" panose="020B0604020202020204" pitchFamily="34" charset="0"/>
                <a:cs typeface="Arial" panose="020B0604020202020204" pitchFamily="34" charset="0"/>
              </a:rPr>
              <a:t>Equivalent Grade </a:t>
            </a:r>
          </a:p>
          <a:p>
            <a:pPr algn="ctr"/>
            <a:r>
              <a:rPr lang="en-PH" sz="28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PH" sz="3200" b="1" dirty="0">
                <a:latin typeface="Arial" panose="020B0604020202020204" pitchFamily="34" charset="0"/>
                <a:cs typeface="Arial" panose="020B0604020202020204" pitchFamily="34" charset="0"/>
              </a:rPr>
              <a:t>2.25</a:t>
            </a:r>
            <a:endParaRPr lang="en-PH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ED019A-4700-4E11-B3D1-D36D9867E09F}"/>
              </a:ext>
            </a:extLst>
          </p:cNvPr>
          <p:cNvSpPr txBox="1"/>
          <p:nvPr/>
        </p:nvSpPr>
        <p:spPr>
          <a:xfrm>
            <a:off x="9614338" y="4283461"/>
            <a:ext cx="1639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800" b="1" dirty="0">
                <a:latin typeface="Arial" panose="020B0604020202020204" pitchFamily="34" charset="0"/>
                <a:cs typeface="Arial" panose="020B0604020202020204" pitchFamily="34" charset="0"/>
              </a:rPr>
              <a:t>= 85.16</a:t>
            </a:r>
            <a:endParaRPr lang="en-PH"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107AE2-31C9-EAA8-A34C-D4858733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ABC98-39F4-434B-828D-016AB698FAA5}" type="datetime1">
              <a:rPr lang="en-PH" smtClean="0"/>
              <a:t>11/08/2025</a:t>
            </a:fld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47373-FE62-678F-936F-13C5695C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BE38A-84B5-DABF-C1D4-2B4DA522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826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66B2-917D-4366-9928-9C352E73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658"/>
            <a:ext cx="10364451" cy="1084164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Required Learning Materials</a:t>
            </a:r>
            <a:endParaRPr lang="en-PH" sz="60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02EE-867D-4210-AB9A-1C3F8DDEA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289" y="979711"/>
            <a:ext cx="10878834" cy="5373783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endParaRPr lang="en-PH" sz="2800" b="1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Ballpen, pencil, eraser, sharpener, and ruler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Scientific calculator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 sheets of long yellow ruled pad paper from each student in the class to be collected on our 2nd class meeting.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8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fulfill this last requirement the class representative may 	also collect money from the members of the class and then 	buy </a:t>
            </a:r>
            <a:r>
              <a:rPr lang="en-PH" sz="2800" b="1" u="sng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two</a:t>
            </a:r>
            <a:r>
              <a:rPr lang="en-PH" sz="28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80-sheet standard yellow long pad paper.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PH" sz="2800" i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PH" sz="2400" i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 total of 160 sheets)</a:t>
            </a:r>
            <a:endParaRPr lang="en-PH" sz="2800" i="1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endParaRPr lang="en-PH" sz="2800" b="1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0000"/>
              </a:lnSpc>
              <a:buFont typeface="+mj-lt"/>
              <a:buAutoNum type="arabicPeriod"/>
            </a:pPr>
            <a:endParaRPr lang="en-PH" sz="1200" b="1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ECBCB-DD13-85E1-D6C8-35861E90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5F079-E149-4EF3-9820-C9EF75940CBA}" type="datetime1">
              <a:rPr lang="en-PH" smtClean="0"/>
              <a:t>11/08/2025</a:t>
            </a:fld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ABF6D-9A60-8636-93A2-6170867F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19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51A85-AC8F-77C1-DFC4-EF63AE14C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343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40+ Following Rules Stock Photos, Pictures &amp; Royalty-Free ...">
            <a:extLst>
              <a:ext uri="{FF2B5EF4-FFF2-40B4-BE49-F238E27FC236}">
                <a16:creationId xmlns:a16="http://schemas.microsoft.com/office/drawing/2014/main" id="{7ED86FFA-F13D-93D1-8D71-EF11F5524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9" t="12375" r="6792"/>
          <a:stretch/>
        </p:blipFill>
        <p:spPr bwMode="auto">
          <a:xfrm>
            <a:off x="341622" y="1769840"/>
            <a:ext cx="3920318" cy="403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A266B2-917D-4366-9928-9C352E73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8"/>
            <a:ext cx="12191999" cy="1194522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Expectations of Student Attitude &amp; Behavior</a:t>
            </a:r>
            <a:endParaRPr lang="en-PH" sz="60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02EE-867D-4210-AB9A-1C3F8DDEA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1171" y="1633379"/>
            <a:ext cx="6672888" cy="486098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Instructions provide you a clear roadmap to complete a task </a:t>
            </a:r>
            <a:r>
              <a:rPr lang="en-US" sz="2200" u="sng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correctly</a:t>
            </a: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reducing your chance of errors or misunderstandings. 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following instructions, you can complete a task in a </a:t>
            </a:r>
            <a:r>
              <a:rPr lang="en-US" sz="2200" u="sng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timely</a:t>
            </a: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manner without having to repeat it all over again.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the school setting, following instructions demonstrates your reliability and </a:t>
            </a:r>
            <a:r>
              <a:rPr lang="en-US" sz="2200" u="sng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trustworthiness</a:t>
            </a: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your classmates and teachers. </a:t>
            </a:r>
          </a:p>
          <a:p>
            <a:pPr lvl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certain situations, instructions are crucial for your well-being and </a:t>
            </a:r>
            <a:r>
              <a:rPr lang="en-US" sz="2200" u="sng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safety</a:t>
            </a: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Not following instructions may be a matter of life or death.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DD30-ADF9-DE94-8CBF-A87709A1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EEC4-B28D-4E64-A0FC-DA3BBD4FA8B4}" type="datetime1">
              <a:rPr lang="en-PH" smtClean="0"/>
              <a:t>11/08/2025</a:t>
            </a:fld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FD75C-4E63-DE46-6B6B-5CBF61BC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0669-4697-75B8-05F8-9955BE2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 BASICS</a:t>
            </a:r>
            <a:endParaRPr lang="en-PH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F00F01-4F97-2B70-1E92-4D6F074652C4}"/>
              </a:ext>
            </a:extLst>
          </p:cNvPr>
          <p:cNvSpPr txBox="1">
            <a:spLocks/>
          </p:cNvSpPr>
          <p:nvPr/>
        </p:nvSpPr>
        <p:spPr>
          <a:xfrm>
            <a:off x="283430" y="1189723"/>
            <a:ext cx="4925063" cy="622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Follow instructions strictly!</a:t>
            </a:r>
          </a:p>
        </p:txBody>
      </p:sp>
    </p:spTree>
    <p:extLst>
      <p:ext uri="{BB962C8B-B14F-4D97-AF65-F5344CB8AC3E}">
        <p14:creationId xmlns:p14="http://schemas.microsoft.com/office/powerpoint/2010/main" val="149517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66B2-917D-4366-9928-9C352E73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383"/>
            <a:ext cx="9601200" cy="1194522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 – Your Learning Facilitator</a:t>
            </a:r>
            <a:endParaRPr lang="en-PH" sz="6000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02EE-867D-4210-AB9A-1C3F8DDEA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6662" y="995954"/>
            <a:ext cx="10743214" cy="5373783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</a:t>
            </a:r>
            <a:r>
              <a:rPr lang="en-PH" sz="28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acobo</a:t>
            </a: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</a:t>
            </a:r>
            <a:r>
              <a:rPr lang="en-PH" sz="28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campo</a:t>
            </a: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</a:t>
            </a:r>
            <a:r>
              <a:rPr lang="en-PH" sz="28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onzales</a:t>
            </a:r>
            <a:r>
              <a:rPr lang="en-PH" sz="28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PH" sz="28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(Sir Bob or Sir JOG)</a:t>
            </a:r>
            <a:endParaRPr lang="en-PH" sz="100" b="1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Bachelor of Science in Education</a:t>
            </a: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major in Mathematics (minor in English) from Don Bosco Seminary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Master of Mathematics Education </a:t>
            </a: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DLSU-Manila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Doctor of Education</a:t>
            </a: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major in educational management</a:t>
            </a:r>
            <a:r>
              <a:rPr lang="en-US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PCU</a:t>
            </a:r>
            <a:r>
              <a:rPr lang="en-US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00" b="1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Math teacher since </a:t>
            </a:r>
            <a:r>
              <a:rPr lang="en-US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1983</a:t>
            </a: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Taught in private high schools and tertiary institutions and in state universities namely </a:t>
            </a:r>
            <a:r>
              <a:rPr lang="en-US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LSU</a:t>
            </a: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Baton Rouge, Louisiana, USA and </a:t>
            </a:r>
            <a:r>
              <a:rPr lang="en-US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TUP-Manila</a:t>
            </a: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where I am currently a part-time math professor under COS. </a:t>
            </a:r>
            <a:r>
              <a:rPr lang="en-US" sz="1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24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Co-authored three books: 	</a:t>
            </a:r>
            <a:r>
              <a:rPr lang="en-US" sz="2400" i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Mathematical Trips in the Modern World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	Essential Statistics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			Essential College Algebra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cap="none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2B04E-E85A-7746-7CD6-31D7E294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3823-9980-4B25-B0C1-037B1246970B}" type="datetime1">
              <a:rPr lang="en-PH" smtClean="0"/>
              <a:t>11/08/2025</a:t>
            </a:fld>
            <a:endParaRPr lang="en-P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7A8EA-4682-FB5A-9E43-A9A17801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20</a:t>
            </a:fld>
            <a:endParaRPr lang="en-PH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7134AB3-64C5-809E-94F4-DA84946C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5" y="5883275"/>
            <a:ext cx="3281708" cy="365125"/>
          </a:xfrm>
        </p:spPr>
        <p:txBody>
          <a:bodyPr/>
          <a:lstStyle/>
          <a:p>
            <a:r>
              <a:rPr lang="en-US" dirty="0"/>
              <a:t>CLASS BASICS			</a:t>
            </a:r>
            <a:endParaRPr lang="en-PH" dirty="0"/>
          </a:p>
        </p:txBody>
      </p:sp>
      <p:pic>
        <p:nvPicPr>
          <p:cNvPr id="10" name="Picture 9" descr="A person in a suit and tie&#10;&#10;Description automatically generated">
            <a:extLst>
              <a:ext uri="{FF2B5EF4-FFF2-40B4-BE49-F238E27FC236}">
                <a16:creationId xmlns:a16="http://schemas.microsoft.com/office/drawing/2014/main" id="{948BAE05-88A2-1969-6B88-D2019E3FC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4421" y="5357"/>
            <a:ext cx="1742759" cy="174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3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C81E67-4902-4911-A700-CD6DE5CC49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1" t="14483" r="6469" b="26207"/>
          <a:stretch/>
        </p:blipFill>
        <p:spPr>
          <a:xfrm>
            <a:off x="7853916" y="0"/>
            <a:ext cx="4338084" cy="32161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F12E011-917D-47F9-A252-12214335E157}"/>
              </a:ext>
            </a:extLst>
          </p:cNvPr>
          <p:cNvSpPr/>
          <p:nvPr/>
        </p:nvSpPr>
        <p:spPr>
          <a:xfrm>
            <a:off x="1299444" y="1942587"/>
            <a:ext cx="721394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 hope we will have a pleasant and productive semester together.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A98664-2847-F238-8B7C-4230EF0A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1C0C-5675-440D-94DC-824621C53ACE}" type="datetime1">
              <a:rPr lang="en-PH" smtClean="0"/>
              <a:t>11/08/2025</a:t>
            </a:fld>
            <a:endParaRPr lang="en-PH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8BE334-52C6-30F5-52D2-5FE33EB7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21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A74EB-E001-FF27-4DA6-0B1F8D92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CLASS BASICS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379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02EE-867D-4210-AB9A-1C3F8DDEA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47801"/>
            <a:ext cx="11486057" cy="925920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Be self-directed, needing minimum 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reminders from teacher, supervision by parents, or external motivation!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DD30-ADF9-DE94-8CBF-A87709A1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EEC4-B28D-4E64-A0FC-DA3BBD4FA8B4}" type="datetime1">
              <a:rPr lang="en-PH" smtClean="0"/>
              <a:t>11/08/2025</a:t>
            </a:fld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FD75C-4E63-DE46-6B6B-5CBF61BC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0669-4697-75B8-05F8-9955BE2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 BASICS</a:t>
            </a:r>
            <a:endParaRPr lang="en-PH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BD0E6C-F222-05C3-C70D-88F80E2F3400}"/>
              </a:ext>
            </a:extLst>
          </p:cNvPr>
          <p:cNvSpPr txBox="1">
            <a:spLocks/>
          </p:cNvSpPr>
          <p:nvPr/>
        </p:nvSpPr>
        <p:spPr>
          <a:xfrm>
            <a:off x="4983673" y="1990681"/>
            <a:ext cx="6778021" cy="4287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Self-directed learners actively seek out information and evaluate its credibility, enhancing their </a:t>
            </a:r>
            <a:r>
              <a:rPr lang="en-US" sz="2200" u="sng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analytical</a:t>
            </a: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skills.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Self-directed students practice essential skills like goal setting, time management, research, and </a:t>
            </a:r>
            <a:r>
              <a:rPr lang="en-US" sz="2200" u="sng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self-regulation</a:t>
            </a: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while navigating their learning journey.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Taking control of your learning journey leads to a stronger sense of purpose and higher </a:t>
            </a:r>
            <a:r>
              <a:rPr lang="en-US" sz="2200" u="sng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intrinsic motivation</a:t>
            </a: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Taking responsibility for your learning fosters a sense of accomplishment and </a:t>
            </a:r>
            <a:r>
              <a:rPr lang="en-US" sz="2200" u="sng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self-efficacy</a:t>
            </a: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2050" name="Picture 2" descr="Preparing for Instruction 5: Self-Directed Learning | Learn Educate Grow">
            <a:extLst>
              <a:ext uri="{FF2B5EF4-FFF2-40B4-BE49-F238E27FC236}">
                <a16:creationId xmlns:a16="http://schemas.microsoft.com/office/drawing/2014/main" id="{657A05C0-9D02-2042-BD87-FFA60D0950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" t="5616" r="14039" b="14183"/>
          <a:stretch/>
        </p:blipFill>
        <p:spPr bwMode="auto">
          <a:xfrm>
            <a:off x="913774" y="2002908"/>
            <a:ext cx="3852929" cy="432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6372031-F9EB-8C33-EE23-14E48A79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8"/>
            <a:ext cx="12191999" cy="1194522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Expectations of Student Attitude &amp; Behavior</a:t>
            </a:r>
            <a:endParaRPr lang="en-PH" sz="6000" cap="none" dirty="0"/>
          </a:p>
        </p:txBody>
      </p:sp>
    </p:spTree>
    <p:extLst>
      <p:ext uri="{BB962C8B-B14F-4D97-AF65-F5344CB8AC3E}">
        <p14:creationId xmlns:p14="http://schemas.microsoft.com/office/powerpoint/2010/main" val="412965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02EE-867D-4210-AB9A-1C3F8DDEA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1186" y="1322459"/>
            <a:ext cx="4257400" cy="626360"/>
          </a:xfrm>
        </p:spPr>
        <p:txBody>
          <a:bodyPr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Manage your time wisely!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DD30-ADF9-DE94-8CBF-A87709A1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EEC4-B28D-4E64-A0FC-DA3BBD4FA8B4}" type="datetime1">
              <a:rPr lang="en-PH" smtClean="0"/>
              <a:t>11/08/2025</a:t>
            </a:fld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FD75C-4E63-DE46-6B6B-5CBF61BC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0669-4697-75B8-05F8-9955BE2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 BASICS</a:t>
            </a:r>
            <a:endParaRPr lang="en-PH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F1852A-7703-B770-5E48-D297F35E24D7}"/>
              </a:ext>
            </a:extLst>
          </p:cNvPr>
          <p:cNvSpPr txBox="1">
            <a:spLocks/>
          </p:cNvSpPr>
          <p:nvPr/>
        </p:nvSpPr>
        <p:spPr>
          <a:xfrm>
            <a:off x="4815692" y="1373885"/>
            <a:ext cx="6802016" cy="5373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planning your study periods and avoiding last-minute cramming, you experience </a:t>
            </a:r>
            <a:r>
              <a:rPr lang="en-US" sz="2200" u="sng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less anxiety</a:t>
            </a: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pressure, especially around exams time. 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calendaring your tasks, you can identify the most important tasks and allocate </a:t>
            </a:r>
            <a:r>
              <a:rPr lang="en-US" sz="2200" u="sng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adequate time</a:t>
            </a: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 them, ensuring that key concepts are covered thoroughly. 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Breaking down large tasks into smaller, more </a:t>
            </a:r>
            <a:r>
              <a:rPr lang="en-US" sz="2200" u="sng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manageable chunks</a:t>
            </a: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will help you avoid putting off accomplishing them until the last minute. 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2200" u="sng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Effective time management</a:t>
            </a:r>
            <a:r>
              <a:rPr lang="en-US" sz="2200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allows you to dedicate time for both academics and other aspects of life like hobbies, social activities, and self-care. </a:t>
            </a:r>
          </a:p>
        </p:txBody>
      </p:sp>
      <p:pic>
        <p:nvPicPr>
          <p:cNvPr id="3074" name="Picture 2" descr="Time Management - List of Top Tips for Managing Time Effectively">
            <a:extLst>
              <a:ext uri="{FF2B5EF4-FFF2-40B4-BE49-F238E27FC236}">
                <a16:creationId xmlns:a16="http://schemas.microsoft.com/office/drawing/2014/main" id="{3D968D3C-CFA0-6B18-A0A2-1CBEF1521F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6"/>
          <a:stretch/>
        </p:blipFill>
        <p:spPr bwMode="auto">
          <a:xfrm>
            <a:off x="496543" y="2010972"/>
            <a:ext cx="4257400" cy="369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BEEC2B0-033C-73A2-846E-B726A558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8"/>
            <a:ext cx="12191999" cy="1194522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Expectations of Student Attitude &amp; Behavior</a:t>
            </a:r>
            <a:endParaRPr lang="en-PH" sz="6000" cap="none" dirty="0"/>
          </a:p>
        </p:txBody>
      </p:sp>
    </p:spTree>
    <p:extLst>
      <p:ext uri="{BB962C8B-B14F-4D97-AF65-F5344CB8AC3E}">
        <p14:creationId xmlns:p14="http://schemas.microsoft.com/office/powerpoint/2010/main" val="238094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02EE-867D-4210-AB9A-1C3F8DDEA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1576" y="1107215"/>
            <a:ext cx="2897036" cy="1883294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Solve problems 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patience, 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persistence and 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PH" sz="2400" b="1" u="sng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honesty</a:t>
            </a: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DD30-ADF9-DE94-8CBF-A87709A1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EEC4-B28D-4E64-A0FC-DA3BBD4FA8B4}" type="datetime1">
              <a:rPr lang="en-PH" smtClean="0"/>
              <a:t>11/08/2025</a:t>
            </a:fld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FD75C-4E63-DE46-6B6B-5CBF61BC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0669-4697-75B8-05F8-9955BE2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 BASICS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870D8-7BCB-0728-E90C-BA5F02FF379C}"/>
              </a:ext>
            </a:extLst>
          </p:cNvPr>
          <p:cNvSpPr txBox="1"/>
          <p:nvPr/>
        </p:nvSpPr>
        <p:spPr>
          <a:xfrm>
            <a:off x="5445819" y="1097884"/>
            <a:ext cx="593935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Patience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allows you to take the time needed to fully grasp concepts rather than rushing through them, leading to a stronger foundation in your studies.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Persistence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helps you develop critical thinking and analytical skills, enabling you to tackle complex problems efficiently.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Honesty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ensures that you truly learn from your studies instead of taking shortcuts, (such as copying, cheating, etc.) fostering genuine knowledge and ethical behavior.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These qualities develop a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strong work ethic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which is crucial not only for academic achievements but also for career growth and personal development.</a:t>
            </a:r>
            <a:endParaRPr lang="en-PH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Decision-Making &amp; Problem Solving | Jerome Chamber of Commerce">
            <a:extLst>
              <a:ext uri="{FF2B5EF4-FFF2-40B4-BE49-F238E27FC236}">
                <a16:creationId xmlns:a16="http://schemas.microsoft.com/office/drawing/2014/main" id="{F9ED42CB-7473-4300-1725-04608B0B0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57" y="2995174"/>
            <a:ext cx="5084423" cy="285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E3CE52C-A27F-3F62-1B12-742F05FA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8"/>
            <a:ext cx="12191999" cy="1194522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Expectations of Student Attitude &amp; Behavior</a:t>
            </a:r>
            <a:endParaRPr lang="en-PH" sz="6000" cap="none" dirty="0"/>
          </a:p>
        </p:txBody>
      </p:sp>
    </p:spTree>
    <p:extLst>
      <p:ext uri="{BB962C8B-B14F-4D97-AF65-F5344CB8AC3E}">
        <p14:creationId xmlns:p14="http://schemas.microsoft.com/office/powerpoint/2010/main" val="300565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02EE-867D-4210-AB9A-1C3F8DDEA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98180"/>
            <a:ext cx="4988858" cy="1049849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Communicate ideas effectively 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either English or Filipino!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DD30-ADF9-DE94-8CBF-A87709A1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EEC4-B28D-4E64-A0FC-DA3BBD4FA8B4}" type="datetime1">
              <a:rPr lang="en-PH" smtClean="0"/>
              <a:t>11/08/2025</a:t>
            </a:fld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FD75C-4E63-DE46-6B6B-5CBF61BC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6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0669-4697-75B8-05F8-9955BE2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 BASICS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49338-AEDB-B1DC-BF36-B2A3011DA814}"/>
              </a:ext>
            </a:extLst>
          </p:cNvPr>
          <p:cNvSpPr txBox="1"/>
          <p:nvPr/>
        </p:nvSpPr>
        <p:spPr>
          <a:xfrm>
            <a:off x="6013765" y="1226758"/>
            <a:ext cx="541910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Good communication skills enable students to engage in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class discussions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present ideas confidently.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Effective communication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fosters trust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among students and teachers, creating a positive learning environment.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When students can communicate clearly with each other, they can work effectively in teams and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collaborate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on projects.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Students who can communicate their difficulties can readily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seek support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from teachers when needed. </a:t>
            </a:r>
          </a:p>
        </p:txBody>
      </p:sp>
      <p:pic>
        <p:nvPicPr>
          <p:cNvPr id="5122" name="Picture 2" descr="Stevenson University">
            <a:extLst>
              <a:ext uri="{FF2B5EF4-FFF2-40B4-BE49-F238E27FC236}">
                <a16:creationId xmlns:a16="http://schemas.microsoft.com/office/drawing/2014/main" id="{10978195-A597-C80D-CBE0-C55AB7ED4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32" y="2392702"/>
            <a:ext cx="5143500" cy="318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021CF17-8C45-BB22-F8E9-16167638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8"/>
            <a:ext cx="12191999" cy="1194522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Expectations of Student Attitude &amp; Behavior</a:t>
            </a:r>
            <a:endParaRPr lang="en-PH" sz="6000" cap="none" dirty="0"/>
          </a:p>
        </p:txBody>
      </p:sp>
    </p:spTree>
    <p:extLst>
      <p:ext uri="{BB962C8B-B14F-4D97-AF65-F5344CB8AC3E}">
        <p14:creationId xmlns:p14="http://schemas.microsoft.com/office/powerpoint/2010/main" val="211484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02EE-867D-4210-AB9A-1C3F8DDEA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5161" y="1040209"/>
            <a:ext cx="4805393" cy="976850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Be open to study further and 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 some form of research!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DD30-ADF9-DE94-8CBF-A87709A1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EEC4-B28D-4E64-A0FC-DA3BBD4FA8B4}" type="datetime1">
              <a:rPr lang="en-PH" smtClean="0"/>
              <a:t>11/08/2025</a:t>
            </a:fld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FD75C-4E63-DE46-6B6B-5CBF61BC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7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0669-4697-75B8-05F8-9955BE2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 BASICS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9DA30-ECE8-F2DB-8292-A60630F5E658}"/>
              </a:ext>
            </a:extLst>
          </p:cNvPr>
          <p:cNvSpPr txBox="1"/>
          <p:nvPr/>
        </p:nvSpPr>
        <p:spPr>
          <a:xfrm>
            <a:off x="5670555" y="1360763"/>
            <a:ext cx="580975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Research helps you gain a deeper understanding of complex topics by exploring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new ideas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perspectives, going beyond basic knowledge.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Demonstrating a willingness to learn and conduct research can make you a more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competitive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candidate in the job market.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Fields are constantly evolving, so ongoing study and research help you stay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with the latest developments.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Engaging in research can stimulate intellectual curiosity, broaden your horizons, and foster a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lifelong learning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mindset. </a:t>
            </a:r>
            <a:endParaRPr lang="en-PH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 descr="4 Reasons for the Importance of Research Limitations">
            <a:extLst>
              <a:ext uri="{FF2B5EF4-FFF2-40B4-BE49-F238E27FC236}">
                <a16:creationId xmlns:a16="http://schemas.microsoft.com/office/drawing/2014/main" id="{0DC6E7BC-F4B4-594C-C23B-A06757091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60"/>
          <a:stretch/>
        </p:blipFill>
        <p:spPr bwMode="auto">
          <a:xfrm>
            <a:off x="838267" y="2216800"/>
            <a:ext cx="4375402" cy="318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D1F4705-800C-6CE9-7416-BAE0CCC6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8"/>
            <a:ext cx="12191999" cy="1194522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Expectations of Student Attitude &amp; Behavior</a:t>
            </a:r>
            <a:endParaRPr lang="en-PH" sz="6000" cap="none" dirty="0"/>
          </a:p>
        </p:txBody>
      </p:sp>
    </p:spTree>
    <p:extLst>
      <p:ext uri="{BB962C8B-B14F-4D97-AF65-F5344CB8AC3E}">
        <p14:creationId xmlns:p14="http://schemas.microsoft.com/office/powerpoint/2010/main" val="397321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02EE-867D-4210-AB9A-1C3F8DDEA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0686" y="1309153"/>
            <a:ext cx="5544604" cy="1040519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 Self-assess your own understand, 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processes, progress, and outputs!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DD30-ADF9-DE94-8CBF-A87709A1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EEC4-B28D-4E64-A0FC-DA3BBD4FA8B4}" type="datetime1">
              <a:rPr lang="en-PH" smtClean="0"/>
              <a:t>11/08/2025</a:t>
            </a:fld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FD75C-4E63-DE46-6B6B-5CBF61BC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8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0669-4697-75B8-05F8-9955BE2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 BASICS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7D2447-59F2-B824-CEC3-F10A0BAB5E5F}"/>
              </a:ext>
            </a:extLst>
          </p:cNvPr>
          <p:cNvSpPr txBox="1"/>
          <p:nvPr/>
        </p:nvSpPr>
        <p:spPr>
          <a:xfrm>
            <a:off x="6131860" y="956725"/>
            <a:ext cx="571051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reflecting on your own work, you gain a deeper understanding of your learning process, identifying areas where you excel and where you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need to focus more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effort.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Self-assessment allows you to set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realistic goals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based on your current abilities, providing a roadmap for future learning.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process of self-assessment encourages you to think critically about your own thinking (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metacognition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), which is a crucial skill for effective learning.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Self-assessment promotes a sense of </a:t>
            </a:r>
            <a:r>
              <a:rPr lang="en-US" sz="2200" u="sng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allowing you to take control of your learning journey. </a:t>
            </a:r>
          </a:p>
        </p:txBody>
      </p:sp>
      <p:pic>
        <p:nvPicPr>
          <p:cNvPr id="7170" name="Picture 2" descr="Stimulate your students with these 10+ creative self assessment ideas -  BookWidgets">
            <a:extLst>
              <a:ext uri="{FF2B5EF4-FFF2-40B4-BE49-F238E27FC236}">
                <a16:creationId xmlns:a16="http://schemas.microsoft.com/office/drawing/2014/main" id="{C1F47143-902F-2486-3565-0FC86AE08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01"/>
          <a:stretch/>
        </p:blipFill>
        <p:spPr bwMode="auto">
          <a:xfrm>
            <a:off x="779299" y="2377910"/>
            <a:ext cx="5029826" cy="280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4E9095D-9D14-7647-6EC5-037F6CD8D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8"/>
            <a:ext cx="12191999" cy="1194522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Expectations of Student Attitude &amp; Behavior</a:t>
            </a:r>
            <a:endParaRPr lang="en-PH" sz="6000" cap="none" dirty="0"/>
          </a:p>
        </p:txBody>
      </p:sp>
    </p:spTree>
    <p:extLst>
      <p:ext uri="{BB962C8B-B14F-4D97-AF65-F5344CB8AC3E}">
        <p14:creationId xmlns:p14="http://schemas.microsoft.com/office/powerpoint/2010/main" val="278423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02EE-867D-4210-AB9A-1C3F8DDEA9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5161" y="1040208"/>
            <a:ext cx="6961027" cy="596863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PH" sz="2400" b="1" cap="none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8. Present solutions that are well thought of!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DD30-ADF9-DE94-8CBF-A87709A1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EEEC4-B28D-4E64-A0FC-DA3BBD4FA8B4}" type="datetime1">
              <a:rPr lang="en-PH" smtClean="0"/>
              <a:t>11/08/2025</a:t>
            </a:fld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1FD75C-4E63-DE46-6B6B-5CBF61BC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52B9F-D07D-443A-9B25-941CBE6A1F2A}" type="slidenum">
              <a:rPr lang="en-PH" smtClean="0"/>
              <a:t>9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0669-4697-75B8-05F8-9955BE2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CLASS BASICS</a:t>
            </a:r>
            <a:endParaRPr lang="en-PH" dirty="0"/>
          </a:p>
        </p:txBody>
      </p:sp>
      <p:pic>
        <p:nvPicPr>
          <p:cNvPr id="8194" name="Picture 2" descr="6 Tools to Help You Solve Difficult Math Problems">
            <a:extLst>
              <a:ext uri="{FF2B5EF4-FFF2-40B4-BE49-F238E27FC236}">
                <a16:creationId xmlns:a16="http://schemas.microsoft.com/office/drawing/2014/main" id="{E383F607-BF92-3844-CFA6-B69986358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41" y="1778158"/>
            <a:ext cx="5100158" cy="329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EB58FC-6CB9-1192-8BF0-7E0BD125B00B}"/>
              </a:ext>
            </a:extLst>
          </p:cNvPr>
          <p:cNvSpPr txBox="1"/>
          <p:nvPr/>
        </p:nvSpPr>
        <p:spPr>
          <a:xfrm>
            <a:off x="6207971" y="1637071"/>
            <a:ext cx="563258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Thinking through a problem allows you to identify the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relevant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information, choose appropriate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adapt your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different scenarios.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Analyzing a problem from different angles and evaluating the logic of your steps cultivates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critical thinking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skills that are valuable in various fields.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Carefully considering each step can help you catch mistakes and avoid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careless errors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your calculations.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you understand the reasoning behind your answer, you gain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confidence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 your mathematical abilities to tackle more challenging problems. </a:t>
            </a:r>
            <a:endParaRPr lang="en-P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A680DD5-9BDE-5A75-332B-329639AF4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8"/>
            <a:ext cx="12191999" cy="1194522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Expectations of Student Attitude &amp; Behavior</a:t>
            </a:r>
            <a:endParaRPr lang="en-PH" sz="6000" cap="none" dirty="0"/>
          </a:p>
        </p:txBody>
      </p:sp>
    </p:spTree>
    <p:extLst>
      <p:ext uri="{BB962C8B-B14F-4D97-AF65-F5344CB8AC3E}">
        <p14:creationId xmlns:p14="http://schemas.microsoft.com/office/powerpoint/2010/main" val="256951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9D84EFE24A524D926B08C8CC82E671" ma:contentTypeVersion="0" ma:contentTypeDescription="Create a new document." ma:contentTypeScope="" ma:versionID="c8aae15db90aa288993ac2b6b312250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8E9130-E297-4AA4-8568-F65DCA8F1F90}"/>
</file>

<file path=customXml/itemProps2.xml><?xml version="1.0" encoding="utf-8"?>
<ds:datastoreItem xmlns:ds="http://schemas.openxmlformats.org/officeDocument/2006/customXml" ds:itemID="{09477CB5-F4F8-4D5D-9F02-4F9E1C5394E7}"/>
</file>

<file path=customXml/itemProps3.xml><?xml version="1.0" encoding="utf-8"?>
<ds:datastoreItem xmlns:ds="http://schemas.openxmlformats.org/officeDocument/2006/customXml" ds:itemID="{225634D2-BB53-4FC2-AA26-64E9A0178C32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1742</TotalTime>
  <Words>1983</Words>
  <Application>Microsoft Office PowerPoint</Application>
  <PresentationFormat>Widescreen</PresentationFormat>
  <Paragraphs>270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Narrow</vt:lpstr>
      <vt:lpstr>Arial Rounded MT Bold</vt:lpstr>
      <vt:lpstr>Calibri</vt:lpstr>
      <vt:lpstr>Times New Roman</vt:lpstr>
      <vt:lpstr>Tw Cen MT</vt:lpstr>
      <vt:lpstr>Wingdings</vt:lpstr>
      <vt:lpstr>Droplet</vt:lpstr>
      <vt:lpstr>Equation</vt:lpstr>
      <vt:lpstr>Class Basics</vt:lpstr>
      <vt:lpstr>My Expectations of Student Attitude &amp; Behavior</vt:lpstr>
      <vt:lpstr>My Expectations of Student Attitude &amp; Behavior</vt:lpstr>
      <vt:lpstr>My Expectations of Student Attitude &amp; Behavior</vt:lpstr>
      <vt:lpstr>My Expectations of Student Attitude &amp; Behavior</vt:lpstr>
      <vt:lpstr>My Expectations of Student Attitude &amp; Behavior</vt:lpstr>
      <vt:lpstr>My Expectations of Student Attitude &amp; Behavior</vt:lpstr>
      <vt:lpstr>My Expectations of Student Attitude &amp; Behavior</vt:lpstr>
      <vt:lpstr>My Expectations of Student Attitude &amp; Behavior</vt:lpstr>
      <vt:lpstr>My Expectations of Student Attitude &amp; Behavior</vt:lpstr>
      <vt:lpstr>My Expectations of Student Attitude &amp; Behavior</vt:lpstr>
      <vt:lpstr>General Flow of Engagement in Every Class Period</vt:lpstr>
      <vt:lpstr>Way of Communication</vt:lpstr>
      <vt:lpstr>Grading System</vt:lpstr>
      <vt:lpstr>PowerPoint Presentation</vt:lpstr>
      <vt:lpstr>TUP Student Handbook Provision on Attendance</vt:lpstr>
      <vt:lpstr>PowerPoint Presentation</vt:lpstr>
      <vt:lpstr>PowerPoint Presentation</vt:lpstr>
      <vt:lpstr>Required Learning Materials</vt:lpstr>
      <vt:lpstr>Professor – Your Learning Facilitator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Basics</dc:title>
  <dc:creator>Jacobo Gonzales</dc:creator>
  <cp:lastModifiedBy>Jacobo Gonzales</cp:lastModifiedBy>
  <cp:revision>117</cp:revision>
  <dcterms:created xsi:type="dcterms:W3CDTF">2021-08-22T09:39:20Z</dcterms:created>
  <dcterms:modified xsi:type="dcterms:W3CDTF">2025-08-11T12:43:44Z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0x010100399D84EFE24A524D926B08C8CC82E671</vt:lpwstr>
  </property>
</Properties>
</file>