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11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987C2-741F-4020-BD0D-F768F51D0A2E}" type="datetimeFigureOut">
              <a:rPr lang="en-PH" smtClean="0"/>
              <a:t>10/02/2025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A6D32-4C79-4E3B-9B6B-6DEA699A3F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97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A91D7720-A8D9-4BCA-A869-02B13F7AFC63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8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BF54-4818-402B-BC30-ACD4E49FE5FB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5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B8CE2-049F-4C38-A758-37848CD29C4C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BB0A379B-AEF8-4167-8DC7-B6435126C7AC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3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92E5E-258B-41E6-9247-616A85A788DA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27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9CBB981-1AD7-47F2-9AD0-B74AC8DB57FD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5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B8485BF-E20A-45DC-8696-F9F6B0D2A440}" type="datetime1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7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674F-BC26-4ABF-AF49-38AF8FF1BE95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9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71B40-197B-4F1B-AA6E-D890FDB92F7B}" type="datetime1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82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CDB73BE9-B911-4D4D-A3B2-25761CD84D22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8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8D1D8E86-33E1-4B84-9588-7B3B028C03D5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93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6E55-09B1-4845-9ACB-41E97B3D8557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J.O.Gonzales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5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5F462207-CCF1-AC32-AB7A-2A80FDC6E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22"/>
          <a:stretch/>
        </p:blipFill>
        <p:spPr>
          <a:xfrm>
            <a:off x="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144B498-CCDC-D4DC-B7BB-68A8A7A83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4248" cy="68580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36766-9464-7F09-B1CD-0EFEB8E5C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040" y="1734647"/>
            <a:ext cx="4023360" cy="2201052"/>
          </a:xfrm>
        </p:spPr>
        <p:txBody>
          <a:bodyPr anchor="b">
            <a:normAutofit/>
          </a:bodyPr>
          <a:lstStyle/>
          <a:p>
            <a:pPr algn="ctr"/>
            <a: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Honesty</a:t>
            </a:r>
            <a:br>
              <a:rPr 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PH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2FA0B-DE55-0A07-21E6-496220932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596" y="4022827"/>
            <a:ext cx="4824248" cy="576062"/>
          </a:xfrm>
        </p:spPr>
        <p:txBody>
          <a:bodyPr anchor="t">
            <a:normAutofit/>
          </a:bodyPr>
          <a:lstStyle/>
          <a:p>
            <a:pPr algn="ctr"/>
            <a:r>
              <a:rPr lang="en-PH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Honesty is the best policy!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65A4AE-FFE9-B2D5-017C-17337DDB3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E701D1-A34F-CF86-7316-8761C783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64957-EA60-87C1-68F2-20361A64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B843-6445-436E-9DEE-DA05FDBB3583}" type="datetime1">
              <a:rPr lang="en-US" smtClean="0"/>
              <a:t>2/10/2025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1D05E-98B2-139F-F076-4F826C0AA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022AC-9223-5116-66C7-381E9C7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pic>
        <p:nvPicPr>
          <p:cNvPr id="3076" name="Picture 4" descr="Honesty Word Cloud Stock Illustration 332739239 | Shutterstock">
            <a:extLst>
              <a:ext uri="{FF2B5EF4-FFF2-40B4-BE49-F238E27FC236}">
                <a16:creationId xmlns:a16="http://schemas.microsoft.com/office/drawing/2014/main" id="{A09B6D74-D3D8-FB63-1F5E-6B03969C83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52"/>
          <a:stretch/>
        </p:blipFill>
        <p:spPr bwMode="auto">
          <a:xfrm>
            <a:off x="4851343" y="0"/>
            <a:ext cx="7331230" cy="5241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083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B72-C6E6-A756-9E93-391A056E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1" y="548640"/>
            <a:ext cx="10520125" cy="1179576"/>
          </a:xfrm>
        </p:spPr>
        <p:txBody>
          <a:bodyPr>
            <a:normAutofit/>
          </a:bodyPr>
          <a:lstStyle/>
          <a:p>
            <a:r>
              <a:rPr lang="en-PH" b="1" dirty="0"/>
              <a:t>“Why is honesty important for students?”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BB9A-D120-1E67-CC2C-DAFECD30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650" y="2006683"/>
            <a:ext cx="7754992" cy="3694176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arenR"/>
            </a:pPr>
            <a:r>
              <a:rPr lang="en-PH" sz="3200" b="1" dirty="0"/>
              <a:t>Promotes personal growth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PH" sz="3200" b="1" dirty="0"/>
              <a:t>Builds trust and respect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PH" sz="3200" b="1" dirty="0"/>
              <a:t>Enhances real learning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PH" sz="3200" b="1" dirty="0"/>
              <a:t>Builds good character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PH" sz="3200" b="1" dirty="0"/>
              <a:t>Prevents negative consequences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1828-A6A7-F47C-23F0-B9B283B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79B-AEF8-4167-8DC7-B6435126C7AC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B6AD-0238-F2B3-1212-C6A48BFD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F8C44-826D-805B-DA3E-53898D39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3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B72-C6E6-A756-9E93-391A056E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1" y="548640"/>
            <a:ext cx="10520125" cy="1179576"/>
          </a:xfrm>
        </p:spPr>
        <p:txBody>
          <a:bodyPr/>
          <a:lstStyle/>
          <a:p>
            <a:r>
              <a:rPr lang="en-PH" b="1" dirty="0"/>
              <a:t>1) Honesty promotes personal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BB9A-D120-1E67-CC2C-DAFECD30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41" y="1997255"/>
            <a:ext cx="11238292" cy="3694176"/>
          </a:xfrm>
        </p:spPr>
        <p:txBody>
          <a:bodyPr>
            <a:normAutofit lnSpcReduction="10000"/>
          </a:bodyPr>
          <a:lstStyle/>
          <a:p>
            <a:pPr lvl="2">
              <a:buFont typeface="Wingdings" panose="05000000000000000000" pitchFamily="2" charset="2"/>
              <a:buChar char="ü"/>
            </a:pPr>
            <a:r>
              <a:rPr lang="en-PH" sz="3000" b="1" dirty="0"/>
              <a:t>Honesty encourages personal </a:t>
            </a:r>
            <a:r>
              <a:rPr lang="en-PH" sz="3000" b="1" u="sng" dirty="0"/>
              <a:t>accountability</a:t>
            </a:r>
            <a:r>
              <a:rPr lang="en-PH" sz="3000" b="1" dirty="0"/>
              <a:t> </a:t>
            </a:r>
          </a:p>
          <a:p>
            <a:pPr marL="914400" lvl="2" indent="0">
              <a:buNone/>
            </a:pPr>
            <a:r>
              <a:rPr lang="en-PH" sz="3000" b="1" dirty="0"/>
              <a:t>	and responsibility for one’s own learning.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3000" b="1" dirty="0"/>
              <a:t>Honesty helps students learn from their </a:t>
            </a:r>
            <a:r>
              <a:rPr lang="en-PH" sz="3000" b="1" u="sng" dirty="0"/>
              <a:t>mistakes</a:t>
            </a:r>
            <a:r>
              <a:rPr lang="en-PH" sz="3000" b="1" dirty="0"/>
              <a:t> </a:t>
            </a:r>
          </a:p>
          <a:p>
            <a:pPr marL="914400" lvl="2" indent="0">
              <a:buNone/>
            </a:pPr>
            <a:r>
              <a:rPr lang="en-PH" sz="3000" b="1" dirty="0"/>
              <a:t>	and grow, both academically and personally.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3000" b="1" dirty="0"/>
              <a:t>When students honestly do their own work,</a:t>
            </a:r>
          </a:p>
          <a:p>
            <a:pPr marL="914400" lvl="2" indent="0">
              <a:buNone/>
            </a:pPr>
            <a:r>
              <a:rPr lang="en-PH" sz="3000" b="1" dirty="0"/>
              <a:t>	their self confidence is increased and 	</a:t>
            </a:r>
          </a:p>
          <a:p>
            <a:pPr marL="914400" lvl="2" indent="0">
              <a:buNone/>
            </a:pPr>
            <a:r>
              <a:rPr lang="en-PH" sz="3000" b="1" dirty="0"/>
              <a:t>	their </a:t>
            </a:r>
            <a:r>
              <a:rPr lang="en-PH" sz="3000" b="1" u="sng" dirty="0"/>
              <a:t>self-esteem</a:t>
            </a:r>
            <a:r>
              <a:rPr lang="en-PH" sz="3000" b="1" dirty="0"/>
              <a:t> is enhanced.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1828-A6A7-F47C-23F0-B9B283B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79B-AEF8-4167-8DC7-B6435126C7AC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B6AD-0238-F2B3-1212-C6A48BFD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F8C44-826D-805B-DA3E-53898D39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4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B72-C6E6-A756-9E93-391A056E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1" y="548640"/>
            <a:ext cx="10520125" cy="1179576"/>
          </a:xfrm>
        </p:spPr>
        <p:txBody>
          <a:bodyPr>
            <a:normAutofit/>
          </a:bodyPr>
          <a:lstStyle/>
          <a:p>
            <a:r>
              <a:rPr lang="en-US" b="1" dirty="0"/>
              <a:t>2) Honesty builds trust and respect</a:t>
            </a:r>
            <a:endParaRPr lang="en-PH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BB9A-D120-1E67-CC2C-DAFECD30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107" y="1865864"/>
            <a:ext cx="11811785" cy="3694176"/>
          </a:xfrm>
        </p:spPr>
        <p:txBody>
          <a:bodyPr>
            <a:normAutofit fontScale="92500"/>
          </a:bodyPr>
          <a:lstStyle/>
          <a:p>
            <a:pPr lvl="2">
              <a:buFont typeface="Wingdings" panose="05000000000000000000" pitchFamily="2" charset="2"/>
              <a:buChar char="ü"/>
            </a:pPr>
            <a:r>
              <a:rPr lang="en-PH" sz="3200" b="1" dirty="0"/>
              <a:t>Honesty helps in building </a:t>
            </a:r>
            <a:r>
              <a:rPr lang="en-PH" sz="3200" b="1" u="sng" dirty="0"/>
              <a:t>trust</a:t>
            </a:r>
            <a:r>
              <a:rPr lang="en-PH" sz="3200" b="1" dirty="0"/>
              <a:t> with </a:t>
            </a:r>
          </a:p>
          <a:p>
            <a:pPr marL="914400" lvl="2" indent="0">
              <a:buNone/>
            </a:pPr>
            <a:r>
              <a:rPr lang="en-PH" sz="3200" b="1" dirty="0"/>
              <a:t>	teachers, peers, and parents.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3200" b="1" dirty="0"/>
              <a:t>When students are honest, </a:t>
            </a:r>
          </a:p>
          <a:p>
            <a:pPr marL="914400" lvl="2" indent="0">
              <a:buNone/>
            </a:pPr>
            <a:r>
              <a:rPr lang="en-PH" sz="3200" b="1" dirty="0"/>
              <a:t>	others are more likely to </a:t>
            </a:r>
            <a:r>
              <a:rPr lang="en-PH" sz="3200" b="1" u="sng" dirty="0"/>
              <a:t>respect</a:t>
            </a:r>
            <a:r>
              <a:rPr lang="en-PH" sz="3200" b="1" dirty="0"/>
              <a:t> and rely on them.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3200" b="1" dirty="0"/>
              <a:t>Trust and respect strengthen </a:t>
            </a:r>
            <a:r>
              <a:rPr lang="en-PH" sz="3200" b="1" u="sng" dirty="0"/>
              <a:t>relationships</a:t>
            </a:r>
            <a:r>
              <a:rPr lang="en-PH" sz="3200" b="1" dirty="0"/>
              <a:t> </a:t>
            </a:r>
          </a:p>
          <a:p>
            <a:pPr marL="914400" lvl="2" indent="0">
              <a:buNone/>
            </a:pPr>
            <a:r>
              <a:rPr lang="en-PH" sz="3200" b="1" dirty="0"/>
              <a:t>	and create a positive learning environment.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1828-A6A7-F47C-23F0-B9B283B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79B-AEF8-4167-8DC7-B6435126C7AC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B6AD-0238-F2B3-1212-C6A48BFD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F8C44-826D-805B-DA3E-53898D39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B72-C6E6-A756-9E93-391A056E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1" y="548640"/>
            <a:ext cx="10520125" cy="1179576"/>
          </a:xfrm>
        </p:spPr>
        <p:txBody>
          <a:bodyPr/>
          <a:lstStyle/>
          <a:p>
            <a:r>
              <a:rPr lang="en-PH" b="1" dirty="0"/>
              <a:t>3) Honesty enhances real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BB9A-D120-1E67-CC2C-DAFECD30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8" y="2063244"/>
            <a:ext cx="11683142" cy="3694176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ü"/>
            </a:pPr>
            <a:r>
              <a:rPr lang="en-PH" sz="3000" b="1" dirty="0"/>
              <a:t>Being honest ensures that students </a:t>
            </a:r>
          </a:p>
          <a:p>
            <a:pPr marL="914400" lvl="2" indent="0">
              <a:buNone/>
            </a:pPr>
            <a:r>
              <a:rPr lang="en-PH" sz="3000" b="1" dirty="0"/>
              <a:t>	truly learn and </a:t>
            </a:r>
            <a:r>
              <a:rPr lang="en-PH" sz="3000" b="1" u="sng" dirty="0"/>
              <a:t>understand</a:t>
            </a:r>
            <a:r>
              <a:rPr lang="en-PH" sz="3000" b="1" dirty="0"/>
              <a:t> the subject material.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3000" b="1" dirty="0"/>
              <a:t>Honest learning leads to a deeper </a:t>
            </a:r>
            <a:r>
              <a:rPr lang="en-PH" sz="3000" b="1" u="sng" dirty="0"/>
              <a:t>grasp</a:t>
            </a:r>
            <a:r>
              <a:rPr lang="en-PH" sz="3000" b="1" dirty="0"/>
              <a:t> </a:t>
            </a:r>
          </a:p>
          <a:p>
            <a:pPr marL="914400" lvl="2" indent="0">
              <a:buNone/>
            </a:pPr>
            <a:r>
              <a:rPr lang="en-PH" sz="3000" b="1" dirty="0"/>
              <a:t>	of the subject matter.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3000" b="1" dirty="0"/>
              <a:t>Honesty also leads to a better preparation </a:t>
            </a:r>
          </a:p>
          <a:p>
            <a:pPr marL="914400" lvl="2" indent="0">
              <a:buNone/>
            </a:pPr>
            <a:r>
              <a:rPr lang="en-PH" sz="3000" b="1" dirty="0"/>
              <a:t>	for </a:t>
            </a:r>
            <a:r>
              <a:rPr lang="en-PH" sz="3000" b="1" u="sng" dirty="0"/>
              <a:t>future</a:t>
            </a:r>
            <a:r>
              <a:rPr lang="en-PH" sz="3000" b="1" dirty="0"/>
              <a:t> challenges.</a:t>
            </a:r>
          </a:p>
          <a:p>
            <a:pPr lvl="2"/>
            <a:endParaRPr lang="en-PH" sz="32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1828-A6A7-F47C-23F0-B9B283B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79B-AEF8-4167-8DC7-B6435126C7AC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B6AD-0238-F2B3-1212-C6A48BFD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F8C44-826D-805B-DA3E-53898D39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3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B72-C6E6-A756-9E93-391A056E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1" y="548640"/>
            <a:ext cx="10520125" cy="1179576"/>
          </a:xfrm>
        </p:spPr>
        <p:txBody>
          <a:bodyPr/>
          <a:lstStyle/>
          <a:p>
            <a:r>
              <a:rPr lang="en-PH" b="1" dirty="0"/>
              <a:t>4) Honesty builds good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BB9A-D120-1E67-CC2C-DAFECD30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48" y="2063100"/>
            <a:ext cx="11043595" cy="429325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ü"/>
            </a:pPr>
            <a:r>
              <a:rPr lang="en-PH" sz="3000" b="1" dirty="0"/>
              <a:t>Honesty is a key component of strong </a:t>
            </a:r>
            <a:r>
              <a:rPr lang="en-PH" sz="3000" b="1" u="sng" dirty="0"/>
              <a:t>character</a:t>
            </a:r>
            <a:r>
              <a:rPr lang="en-PH" sz="3000" b="1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3000" b="1" dirty="0"/>
              <a:t>By being honest, students develop </a:t>
            </a:r>
          </a:p>
          <a:p>
            <a:pPr marL="914400" lvl="2" indent="0">
              <a:buNone/>
            </a:pPr>
            <a:r>
              <a:rPr lang="en-PH" sz="3000" b="1" dirty="0"/>
              <a:t>	</a:t>
            </a:r>
            <a:r>
              <a:rPr lang="en-PH" sz="3000" b="1" u="sng" dirty="0"/>
              <a:t>integrity</a:t>
            </a:r>
            <a:r>
              <a:rPr lang="en-PH" sz="3000" b="1" dirty="0"/>
              <a:t> and moral values </a:t>
            </a:r>
          </a:p>
          <a:p>
            <a:pPr marL="914400" lvl="2" indent="0">
              <a:buNone/>
            </a:pPr>
            <a:r>
              <a:rPr lang="en-PH" sz="3000" b="1" dirty="0"/>
              <a:t>	that will guide them throughout their lives.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3000" b="1" dirty="0"/>
              <a:t>Honesty helps them make ethical </a:t>
            </a:r>
            <a:r>
              <a:rPr lang="en-PH" sz="3000" b="1" u="sng" dirty="0"/>
              <a:t>decisions</a:t>
            </a:r>
            <a:r>
              <a:rPr lang="en-PH" sz="3000" b="1" dirty="0"/>
              <a:t> </a:t>
            </a:r>
          </a:p>
          <a:p>
            <a:pPr marL="914400" lvl="2" indent="0">
              <a:buNone/>
            </a:pPr>
            <a:r>
              <a:rPr lang="en-PH" sz="3000" b="1" dirty="0"/>
              <a:t>	in both their personal and professional lives.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1828-A6A7-F47C-23F0-B9B283B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79B-AEF8-4167-8DC7-B6435126C7AC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B6AD-0238-F2B3-1212-C6A48BFD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F8C44-826D-805B-DA3E-53898D39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9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B72-C6E6-A756-9E93-391A056E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68" y="435516"/>
            <a:ext cx="11532124" cy="1179576"/>
          </a:xfrm>
        </p:spPr>
        <p:txBody>
          <a:bodyPr>
            <a:normAutofit/>
          </a:bodyPr>
          <a:lstStyle/>
          <a:p>
            <a:r>
              <a:rPr lang="en-PH" b="1" dirty="0"/>
              <a:t>5) Honesty prevents negative consequences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BB9A-D120-1E67-CC2C-DAFECD30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68" y="1664023"/>
            <a:ext cx="9960708" cy="4840472"/>
          </a:xfrm>
        </p:spPr>
        <p:txBody>
          <a:bodyPr>
            <a:noAutofit/>
          </a:bodyPr>
          <a:lstStyle/>
          <a:p>
            <a:pPr lvl="2">
              <a:buFont typeface="Wingdings" panose="05000000000000000000" pitchFamily="2" charset="2"/>
              <a:buChar char="ü"/>
            </a:pPr>
            <a:r>
              <a:rPr lang="en-PH" sz="2800" b="1" dirty="0"/>
              <a:t>Dishonesty, such as cheating or plagiarism, </a:t>
            </a:r>
          </a:p>
          <a:p>
            <a:pPr marL="914400" lvl="2" indent="0">
              <a:buNone/>
            </a:pPr>
            <a:r>
              <a:rPr lang="en-PH" sz="2800" b="1" dirty="0"/>
              <a:t>	can lead to serious </a:t>
            </a:r>
            <a:r>
              <a:rPr lang="en-PH" sz="2800" b="1" u="sng" dirty="0"/>
              <a:t>negative</a:t>
            </a:r>
            <a:r>
              <a:rPr lang="en-PH" sz="2800" b="1" dirty="0"/>
              <a:t> consequences, </a:t>
            </a:r>
          </a:p>
          <a:p>
            <a:pPr marL="914400" lvl="2" indent="0">
              <a:buNone/>
            </a:pPr>
            <a:r>
              <a:rPr lang="en-PH" sz="2800" b="1" dirty="0"/>
              <a:t>	such as failing grades, disciplinary action, </a:t>
            </a:r>
          </a:p>
          <a:p>
            <a:pPr marL="914400" lvl="2" indent="0">
              <a:buNone/>
            </a:pPr>
            <a:r>
              <a:rPr lang="en-PH" sz="2800" b="1" dirty="0"/>
              <a:t>	or even expulsion.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2800" b="1" dirty="0"/>
              <a:t>Honesty helps students </a:t>
            </a:r>
          </a:p>
          <a:p>
            <a:pPr marL="914400" lvl="2" indent="0">
              <a:buNone/>
            </a:pPr>
            <a:r>
              <a:rPr lang="en-PH" sz="2800" b="1" dirty="0"/>
              <a:t>	avoid these negative outcomes and </a:t>
            </a:r>
          </a:p>
          <a:p>
            <a:pPr marL="914400" lvl="2" indent="0">
              <a:buNone/>
            </a:pPr>
            <a:r>
              <a:rPr lang="en-PH" sz="2800" b="1" dirty="0"/>
              <a:t>	maintain a good academic </a:t>
            </a:r>
            <a:r>
              <a:rPr lang="en-PH" sz="2800" b="1" u="sng" dirty="0"/>
              <a:t>record</a:t>
            </a:r>
            <a:r>
              <a:rPr lang="en-PH" sz="2800" b="1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PH" sz="2800" b="1" dirty="0"/>
              <a:t>Being honest leads to</a:t>
            </a:r>
          </a:p>
          <a:p>
            <a:pPr marL="914400" lvl="2" indent="0">
              <a:buNone/>
            </a:pPr>
            <a:r>
              <a:rPr lang="en-PH" sz="2800" b="1" dirty="0"/>
              <a:t>	</a:t>
            </a:r>
            <a:r>
              <a:rPr lang="en-PH" sz="2800" b="1" u="sng" dirty="0"/>
              <a:t>peace</a:t>
            </a:r>
            <a:r>
              <a:rPr lang="en-PH" sz="2800" b="1" dirty="0"/>
              <a:t> of mind and better mental health.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1828-A6A7-F47C-23F0-B9B283B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79B-AEF8-4167-8DC7-B6435126C7AC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B6AD-0238-F2B3-1212-C6A48BFD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F8C44-826D-805B-DA3E-53898D39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6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06B72-C6E6-A756-9E93-391A056EE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1" y="548640"/>
            <a:ext cx="10520125" cy="1179576"/>
          </a:xfrm>
        </p:spPr>
        <p:txBody>
          <a:bodyPr/>
          <a:lstStyle/>
          <a:p>
            <a:r>
              <a:rPr lang="en-PH" b="1" dirty="0"/>
              <a:t>Remember this acronym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1828-A6A7-F47C-23F0-B9B283B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A379B-AEF8-4167-8DC7-B6435126C7AC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B6AD-0238-F2B3-1212-C6A48BFD6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J.O.Gonzales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F8C44-826D-805B-DA3E-53898D39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41CC2-D535-45DB-766A-A8E520FA5484}"/>
              </a:ext>
            </a:extLst>
          </p:cNvPr>
          <p:cNvSpPr txBox="1"/>
          <p:nvPr/>
        </p:nvSpPr>
        <p:spPr>
          <a:xfrm>
            <a:off x="4203232" y="1549103"/>
            <a:ext cx="3791634" cy="4880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sz="3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US" sz="3200" dirty="0"/>
              <a:t> – Hardworking</a:t>
            </a:r>
          </a:p>
          <a:p>
            <a:pPr>
              <a:lnSpc>
                <a:spcPct val="125000"/>
              </a:lnSpc>
            </a:pPr>
            <a:r>
              <a:rPr lang="en-US" sz="3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z="3200" dirty="0"/>
              <a:t> – Open</a:t>
            </a:r>
          </a:p>
          <a:p>
            <a:pPr>
              <a:lnSpc>
                <a:spcPct val="125000"/>
              </a:lnSpc>
            </a:pPr>
            <a:r>
              <a:rPr lang="en-US" sz="3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en-US" sz="3200" dirty="0"/>
              <a:t> – Noble</a:t>
            </a:r>
          </a:p>
          <a:p>
            <a:pPr>
              <a:lnSpc>
                <a:spcPct val="125000"/>
              </a:lnSpc>
            </a:pPr>
            <a:r>
              <a:rPr lang="en-US" sz="3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sz="3200" dirty="0"/>
              <a:t> – Engaged</a:t>
            </a:r>
          </a:p>
          <a:p>
            <a:pPr>
              <a:lnSpc>
                <a:spcPct val="125000"/>
              </a:lnSpc>
            </a:pPr>
            <a:r>
              <a:rPr lang="en-US" sz="3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US" sz="3200" dirty="0"/>
              <a:t> – Sincere</a:t>
            </a:r>
          </a:p>
          <a:p>
            <a:pPr>
              <a:lnSpc>
                <a:spcPct val="125000"/>
              </a:lnSpc>
            </a:pPr>
            <a:r>
              <a:rPr lang="en-US" sz="3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sz="3200" dirty="0"/>
              <a:t> – Trustworthy</a:t>
            </a:r>
          </a:p>
          <a:p>
            <a:pPr>
              <a:lnSpc>
                <a:spcPct val="125000"/>
              </a:lnSpc>
            </a:pPr>
            <a:r>
              <a:rPr lang="en-US" sz="3600" b="1" dirty="0">
                <a:solidFill>
                  <a:srgbClr val="A5002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r>
              <a:rPr lang="en-US" sz="3200" dirty="0"/>
              <a:t> – Yielding growth</a:t>
            </a:r>
            <a:endParaRPr lang="en-PH" sz="3200" dirty="0"/>
          </a:p>
        </p:txBody>
      </p:sp>
    </p:spTree>
    <p:extLst>
      <p:ext uri="{BB962C8B-B14F-4D97-AF65-F5344CB8AC3E}">
        <p14:creationId xmlns:p14="http://schemas.microsoft.com/office/powerpoint/2010/main" val="123224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8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 bldLvl="5"/>
    </p:bldLst>
  </p:timing>
</p:sld>
</file>

<file path=ppt/theme/theme1.xml><?xml version="1.0" encoding="utf-8"?>
<a:theme xmlns:a="http://schemas.openxmlformats.org/drawingml/2006/main" name="AccentBoxVTI">
  <a:themeElements>
    <a:clrScheme name="AnalogousFromRegularSeedLeftStep">
      <a:dk1>
        <a:srgbClr val="000000"/>
      </a:dk1>
      <a:lt1>
        <a:srgbClr val="FFFFFF"/>
      </a:lt1>
      <a:dk2>
        <a:srgbClr val="2E1B30"/>
      </a:dk2>
      <a:lt2>
        <a:srgbClr val="F0F3F2"/>
      </a:lt2>
      <a:accent1>
        <a:srgbClr val="E7295E"/>
      </a:accent1>
      <a:accent2>
        <a:srgbClr val="D5179B"/>
      </a:accent2>
      <a:accent3>
        <a:srgbClr val="D129E7"/>
      </a:accent3>
      <a:accent4>
        <a:srgbClr val="7117D5"/>
      </a:accent4>
      <a:accent5>
        <a:srgbClr val="372DE7"/>
      </a:accent5>
      <a:accent6>
        <a:srgbClr val="175CD5"/>
      </a:accent6>
      <a:hlink>
        <a:srgbClr val="349C7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9D84EFE24A524D926B08C8CC82E671" ma:contentTypeVersion="0" ma:contentTypeDescription="Create a new document." ma:contentTypeScope="" ma:versionID="c8aae15db90aa288993ac2b6b312250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B4E098-93A6-427B-874A-A8622AABD18F}"/>
</file>

<file path=customXml/itemProps2.xml><?xml version="1.0" encoding="utf-8"?>
<ds:datastoreItem xmlns:ds="http://schemas.openxmlformats.org/officeDocument/2006/customXml" ds:itemID="{8B0AF574-C204-4F51-9667-63D5796E7CC1}"/>
</file>

<file path=customXml/itemProps3.xml><?xml version="1.0" encoding="utf-8"?>
<ds:datastoreItem xmlns:ds="http://schemas.openxmlformats.org/officeDocument/2006/customXml" ds:itemID="{D575949B-8C19-4E0E-A9A9-A4F66DFF7F0F}"/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396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Avenir Next LT Pro</vt:lpstr>
      <vt:lpstr>Calibri</vt:lpstr>
      <vt:lpstr>Wingdings</vt:lpstr>
      <vt:lpstr>AccentBoxVTI</vt:lpstr>
      <vt:lpstr>Honesty </vt:lpstr>
      <vt:lpstr>“Why is honesty important for students?”</vt:lpstr>
      <vt:lpstr>1) Honesty promotes personal growth</vt:lpstr>
      <vt:lpstr>2) Honesty builds trust and respect</vt:lpstr>
      <vt:lpstr>3) Honesty enhances real learning</vt:lpstr>
      <vt:lpstr>4) Honesty builds good character</vt:lpstr>
      <vt:lpstr>5) Honesty prevents negative consequences</vt:lpstr>
      <vt:lpstr>Remember this acronym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Jacobo Gonzales</dc:creator>
  <cp:lastModifiedBy>Jacobo Gonzales</cp:lastModifiedBy>
  <cp:revision>5</cp:revision>
  <dcterms:created xsi:type="dcterms:W3CDTF">2024-09-11T23:35:33Z</dcterms:created>
  <dcterms:modified xsi:type="dcterms:W3CDTF">2025-02-10T02:40:08Z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0x010100399D84EFE24A524D926B08C8CC82E671</vt:lpwstr>
  </property>
</Properties>
</file>