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28"/>
  </p:notesMasterIdLst>
  <p:handoutMasterIdLst>
    <p:handoutMasterId r:id="rId29"/>
  </p:handoutMasterIdLst>
  <p:sldIdLst>
    <p:sldId id="261" r:id="rId5"/>
    <p:sldId id="273" r:id="rId6"/>
    <p:sldId id="280" r:id="rId7"/>
    <p:sldId id="313" r:id="rId8"/>
    <p:sldId id="314" r:id="rId9"/>
    <p:sldId id="315" r:id="rId10"/>
    <p:sldId id="316" r:id="rId11"/>
    <p:sldId id="317" r:id="rId12"/>
    <p:sldId id="318" r:id="rId13"/>
    <p:sldId id="319" r:id="rId14"/>
    <p:sldId id="286" r:id="rId15"/>
    <p:sldId id="320" r:id="rId16"/>
    <p:sldId id="323" r:id="rId17"/>
    <p:sldId id="300" r:id="rId18"/>
    <p:sldId id="321" r:id="rId19"/>
    <p:sldId id="322" r:id="rId20"/>
    <p:sldId id="324" r:id="rId21"/>
    <p:sldId id="325" r:id="rId22"/>
    <p:sldId id="326" r:id="rId23"/>
    <p:sldId id="327" r:id="rId24"/>
    <p:sldId id="328" r:id="rId25"/>
    <p:sldId id="330" r:id="rId26"/>
    <p:sldId id="30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4" autoAdjust="0"/>
  </p:normalViewPr>
  <p:slideViewPr>
    <p:cSldViewPr>
      <p:cViewPr varScale="1">
        <p:scale>
          <a:sx n="63" d="100"/>
          <a:sy n="63" d="100"/>
        </p:scale>
        <p:origin x="804" y="56"/>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9/10/2025</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9/10/2025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634AC-56FE-22D9-9702-F244D7F125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143221-1DA7-2572-7E06-D79A0E974E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4829B1-7D19-6777-B6E7-692451EFA2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E5C133-2794-3C20-110C-BB49BCC2532F}"/>
              </a:ext>
            </a:extLst>
          </p:cNvPr>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938444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60FF5-9435-F1FA-DFF6-797BAA024F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DB0C08-35D2-181F-6AE8-33016FB164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0FCF70-D199-2BFB-0685-0E64F0FFD3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590B20-63F5-2450-19C9-6C8A0E2EBE7F}"/>
              </a:ext>
            </a:extLst>
          </p:cNvPr>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3281081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A2E35-2A70-3256-87BB-423B1C7B9C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D9314D-7F8C-9603-3D45-47DADA382D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B41D99-F04A-DFC7-77A3-01A7FA586C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F004BD-EAC1-03D8-B23C-83B2204131FB}"/>
              </a:ext>
            </a:extLst>
          </p:cNvPr>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3603647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42B3B-D7E4-D803-31D0-1B1797E2C8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936628-15A1-DF37-A99D-8F10E84611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DF213A-D75D-0BAF-8F70-A4B25DDFCC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28CB3A-D740-D1F5-4746-7685CCA8C7AB}"/>
              </a:ext>
            </a:extLst>
          </p:cNvPr>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2947845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B5B6E-BD03-F1E1-9C80-68DEBF617D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12BED7-AA81-6BCB-2B25-164E7A3A32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958A49-0ADD-FC39-74AD-A9295A169B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5D13AE-EE6B-6E6B-B313-86467C5A3945}"/>
              </a:ext>
            </a:extLst>
          </p:cNvPr>
          <p:cNvSpPr>
            <a:spLocks noGrp="1"/>
          </p:cNvSpPr>
          <p:nvPr>
            <p:ph type="sldNum" sz="quarter" idx="5"/>
          </p:nvPr>
        </p:nvSpPr>
        <p:spPr/>
        <p:txBody>
          <a:bodyPr/>
          <a:lstStyle/>
          <a:p>
            <a:fld id="{DAE5FABD-26C8-4F74-B1E3-45BC91BC9D7B}" type="slidenum">
              <a:rPr lang="en-US" noProof="0" smtClean="0"/>
              <a:pPr/>
              <a:t>16</a:t>
            </a:fld>
            <a:endParaRPr lang="en-US" noProof="0" dirty="0"/>
          </a:p>
        </p:txBody>
      </p:sp>
    </p:spTree>
    <p:extLst>
      <p:ext uri="{BB962C8B-B14F-4D97-AF65-F5344CB8AC3E}">
        <p14:creationId xmlns:p14="http://schemas.microsoft.com/office/powerpoint/2010/main" val="57322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A6BED-9B4A-5A45-37E2-D0B965CCE3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795689-89A4-C2CE-3033-9451CE85A9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8BD345-7521-3EFD-9592-8C157336351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B5A8671-1534-216D-85E8-D0C6ABA07560}"/>
              </a:ext>
            </a:extLst>
          </p:cNvPr>
          <p:cNvSpPr>
            <a:spLocks noGrp="1"/>
          </p:cNvSpPr>
          <p:nvPr>
            <p:ph type="sldNum" sz="quarter" idx="5"/>
          </p:nvPr>
        </p:nvSpPr>
        <p:spPr/>
        <p:txBody>
          <a:bodyPr/>
          <a:lstStyle/>
          <a:p>
            <a:fld id="{DAE5FABD-26C8-4F74-B1E3-45BC91BC9D7B}" type="slidenum">
              <a:rPr lang="en-US" noProof="0" smtClean="0"/>
              <a:pPr/>
              <a:t>17</a:t>
            </a:fld>
            <a:endParaRPr lang="en-US" noProof="0" dirty="0"/>
          </a:p>
        </p:txBody>
      </p:sp>
    </p:spTree>
    <p:extLst>
      <p:ext uri="{BB962C8B-B14F-4D97-AF65-F5344CB8AC3E}">
        <p14:creationId xmlns:p14="http://schemas.microsoft.com/office/powerpoint/2010/main" val="948706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3E201-346A-B242-7A22-3DE14FDD60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E4B803-C8CB-599D-9666-055972473F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613F22-7BF8-4582-390C-D14DED7D56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359F58-E0E0-4029-5D70-AC2E653999A5}"/>
              </a:ext>
            </a:extLst>
          </p:cNvPr>
          <p:cNvSpPr>
            <a:spLocks noGrp="1"/>
          </p:cNvSpPr>
          <p:nvPr>
            <p:ph type="sldNum" sz="quarter" idx="5"/>
          </p:nvPr>
        </p:nvSpPr>
        <p:spPr/>
        <p:txBody>
          <a:bodyPr/>
          <a:lstStyle/>
          <a:p>
            <a:fld id="{DAE5FABD-26C8-4F74-B1E3-45BC91BC9D7B}" type="slidenum">
              <a:rPr lang="en-US" noProof="0" smtClean="0"/>
              <a:pPr/>
              <a:t>18</a:t>
            </a:fld>
            <a:endParaRPr lang="en-US" noProof="0" dirty="0"/>
          </a:p>
        </p:txBody>
      </p:sp>
    </p:spTree>
    <p:extLst>
      <p:ext uri="{BB962C8B-B14F-4D97-AF65-F5344CB8AC3E}">
        <p14:creationId xmlns:p14="http://schemas.microsoft.com/office/powerpoint/2010/main" val="1495425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BC5C9-389E-7A5F-095A-CD11B71397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8DC7A-9465-D21E-DF94-2BB6B57E99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12AD1E-B833-9513-C82D-B465415DC8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DE67E8-C72A-B74F-6964-526048C1A3E7}"/>
              </a:ext>
            </a:extLst>
          </p:cNvPr>
          <p:cNvSpPr>
            <a:spLocks noGrp="1"/>
          </p:cNvSpPr>
          <p:nvPr>
            <p:ph type="sldNum" sz="quarter" idx="5"/>
          </p:nvPr>
        </p:nvSpPr>
        <p:spPr/>
        <p:txBody>
          <a:bodyPr/>
          <a:lstStyle/>
          <a:p>
            <a:fld id="{DAE5FABD-26C8-4F74-B1E3-45BC91BC9D7B}" type="slidenum">
              <a:rPr lang="en-US" noProof="0" smtClean="0"/>
              <a:pPr/>
              <a:t>19</a:t>
            </a:fld>
            <a:endParaRPr lang="en-US" noProof="0" dirty="0"/>
          </a:p>
        </p:txBody>
      </p:sp>
    </p:spTree>
    <p:extLst>
      <p:ext uri="{BB962C8B-B14F-4D97-AF65-F5344CB8AC3E}">
        <p14:creationId xmlns:p14="http://schemas.microsoft.com/office/powerpoint/2010/main" val="284143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0E6F9-531A-FD51-1D8C-8B7C47F6AF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BD1F0B-3384-2D04-103F-71A13626B9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E5CFC1-CA2B-AAEA-C968-9C5C0E066C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280F48-D414-46A6-4094-8D939C120E12}"/>
              </a:ext>
            </a:extLst>
          </p:cNvPr>
          <p:cNvSpPr>
            <a:spLocks noGrp="1"/>
          </p:cNvSpPr>
          <p:nvPr>
            <p:ph type="sldNum" sz="quarter" idx="5"/>
          </p:nvPr>
        </p:nvSpPr>
        <p:spPr/>
        <p:txBody>
          <a:bodyPr/>
          <a:lstStyle/>
          <a:p>
            <a:fld id="{DAE5FABD-26C8-4F74-B1E3-45BC91BC9D7B}" type="slidenum">
              <a:rPr lang="en-US" noProof="0" smtClean="0"/>
              <a:pPr/>
              <a:t>20</a:t>
            </a:fld>
            <a:endParaRPr lang="en-US" noProof="0" dirty="0"/>
          </a:p>
        </p:txBody>
      </p:sp>
    </p:spTree>
    <p:extLst>
      <p:ext uri="{BB962C8B-B14F-4D97-AF65-F5344CB8AC3E}">
        <p14:creationId xmlns:p14="http://schemas.microsoft.com/office/powerpoint/2010/main" val="914564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18951-084C-036B-686A-B3CF0DEEA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935938-18E7-D74E-D464-8E7A4C8B04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84AD5A-41C7-3C54-187B-0444991AA0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081F4E-D5CE-ABB0-8E63-E4D3C5C2D5D8}"/>
              </a:ext>
            </a:extLst>
          </p:cNvPr>
          <p:cNvSpPr>
            <a:spLocks noGrp="1"/>
          </p:cNvSpPr>
          <p:nvPr>
            <p:ph type="sldNum" sz="quarter" idx="5"/>
          </p:nvPr>
        </p:nvSpPr>
        <p:spPr/>
        <p:txBody>
          <a:bodyPr/>
          <a:lstStyle/>
          <a:p>
            <a:fld id="{DAE5FABD-26C8-4F74-B1E3-45BC91BC9D7B}" type="slidenum">
              <a:rPr lang="en-US" noProof="0" smtClean="0"/>
              <a:pPr/>
              <a:t>21</a:t>
            </a:fld>
            <a:endParaRPr lang="en-US" noProof="0" dirty="0"/>
          </a:p>
        </p:txBody>
      </p:sp>
    </p:spTree>
    <p:extLst>
      <p:ext uri="{BB962C8B-B14F-4D97-AF65-F5344CB8AC3E}">
        <p14:creationId xmlns:p14="http://schemas.microsoft.com/office/powerpoint/2010/main" val="2601053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1F528-854A-BED1-A099-7F36396BA0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53F2EF-8DD3-06B1-C10E-E0124DDDE6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F56098-1168-2013-67AF-1A4815BF72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D3FFEA-F690-DEB6-5BB9-849604507509}"/>
              </a:ext>
            </a:extLst>
          </p:cNvPr>
          <p:cNvSpPr>
            <a:spLocks noGrp="1"/>
          </p:cNvSpPr>
          <p:nvPr>
            <p:ph type="sldNum" sz="quarter" idx="5"/>
          </p:nvPr>
        </p:nvSpPr>
        <p:spPr/>
        <p:txBody>
          <a:bodyPr/>
          <a:lstStyle/>
          <a:p>
            <a:fld id="{DAE5FABD-26C8-4F74-B1E3-45BC91BC9D7B}" type="slidenum">
              <a:rPr lang="en-US" noProof="0" smtClean="0"/>
              <a:pPr/>
              <a:t>22</a:t>
            </a:fld>
            <a:endParaRPr lang="en-US" noProof="0" dirty="0"/>
          </a:p>
        </p:txBody>
      </p:sp>
    </p:spTree>
    <p:extLst>
      <p:ext uri="{BB962C8B-B14F-4D97-AF65-F5344CB8AC3E}">
        <p14:creationId xmlns:p14="http://schemas.microsoft.com/office/powerpoint/2010/main" val="2011571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23</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C1DB2-101F-A5BE-A847-2C524480BE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04EC1E-FA2D-004C-A526-A2F44DFFAE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975D18-C422-FA6B-D65F-144F612165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FE8FC40-4283-9824-05CC-FB0DCEE12299}"/>
              </a:ext>
            </a:extLst>
          </p:cNvPr>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1457933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9EEFE-70EB-25E6-108F-9C61FC6048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60DA59-41C3-3DA3-0D7B-CBCCB7FB90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B3355C-4964-8495-AFA2-0BFAF4607C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685B57-E81A-798F-364F-3D6EC34E2FFF}"/>
              </a:ext>
            </a:extLst>
          </p:cNvPr>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3083019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F00F5-612F-9C8E-0278-D6FE8A6369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5A4D89-B563-5E2D-8DA0-3EDF8F8380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47EB64-0626-91FF-44D4-4E57E9C7F1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612B57-C39F-0F5C-C744-BF8019A0199E}"/>
              </a:ext>
            </a:extLst>
          </p:cNvPr>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770228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A57CB-64D6-3EDE-0B53-5345F46C00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5CEF4A-18D4-EFA5-5154-90BAD305A1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44B87E-A71D-F9DE-F0F9-34F45DAF9A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96B2E4-3ECF-D962-2925-CFB352F1C9F0}"/>
              </a:ext>
            </a:extLst>
          </p:cNvPr>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2414791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80F75-F6CF-56AC-0F47-01DC4A69A2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65AEFA-CF37-A2A7-41A8-E6EA9D5CFC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9D6B21-3919-6736-C3D2-AD311F5617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7AB575-94EA-F9E7-DCE4-61C2795CFEAF}"/>
              </a:ext>
            </a:extLst>
          </p:cNvPr>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1368429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5.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5.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5.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5.xml"/><Relationship Id="rId4" Type="http://schemas.openxmlformats.org/officeDocument/2006/relationships/image" Target="../media/image13.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qDrMAzCHFUU?si=4eg6todV-zazu070"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lstStyle/>
          <a:p>
            <a:r>
              <a:rPr lang="en-US" dirty="0"/>
              <a:t>INNOVATION AND IDEA GENERATION</a:t>
            </a: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lstStyle/>
          <a:p>
            <a:r>
              <a:rPr lang="en-US" dirty="0"/>
              <a:t>Chapter 2</a:t>
            </a:r>
          </a:p>
          <a:p>
            <a:endParaRPr lang="en-US"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A3D0B-5930-439D-64F0-8386DE5D913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CCC8904-17FD-7EDA-2315-7FF5DA9B7120}"/>
              </a:ext>
            </a:extLst>
          </p:cNvPr>
          <p:cNvSpPr>
            <a:spLocks noGrp="1"/>
          </p:cNvSpPr>
          <p:nvPr>
            <p:ph type="title"/>
          </p:nvPr>
        </p:nvSpPr>
        <p:spPr>
          <a:xfrm>
            <a:off x="548640" y="990600"/>
            <a:ext cx="10805160" cy="707886"/>
          </a:xfrm>
        </p:spPr>
        <p:txBody>
          <a:bodyPr/>
          <a:lstStyle/>
          <a:p>
            <a:r>
              <a:rPr lang="en-US" dirty="0"/>
              <a:t>Principles of sustainable innovation</a:t>
            </a:r>
          </a:p>
        </p:txBody>
      </p:sp>
      <p:sp>
        <p:nvSpPr>
          <p:cNvPr id="3" name="Slide Number Placeholder 2">
            <a:extLst>
              <a:ext uri="{FF2B5EF4-FFF2-40B4-BE49-F238E27FC236}">
                <a16:creationId xmlns:a16="http://schemas.microsoft.com/office/drawing/2014/main" id="{FBBFD1A0-2244-21B9-9430-CD00C6B70392}"/>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5" name="Text Placeholder 119">
            <a:extLst>
              <a:ext uri="{FF2B5EF4-FFF2-40B4-BE49-F238E27FC236}">
                <a16:creationId xmlns:a16="http://schemas.microsoft.com/office/drawing/2014/main" id="{6DA942C9-5375-2A22-5EF5-4C9B14A6EC92}"/>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2" name="Content Placeholder 12">
            <a:extLst>
              <a:ext uri="{FF2B5EF4-FFF2-40B4-BE49-F238E27FC236}">
                <a16:creationId xmlns:a16="http://schemas.microsoft.com/office/drawing/2014/main" id="{DD06AF72-0451-AA6E-B8D5-2809A2D7B333}"/>
              </a:ext>
            </a:extLst>
          </p:cNvPr>
          <p:cNvSpPr txBox="1">
            <a:spLocks/>
          </p:cNvSpPr>
          <p:nvPr/>
        </p:nvSpPr>
        <p:spPr>
          <a:xfrm>
            <a:off x="864528" y="1698486"/>
            <a:ext cx="9551951" cy="4754850"/>
          </a:xfrm>
          <a:prstGeom prst="rect">
            <a:avLst/>
          </a:prstGeom>
        </p:spPr>
        <p:txBody>
          <a:bodyPr>
            <a:normAutofit/>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n-US" sz="2400" b="1" dirty="0"/>
              <a:t>Value Creation. </a:t>
            </a:r>
          </a:p>
          <a:p>
            <a:pPr algn="just"/>
            <a:r>
              <a:rPr lang="en-US" sz="2400" b="1" dirty="0"/>
              <a:t>No risk, no innovation. </a:t>
            </a:r>
            <a:r>
              <a:rPr lang="en-US" sz="2400" dirty="0"/>
              <a:t>Most technopreneurs are risk taker because they are innovating new products or services which they have no assurance if it will survive in the market.</a:t>
            </a:r>
          </a:p>
          <a:p>
            <a:pPr algn="just"/>
            <a:r>
              <a:rPr lang="en-US" sz="2400" b="1" dirty="0"/>
              <a:t>New product process</a:t>
            </a:r>
            <a:r>
              <a:rPr lang="en-US" sz="2400" dirty="0"/>
              <a:t>. Innovation starts with a vision; an innovator should understand what they intend to develop for the benefit of their consumers and undergo with a structured process which includes idea generation, evaluation, prototyping, consumer feedback and success metrics.</a:t>
            </a:r>
          </a:p>
          <a:p>
            <a:pPr algn="just"/>
            <a:r>
              <a:rPr lang="en-US" sz="2400" b="1" dirty="0"/>
              <a:t>Ownership. </a:t>
            </a:r>
            <a:r>
              <a:rPr lang="en-US" sz="2400" dirty="0"/>
              <a:t>The business leader has all the ownership on the new products and innovation in such a way that he/she generates the ideas and develop the appropriate business model.</a:t>
            </a:r>
          </a:p>
          <a:p>
            <a:pPr algn="just"/>
            <a:endParaRPr lang="en-US" sz="2400" b="1" dirty="0"/>
          </a:p>
          <a:p>
            <a:pPr algn="just"/>
            <a:endParaRPr lang="en-US" sz="2400" dirty="0"/>
          </a:p>
        </p:txBody>
      </p:sp>
    </p:spTree>
    <p:extLst>
      <p:ext uri="{BB962C8B-B14F-4D97-AF65-F5344CB8AC3E}">
        <p14:creationId xmlns:p14="http://schemas.microsoft.com/office/powerpoint/2010/main" val="3951487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p:txBody>
          <a:bodyPr/>
          <a:lstStyle/>
          <a:p>
            <a:r>
              <a:rPr lang="en-US" dirty="0"/>
              <a:t>IDEA GENERATION</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905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E7678-44D2-5AE2-6B7F-9626651EBB0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F77B5A7-5478-D7E4-90CE-744DF5DDAF33}"/>
              </a:ext>
            </a:extLst>
          </p:cNvPr>
          <p:cNvSpPr>
            <a:spLocks noGrp="1"/>
          </p:cNvSpPr>
          <p:nvPr>
            <p:ph type="title"/>
          </p:nvPr>
        </p:nvSpPr>
        <p:spPr>
          <a:xfrm>
            <a:off x="548640" y="990600"/>
            <a:ext cx="10805160" cy="707886"/>
          </a:xfrm>
        </p:spPr>
        <p:txBody>
          <a:bodyPr/>
          <a:lstStyle/>
          <a:p>
            <a:r>
              <a:rPr lang="en-US" dirty="0"/>
              <a:t>IDEA PRESENTATIONS</a:t>
            </a:r>
          </a:p>
        </p:txBody>
      </p:sp>
      <p:sp>
        <p:nvSpPr>
          <p:cNvPr id="3" name="Slide Number Placeholder 2">
            <a:extLst>
              <a:ext uri="{FF2B5EF4-FFF2-40B4-BE49-F238E27FC236}">
                <a16:creationId xmlns:a16="http://schemas.microsoft.com/office/drawing/2014/main" id="{18BE07C9-82D3-D45C-EA05-2FFA4A88CE1A}"/>
              </a:ext>
            </a:extLst>
          </p:cNvPr>
          <p:cNvSpPr>
            <a:spLocks noGrp="1"/>
          </p:cNvSpPr>
          <p:nvPr>
            <p:ph type="sldNum" sz="quarter" idx="4"/>
          </p:nvPr>
        </p:nvSpPr>
        <p:spPr/>
        <p:txBody>
          <a:bodyPr/>
          <a:lstStyle/>
          <a:p>
            <a:fld id="{4FAB73BC-B049-4115-A692-8D63A059BFB8}" type="slidenum">
              <a:rPr lang="en-US" smtClean="0"/>
              <a:pPr/>
              <a:t>12</a:t>
            </a:fld>
            <a:endParaRPr lang="en-US" dirty="0"/>
          </a:p>
        </p:txBody>
      </p:sp>
      <p:sp>
        <p:nvSpPr>
          <p:cNvPr id="5" name="Text Placeholder 119">
            <a:extLst>
              <a:ext uri="{FF2B5EF4-FFF2-40B4-BE49-F238E27FC236}">
                <a16:creationId xmlns:a16="http://schemas.microsoft.com/office/drawing/2014/main" id="{AAB6484D-F61A-6B76-A866-8671BAD68E11}"/>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2" name="Content Placeholder 12">
            <a:extLst>
              <a:ext uri="{FF2B5EF4-FFF2-40B4-BE49-F238E27FC236}">
                <a16:creationId xmlns:a16="http://schemas.microsoft.com/office/drawing/2014/main" id="{509E73DF-B377-BE5C-375A-2893B2384A8E}"/>
              </a:ext>
            </a:extLst>
          </p:cNvPr>
          <p:cNvSpPr txBox="1">
            <a:spLocks/>
          </p:cNvSpPr>
          <p:nvPr/>
        </p:nvSpPr>
        <p:spPr>
          <a:xfrm>
            <a:off x="864528" y="1698486"/>
            <a:ext cx="9551951" cy="3674730"/>
          </a:xfrm>
          <a:prstGeom prst="rect">
            <a:avLst/>
          </a:prstGeom>
        </p:spPr>
        <p:txBody>
          <a:bodyPr>
            <a:normAutofit/>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n-US" sz="2400" b="1" dirty="0"/>
              <a:t>Presentation</a:t>
            </a:r>
            <a:r>
              <a:rPr lang="en-US" sz="2400" dirty="0"/>
              <a:t> is a big challenge to everyone because we never know if the audience will listen to you and if they are interested about your topic.</a:t>
            </a:r>
          </a:p>
          <a:p>
            <a:pPr algn="just"/>
            <a:r>
              <a:rPr lang="en-US" sz="2400" dirty="0"/>
              <a:t>The presenter must be fully prepared and knows what is the topic thoroughly.</a:t>
            </a:r>
          </a:p>
          <a:p>
            <a:pPr algn="just"/>
            <a:endParaRPr lang="en-US" sz="2400" dirty="0"/>
          </a:p>
        </p:txBody>
      </p:sp>
    </p:spTree>
    <p:extLst>
      <p:ext uri="{BB962C8B-B14F-4D97-AF65-F5344CB8AC3E}">
        <p14:creationId xmlns:p14="http://schemas.microsoft.com/office/powerpoint/2010/main" val="396248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B39FD-C360-2BB3-008F-1FE819F2292A}"/>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888A5975-80FA-2F8A-F744-99C3EE370EEA}"/>
              </a:ext>
            </a:extLst>
          </p:cNvPr>
          <p:cNvSpPr>
            <a:spLocks noGrp="1"/>
          </p:cNvSpPr>
          <p:nvPr>
            <p:ph type="title"/>
          </p:nvPr>
        </p:nvSpPr>
        <p:spPr/>
        <p:txBody>
          <a:bodyPr/>
          <a:lstStyle/>
          <a:p>
            <a:r>
              <a:rPr lang="en-US" dirty="0"/>
              <a:t>Presentation ideas</a:t>
            </a:r>
          </a:p>
        </p:txBody>
      </p:sp>
      <p:sp>
        <p:nvSpPr>
          <p:cNvPr id="13" name="Content Placeholder 12">
            <a:extLst>
              <a:ext uri="{FF2B5EF4-FFF2-40B4-BE49-F238E27FC236}">
                <a16:creationId xmlns:a16="http://schemas.microsoft.com/office/drawing/2014/main" id="{A05564AB-FD56-FAE6-72FE-4DACD0CECCB1}"/>
              </a:ext>
            </a:extLst>
          </p:cNvPr>
          <p:cNvSpPr>
            <a:spLocks noGrp="1"/>
          </p:cNvSpPr>
          <p:nvPr>
            <p:ph sz="quarter" idx="13"/>
          </p:nvPr>
        </p:nvSpPr>
        <p:spPr/>
        <p:txBody>
          <a:bodyPr/>
          <a:lstStyle/>
          <a:p>
            <a:r>
              <a:rPr lang="en-US" dirty="0"/>
              <a:t>The presenter must make sure that it is not only about the facts of your product or service but rather you can tell a story where they will be interested to listen and focus too.</a:t>
            </a:r>
          </a:p>
        </p:txBody>
      </p:sp>
      <p:sp>
        <p:nvSpPr>
          <p:cNvPr id="24" name="Text Placeholder 23">
            <a:extLst>
              <a:ext uri="{FF2B5EF4-FFF2-40B4-BE49-F238E27FC236}">
                <a16:creationId xmlns:a16="http://schemas.microsoft.com/office/drawing/2014/main" id="{F99D0041-40C7-BF35-9F40-A106290DD2D0}"/>
              </a:ext>
            </a:extLst>
          </p:cNvPr>
          <p:cNvSpPr>
            <a:spLocks noGrp="1"/>
          </p:cNvSpPr>
          <p:nvPr>
            <p:ph type="body" sz="quarter" idx="16"/>
          </p:nvPr>
        </p:nvSpPr>
        <p:spPr/>
        <p:txBody>
          <a:bodyPr/>
          <a:lstStyle/>
          <a:p>
            <a:r>
              <a:rPr lang="en-US" dirty="0"/>
              <a:t>Storytelling Presentation </a:t>
            </a:r>
          </a:p>
        </p:txBody>
      </p:sp>
      <p:pic>
        <p:nvPicPr>
          <p:cNvPr id="85" name="Picture Placeholder 84">
            <a:extLst>
              <a:ext uri="{FF2B5EF4-FFF2-40B4-BE49-F238E27FC236}">
                <a16:creationId xmlns:a16="http://schemas.microsoft.com/office/drawing/2014/main" id="{D4E4D260-2C4F-A0ED-019E-5FC12C6DE035}"/>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756426" y="1935993"/>
            <a:ext cx="1094116" cy="1113108"/>
          </a:xfrm>
        </p:spPr>
      </p:pic>
      <p:sp>
        <p:nvSpPr>
          <p:cNvPr id="23" name="Content Placeholder 22">
            <a:extLst>
              <a:ext uri="{FF2B5EF4-FFF2-40B4-BE49-F238E27FC236}">
                <a16:creationId xmlns:a16="http://schemas.microsoft.com/office/drawing/2014/main" id="{A6E7D151-C777-B1FC-EBE9-09DE051B4257}"/>
              </a:ext>
            </a:extLst>
          </p:cNvPr>
          <p:cNvSpPr>
            <a:spLocks noGrp="1"/>
          </p:cNvSpPr>
          <p:nvPr>
            <p:ph sz="quarter" idx="22"/>
          </p:nvPr>
        </p:nvSpPr>
        <p:spPr/>
        <p:txBody>
          <a:bodyPr/>
          <a:lstStyle/>
          <a:p>
            <a:r>
              <a:rPr lang="en-US" dirty="0"/>
              <a:t>It will be more inspired to try to set some captivating tune that will help your presentation to stand out and in order to be remembered by prospective clients.</a:t>
            </a:r>
          </a:p>
        </p:txBody>
      </p:sp>
      <p:sp>
        <p:nvSpPr>
          <p:cNvPr id="25" name="Text Placeholder 24">
            <a:extLst>
              <a:ext uri="{FF2B5EF4-FFF2-40B4-BE49-F238E27FC236}">
                <a16:creationId xmlns:a16="http://schemas.microsoft.com/office/drawing/2014/main" id="{85F4A625-AE85-D901-0CEC-186D48F870D6}"/>
              </a:ext>
            </a:extLst>
          </p:cNvPr>
          <p:cNvSpPr>
            <a:spLocks noGrp="1"/>
          </p:cNvSpPr>
          <p:nvPr>
            <p:ph type="body" sz="quarter" idx="23"/>
          </p:nvPr>
        </p:nvSpPr>
        <p:spPr/>
        <p:txBody>
          <a:bodyPr/>
          <a:lstStyle/>
          <a:p>
            <a:r>
              <a:rPr lang="en-US" dirty="0"/>
              <a:t>Musical Presentation </a:t>
            </a:r>
          </a:p>
        </p:txBody>
      </p:sp>
      <p:pic>
        <p:nvPicPr>
          <p:cNvPr id="87" name="Picture Placeholder 86">
            <a:extLst>
              <a:ext uri="{FF2B5EF4-FFF2-40B4-BE49-F238E27FC236}">
                <a16:creationId xmlns:a16="http://schemas.microsoft.com/office/drawing/2014/main" id="{72DCBA8B-51A0-BA46-219E-5D1CA7AA9F68}"/>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74508" y="3502811"/>
            <a:ext cx="1094116" cy="1113108"/>
          </a:xfrm>
        </p:spPr>
      </p:pic>
      <p:sp>
        <p:nvSpPr>
          <p:cNvPr id="3" name="Slide Number Placeholder 2">
            <a:extLst>
              <a:ext uri="{FF2B5EF4-FFF2-40B4-BE49-F238E27FC236}">
                <a16:creationId xmlns:a16="http://schemas.microsoft.com/office/drawing/2014/main" id="{E9BF72FB-51F9-4D5D-6211-6493FF0D623B}"/>
              </a:ext>
            </a:extLst>
          </p:cNvPr>
          <p:cNvSpPr>
            <a:spLocks noGrp="1"/>
          </p:cNvSpPr>
          <p:nvPr>
            <p:ph type="sldNum" sz="quarter" idx="4"/>
          </p:nvPr>
        </p:nvSpPr>
        <p:spPr/>
        <p:txBody>
          <a:bodyPr/>
          <a:lstStyle/>
          <a:p>
            <a:fld id="{4FAB73BC-B049-4115-A692-8D63A059BFB8}" type="slidenum">
              <a:rPr lang="en-US" smtClean="0"/>
              <a:pPr/>
              <a:t>13</a:t>
            </a:fld>
            <a:endParaRPr lang="en-US" dirty="0"/>
          </a:p>
        </p:txBody>
      </p:sp>
      <p:sp>
        <p:nvSpPr>
          <p:cNvPr id="34" name="Content Placeholder 33">
            <a:extLst>
              <a:ext uri="{FF2B5EF4-FFF2-40B4-BE49-F238E27FC236}">
                <a16:creationId xmlns:a16="http://schemas.microsoft.com/office/drawing/2014/main" id="{FCF64A96-F7D1-C59A-B950-6F838B5B7BDD}"/>
              </a:ext>
            </a:extLst>
          </p:cNvPr>
          <p:cNvSpPr>
            <a:spLocks noGrp="1"/>
          </p:cNvSpPr>
          <p:nvPr>
            <p:ph sz="quarter" idx="25"/>
          </p:nvPr>
        </p:nvSpPr>
        <p:spPr/>
        <p:txBody>
          <a:bodyPr/>
          <a:lstStyle/>
          <a:p>
            <a:r>
              <a:rPr lang="en-US" dirty="0"/>
              <a:t>It is desirable to make presentations that will have both visuals and audio content to make it as a video. It is more appealing to the audience or clients as they can envision what your product or service.</a:t>
            </a:r>
          </a:p>
        </p:txBody>
      </p:sp>
      <p:sp>
        <p:nvSpPr>
          <p:cNvPr id="4" name="Text Placeholder 3">
            <a:extLst>
              <a:ext uri="{FF2B5EF4-FFF2-40B4-BE49-F238E27FC236}">
                <a16:creationId xmlns:a16="http://schemas.microsoft.com/office/drawing/2014/main" id="{16758A94-4BC9-B171-ADF0-5428CDBEF8E7}"/>
              </a:ext>
            </a:extLst>
          </p:cNvPr>
          <p:cNvSpPr>
            <a:spLocks noGrp="1"/>
          </p:cNvSpPr>
          <p:nvPr>
            <p:ph type="body" sz="quarter" idx="26"/>
          </p:nvPr>
        </p:nvSpPr>
        <p:spPr/>
        <p:txBody>
          <a:bodyPr/>
          <a:lstStyle/>
          <a:p>
            <a:r>
              <a:rPr lang="en-US" dirty="0"/>
              <a:t>Video Presentation </a:t>
            </a:r>
          </a:p>
        </p:txBody>
      </p:sp>
      <p:pic>
        <p:nvPicPr>
          <p:cNvPr id="89" name="Picture Placeholder 88">
            <a:extLst>
              <a:ext uri="{FF2B5EF4-FFF2-40B4-BE49-F238E27FC236}">
                <a16:creationId xmlns:a16="http://schemas.microsoft.com/office/drawing/2014/main" id="{4F78076A-2F0D-5577-EAE5-B7699F19C17D}"/>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r:embed="rId8"/>
              </a:ext>
            </a:extLst>
          </a:blip>
          <a:srcRect l="-18093" t="-19179" r="-18093" b="-19179"/>
          <a:stretch/>
        </p:blipFill>
        <p:spPr>
          <a:xfrm>
            <a:off x="3680392" y="5017901"/>
            <a:ext cx="1094116" cy="1113108"/>
          </a:xfrm>
        </p:spPr>
      </p:pic>
      <p:sp>
        <p:nvSpPr>
          <p:cNvPr id="29" name="Text Placeholder 119">
            <a:extLst>
              <a:ext uri="{FF2B5EF4-FFF2-40B4-BE49-F238E27FC236}">
                <a16:creationId xmlns:a16="http://schemas.microsoft.com/office/drawing/2014/main" id="{2F7021A9-97D2-1AE2-A5D7-FBEF27279990}"/>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18F34A46-53C5-B524-B064-B32C64D1A918}"/>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4CFDB0-BF5D-2123-07D9-E2D9171D057B}"/>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500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Presentation ideas</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This presentation will make your audience or clients prone to reading slides word-for-word. The photos or images must be related to what is being presented.</a:t>
            </a: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p:txBody>
          <a:bodyPr/>
          <a:lstStyle/>
          <a:p>
            <a:r>
              <a:rPr lang="en-US" dirty="0"/>
              <a:t>Photo-only Presentation </a:t>
            </a:r>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756426" y="1935993"/>
            <a:ext cx="1094116" cy="1113108"/>
          </a:xfrm>
        </p:spPr>
      </p:pic>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dirty="0"/>
              <a:t>This type of presentation is used when the presenter wants to encourage the audience or clients to get involve on discussions, games and open forum. Giving them a part to play on the presentation and providing them with new initiative for the business.</a:t>
            </a:r>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p:txBody>
          <a:bodyPr/>
          <a:lstStyle/>
          <a:p>
            <a:r>
              <a:rPr lang="en-US" dirty="0"/>
              <a:t>Immersive Presentation </a:t>
            </a:r>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74508" y="3502811"/>
            <a:ext cx="1094116" cy="1113108"/>
          </a:xfrm>
        </p:spPr>
      </p:pic>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14</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p:txBody>
          <a:bodyPr/>
          <a:lstStyle/>
          <a:p>
            <a:r>
              <a:rPr lang="en-US" dirty="0"/>
              <a:t>It is preferably advisable to ask questions to your audience in order for you to know if they are interested and make them involved in your presentation and you can have an idea if they understand your </a:t>
            </a:r>
            <a:r>
              <a:rPr lang="en-US" dirty="0" err="1"/>
              <a:t>prodict</a:t>
            </a:r>
            <a:r>
              <a:rPr lang="en-US" dirty="0"/>
              <a:t> or service to be offered.</a:t>
            </a:r>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p:txBody>
          <a:bodyPr/>
          <a:lstStyle/>
          <a:p>
            <a:r>
              <a:rPr lang="en-US" dirty="0"/>
              <a:t>Question Presentation </a:t>
            </a:r>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r:embed="rId8"/>
              </a:ext>
            </a:extLst>
          </a:blip>
          <a:srcRect l="-18093" t="-19179" r="-18093" b="-19179"/>
          <a:stretch/>
        </p:blipFill>
        <p:spPr>
          <a:xfrm>
            <a:off x="3680392" y="5017901"/>
            <a:ext cx="1094116" cy="1113108"/>
          </a:xfrm>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175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42F3C-73DE-E48A-C5A7-67FA1948DE3B}"/>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50EAD134-147D-E102-1624-DC545E775853}"/>
              </a:ext>
            </a:extLst>
          </p:cNvPr>
          <p:cNvSpPr>
            <a:spLocks noGrp="1"/>
          </p:cNvSpPr>
          <p:nvPr>
            <p:ph type="title"/>
          </p:nvPr>
        </p:nvSpPr>
        <p:spPr/>
        <p:txBody>
          <a:bodyPr/>
          <a:lstStyle/>
          <a:p>
            <a:r>
              <a:rPr lang="en-US" dirty="0"/>
              <a:t>Presentation ideas</a:t>
            </a:r>
          </a:p>
        </p:txBody>
      </p:sp>
      <p:sp>
        <p:nvSpPr>
          <p:cNvPr id="13" name="Content Placeholder 12">
            <a:extLst>
              <a:ext uri="{FF2B5EF4-FFF2-40B4-BE49-F238E27FC236}">
                <a16:creationId xmlns:a16="http://schemas.microsoft.com/office/drawing/2014/main" id="{B70DAB38-BEC5-DEE0-1F16-7DBDDFB9B271}"/>
              </a:ext>
            </a:extLst>
          </p:cNvPr>
          <p:cNvSpPr>
            <a:spLocks noGrp="1"/>
          </p:cNvSpPr>
          <p:nvPr>
            <p:ph sz="quarter" idx="13"/>
          </p:nvPr>
        </p:nvSpPr>
        <p:spPr/>
        <p:txBody>
          <a:bodyPr/>
          <a:lstStyle/>
          <a:p>
            <a:r>
              <a:rPr lang="en-US" dirty="0"/>
              <a:t>If you are selling a specific product , this type of presentation is the best way to promote. Some clients would like to see and touch the product for actual demonstration, and they even try using the product themselves.</a:t>
            </a:r>
          </a:p>
        </p:txBody>
      </p:sp>
      <p:sp>
        <p:nvSpPr>
          <p:cNvPr id="24" name="Text Placeholder 23">
            <a:extLst>
              <a:ext uri="{FF2B5EF4-FFF2-40B4-BE49-F238E27FC236}">
                <a16:creationId xmlns:a16="http://schemas.microsoft.com/office/drawing/2014/main" id="{97CF3709-DCB7-15D4-9D90-40F721930D84}"/>
              </a:ext>
            </a:extLst>
          </p:cNvPr>
          <p:cNvSpPr>
            <a:spLocks noGrp="1"/>
          </p:cNvSpPr>
          <p:nvPr>
            <p:ph type="body" sz="quarter" idx="16"/>
          </p:nvPr>
        </p:nvSpPr>
        <p:spPr/>
        <p:txBody>
          <a:bodyPr/>
          <a:lstStyle/>
          <a:p>
            <a:r>
              <a:rPr lang="en-US" dirty="0"/>
              <a:t> Demonstrative Presentation</a:t>
            </a:r>
          </a:p>
        </p:txBody>
      </p:sp>
      <p:pic>
        <p:nvPicPr>
          <p:cNvPr id="85" name="Picture Placeholder 84">
            <a:extLst>
              <a:ext uri="{FF2B5EF4-FFF2-40B4-BE49-F238E27FC236}">
                <a16:creationId xmlns:a16="http://schemas.microsoft.com/office/drawing/2014/main" id="{6E30D7DE-0429-74DA-726C-431F1DD4371A}"/>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756426" y="1935993"/>
            <a:ext cx="1094116" cy="1113108"/>
          </a:xfrm>
        </p:spPr>
      </p:pic>
      <p:sp>
        <p:nvSpPr>
          <p:cNvPr id="23" name="Content Placeholder 22">
            <a:extLst>
              <a:ext uri="{FF2B5EF4-FFF2-40B4-BE49-F238E27FC236}">
                <a16:creationId xmlns:a16="http://schemas.microsoft.com/office/drawing/2014/main" id="{0D481EC5-C03B-FAB4-29C0-A3BDF3AB109C}"/>
              </a:ext>
            </a:extLst>
          </p:cNvPr>
          <p:cNvSpPr>
            <a:spLocks noGrp="1"/>
          </p:cNvSpPr>
          <p:nvPr>
            <p:ph sz="quarter" idx="22"/>
          </p:nvPr>
        </p:nvSpPr>
        <p:spPr/>
        <p:txBody>
          <a:bodyPr/>
          <a:lstStyle/>
          <a:p>
            <a:r>
              <a:rPr lang="en-US" dirty="0"/>
              <a:t>A speaker with great humor will make the presentation livelier because the audience will become active in the discussion. However, the speaker should be careful of using jokes to some clients to avoid misunderstanding.</a:t>
            </a:r>
          </a:p>
        </p:txBody>
      </p:sp>
      <p:sp>
        <p:nvSpPr>
          <p:cNvPr id="25" name="Text Placeholder 24">
            <a:extLst>
              <a:ext uri="{FF2B5EF4-FFF2-40B4-BE49-F238E27FC236}">
                <a16:creationId xmlns:a16="http://schemas.microsoft.com/office/drawing/2014/main" id="{93FA09A1-34CD-6BBA-AC24-0E96C535F0AF}"/>
              </a:ext>
            </a:extLst>
          </p:cNvPr>
          <p:cNvSpPr>
            <a:spLocks noGrp="1"/>
          </p:cNvSpPr>
          <p:nvPr>
            <p:ph type="body" sz="quarter" idx="23"/>
          </p:nvPr>
        </p:nvSpPr>
        <p:spPr/>
        <p:txBody>
          <a:bodyPr/>
          <a:lstStyle/>
          <a:p>
            <a:r>
              <a:rPr lang="en-US" dirty="0" err="1"/>
              <a:t>Homurous</a:t>
            </a:r>
            <a:r>
              <a:rPr lang="en-US" dirty="0"/>
              <a:t> Presentation </a:t>
            </a:r>
          </a:p>
        </p:txBody>
      </p:sp>
      <p:pic>
        <p:nvPicPr>
          <p:cNvPr id="87" name="Picture Placeholder 86">
            <a:extLst>
              <a:ext uri="{FF2B5EF4-FFF2-40B4-BE49-F238E27FC236}">
                <a16:creationId xmlns:a16="http://schemas.microsoft.com/office/drawing/2014/main" id="{4E7443EC-EF8F-1397-E0A2-0A04653F6FCF}"/>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74508" y="3502811"/>
            <a:ext cx="1094116" cy="1113108"/>
          </a:xfrm>
        </p:spPr>
      </p:pic>
      <p:sp>
        <p:nvSpPr>
          <p:cNvPr id="3" name="Slide Number Placeholder 2">
            <a:extLst>
              <a:ext uri="{FF2B5EF4-FFF2-40B4-BE49-F238E27FC236}">
                <a16:creationId xmlns:a16="http://schemas.microsoft.com/office/drawing/2014/main" id="{04C413C2-BAD8-621D-BE0D-A175F0D9D2FA}"/>
              </a:ext>
            </a:extLst>
          </p:cNvPr>
          <p:cNvSpPr>
            <a:spLocks noGrp="1"/>
          </p:cNvSpPr>
          <p:nvPr>
            <p:ph type="sldNum" sz="quarter" idx="4"/>
          </p:nvPr>
        </p:nvSpPr>
        <p:spPr/>
        <p:txBody>
          <a:bodyPr/>
          <a:lstStyle/>
          <a:p>
            <a:fld id="{4FAB73BC-B049-4115-A692-8D63A059BFB8}" type="slidenum">
              <a:rPr lang="en-US" smtClean="0"/>
              <a:pPr/>
              <a:t>15</a:t>
            </a:fld>
            <a:endParaRPr lang="en-US" dirty="0"/>
          </a:p>
        </p:txBody>
      </p:sp>
      <p:sp>
        <p:nvSpPr>
          <p:cNvPr id="34" name="Content Placeholder 33">
            <a:extLst>
              <a:ext uri="{FF2B5EF4-FFF2-40B4-BE49-F238E27FC236}">
                <a16:creationId xmlns:a16="http://schemas.microsoft.com/office/drawing/2014/main" id="{12497FB1-3C74-7A57-18CE-D32CB72CA770}"/>
              </a:ext>
            </a:extLst>
          </p:cNvPr>
          <p:cNvSpPr>
            <a:spLocks noGrp="1"/>
          </p:cNvSpPr>
          <p:nvPr>
            <p:ph sz="quarter" idx="25"/>
          </p:nvPr>
        </p:nvSpPr>
        <p:spPr/>
        <p:txBody>
          <a:bodyPr/>
          <a:lstStyle/>
          <a:p>
            <a:r>
              <a:rPr lang="en-US" dirty="0"/>
              <a:t>The animated presentation is a one way of demonstrating the product instead of using a </a:t>
            </a:r>
            <a:r>
              <a:rPr lang="en-US" dirty="0" err="1"/>
              <a:t>video.You</a:t>
            </a:r>
            <a:r>
              <a:rPr lang="en-US" dirty="0"/>
              <a:t> can film the product in a 3D style where the audience or client can visualize the entire interface of the product.</a:t>
            </a:r>
          </a:p>
        </p:txBody>
      </p:sp>
      <p:sp>
        <p:nvSpPr>
          <p:cNvPr id="4" name="Text Placeholder 3">
            <a:extLst>
              <a:ext uri="{FF2B5EF4-FFF2-40B4-BE49-F238E27FC236}">
                <a16:creationId xmlns:a16="http://schemas.microsoft.com/office/drawing/2014/main" id="{3FEA995B-230F-8E28-E46E-DAB5A1227582}"/>
              </a:ext>
            </a:extLst>
          </p:cNvPr>
          <p:cNvSpPr>
            <a:spLocks noGrp="1"/>
          </p:cNvSpPr>
          <p:nvPr>
            <p:ph type="body" sz="quarter" idx="26"/>
          </p:nvPr>
        </p:nvSpPr>
        <p:spPr/>
        <p:txBody>
          <a:bodyPr/>
          <a:lstStyle/>
          <a:p>
            <a:r>
              <a:rPr lang="en-US" dirty="0"/>
              <a:t>Animated Presentation </a:t>
            </a:r>
          </a:p>
        </p:txBody>
      </p:sp>
      <p:pic>
        <p:nvPicPr>
          <p:cNvPr id="89" name="Picture Placeholder 88">
            <a:extLst>
              <a:ext uri="{FF2B5EF4-FFF2-40B4-BE49-F238E27FC236}">
                <a16:creationId xmlns:a16="http://schemas.microsoft.com/office/drawing/2014/main" id="{3523A218-3F37-F43F-7CA6-3378F99E9918}"/>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r:embed="rId8"/>
              </a:ext>
            </a:extLst>
          </a:blip>
          <a:srcRect l="-18093" t="-19179" r="-18093" b="-19179"/>
          <a:stretch/>
        </p:blipFill>
        <p:spPr>
          <a:xfrm>
            <a:off x="3680392" y="5017901"/>
            <a:ext cx="1094116" cy="1113108"/>
          </a:xfrm>
        </p:spPr>
      </p:pic>
      <p:sp>
        <p:nvSpPr>
          <p:cNvPr id="29" name="Text Placeholder 119">
            <a:extLst>
              <a:ext uri="{FF2B5EF4-FFF2-40B4-BE49-F238E27FC236}">
                <a16:creationId xmlns:a16="http://schemas.microsoft.com/office/drawing/2014/main" id="{B74FA7A6-BAB9-05CE-8363-2A386E276740}"/>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84D8172D-83CA-A1E0-5B25-63858759B49B}"/>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31E4FBE-2CFB-83F5-313E-4E0F203BA138}"/>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761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A5D32-AE01-37B8-1D12-7CE95773B3F0}"/>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82F8D7D6-6C07-C1FB-E14B-F8BB74D251B9}"/>
              </a:ext>
            </a:extLst>
          </p:cNvPr>
          <p:cNvSpPr>
            <a:spLocks noGrp="1"/>
          </p:cNvSpPr>
          <p:nvPr>
            <p:ph type="title"/>
          </p:nvPr>
        </p:nvSpPr>
        <p:spPr/>
        <p:txBody>
          <a:bodyPr/>
          <a:lstStyle/>
          <a:p>
            <a:r>
              <a:rPr lang="en-US" dirty="0"/>
              <a:t>Presentation ideas</a:t>
            </a:r>
          </a:p>
        </p:txBody>
      </p:sp>
      <p:sp>
        <p:nvSpPr>
          <p:cNvPr id="13" name="Content Placeholder 12">
            <a:extLst>
              <a:ext uri="{FF2B5EF4-FFF2-40B4-BE49-F238E27FC236}">
                <a16:creationId xmlns:a16="http://schemas.microsoft.com/office/drawing/2014/main" id="{13B3B1F6-2626-A1EC-2F23-BDE825B3A47B}"/>
              </a:ext>
            </a:extLst>
          </p:cNvPr>
          <p:cNvSpPr>
            <a:spLocks noGrp="1"/>
          </p:cNvSpPr>
          <p:nvPr>
            <p:ph sz="quarter" idx="13"/>
          </p:nvPr>
        </p:nvSpPr>
        <p:spPr/>
        <p:txBody>
          <a:bodyPr/>
          <a:lstStyle/>
          <a:p>
            <a:r>
              <a:rPr lang="en-US" dirty="0"/>
              <a:t>This is not a techy presentation as you will only need visual aids to make a creative presentation.</a:t>
            </a:r>
          </a:p>
        </p:txBody>
      </p:sp>
      <p:sp>
        <p:nvSpPr>
          <p:cNvPr id="24" name="Text Placeholder 23">
            <a:extLst>
              <a:ext uri="{FF2B5EF4-FFF2-40B4-BE49-F238E27FC236}">
                <a16:creationId xmlns:a16="http://schemas.microsoft.com/office/drawing/2014/main" id="{656BBAD4-BFB3-77D0-64FE-9A04F2371A62}"/>
              </a:ext>
            </a:extLst>
          </p:cNvPr>
          <p:cNvSpPr>
            <a:spLocks noGrp="1"/>
          </p:cNvSpPr>
          <p:nvPr>
            <p:ph type="body" sz="quarter" idx="16"/>
          </p:nvPr>
        </p:nvSpPr>
        <p:spPr/>
        <p:txBody>
          <a:bodyPr/>
          <a:lstStyle/>
          <a:p>
            <a:r>
              <a:rPr lang="en-US" dirty="0"/>
              <a:t>Props Presentation </a:t>
            </a:r>
          </a:p>
        </p:txBody>
      </p:sp>
      <p:pic>
        <p:nvPicPr>
          <p:cNvPr id="85" name="Picture Placeholder 84">
            <a:extLst>
              <a:ext uri="{FF2B5EF4-FFF2-40B4-BE49-F238E27FC236}">
                <a16:creationId xmlns:a16="http://schemas.microsoft.com/office/drawing/2014/main" id="{5E462F47-CE7A-843F-A9B9-671852C70CA0}"/>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756426" y="1935993"/>
            <a:ext cx="1094116" cy="1113108"/>
          </a:xfrm>
        </p:spPr>
      </p:pic>
      <p:sp>
        <p:nvSpPr>
          <p:cNvPr id="3" name="Slide Number Placeholder 2">
            <a:extLst>
              <a:ext uri="{FF2B5EF4-FFF2-40B4-BE49-F238E27FC236}">
                <a16:creationId xmlns:a16="http://schemas.microsoft.com/office/drawing/2014/main" id="{466FFE39-91D2-644B-2B3B-1E2634303739}"/>
              </a:ext>
            </a:extLst>
          </p:cNvPr>
          <p:cNvSpPr>
            <a:spLocks noGrp="1"/>
          </p:cNvSpPr>
          <p:nvPr>
            <p:ph type="sldNum" sz="quarter" idx="4"/>
          </p:nvPr>
        </p:nvSpPr>
        <p:spPr/>
        <p:txBody>
          <a:bodyPr/>
          <a:lstStyle/>
          <a:p>
            <a:fld id="{4FAB73BC-B049-4115-A692-8D63A059BFB8}" type="slidenum">
              <a:rPr lang="en-US" smtClean="0"/>
              <a:pPr/>
              <a:t>16</a:t>
            </a:fld>
            <a:endParaRPr lang="en-US" dirty="0"/>
          </a:p>
        </p:txBody>
      </p:sp>
      <p:sp>
        <p:nvSpPr>
          <p:cNvPr id="29" name="Text Placeholder 119">
            <a:extLst>
              <a:ext uri="{FF2B5EF4-FFF2-40B4-BE49-F238E27FC236}">
                <a16:creationId xmlns:a16="http://schemas.microsoft.com/office/drawing/2014/main" id="{D66A1EE6-6000-4DA5-0274-B711F8852D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AFE57072-B9DB-C3DF-9383-1890D4E7FD84}"/>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C3FEE14-83EF-BB6A-86D6-5E2CCE175F67}"/>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ABE45193-F6B4-FC5F-45C0-3C79E2060FE5}"/>
              </a:ext>
            </a:extLst>
          </p:cNvPr>
          <p:cNvSpPr>
            <a:spLocks noGrp="1"/>
          </p:cNvSpPr>
          <p:nvPr>
            <p:ph type="pic" sz="quarter" idx="24"/>
          </p:nvPr>
        </p:nvSpPr>
        <p:spPr/>
        <p:txBody>
          <a:bodyPr/>
          <a:lstStyle/>
          <a:p>
            <a:endParaRPr lang="en-PH"/>
          </a:p>
        </p:txBody>
      </p:sp>
      <p:sp>
        <p:nvSpPr>
          <p:cNvPr id="15" name="Picture Placeholder 14">
            <a:extLst>
              <a:ext uri="{FF2B5EF4-FFF2-40B4-BE49-F238E27FC236}">
                <a16:creationId xmlns:a16="http://schemas.microsoft.com/office/drawing/2014/main" id="{71E62061-CB19-EEBE-2300-A679AED002D7}"/>
              </a:ext>
            </a:extLst>
          </p:cNvPr>
          <p:cNvSpPr>
            <a:spLocks noGrp="1"/>
          </p:cNvSpPr>
          <p:nvPr>
            <p:ph type="pic" sz="quarter" idx="27"/>
          </p:nvPr>
        </p:nvSpPr>
        <p:spPr/>
        <p:txBody>
          <a:bodyPr/>
          <a:lstStyle/>
          <a:p>
            <a:endParaRPr lang="en-PH"/>
          </a:p>
        </p:txBody>
      </p:sp>
    </p:spTree>
    <p:extLst>
      <p:ext uri="{BB962C8B-B14F-4D97-AF65-F5344CB8AC3E}">
        <p14:creationId xmlns:p14="http://schemas.microsoft.com/office/powerpoint/2010/main" val="521035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3FBAD-1826-65F5-7C4D-2D31404ACC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32585F2-FCEC-AEC8-1283-F2602976F87A}"/>
              </a:ext>
            </a:extLst>
          </p:cNvPr>
          <p:cNvSpPr>
            <a:spLocks noGrp="1"/>
          </p:cNvSpPr>
          <p:nvPr>
            <p:ph type="title"/>
          </p:nvPr>
        </p:nvSpPr>
        <p:spPr>
          <a:xfrm>
            <a:off x="548640" y="990600"/>
            <a:ext cx="10805160" cy="707886"/>
          </a:xfrm>
        </p:spPr>
        <p:txBody>
          <a:bodyPr/>
          <a:lstStyle/>
          <a:p>
            <a:r>
              <a:rPr lang="en-US" dirty="0"/>
              <a:t>IDEA selection</a:t>
            </a:r>
          </a:p>
        </p:txBody>
      </p:sp>
      <p:sp>
        <p:nvSpPr>
          <p:cNvPr id="3" name="Slide Number Placeholder 2">
            <a:extLst>
              <a:ext uri="{FF2B5EF4-FFF2-40B4-BE49-F238E27FC236}">
                <a16:creationId xmlns:a16="http://schemas.microsoft.com/office/drawing/2014/main" id="{DABC57EB-E7C1-D764-FF33-63DC58333901}"/>
              </a:ext>
            </a:extLst>
          </p:cNvPr>
          <p:cNvSpPr>
            <a:spLocks noGrp="1"/>
          </p:cNvSpPr>
          <p:nvPr>
            <p:ph type="sldNum" sz="quarter" idx="4"/>
          </p:nvPr>
        </p:nvSpPr>
        <p:spPr/>
        <p:txBody>
          <a:bodyPr/>
          <a:lstStyle/>
          <a:p>
            <a:fld id="{4FAB73BC-B049-4115-A692-8D63A059BFB8}" type="slidenum">
              <a:rPr lang="en-US" smtClean="0"/>
              <a:pPr/>
              <a:t>17</a:t>
            </a:fld>
            <a:endParaRPr lang="en-US" dirty="0"/>
          </a:p>
        </p:txBody>
      </p:sp>
      <p:sp>
        <p:nvSpPr>
          <p:cNvPr id="5" name="Text Placeholder 119">
            <a:extLst>
              <a:ext uri="{FF2B5EF4-FFF2-40B4-BE49-F238E27FC236}">
                <a16:creationId xmlns:a16="http://schemas.microsoft.com/office/drawing/2014/main" id="{2D776423-5E13-60A5-D539-50AA37A17860}"/>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2" name="Content Placeholder 12">
            <a:extLst>
              <a:ext uri="{FF2B5EF4-FFF2-40B4-BE49-F238E27FC236}">
                <a16:creationId xmlns:a16="http://schemas.microsoft.com/office/drawing/2014/main" id="{59B25D3A-857F-F84B-C41F-F714B68910FE}"/>
              </a:ext>
            </a:extLst>
          </p:cNvPr>
          <p:cNvSpPr txBox="1">
            <a:spLocks/>
          </p:cNvSpPr>
          <p:nvPr/>
        </p:nvSpPr>
        <p:spPr>
          <a:xfrm>
            <a:off x="864528" y="1698486"/>
            <a:ext cx="9551951" cy="3674730"/>
          </a:xfrm>
          <a:prstGeom prst="rect">
            <a:avLst/>
          </a:prstGeom>
        </p:spPr>
        <p:txBody>
          <a:bodyPr>
            <a:normAutofit/>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n-US" sz="2400" dirty="0"/>
              <a:t>An innovative leader will encounter challenges in selecting the best ideas among the list of different innovative process. What are the criteria for choosing the best ideas? What will be the purpose of those ideas? There are usually different  methods/ steps that can be used in the process of selecting ideas.</a:t>
            </a:r>
          </a:p>
          <a:p>
            <a:pPr algn="just"/>
            <a:endParaRPr lang="en-US" sz="2400" dirty="0"/>
          </a:p>
        </p:txBody>
      </p:sp>
    </p:spTree>
    <p:extLst>
      <p:ext uri="{BB962C8B-B14F-4D97-AF65-F5344CB8AC3E}">
        <p14:creationId xmlns:p14="http://schemas.microsoft.com/office/powerpoint/2010/main" val="3679108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D74D8-4566-D93C-B0AB-B3B85B2D192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28D3568-37BC-A864-4D3E-2A4A6B05CFA4}"/>
              </a:ext>
            </a:extLst>
          </p:cNvPr>
          <p:cNvSpPr>
            <a:spLocks noGrp="1"/>
          </p:cNvSpPr>
          <p:nvPr>
            <p:ph type="title"/>
          </p:nvPr>
        </p:nvSpPr>
        <p:spPr>
          <a:xfrm>
            <a:off x="548640" y="990600"/>
            <a:ext cx="10805160" cy="707886"/>
          </a:xfrm>
        </p:spPr>
        <p:txBody>
          <a:bodyPr/>
          <a:lstStyle/>
          <a:p>
            <a:r>
              <a:rPr lang="en-US" dirty="0"/>
              <a:t>Step 1 – rough selection</a:t>
            </a:r>
          </a:p>
        </p:txBody>
      </p:sp>
      <p:sp>
        <p:nvSpPr>
          <p:cNvPr id="3" name="Slide Number Placeholder 2">
            <a:extLst>
              <a:ext uri="{FF2B5EF4-FFF2-40B4-BE49-F238E27FC236}">
                <a16:creationId xmlns:a16="http://schemas.microsoft.com/office/drawing/2014/main" id="{C988A227-ABD1-ACBE-125A-A3B4AFD7D52A}"/>
              </a:ext>
            </a:extLst>
          </p:cNvPr>
          <p:cNvSpPr>
            <a:spLocks noGrp="1"/>
          </p:cNvSpPr>
          <p:nvPr>
            <p:ph type="sldNum" sz="quarter" idx="4"/>
          </p:nvPr>
        </p:nvSpPr>
        <p:spPr/>
        <p:txBody>
          <a:bodyPr/>
          <a:lstStyle/>
          <a:p>
            <a:fld id="{4FAB73BC-B049-4115-A692-8D63A059BFB8}" type="slidenum">
              <a:rPr lang="en-US" smtClean="0"/>
              <a:pPr/>
              <a:t>18</a:t>
            </a:fld>
            <a:endParaRPr lang="en-US" dirty="0"/>
          </a:p>
        </p:txBody>
      </p:sp>
      <p:sp>
        <p:nvSpPr>
          <p:cNvPr id="5" name="Text Placeholder 119">
            <a:extLst>
              <a:ext uri="{FF2B5EF4-FFF2-40B4-BE49-F238E27FC236}">
                <a16:creationId xmlns:a16="http://schemas.microsoft.com/office/drawing/2014/main" id="{2818C478-57B2-C40B-D0B9-D40BDEC6068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2" name="Content Placeholder 12">
            <a:extLst>
              <a:ext uri="{FF2B5EF4-FFF2-40B4-BE49-F238E27FC236}">
                <a16:creationId xmlns:a16="http://schemas.microsoft.com/office/drawing/2014/main" id="{170F638D-AEA7-9906-E19F-1744ECCC3D21}"/>
              </a:ext>
            </a:extLst>
          </p:cNvPr>
          <p:cNvSpPr txBox="1">
            <a:spLocks/>
          </p:cNvSpPr>
          <p:nvPr/>
        </p:nvSpPr>
        <p:spPr>
          <a:xfrm>
            <a:off x="864528" y="1698486"/>
            <a:ext cx="9551951" cy="3674730"/>
          </a:xfrm>
          <a:prstGeom prst="rect">
            <a:avLst/>
          </a:prstGeom>
        </p:spPr>
        <p:txBody>
          <a:bodyPr>
            <a:normAutofit/>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n-US" sz="2400" dirty="0"/>
              <a:t>An innovative leader will encounter challenges in selecting the best ideas among the list of different innovative process. What are the criteria for choosing the best ideas? What will be the purpose of those ideas? There are usually different  methods/ steps that can be used in the process of selecting ideas.</a:t>
            </a:r>
          </a:p>
          <a:p>
            <a:pPr algn="just"/>
            <a:endParaRPr lang="en-US" sz="2400" dirty="0"/>
          </a:p>
        </p:txBody>
      </p:sp>
    </p:spTree>
    <p:extLst>
      <p:ext uri="{BB962C8B-B14F-4D97-AF65-F5344CB8AC3E}">
        <p14:creationId xmlns:p14="http://schemas.microsoft.com/office/powerpoint/2010/main" val="728211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4E052-9677-9B35-AD93-F838B7B50C6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D497AC4-9E8B-F554-B8FD-5A216AAC1817}"/>
              </a:ext>
            </a:extLst>
          </p:cNvPr>
          <p:cNvSpPr>
            <a:spLocks noGrp="1"/>
          </p:cNvSpPr>
          <p:nvPr>
            <p:ph type="title"/>
          </p:nvPr>
        </p:nvSpPr>
        <p:spPr>
          <a:xfrm>
            <a:off x="548640" y="990600"/>
            <a:ext cx="10805160" cy="707886"/>
          </a:xfrm>
        </p:spPr>
        <p:txBody>
          <a:bodyPr/>
          <a:lstStyle/>
          <a:p>
            <a:r>
              <a:rPr lang="en-US" dirty="0"/>
              <a:t>Step 1 – rough selection</a:t>
            </a:r>
          </a:p>
        </p:txBody>
      </p:sp>
      <p:sp>
        <p:nvSpPr>
          <p:cNvPr id="3" name="Slide Number Placeholder 2">
            <a:extLst>
              <a:ext uri="{FF2B5EF4-FFF2-40B4-BE49-F238E27FC236}">
                <a16:creationId xmlns:a16="http://schemas.microsoft.com/office/drawing/2014/main" id="{A2DE1023-0264-A004-7A3A-9E93A1CAD09D}"/>
              </a:ext>
            </a:extLst>
          </p:cNvPr>
          <p:cNvSpPr>
            <a:spLocks noGrp="1"/>
          </p:cNvSpPr>
          <p:nvPr>
            <p:ph type="sldNum" sz="quarter" idx="4"/>
          </p:nvPr>
        </p:nvSpPr>
        <p:spPr/>
        <p:txBody>
          <a:bodyPr/>
          <a:lstStyle/>
          <a:p>
            <a:fld id="{4FAB73BC-B049-4115-A692-8D63A059BFB8}" type="slidenum">
              <a:rPr lang="en-US" smtClean="0"/>
              <a:pPr/>
              <a:t>19</a:t>
            </a:fld>
            <a:endParaRPr lang="en-US" dirty="0"/>
          </a:p>
        </p:txBody>
      </p:sp>
      <p:sp>
        <p:nvSpPr>
          <p:cNvPr id="5" name="Text Placeholder 119">
            <a:extLst>
              <a:ext uri="{FF2B5EF4-FFF2-40B4-BE49-F238E27FC236}">
                <a16:creationId xmlns:a16="http://schemas.microsoft.com/office/drawing/2014/main" id="{839B6C84-1BDA-0F15-520D-305B0C7AFA9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2" name="Content Placeholder 12">
            <a:extLst>
              <a:ext uri="{FF2B5EF4-FFF2-40B4-BE49-F238E27FC236}">
                <a16:creationId xmlns:a16="http://schemas.microsoft.com/office/drawing/2014/main" id="{67D98ECB-21CB-A23A-662E-B69C4A406628}"/>
              </a:ext>
            </a:extLst>
          </p:cNvPr>
          <p:cNvSpPr txBox="1">
            <a:spLocks/>
          </p:cNvSpPr>
          <p:nvPr/>
        </p:nvSpPr>
        <p:spPr>
          <a:xfrm>
            <a:off x="864528" y="1698486"/>
            <a:ext cx="9551951" cy="3674730"/>
          </a:xfrm>
          <a:prstGeom prst="rect">
            <a:avLst/>
          </a:prstGeom>
        </p:spPr>
        <p:txBody>
          <a:bodyPr>
            <a:normAutofit lnSpcReduction="10000"/>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n-US" sz="2400" dirty="0"/>
              <a:t>In the first step, </a:t>
            </a:r>
            <a:r>
              <a:rPr lang="en-US" sz="2400" dirty="0" err="1"/>
              <a:t>tha</a:t>
            </a:r>
            <a:r>
              <a:rPr lang="en-US" sz="2400" dirty="0"/>
              <a:t> chaff has to be separated from the wheat, i.e. the ideas wit potential  have to be selected quickly. For this purpose, an “ABC analysis” where ideas are divided into three classes:</a:t>
            </a:r>
          </a:p>
          <a:p>
            <a:pPr algn="just"/>
            <a:r>
              <a:rPr lang="en-US" sz="2400" dirty="0"/>
              <a:t>A-ideas - those that are absolutely necessary for further processing. Are definitely going to the next round.</a:t>
            </a:r>
          </a:p>
          <a:p>
            <a:pPr algn="just"/>
            <a:r>
              <a:rPr lang="en-US" sz="2400" dirty="0"/>
              <a:t>B-ideas - those where you disagree about good or bad and uncertain. These has to be discussed and decided together whether the idea will be adopted.</a:t>
            </a:r>
          </a:p>
          <a:p>
            <a:pPr algn="just"/>
            <a:r>
              <a:rPr lang="en-US" sz="2400" dirty="0"/>
              <a:t>C-ideas – that have no value and are to be rejected. These are no longer considered</a:t>
            </a:r>
          </a:p>
          <a:p>
            <a:pPr algn="just"/>
            <a:endParaRPr lang="en-US" sz="2400" dirty="0"/>
          </a:p>
        </p:txBody>
      </p:sp>
    </p:spTree>
    <p:extLst>
      <p:ext uri="{BB962C8B-B14F-4D97-AF65-F5344CB8AC3E}">
        <p14:creationId xmlns:p14="http://schemas.microsoft.com/office/powerpoint/2010/main" val="341813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INNOVATION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r>
              <a:rPr lang="en-US" sz="2400" dirty="0"/>
              <a:t>Something that involves developing, creating new concepts and new ideas that will be useful for the target customers.</a:t>
            </a:r>
          </a:p>
          <a:p>
            <a:r>
              <a:rPr lang="en-US" sz="2400" dirty="0"/>
              <a:t>Is a process, involving multiple activities, performed by multiple actors from one or several organizations, during which new combinations of means and ends, which are new for  a creating and adopting unit, are developed or produced, implemented and transferred to old and new. – Joerg </a:t>
            </a:r>
            <a:r>
              <a:rPr lang="en-US" sz="2400" dirty="0" err="1"/>
              <a:t>Gemuenden</a:t>
            </a:r>
            <a:endParaRPr lang="en-US" sz="2400" dirty="0"/>
          </a:p>
          <a:p>
            <a:r>
              <a:rPr lang="en-US" sz="2400" dirty="0"/>
              <a:t>Is the creation of something that improves the way of life the way we live our lives – Barrack Obama.</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5" name="Text Placeholder 4">
            <a:extLst>
              <a:ext uri="{FF2B5EF4-FFF2-40B4-BE49-F238E27FC236}">
                <a16:creationId xmlns:a16="http://schemas.microsoft.com/office/drawing/2014/main" id="{924EB84C-5943-9682-C655-C1690A761DF3}"/>
              </a:ext>
            </a:extLst>
          </p:cNvPr>
          <p:cNvSpPr>
            <a:spLocks noGrp="1"/>
          </p:cNvSpPr>
          <p:nvPr>
            <p:ph type="body" sz="quarter" idx="16"/>
          </p:nvPr>
        </p:nvSpPr>
        <p:spPr/>
        <p:txBody>
          <a:bodyPr/>
          <a:lstStyle/>
          <a:p>
            <a:endParaRPr lang="en-PH"/>
          </a:p>
        </p:txBody>
      </p:sp>
    </p:spTree>
    <p:extLst>
      <p:ext uri="{BB962C8B-B14F-4D97-AF65-F5344CB8AC3E}">
        <p14:creationId xmlns:p14="http://schemas.microsoft.com/office/powerpoint/2010/main" val="1074725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856A9-8B16-C207-EF86-66D36C2605C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539C3F-74F2-D806-239F-A5B270C7E34B}"/>
              </a:ext>
            </a:extLst>
          </p:cNvPr>
          <p:cNvSpPr>
            <a:spLocks noGrp="1"/>
          </p:cNvSpPr>
          <p:nvPr>
            <p:ph type="title"/>
          </p:nvPr>
        </p:nvSpPr>
        <p:spPr>
          <a:xfrm>
            <a:off x="548640" y="990600"/>
            <a:ext cx="10805160" cy="707886"/>
          </a:xfrm>
        </p:spPr>
        <p:txBody>
          <a:bodyPr/>
          <a:lstStyle/>
          <a:p>
            <a:r>
              <a:rPr lang="en-US" dirty="0"/>
              <a:t>Step 2 – fine selection</a:t>
            </a:r>
          </a:p>
        </p:txBody>
      </p:sp>
      <p:sp>
        <p:nvSpPr>
          <p:cNvPr id="3" name="Slide Number Placeholder 2">
            <a:extLst>
              <a:ext uri="{FF2B5EF4-FFF2-40B4-BE49-F238E27FC236}">
                <a16:creationId xmlns:a16="http://schemas.microsoft.com/office/drawing/2014/main" id="{B8378422-9F3C-6F0E-6538-4958F538F5DA}"/>
              </a:ext>
            </a:extLst>
          </p:cNvPr>
          <p:cNvSpPr>
            <a:spLocks noGrp="1"/>
          </p:cNvSpPr>
          <p:nvPr>
            <p:ph type="sldNum" sz="quarter" idx="4"/>
          </p:nvPr>
        </p:nvSpPr>
        <p:spPr/>
        <p:txBody>
          <a:bodyPr/>
          <a:lstStyle/>
          <a:p>
            <a:fld id="{4FAB73BC-B049-4115-A692-8D63A059BFB8}" type="slidenum">
              <a:rPr lang="en-US" smtClean="0"/>
              <a:pPr/>
              <a:t>20</a:t>
            </a:fld>
            <a:endParaRPr lang="en-US" dirty="0"/>
          </a:p>
        </p:txBody>
      </p:sp>
      <p:sp>
        <p:nvSpPr>
          <p:cNvPr id="5" name="Text Placeholder 119">
            <a:extLst>
              <a:ext uri="{FF2B5EF4-FFF2-40B4-BE49-F238E27FC236}">
                <a16:creationId xmlns:a16="http://schemas.microsoft.com/office/drawing/2014/main" id="{7FA9F132-F67F-6165-2113-01407C0C8500}"/>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2" name="Content Placeholder 12">
            <a:extLst>
              <a:ext uri="{FF2B5EF4-FFF2-40B4-BE49-F238E27FC236}">
                <a16:creationId xmlns:a16="http://schemas.microsoft.com/office/drawing/2014/main" id="{31C14641-5E57-2429-A579-964D0CCC68C7}"/>
              </a:ext>
            </a:extLst>
          </p:cNvPr>
          <p:cNvSpPr txBox="1">
            <a:spLocks/>
          </p:cNvSpPr>
          <p:nvPr/>
        </p:nvSpPr>
        <p:spPr>
          <a:xfrm>
            <a:off x="864528" y="1698486"/>
            <a:ext cx="9551951" cy="3674730"/>
          </a:xfrm>
          <a:prstGeom prst="rect">
            <a:avLst/>
          </a:prstGeom>
        </p:spPr>
        <p:txBody>
          <a:bodyPr>
            <a:normAutofit/>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n-US" sz="2400" dirty="0"/>
              <a:t>The sifted ideas are further scrutinized and selected. This method uses “dots gluing”. Each member chooses an idea and the ideas are ranked based on the rating from the members.</a:t>
            </a:r>
          </a:p>
        </p:txBody>
      </p:sp>
    </p:spTree>
    <p:extLst>
      <p:ext uri="{BB962C8B-B14F-4D97-AF65-F5344CB8AC3E}">
        <p14:creationId xmlns:p14="http://schemas.microsoft.com/office/powerpoint/2010/main" val="3474075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0D8EF-05B7-C2E4-E0E1-EEB9F2C70C7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1141E01-3A98-33FE-F695-8A6613F04D76}"/>
              </a:ext>
            </a:extLst>
          </p:cNvPr>
          <p:cNvSpPr>
            <a:spLocks noGrp="1"/>
          </p:cNvSpPr>
          <p:nvPr>
            <p:ph type="title"/>
          </p:nvPr>
        </p:nvSpPr>
        <p:spPr>
          <a:xfrm>
            <a:off x="548640" y="990600"/>
            <a:ext cx="10805160" cy="707886"/>
          </a:xfrm>
        </p:spPr>
        <p:txBody>
          <a:bodyPr/>
          <a:lstStyle/>
          <a:p>
            <a:r>
              <a:rPr lang="en-US" dirty="0"/>
              <a:t>Step 3 – detailed analysis</a:t>
            </a:r>
          </a:p>
        </p:txBody>
      </p:sp>
      <p:sp>
        <p:nvSpPr>
          <p:cNvPr id="3" name="Slide Number Placeholder 2">
            <a:extLst>
              <a:ext uri="{FF2B5EF4-FFF2-40B4-BE49-F238E27FC236}">
                <a16:creationId xmlns:a16="http://schemas.microsoft.com/office/drawing/2014/main" id="{11A1DFD9-226D-0367-CE3D-A70605046EAC}"/>
              </a:ext>
            </a:extLst>
          </p:cNvPr>
          <p:cNvSpPr>
            <a:spLocks noGrp="1"/>
          </p:cNvSpPr>
          <p:nvPr>
            <p:ph type="sldNum" sz="quarter" idx="4"/>
          </p:nvPr>
        </p:nvSpPr>
        <p:spPr/>
        <p:txBody>
          <a:bodyPr/>
          <a:lstStyle/>
          <a:p>
            <a:fld id="{4FAB73BC-B049-4115-A692-8D63A059BFB8}" type="slidenum">
              <a:rPr lang="en-US" smtClean="0"/>
              <a:pPr/>
              <a:t>21</a:t>
            </a:fld>
            <a:endParaRPr lang="en-US" dirty="0"/>
          </a:p>
        </p:txBody>
      </p:sp>
      <p:sp>
        <p:nvSpPr>
          <p:cNvPr id="5" name="Text Placeholder 119">
            <a:extLst>
              <a:ext uri="{FF2B5EF4-FFF2-40B4-BE49-F238E27FC236}">
                <a16:creationId xmlns:a16="http://schemas.microsoft.com/office/drawing/2014/main" id="{B5D51377-94AA-A50C-C65E-2AA0815E64E1}"/>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2" name="Content Placeholder 12">
            <a:extLst>
              <a:ext uri="{FF2B5EF4-FFF2-40B4-BE49-F238E27FC236}">
                <a16:creationId xmlns:a16="http://schemas.microsoft.com/office/drawing/2014/main" id="{7630CCAE-5E6F-7796-9637-0B4312E21484}"/>
              </a:ext>
            </a:extLst>
          </p:cNvPr>
          <p:cNvSpPr txBox="1">
            <a:spLocks/>
          </p:cNvSpPr>
          <p:nvPr/>
        </p:nvSpPr>
        <p:spPr>
          <a:xfrm>
            <a:off x="864528" y="1698486"/>
            <a:ext cx="9551951" cy="3674730"/>
          </a:xfrm>
          <a:prstGeom prst="rect">
            <a:avLst/>
          </a:prstGeom>
        </p:spPr>
        <p:txBody>
          <a:bodyPr>
            <a:normAutofit/>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n-US" sz="2400" dirty="0"/>
              <a:t>The ideas are qualitatively analyzed and evaluated based on the following criteria:</a:t>
            </a:r>
          </a:p>
          <a:p>
            <a:pPr lvl="1" algn="just"/>
            <a:r>
              <a:rPr lang="en-US" sz="2200" dirty="0"/>
              <a:t>Customer benefit</a:t>
            </a:r>
          </a:p>
          <a:p>
            <a:pPr lvl="1" algn="just"/>
            <a:r>
              <a:rPr lang="en-US" sz="2200" dirty="0" err="1"/>
              <a:t>Differentation</a:t>
            </a:r>
            <a:r>
              <a:rPr lang="en-US" sz="2200" dirty="0"/>
              <a:t> potential and competitive factor</a:t>
            </a:r>
          </a:p>
          <a:p>
            <a:pPr lvl="1" algn="just"/>
            <a:r>
              <a:rPr lang="en-US" sz="2200" dirty="0"/>
              <a:t>Technical and economic feasibility</a:t>
            </a:r>
          </a:p>
          <a:p>
            <a:pPr marL="228600" lvl="1" indent="0" algn="just">
              <a:buNone/>
            </a:pPr>
            <a:endParaRPr lang="en-US" sz="2200" dirty="0"/>
          </a:p>
          <a:p>
            <a:pPr algn="just"/>
            <a:endParaRPr lang="en-US" sz="2400" dirty="0"/>
          </a:p>
        </p:txBody>
      </p:sp>
    </p:spTree>
    <p:extLst>
      <p:ext uri="{BB962C8B-B14F-4D97-AF65-F5344CB8AC3E}">
        <p14:creationId xmlns:p14="http://schemas.microsoft.com/office/powerpoint/2010/main" val="2975005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275CD-EE40-F8FC-EEBF-DBEB5C18E64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108E532-437F-74CF-D74A-3FC60C092110}"/>
              </a:ext>
            </a:extLst>
          </p:cNvPr>
          <p:cNvSpPr>
            <a:spLocks noGrp="1"/>
          </p:cNvSpPr>
          <p:nvPr>
            <p:ph type="title"/>
          </p:nvPr>
        </p:nvSpPr>
        <p:spPr>
          <a:xfrm>
            <a:off x="548640" y="990600"/>
            <a:ext cx="10805160" cy="707886"/>
          </a:xfrm>
        </p:spPr>
        <p:txBody>
          <a:bodyPr/>
          <a:lstStyle/>
          <a:p>
            <a:r>
              <a:rPr lang="en-US" dirty="0"/>
              <a:t>Step 3 – detailed analysis</a:t>
            </a:r>
          </a:p>
        </p:txBody>
      </p:sp>
      <p:sp>
        <p:nvSpPr>
          <p:cNvPr id="3" name="Slide Number Placeholder 2">
            <a:extLst>
              <a:ext uri="{FF2B5EF4-FFF2-40B4-BE49-F238E27FC236}">
                <a16:creationId xmlns:a16="http://schemas.microsoft.com/office/drawing/2014/main" id="{8C37628D-D7DE-9FC1-8695-E381758CA804}"/>
              </a:ext>
            </a:extLst>
          </p:cNvPr>
          <p:cNvSpPr>
            <a:spLocks noGrp="1"/>
          </p:cNvSpPr>
          <p:nvPr>
            <p:ph type="sldNum" sz="quarter" idx="4"/>
          </p:nvPr>
        </p:nvSpPr>
        <p:spPr/>
        <p:txBody>
          <a:bodyPr/>
          <a:lstStyle/>
          <a:p>
            <a:fld id="{4FAB73BC-B049-4115-A692-8D63A059BFB8}" type="slidenum">
              <a:rPr lang="en-US" smtClean="0"/>
              <a:pPr/>
              <a:t>22</a:t>
            </a:fld>
            <a:endParaRPr lang="en-US" dirty="0"/>
          </a:p>
        </p:txBody>
      </p:sp>
      <p:sp>
        <p:nvSpPr>
          <p:cNvPr id="5" name="Text Placeholder 119">
            <a:extLst>
              <a:ext uri="{FF2B5EF4-FFF2-40B4-BE49-F238E27FC236}">
                <a16:creationId xmlns:a16="http://schemas.microsoft.com/office/drawing/2014/main" id="{F16EDC6B-F295-8853-238A-D21C09DE87A1}"/>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2" name="Content Placeholder 12">
            <a:extLst>
              <a:ext uri="{FF2B5EF4-FFF2-40B4-BE49-F238E27FC236}">
                <a16:creationId xmlns:a16="http://schemas.microsoft.com/office/drawing/2014/main" id="{2CBA488A-E034-7C95-CC88-445AE3D5695E}"/>
              </a:ext>
            </a:extLst>
          </p:cNvPr>
          <p:cNvSpPr txBox="1">
            <a:spLocks/>
          </p:cNvSpPr>
          <p:nvPr/>
        </p:nvSpPr>
        <p:spPr>
          <a:xfrm>
            <a:off x="864528" y="1698486"/>
            <a:ext cx="9551951" cy="3674730"/>
          </a:xfrm>
          <a:prstGeom prst="rect">
            <a:avLst/>
          </a:prstGeom>
        </p:spPr>
        <p:txBody>
          <a:bodyPr>
            <a:normAutofit/>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n-US" sz="2400" dirty="0"/>
              <a:t>The ideas are qualitatively analyzed and evaluated based on the </a:t>
            </a:r>
            <a:r>
              <a:rPr lang="en-US" sz="2400" dirty="0" err="1"/>
              <a:t>followingcriteria</a:t>
            </a:r>
            <a:r>
              <a:rPr lang="en-US" sz="2400" dirty="0"/>
              <a:t>:</a:t>
            </a:r>
          </a:p>
          <a:p>
            <a:pPr lvl="1" algn="just"/>
            <a:r>
              <a:rPr lang="en-US" sz="2200" dirty="0"/>
              <a:t>Customer benefit</a:t>
            </a:r>
          </a:p>
          <a:p>
            <a:pPr lvl="1" algn="just"/>
            <a:r>
              <a:rPr lang="en-US" sz="2200" dirty="0" err="1"/>
              <a:t>Differentation</a:t>
            </a:r>
            <a:r>
              <a:rPr lang="en-US" sz="2200" dirty="0"/>
              <a:t> potential and competitive factor</a:t>
            </a:r>
          </a:p>
          <a:p>
            <a:pPr lvl="1" algn="just"/>
            <a:r>
              <a:rPr lang="en-US" sz="2200" dirty="0"/>
              <a:t>Technical and economic feasibility</a:t>
            </a:r>
          </a:p>
          <a:p>
            <a:pPr marL="228600" lvl="1" indent="0" algn="just">
              <a:buNone/>
            </a:pPr>
            <a:endParaRPr lang="en-US" sz="2200" dirty="0"/>
          </a:p>
          <a:p>
            <a:pPr algn="just"/>
            <a:endParaRPr lang="en-US" sz="2400" dirty="0"/>
          </a:p>
        </p:txBody>
      </p:sp>
    </p:spTree>
    <p:extLst>
      <p:ext uri="{BB962C8B-B14F-4D97-AF65-F5344CB8AC3E}">
        <p14:creationId xmlns:p14="http://schemas.microsoft.com/office/powerpoint/2010/main" val="2823403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320284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33640" y="64295"/>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Types of innovation</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p:txBody>
          <a:bodyPr/>
          <a:lstStyle/>
          <a:p>
            <a:r>
              <a:rPr lang="en-US" dirty="0"/>
              <a:t>Lorem ipsum dolor sit amet, consectetuer adipiscing elit. Maecenas porttitor congue massa. </a:t>
            </a:r>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B4E57DAE-E4AE-0AD6-29EE-AFB41C8701C1}"/>
              </a:ext>
            </a:extLst>
          </p:cNvPr>
          <p:cNvPicPr>
            <a:picLocks noChangeAspect="1"/>
          </p:cNvPicPr>
          <p:nvPr/>
        </p:nvPicPr>
        <p:blipFill>
          <a:blip r:embed="rId6"/>
          <a:stretch>
            <a:fillRect/>
          </a:stretch>
        </p:blipFill>
        <p:spPr>
          <a:xfrm>
            <a:off x="7239000" y="1981198"/>
            <a:ext cx="4545632" cy="4163339"/>
          </a:xfrm>
          <a:prstGeom prst="rect">
            <a:avLst/>
          </a:prstGeom>
        </p:spPr>
      </p:pic>
    </p:spTree>
    <p:extLst>
      <p:ext uri="{BB962C8B-B14F-4D97-AF65-F5344CB8AC3E}">
        <p14:creationId xmlns:p14="http://schemas.microsoft.com/office/powerpoint/2010/main" val="295620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lstStyle/>
          <a:p>
            <a:r>
              <a:rPr lang="en-US" dirty="0"/>
              <a:t>Breakthrough innovation</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2" name="Content Placeholder 12">
            <a:extLst>
              <a:ext uri="{FF2B5EF4-FFF2-40B4-BE49-F238E27FC236}">
                <a16:creationId xmlns:a16="http://schemas.microsoft.com/office/drawing/2014/main" id="{D4FDC70A-5AAE-E305-38BE-CE3E57A21287}"/>
              </a:ext>
            </a:extLst>
          </p:cNvPr>
          <p:cNvSpPr txBox="1">
            <a:spLocks/>
          </p:cNvSpPr>
          <p:nvPr/>
        </p:nvSpPr>
        <p:spPr>
          <a:xfrm>
            <a:off x="864529" y="1698486"/>
            <a:ext cx="5735528" cy="3602722"/>
          </a:xfrm>
          <a:prstGeom prst="rect">
            <a:avLst/>
          </a:prstGeom>
        </p:spPr>
        <p:txBody>
          <a:bodyPr>
            <a:normAutofit fontScale="92500"/>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n-US" sz="2800" dirty="0"/>
              <a:t>An innovation from inside a company that pushes something to the next level. </a:t>
            </a:r>
          </a:p>
          <a:p>
            <a:pPr algn="just"/>
            <a:r>
              <a:rPr lang="en-US" sz="2800" dirty="0"/>
              <a:t>It is an innovation that opens the company to new markets or changes the way customers interact with the market or the industry.</a:t>
            </a:r>
          </a:p>
          <a:p>
            <a:pPr algn="just"/>
            <a:r>
              <a:rPr lang="en-US" sz="2800" dirty="0"/>
              <a:t>The innovation of products is one time over the other because of competition.</a:t>
            </a:r>
          </a:p>
        </p:txBody>
      </p:sp>
      <p:sp>
        <p:nvSpPr>
          <p:cNvPr id="13" name="TextBox 12">
            <a:extLst>
              <a:ext uri="{FF2B5EF4-FFF2-40B4-BE49-F238E27FC236}">
                <a16:creationId xmlns:a16="http://schemas.microsoft.com/office/drawing/2014/main" id="{10D9684F-338C-C78A-1436-1985AFDA5E28}"/>
              </a:ext>
            </a:extLst>
          </p:cNvPr>
          <p:cNvSpPr txBox="1"/>
          <p:nvPr/>
        </p:nvSpPr>
        <p:spPr>
          <a:xfrm>
            <a:off x="7536160" y="1319039"/>
            <a:ext cx="3456384" cy="2308324"/>
          </a:xfrm>
          <a:prstGeom prst="rect">
            <a:avLst/>
          </a:prstGeom>
          <a:noFill/>
        </p:spPr>
        <p:txBody>
          <a:bodyPr wrap="square" rtlCol="0">
            <a:spAutoFit/>
          </a:bodyPr>
          <a:lstStyle/>
          <a:p>
            <a:r>
              <a:rPr lang="en-US" dirty="0"/>
              <a:t>Examples of Breakthrough Innovation</a:t>
            </a:r>
          </a:p>
          <a:p>
            <a:pPr marL="342900" indent="-342900">
              <a:buAutoNum type="arabicPeriod"/>
            </a:pPr>
            <a:r>
              <a:rPr lang="en-US" dirty="0"/>
              <a:t>The Internet</a:t>
            </a:r>
          </a:p>
          <a:p>
            <a:pPr marL="342900" indent="-342900">
              <a:buAutoNum type="arabicPeriod"/>
            </a:pPr>
            <a:r>
              <a:rPr lang="en-US" dirty="0"/>
              <a:t>Smartphones</a:t>
            </a:r>
          </a:p>
          <a:p>
            <a:pPr marL="342900" indent="-342900">
              <a:buAutoNum type="arabicPeriod"/>
            </a:pPr>
            <a:r>
              <a:rPr lang="en-US" dirty="0"/>
              <a:t>The Electric Cars</a:t>
            </a:r>
          </a:p>
          <a:p>
            <a:pPr marL="342900" indent="-342900">
              <a:buAutoNum type="arabicPeriod"/>
            </a:pPr>
            <a:r>
              <a:rPr lang="en-US" dirty="0"/>
              <a:t>The phone</a:t>
            </a:r>
          </a:p>
          <a:p>
            <a:pPr marL="342900" indent="-342900">
              <a:buAutoNum type="arabicPeriod"/>
            </a:pPr>
            <a:endParaRPr lang="en-US" dirty="0"/>
          </a:p>
          <a:p>
            <a:endParaRPr lang="en-PH" dirty="0"/>
          </a:p>
        </p:txBody>
      </p:sp>
      <p:pic>
        <p:nvPicPr>
          <p:cNvPr id="1028" name="Picture 4" descr="The Evolution of The IPHONE - From Oldest to Newest 2007 to 2020 - TecWic">
            <a:extLst>
              <a:ext uri="{FF2B5EF4-FFF2-40B4-BE49-F238E27FC236}">
                <a16:creationId xmlns:a16="http://schemas.microsoft.com/office/drawing/2014/main" id="{01E38DC9-585F-4BB5-C180-ACD3342A0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3" y="3356992"/>
            <a:ext cx="4994176" cy="3165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73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0DD38-1AFF-83F6-27E5-AF3E1B91D2B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7E9FACD-C18E-65FA-4F78-1A4CE7538CE7}"/>
              </a:ext>
            </a:extLst>
          </p:cNvPr>
          <p:cNvSpPr>
            <a:spLocks noGrp="1"/>
          </p:cNvSpPr>
          <p:nvPr>
            <p:ph type="title"/>
          </p:nvPr>
        </p:nvSpPr>
        <p:spPr>
          <a:xfrm>
            <a:off x="548640" y="990600"/>
            <a:ext cx="10805160" cy="707886"/>
          </a:xfrm>
        </p:spPr>
        <p:txBody>
          <a:bodyPr/>
          <a:lstStyle/>
          <a:p>
            <a:r>
              <a:rPr lang="en-US" dirty="0"/>
              <a:t>disruptive innovation</a:t>
            </a:r>
          </a:p>
        </p:txBody>
      </p:sp>
      <p:sp>
        <p:nvSpPr>
          <p:cNvPr id="3" name="Slide Number Placeholder 2">
            <a:extLst>
              <a:ext uri="{FF2B5EF4-FFF2-40B4-BE49-F238E27FC236}">
                <a16:creationId xmlns:a16="http://schemas.microsoft.com/office/drawing/2014/main" id="{4232A277-6C19-49DA-AA80-0523D4771EE7}"/>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5" name="Text Placeholder 119">
            <a:extLst>
              <a:ext uri="{FF2B5EF4-FFF2-40B4-BE49-F238E27FC236}">
                <a16:creationId xmlns:a16="http://schemas.microsoft.com/office/drawing/2014/main" id="{81F0106E-7F5F-B83F-DEA9-D610598A73B4}"/>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2" name="Content Placeholder 12">
            <a:extLst>
              <a:ext uri="{FF2B5EF4-FFF2-40B4-BE49-F238E27FC236}">
                <a16:creationId xmlns:a16="http://schemas.microsoft.com/office/drawing/2014/main" id="{BCA70340-62E0-1B61-F2F7-0DF70D193F28}"/>
              </a:ext>
            </a:extLst>
          </p:cNvPr>
          <p:cNvSpPr txBox="1">
            <a:spLocks/>
          </p:cNvSpPr>
          <p:nvPr/>
        </p:nvSpPr>
        <p:spPr>
          <a:xfrm>
            <a:off x="864529" y="1698486"/>
            <a:ext cx="5735528" cy="3602722"/>
          </a:xfrm>
          <a:prstGeom prst="rect">
            <a:avLst/>
          </a:prstGeom>
        </p:spPr>
        <p:txBody>
          <a:bodyPr>
            <a:normAutofit fontScale="92500" lnSpcReduction="20000"/>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n-US" sz="2800" dirty="0"/>
              <a:t>An innovation from inside a company that pushes something to the next level. </a:t>
            </a:r>
          </a:p>
          <a:p>
            <a:pPr algn="just"/>
            <a:r>
              <a:rPr lang="en-US" sz="2800" dirty="0"/>
              <a:t>It is an innovation that opens the company to new markets or changes the way customers interact with the market or the industry.</a:t>
            </a:r>
          </a:p>
          <a:p>
            <a:pPr algn="just"/>
            <a:r>
              <a:rPr lang="en-US" sz="2800" dirty="0">
                <a:hlinkClick r:id="rId3"/>
              </a:rPr>
              <a:t>https://youtu.be/qDrMAzCHFUU?si=4eg6todV-zazu070</a:t>
            </a:r>
            <a:endParaRPr lang="en-US" sz="2800" dirty="0"/>
          </a:p>
          <a:p>
            <a:pPr algn="just"/>
            <a:r>
              <a:rPr lang="en-US" sz="2800" dirty="0"/>
              <a:t>The innovation of products is one time over the other because of competition.</a:t>
            </a:r>
          </a:p>
          <a:p>
            <a:pPr algn="just"/>
            <a:endParaRPr lang="en-US" sz="2800" dirty="0"/>
          </a:p>
        </p:txBody>
      </p:sp>
      <p:pic>
        <p:nvPicPr>
          <p:cNvPr id="14" name="Picture 13">
            <a:extLst>
              <a:ext uri="{FF2B5EF4-FFF2-40B4-BE49-F238E27FC236}">
                <a16:creationId xmlns:a16="http://schemas.microsoft.com/office/drawing/2014/main" id="{E5FB2C59-D899-9D0A-1D6B-2FEB94A391FD}"/>
              </a:ext>
            </a:extLst>
          </p:cNvPr>
          <p:cNvPicPr>
            <a:picLocks noChangeAspect="1"/>
          </p:cNvPicPr>
          <p:nvPr/>
        </p:nvPicPr>
        <p:blipFill>
          <a:blip r:embed="rId4"/>
          <a:stretch>
            <a:fillRect/>
          </a:stretch>
        </p:blipFill>
        <p:spPr>
          <a:xfrm>
            <a:off x="6744072" y="1344543"/>
            <a:ext cx="5159896" cy="31367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9364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11612-B9D2-5054-56E6-BD3041F110C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0F5544D-273F-1151-6748-591A466AC58F}"/>
              </a:ext>
            </a:extLst>
          </p:cNvPr>
          <p:cNvSpPr>
            <a:spLocks noGrp="1"/>
          </p:cNvSpPr>
          <p:nvPr>
            <p:ph type="title"/>
          </p:nvPr>
        </p:nvSpPr>
        <p:spPr>
          <a:xfrm>
            <a:off x="548640" y="990600"/>
            <a:ext cx="10805160" cy="707886"/>
          </a:xfrm>
        </p:spPr>
        <p:txBody>
          <a:bodyPr/>
          <a:lstStyle/>
          <a:p>
            <a:r>
              <a:rPr lang="en-US" dirty="0"/>
              <a:t>sustaining innovation</a:t>
            </a:r>
          </a:p>
        </p:txBody>
      </p:sp>
      <p:sp>
        <p:nvSpPr>
          <p:cNvPr id="3" name="Slide Number Placeholder 2">
            <a:extLst>
              <a:ext uri="{FF2B5EF4-FFF2-40B4-BE49-F238E27FC236}">
                <a16:creationId xmlns:a16="http://schemas.microsoft.com/office/drawing/2014/main" id="{1DE0E918-A547-A452-3DBF-3BAD77615AB0}"/>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5" name="Text Placeholder 119">
            <a:extLst>
              <a:ext uri="{FF2B5EF4-FFF2-40B4-BE49-F238E27FC236}">
                <a16:creationId xmlns:a16="http://schemas.microsoft.com/office/drawing/2014/main" id="{9B15F15E-0853-9E77-F903-ECA2AC296203}"/>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2" name="Content Placeholder 12">
            <a:extLst>
              <a:ext uri="{FF2B5EF4-FFF2-40B4-BE49-F238E27FC236}">
                <a16:creationId xmlns:a16="http://schemas.microsoft.com/office/drawing/2014/main" id="{DCF9550A-3938-B3DC-B618-07AE2453C6DF}"/>
              </a:ext>
            </a:extLst>
          </p:cNvPr>
          <p:cNvSpPr txBox="1">
            <a:spLocks/>
          </p:cNvSpPr>
          <p:nvPr/>
        </p:nvSpPr>
        <p:spPr>
          <a:xfrm>
            <a:off x="864529" y="1698486"/>
            <a:ext cx="5735528" cy="4168914"/>
          </a:xfrm>
          <a:prstGeom prst="rect">
            <a:avLst/>
          </a:prstGeom>
        </p:spPr>
        <p:txBody>
          <a:bodyPr>
            <a:normAutofit/>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n-US" sz="2200" dirty="0"/>
              <a:t>refers to the incremental improvements made to existing products, services, or technologies that help organizations maintain their competitive advantage.</a:t>
            </a:r>
          </a:p>
          <a:p>
            <a:pPr algn="just"/>
            <a:r>
              <a:rPr lang="en-US" sz="2200" dirty="0"/>
              <a:t>Typically involves creating better-performing products to sell for higher profits to customers.</a:t>
            </a:r>
          </a:p>
          <a:p>
            <a:pPr algn="just"/>
            <a:r>
              <a:rPr lang="en-US" sz="2200" dirty="0"/>
              <a:t>A strategy used by successful companies to refine their offerings and strengthen their market position.</a:t>
            </a:r>
          </a:p>
          <a:p>
            <a:pPr algn="just"/>
            <a:endParaRPr lang="en-US" sz="2200" dirty="0"/>
          </a:p>
        </p:txBody>
      </p:sp>
      <p:sp>
        <p:nvSpPr>
          <p:cNvPr id="2" name="TextBox 1">
            <a:extLst>
              <a:ext uri="{FF2B5EF4-FFF2-40B4-BE49-F238E27FC236}">
                <a16:creationId xmlns:a16="http://schemas.microsoft.com/office/drawing/2014/main" id="{90ACE716-FC80-4D5A-DFF1-64D7E7239F32}"/>
              </a:ext>
            </a:extLst>
          </p:cNvPr>
          <p:cNvSpPr txBox="1"/>
          <p:nvPr/>
        </p:nvSpPr>
        <p:spPr>
          <a:xfrm>
            <a:off x="7519271" y="1698486"/>
            <a:ext cx="2736304" cy="2308324"/>
          </a:xfrm>
          <a:prstGeom prst="rect">
            <a:avLst/>
          </a:prstGeom>
          <a:noFill/>
        </p:spPr>
        <p:txBody>
          <a:bodyPr wrap="square" rtlCol="0">
            <a:spAutoFit/>
          </a:bodyPr>
          <a:lstStyle/>
          <a:p>
            <a:r>
              <a:rPr lang="en-US" dirty="0"/>
              <a:t>Examples of Sustaining Innovation</a:t>
            </a:r>
          </a:p>
          <a:p>
            <a:pPr marL="342900" indent="-342900">
              <a:buAutoNum type="arabicPeriod"/>
            </a:pPr>
            <a:r>
              <a:rPr lang="en-US" dirty="0"/>
              <a:t>Toyota</a:t>
            </a:r>
          </a:p>
          <a:p>
            <a:pPr marL="342900" indent="-342900">
              <a:buAutoNum type="arabicPeriod"/>
            </a:pPr>
            <a:r>
              <a:rPr lang="en-US" dirty="0"/>
              <a:t>Apple</a:t>
            </a:r>
          </a:p>
          <a:p>
            <a:pPr marL="342900" indent="-342900">
              <a:buAutoNum type="arabicPeriod"/>
            </a:pPr>
            <a:r>
              <a:rPr lang="en-US" dirty="0"/>
              <a:t>Netflix</a:t>
            </a:r>
          </a:p>
          <a:p>
            <a:pPr marL="342900" indent="-342900">
              <a:buAutoNum type="arabicPeriod"/>
            </a:pPr>
            <a:r>
              <a:rPr lang="en-US" dirty="0"/>
              <a:t>Coca cola</a:t>
            </a:r>
          </a:p>
          <a:p>
            <a:pPr marL="342900" indent="-342900">
              <a:buAutoNum type="arabicPeriod"/>
            </a:pPr>
            <a:r>
              <a:rPr lang="en-US" dirty="0"/>
              <a:t>Microsoft</a:t>
            </a:r>
          </a:p>
          <a:p>
            <a:pPr marL="342900" indent="-342900">
              <a:buAutoNum type="arabicPeriod"/>
            </a:pPr>
            <a:endParaRPr lang="en-PH" dirty="0"/>
          </a:p>
        </p:txBody>
      </p:sp>
      <p:pic>
        <p:nvPicPr>
          <p:cNvPr id="6" name="Picture 5">
            <a:extLst>
              <a:ext uri="{FF2B5EF4-FFF2-40B4-BE49-F238E27FC236}">
                <a16:creationId xmlns:a16="http://schemas.microsoft.com/office/drawing/2014/main" id="{10937F54-C2B4-7FED-BE36-7B93332E0484}"/>
              </a:ext>
            </a:extLst>
          </p:cNvPr>
          <p:cNvPicPr>
            <a:picLocks noChangeAspect="1"/>
          </p:cNvPicPr>
          <p:nvPr/>
        </p:nvPicPr>
        <p:blipFill>
          <a:blip r:embed="rId3"/>
          <a:stretch>
            <a:fillRect/>
          </a:stretch>
        </p:blipFill>
        <p:spPr>
          <a:xfrm>
            <a:off x="7578690" y="3808447"/>
            <a:ext cx="3485862" cy="2610720"/>
          </a:xfrm>
          <a:prstGeom prst="rect">
            <a:avLst/>
          </a:prstGeom>
        </p:spPr>
      </p:pic>
    </p:spTree>
    <p:extLst>
      <p:ext uri="{BB962C8B-B14F-4D97-AF65-F5344CB8AC3E}">
        <p14:creationId xmlns:p14="http://schemas.microsoft.com/office/powerpoint/2010/main" val="313849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24A03-8997-A39A-1236-8C5003F73AA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F290212-EB78-0B11-0E14-00C8CF8801B0}"/>
              </a:ext>
            </a:extLst>
          </p:cNvPr>
          <p:cNvSpPr>
            <a:spLocks noGrp="1"/>
          </p:cNvSpPr>
          <p:nvPr>
            <p:ph type="title"/>
          </p:nvPr>
        </p:nvSpPr>
        <p:spPr>
          <a:xfrm>
            <a:off x="548640" y="990600"/>
            <a:ext cx="10805160" cy="707886"/>
          </a:xfrm>
        </p:spPr>
        <p:txBody>
          <a:bodyPr/>
          <a:lstStyle/>
          <a:p>
            <a:r>
              <a:rPr lang="en-US" dirty="0"/>
              <a:t>Basic research</a:t>
            </a:r>
          </a:p>
        </p:txBody>
      </p:sp>
      <p:sp>
        <p:nvSpPr>
          <p:cNvPr id="3" name="Slide Number Placeholder 2">
            <a:extLst>
              <a:ext uri="{FF2B5EF4-FFF2-40B4-BE49-F238E27FC236}">
                <a16:creationId xmlns:a16="http://schemas.microsoft.com/office/drawing/2014/main" id="{98DF6B0C-F6B5-F79B-2A9A-C341FE87C0A2}"/>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5" name="Text Placeholder 119">
            <a:extLst>
              <a:ext uri="{FF2B5EF4-FFF2-40B4-BE49-F238E27FC236}">
                <a16:creationId xmlns:a16="http://schemas.microsoft.com/office/drawing/2014/main" id="{5E638BDB-B6BE-2048-32E6-542CE39C92FB}"/>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2" name="Content Placeholder 12">
            <a:extLst>
              <a:ext uri="{FF2B5EF4-FFF2-40B4-BE49-F238E27FC236}">
                <a16:creationId xmlns:a16="http://schemas.microsoft.com/office/drawing/2014/main" id="{43DE3486-7CB4-51E3-6A16-249EE861171C}"/>
              </a:ext>
            </a:extLst>
          </p:cNvPr>
          <p:cNvSpPr txBox="1">
            <a:spLocks/>
          </p:cNvSpPr>
          <p:nvPr/>
        </p:nvSpPr>
        <p:spPr>
          <a:xfrm>
            <a:off x="864528" y="1698486"/>
            <a:ext cx="9551951" cy="3674730"/>
          </a:xfrm>
          <a:prstGeom prst="rect">
            <a:avLst/>
          </a:prstGeom>
        </p:spPr>
        <p:txBody>
          <a:bodyPr>
            <a:normAutofit lnSpcReduction="10000"/>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n-US" sz="2400" dirty="0"/>
              <a:t>This type of innovation begins with the discovery of some new phenomenon.</a:t>
            </a:r>
          </a:p>
          <a:p>
            <a:pPr algn="just"/>
            <a:r>
              <a:rPr lang="en-US" sz="2400" dirty="0"/>
              <a:t>A key-driver to innovation as it provides information about a certain problem and derive with possible solutions.</a:t>
            </a:r>
          </a:p>
          <a:p>
            <a:pPr algn="just"/>
            <a:r>
              <a:rPr lang="en-US" sz="2400" dirty="0"/>
              <a:t>Research with any clear goals, or science to satisfy curiosity of a lone scientist without anyone else realizing that it exists.</a:t>
            </a:r>
          </a:p>
          <a:p>
            <a:pPr algn="just"/>
            <a:r>
              <a:rPr lang="en-US" sz="2400" dirty="0"/>
              <a:t>A process of conducting a study about a specific problem and finding and solutions that will benefit companies and industries in lieu with innovation.</a:t>
            </a:r>
          </a:p>
          <a:p>
            <a:pPr algn="just"/>
            <a:r>
              <a:rPr lang="en-US" sz="2400" dirty="0"/>
              <a:t>Practically, a basis that will improve a product or a service that will gratify the consumers.</a:t>
            </a:r>
          </a:p>
          <a:p>
            <a:pPr algn="just"/>
            <a:endParaRPr lang="en-US" sz="2400" dirty="0"/>
          </a:p>
        </p:txBody>
      </p:sp>
    </p:spTree>
    <p:extLst>
      <p:ext uri="{BB962C8B-B14F-4D97-AF65-F5344CB8AC3E}">
        <p14:creationId xmlns:p14="http://schemas.microsoft.com/office/powerpoint/2010/main" val="316303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9A694-6D9D-A616-606E-10C24427586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5C3644-25EF-E884-C853-F8781C4BF14B}"/>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5" name="Text Placeholder 119">
            <a:extLst>
              <a:ext uri="{FF2B5EF4-FFF2-40B4-BE49-F238E27FC236}">
                <a16:creationId xmlns:a16="http://schemas.microsoft.com/office/drawing/2014/main" id="{1029C7E9-E8E1-A8EB-F0D5-515EE21D9540}"/>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8" name="Picture 7">
            <a:extLst>
              <a:ext uri="{FF2B5EF4-FFF2-40B4-BE49-F238E27FC236}">
                <a16:creationId xmlns:a16="http://schemas.microsoft.com/office/drawing/2014/main" id="{1FB490E6-FE59-7BA8-4085-EE40842B3D54}"/>
              </a:ext>
            </a:extLst>
          </p:cNvPr>
          <p:cNvPicPr>
            <a:picLocks noChangeAspect="1"/>
          </p:cNvPicPr>
          <p:nvPr/>
        </p:nvPicPr>
        <p:blipFill>
          <a:blip r:embed="rId3"/>
          <a:stretch>
            <a:fillRect/>
          </a:stretch>
        </p:blipFill>
        <p:spPr>
          <a:xfrm>
            <a:off x="551384" y="1124744"/>
            <a:ext cx="10254450" cy="3024336"/>
          </a:xfrm>
          <a:prstGeom prst="rect">
            <a:avLst/>
          </a:prstGeom>
        </p:spPr>
      </p:pic>
    </p:spTree>
    <p:extLst>
      <p:ext uri="{BB962C8B-B14F-4D97-AF65-F5344CB8AC3E}">
        <p14:creationId xmlns:p14="http://schemas.microsoft.com/office/powerpoint/2010/main" val="234461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3A940-791C-6C73-DE43-51AC00877A1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145F370-0185-C567-51C0-61888DD7CDE3}"/>
              </a:ext>
            </a:extLst>
          </p:cNvPr>
          <p:cNvSpPr>
            <a:spLocks noGrp="1"/>
          </p:cNvSpPr>
          <p:nvPr>
            <p:ph type="title"/>
          </p:nvPr>
        </p:nvSpPr>
        <p:spPr>
          <a:xfrm>
            <a:off x="548640" y="990600"/>
            <a:ext cx="10805160" cy="707886"/>
          </a:xfrm>
        </p:spPr>
        <p:txBody>
          <a:bodyPr/>
          <a:lstStyle/>
          <a:p>
            <a:r>
              <a:rPr lang="en-US" dirty="0"/>
              <a:t>Principles of sustainable innovation</a:t>
            </a:r>
          </a:p>
        </p:txBody>
      </p:sp>
      <p:sp>
        <p:nvSpPr>
          <p:cNvPr id="3" name="Slide Number Placeholder 2">
            <a:extLst>
              <a:ext uri="{FF2B5EF4-FFF2-40B4-BE49-F238E27FC236}">
                <a16:creationId xmlns:a16="http://schemas.microsoft.com/office/drawing/2014/main" id="{797D39EC-5719-2506-950C-26769EEA7877}"/>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5" name="Text Placeholder 119">
            <a:extLst>
              <a:ext uri="{FF2B5EF4-FFF2-40B4-BE49-F238E27FC236}">
                <a16:creationId xmlns:a16="http://schemas.microsoft.com/office/drawing/2014/main" id="{97806A8F-B123-0A78-5459-4B909105F0F3}"/>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2" name="Content Placeholder 12">
            <a:extLst>
              <a:ext uri="{FF2B5EF4-FFF2-40B4-BE49-F238E27FC236}">
                <a16:creationId xmlns:a16="http://schemas.microsoft.com/office/drawing/2014/main" id="{664BE2E7-8DCD-0C18-F963-6FA4D10276B9}"/>
              </a:ext>
            </a:extLst>
          </p:cNvPr>
          <p:cNvSpPr txBox="1">
            <a:spLocks/>
          </p:cNvSpPr>
          <p:nvPr/>
        </p:nvSpPr>
        <p:spPr>
          <a:xfrm>
            <a:off x="864528" y="1698486"/>
            <a:ext cx="9551951" cy="4754850"/>
          </a:xfrm>
          <a:prstGeom prst="rect">
            <a:avLst/>
          </a:prstGeom>
        </p:spPr>
        <p:txBody>
          <a:bodyPr>
            <a:normAutofit fontScale="92500" lnSpcReduction="10000"/>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n-US" sz="2400" b="1" dirty="0"/>
              <a:t>Inspire.</a:t>
            </a:r>
            <a:r>
              <a:rPr lang="en-US" sz="2400" dirty="0"/>
              <a:t> There should be a leader who can inspire others. They need to possess to positive attitude, vision and ability to communicate so that people will be able to acquire what they should emphasize so that people will be able to acquire what they should emphasize in innovating products or services.</a:t>
            </a:r>
          </a:p>
          <a:p>
            <a:pPr algn="just"/>
            <a:r>
              <a:rPr lang="en-US" sz="2400" b="1" dirty="0"/>
              <a:t>No risk, no innovation. </a:t>
            </a:r>
            <a:r>
              <a:rPr lang="en-US" sz="2400" dirty="0"/>
              <a:t>Most technopreneurs are risk taker because they are innovating new products or services which they have no assurance if it will survive in the market.</a:t>
            </a:r>
          </a:p>
          <a:p>
            <a:pPr algn="just"/>
            <a:r>
              <a:rPr lang="en-US" sz="2400" b="1" dirty="0"/>
              <a:t>New product process</a:t>
            </a:r>
            <a:r>
              <a:rPr lang="en-US" sz="2400" dirty="0"/>
              <a:t>. Innovation starts with a vision; an innovator should understand what they intend to develop for the benefit of their consumers and undergo with a structured process which includes idea generation, evaluation, prototyping, consumer feedback and success metrics.</a:t>
            </a:r>
          </a:p>
          <a:p>
            <a:pPr algn="just"/>
            <a:r>
              <a:rPr lang="en-US" sz="2400" b="1" dirty="0"/>
              <a:t>Ownership. </a:t>
            </a:r>
            <a:r>
              <a:rPr lang="en-US" sz="2400" dirty="0"/>
              <a:t>The business leader has all the ownership on the new products and innovation in such a way that he/she generates the ideas and develop the appropriate business model.</a:t>
            </a:r>
          </a:p>
          <a:p>
            <a:pPr algn="just"/>
            <a:endParaRPr lang="en-US" sz="2400" b="1" dirty="0"/>
          </a:p>
          <a:p>
            <a:pPr algn="just"/>
            <a:endParaRPr lang="en-US" sz="2400" dirty="0"/>
          </a:p>
        </p:txBody>
      </p:sp>
    </p:spTree>
    <p:extLst>
      <p:ext uri="{BB962C8B-B14F-4D97-AF65-F5344CB8AC3E}">
        <p14:creationId xmlns:p14="http://schemas.microsoft.com/office/powerpoint/2010/main" val="448404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4082</TotalTime>
  <Words>1509</Words>
  <Application>Microsoft Office PowerPoint</Application>
  <PresentationFormat>Widescreen</PresentationFormat>
  <Paragraphs>140</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Tw Cen MT</vt:lpstr>
      <vt:lpstr>Tw Cen MT Condensed</vt:lpstr>
      <vt:lpstr>Wingdings 3</vt:lpstr>
      <vt:lpstr>ModernClassicBlock-3</vt:lpstr>
      <vt:lpstr>INNOVATION AND IDEA GENERATION </vt:lpstr>
      <vt:lpstr>INNOVATION</vt:lpstr>
      <vt:lpstr>Types of innovation</vt:lpstr>
      <vt:lpstr>Breakthrough innovation</vt:lpstr>
      <vt:lpstr>disruptive innovation</vt:lpstr>
      <vt:lpstr>sustaining innovation</vt:lpstr>
      <vt:lpstr>Basic research</vt:lpstr>
      <vt:lpstr>PowerPoint Presentation</vt:lpstr>
      <vt:lpstr>Principles of sustainable innovation</vt:lpstr>
      <vt:lpstr>Principles of sustainable innovation</vt:lpstr>
      <vt:lpstr>IDEA GENERATION</vt:lpstr>
      <vt:lpstr>IDEA PRESENTATIONS</vt:lpstr>
      <vt:lpstr>Presentation ideas</vt:lpstr>
      <vt:lpstr>Presentation ideas</vt:lpstr>
      <vt:lpstr>Presentation ideas</vt:lpstr>
      <vt:lpstr>Presentation ideas</vt:lpstr>
      <vt:lpstr>IDEA selection</vt:lpstr>
      <vt:lpstr>Step 1 – rough selection</vt:lpstr>
      <vt:lpstr>Step 1 – rough selection</vt:lpstr>
      <vt:lpstr>Step 2 – fine selection</vt:lpstr>
      <vt:lpstr>Step 3 – detailed analysis</vt:lpstr>
      <vt:lpstr>Step 3 – detailed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 Ian De Los Trinos</dc:creator>
  <cp:lastModifiedBy>Ma. Ian De Los Trinos</cp:lastModifiedBy>
  <cp:revision>14</cp:revision>
  <dcterms:created xsi:type="dcterms:W3CDTF">2025-09-04T00:46:20Z</dcterms:created>
  <dcterms:modified xsi:type="dcterms:W3CDTF">2025-09-10T06:24:42Z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