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3F509-1B30-4B93-A10D-0D2535F6CD7F}" type="datetimeFigureOut">
              <a:rPr lang="es-MX" smtClean="0"/>
              <a:t>14/03/2025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2DC94-CE86-41B3-99CE-FE18DBFDDF7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65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2DC94-CE86-41B3-99CE-FE18DBFDDF76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170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8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6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1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9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7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2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1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Battle between pawn and king">
            <a:extLst>
              <a:ext uri="{FF2B5EF4-FFF2-40B4-BE49-F238E27FC236}">
                <a16:creationId xmlns:a16="http://schemas.microsoft.com/office/drawing/2014/main" id="{D706A632-E099-8D48-C832-BE69FB49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6FEC3-0692-55E8-0735-BDC184543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s-MX" sz="3600" dirty="0"/>
              <a:t>Problema de las 8 Reinas con algoritmo de búsqueda tabú</a:t>
            </a:r>
          </a:p>
        </p:txBody>
      </p:sp>
    </p:spTree>
    <p:extLst>
      <p:ext uri="{BB962C8B-B14F-4D97-AF65-F5344CB8AC3E}">
        <p14:creationId xmlns:p14="http://schemas.microsoft.com/office/powerpoint/2010/main" val="48315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ttle between pawn and king">
            <a:extLst>
              <a:ext uri="{FF2B5EF4-FFF2-40B4-BE49-F238E27FC236}">
                <a16:creationId xmlns:a16="http://schemas.microsoft.com/office/drawing/2014/main" id="{347387B3-D4F8-272C-8CB4-74281CD6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2" r="23420"/>
          <a:stretch/>
        </p:blipFill>
        <p:spPr>
          <a:xfrm>
            <a:off x="0" y="0"/>
            <a:ext cx="6044164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CB0D93-A415-5CE4-AE3A-1FD3D2B4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BDD3DC1-06B2-1C97-E347-EC5E11B9F2E5}"/>
              </a:ext>
            </a:extLst>
          </p:cNvPr>
          <p:cNvSpPr txBox="1">
            <a:spLocks/>
          </p:cNvSpPr>
          <p:nvPr/>
        </p:nvSpPr>
        <p:spPr>
          <a:xfrm>
            <a:off x="6686037" y="2164480"/>
            <a:ext cx="4800600" cy="3164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+mn-lt"/>
                <a:ea typeface="+mn-ea"/>
                <a:cs typeface="+mn-cs"/>
              </a:rPr>
              <a:t>El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problema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de las 8 reinas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consiste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ubicar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8 reinas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tablero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8</a:t>
            </a:r>
            <a:r>
              <a:rPr lang="en-US" sz="1300" baseline="-25000" dirty="0">
                <a:effectLst/>
                <a:latin typeface="+mn-lt"/>
                <a:ea typeface="+mn-ea"/>
                <a:cs typeface="+mn-cs"/>
              </a:rPr>
              <a:t>x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8 de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ajedrez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tal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forma que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se coma entre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sí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, para que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esto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cumpla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ninguna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reina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tiene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estar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misma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columna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, fila o diagonal,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lo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están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decir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están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estado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colisión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desde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el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punto de vista de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optimización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espera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reduzca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cantidad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colisiones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y la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solución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óptima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es que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el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número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colisiones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sea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igual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cero. La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búsqueda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tabú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consiste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imponer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restricciones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guiar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el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proceso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búsqueda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apoyándose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memoria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para no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repetir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trayectoria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antes </a:t>
            </a:r>
            <a:r>
              <a:rPr lang="en-US" sz="1300" dirty="0" err="1">
                <a:effectLst/>
                <a:latin typeface="+mn-lt"/>
                <a:ea typeface="+mn-ea"/>
                <a:cs typeface="+mn-cs"/>
              </a:rPr>
              <a:t>definidas</a:t>
            </a:r>
            <a:r>
              <a:rPr lang="en-US" sz="1300" dirty="0">
                <a:effectLst/>
                <a:latin typeface="+mn-lt"/>
                <a:ea typeface="+mn-ea"/>
                <a:cs typeface="+mn-cs"/>
              </a:rPr>
              <a:t>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7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4A3D8CCB-3832-6918-B753-709527116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 r="11249"/>
          <a:stretch/>
        </p:blipFill>
        <p:spPr bwMode="auto">
          <a:xfrm>
            <a:off x="5395235" y="1899057"/>
            <a:ext cx="2575002" cy="3059886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924FC6-71D1-3FA3-FE0F-BD747401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s-MX" dirty="0"/>
              <a:t>Representación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49CC20-7A1C-F6DE-EEC0-7AB0F381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04" y="1637179"/>
            <a:ext cx="5195889" cy="3931920"/>
          </a:xfrm>
        </p:spPr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problema se presenta como permutación de 8 reinas 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Filas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Las 8 filas del tablero se numeran del 1 al 8.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Columnas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Las 8 columnas del tablero también se numeran del 1 al 8.</a:t>
            </a:r>
          </a:p>
          <a:p>
            <a:pPr marL="342900" marR="0" lvl="0" indent="-342900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Permutación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Una solución se representa como una permutación Π={</a:t>
            </a:r>
            <a:r>
              <a:rPr lang="es-MX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π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(1),</a:t>
            </a:r>
            <a:r>
              <a:rPr lang="es-MX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π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(2),…,</a:t>
            </a:r>
            <a:r>
              <a:rPr lang="es-MX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π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(8)}, donde π(i)</a:t>
            </a:r>
            <a:r>
              <a:rPr lang="es-MX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π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s-MX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 indica la columna en la que se coloca la reina de la fila i.</a:t>
            </a:r>
          </a:p>
          <a:p>
            <a:pPr>
              <a:lnSpc>
                <a:spcPct val="100000"/>
              </a:lnSpc>
            </a:pPr>
            <a:endParaRPr lang="es-MX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5492C2C-49E1-FA58-4B39-A3CBA1372AA7}"/>
              </a:ext>
            </a:extLst>
          </p:cNvPr>
          <p:cNvSpPr txBox="1">
            <a:spLocks/>
          </p:cNvSpPr>
          <p:nvPr/>
        </p:nvSpPr>
        <p:spPr>
          <a:xfrm>
            <a:off x="7434528" y="1386348"/>
            <a:ext cx="5195889" cy="2885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s-MX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Π= {5,2,4,7,3,8,6,1} </a:t>
            </a:r>
          </a:p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s-MX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 1: la reina se encuentra en la columna 5</a:t>
            </a:r>
          </a:p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s-MX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 2: la reina se encuentra en la columna 2</a:t>
            </a:r>
          </a:p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s-MX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 3: la reina se encuentra en la columna 4</a:t>
            </a:r>
          </a:p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s-MX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 4: la reina se encuentra en la columna 7</a:t>
            </a:r>
          </a:p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s-MX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 5: la reina se encuentra en la columna 3</a:t>
            </a:r>
          </a:p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s-MX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 6: la reina se encuentra en la columna 8</a:t>
            </a:r>
          </a:p>
          <a:p>
            <a:pPr marL="0" marR="0" algn="ctr">
              <a:lnSpc>
                <a:spcPct val="120000"/>
              </a:lnSpc>
              <a:spcAft>
                <a:spcPts val="800"/>
              </a:spcAft>
              <a:buNone/>
            </a:pPr>
            <a:r>
              <a:rPr lang="es-MX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 7: la reina se encuentra en la columna 6</a:t>
            </a:r>
          </a:p>
          <a:p>
            <a:pPr marL="0" marR="0" algn="ctr">
              <a:lnSpc>
                <a:spcPct val="120000"/>
              </a:lnSpc>
              <a:spcAft>
                <a:spcPts val="800"/>
              </a:spcAft>
            </a:pPr>
            <a:r>
              <a:rPr lang="es-MX" sz="6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Fila 8: la reina se encuentra en la columna 1</a:t>
            </a:r>
          </a:p>
          <a:p>
            <a:pPr algn="ctr">
              <a:lnSpc>
                <a:spcPct val="120000"/>
              </a:lnSpc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3520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F36058-1E11-02C0-9480-34F4CB3F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s-MX" dirty="0"/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53D324-1BE5-491A-4643-C7D7E0C02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563433"/>
            <a:ext cx="6400800" cy="3739896"/>
          </a:xfrm>
        </p:spPr>
        <p:txBody>
          <a:bodyPr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parte de una permutación aleatoria </a:t>
            </a:r>
          </a:p>
          <a:p>
            <a:pPr>
              <a:buNone/>
            </a:pP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Π= {4,5,3,6,7,1,2,8}</a:t>
            </a:r>
          </a:p>
          <a:p>
            <a:pPr>
              <a:buNone/>
            </a:pPr>
            <a:r>
              <a:rPr lang="es-MX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Donde las colisiones son (1,2), (3,8), (4,5), (6,7), (6,2)</a:t>
            </a:r>
          </a:p>
          <a:p>
            <a:pPr>
              <a:buNone/>
            </a:pP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construye un arreglo o “vecindario” para identificar las soluciones que puede alcanzar desde la solución actual, se utilizarán cambios o swaps para cambiar las permutaciones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hará swap las reinas 2 y 6 </a:t>
            </a:r>
          </a:p>
          <a:p>
            <a:pPr>
              <a:buNone/>
            </a:pPr>
            <a:endParaRPr lang="es-MX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E152F4A-6BA9-85F1-45E1-86C39DCE6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765118"/>
              </p:ext>
            </p:extLst>
          </p:nvPr>
        </p:nvGraphicFramePr>
        <p:xfrm>
          <a:off x="804672" y="3078397"/>
          <a:ext cx="3903984" cy="264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998">
                  <a:extLst>
                    <a:ext uri="{9D8B030D-6E8A-4147-A177-3AD203B41FA5}">
                      <a16:colId xmlns:a16="http://schemas.microsoft.com/office/drawing/2014/main" val="988620018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4019393429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2887865812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3292426705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1377332383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1940212157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465851332"/>
                    </a:ext>
                  </a:extLst>
                </a:gridCol>
                <a:gridCol w="487998">
                  <a:extLst>
                    <a:ext uri="{9D8B030D-6E8A-4147-A177-3AD203B41FA5}">
                      <a16:colId xmlns:a16="http://schemas.microsoft.com/office/drawing/2014/main" val="622665911"/>
                    </a:ext>
                  </a:extLst>
                </a:gridCol>
              </a:tblGrid>
              <a:tr h="256841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4</a:t>
                      </a:r>
                    </a:p>
                  </a:txBody>
                  <a:tcPr marL="51368" marR="51368" marT="25684" marB="2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5</a:t>
                      </a:r>
                    </a:p>
                  </a:txBody>
                  <a:tcPr marL="51368" marR="51368" marT="25684" marB="2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</a:t>
                      </a:r>
                    </a:p>
                  </a:txBody>
                  <a:tcPr marL="51368" marR="51368" marT="25684" marB="2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6</a:t>
                      </a:r>
                    </a:p>
                  </a:txBody>
                  <a:tcPr marL="51368" marR="51368" marT="25684" marB="2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7</a:t>
                      </a:r>
                    </a:p>
                  </a:txBody>
                  <a:tcPr marL="51368" marR="51368" marT="25684" marB="2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</a:t>
                      </a:r>
                    </a:p>
                  </a:txBody>
                  <a:tcPr marL="51368" marR="51368" marT="25684" marB="2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</a:t>
                      </a:r>
                    </a:p>
                  </a:txBody>
                  <a:tcPr marL="51368" marR="51368" marT="25684" marB="256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8</a:t>
                      </a:r>
                    </a:p>
                  </a:txBody>
                  <a:tcPr marL="51368" marR="51368" marT="25684" marB="25684"/>
                </a:tc>
                <a:extLst>
                  <a:ext uri="{0D108BD9-81ED-4DB2-BD59-A6C34878D82A}">
                    <a16:rowId xmlns:a16="http://schemas.microsoft.com/office/drawing/2014/main" val="1654970416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851739AB-56D3-2F29-0D45-AC31CC293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58842"/>
              </p:ext>
            </p:extLst>
          </p:nvPr>
        </p:nvGraphicFramePr>
        <p:xfrm>
          <a:off x="964356" y="5018340"/>
          <a:ext cx="4207416" cy="9387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927">
                  <a:extLst>
                    <a:ext uri="{9D8B030D-6E8A-4147-A177-3AD203B41FA5}">
                      <a16:colId xmlns:a16="http://schemas.microsoft.com/office/drawing/2014/main" val="3390352178"/>
                    </a:ext>
                  </a:extLst>
                </a:gridCol>
                <a:gridCol w="525927">
                  <a:extLst>
                    <a:ext uri="{9D8B030D-6E8A-4147-A177-3AD203B41FA5}">
                      <a16:colId xmlns:a16="http://schemas.microsoft.com/office/drawing/2014/main" val="120313854"/>
                    </a:ext>
                  </a:extLst>
                </a:gridCol>
                <a:gridCol w="525927">
                  <a:extLst>
                    <a:ext uri="{9D8B030D-6E8A-4147-A177-3AD203B41FA5}">
                      <a16:colId xmlns:a16="http://schemas.microsoft.com/office/drawing/2014/main" val="3645570465"/>
                    </a:ext>
                  </a:extLst>
                </a:gridCol>
                <a:gridCol w="525927">
                  <a:extLst>
                    <a:ext uri="{9D8B030D-6E8A-4147-A177-3AD203B41FA5}">
                      <a16:colId xmlns:a16="http://schemas.microsoft.com/office/drawing/2014/main" val="3335092568"/>
                    </a:ext>
                  </a:extLst>
                </a:gridCol>
                <a:gridCol w="525927">
                  <a:extLst>
                    <a:ext uri="{9D8B030D-6E8A-4147-A177-3AD203B41FA5}">
                      <a16:colId xmlns:a16="http://schemas.microsoft.com/office/drawing/2014/main" val="1111242198"/>
                    </a:ext>
                  </a:extLst>
                </a:gridCol>
                <a:gridCol w="525927">
                  <a:extLst>
                    <a:ext uri="{9D8B030D-6E8A-4147-A177-3AD203B41FA5}">
                      <a16:colId xmlns:a16="http://schemas.microsoft.com/office/drawing/2014/main" val="88676221"/>
                    </a:ext>
                  </a:extLst>
                </a:gridCol>
                <a:gridCol w="525927">
                  <a:extLst>
                    <a:ext uri="{9D8B030D-6E8A-4147-A177-3AD203B41FA5}">
                      <a16:colId xmlns:a16="http://schemas.microsoft.com/office/drawing/2014/main" val="2717544845"/>
                    </a:ext>
                  </a:extLst>
                </a:gridCol>
                <a:gridCol w="525927">
                  <a:extLst>
                    <a:ext uri="{9D8B030D-6E8A-4147-A177-3AD203B41FA5}">
                      <a16:colId xmlns:a16="http://schemas.microsoft.com/office/drawing/2014/main" val="4288538220"/>
                    </a:ext>
                  </a:extLst>
                </a:gridCol>
              </a:tblGrid>
              <a:tr h="312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dirty="0">
                          <a:effectLst/>
                        </a:rPr>
                        <a:t>4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5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3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dirty="0">
                          <a:effectLst/>
                        </a:rPr>
                        <a:t>6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7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8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51535110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b="1" kern="1200" dirty="0">
                        <a:solidFill>
                          <a:schemeClr val="lt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39379216"/>
                  </a:ext>
                </a:extLst>
              </a:tr>
              <a:tr h="3129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3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7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5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dirty="0">
                          <a:effectLst/>
                        </a:rPr>
                        <a:t>8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404812013"/>
                  </a:ext>
                </a:extLst>
              </a:tr>
            </a:tbl>
          </a:graphicData>
        </a:graphic>
      </p:graphicFrame>
      <p:cxnSp>
        <p:nvCxnSpPr>
          <p:cNvPr id="19" name="Straight Arrow Connector 3">
            <a:extLst>
              <a:ext uri="{FF2B5EF4-FFF2-40B4-BE49-F238E27FC236}">
                <a16:creationId xmlns:a16="http://schemas.microsoft.com/office/drawing/2014/main" id="{9E6EA256-6EA3-2A4E-F606-9AAA2557F0C5}"/>
              </a:ext>
            </a:extLst>
          </p:cNvPr>
          <p:cNvCxnSpPr>
            <a:cxnSpLocks/>
          </p:cNvCxnSpPr>
          <p:nvPr/>
        </p:nvCxnSpPr>
        <p:spPr>
          <a:xfrm>
            <a:off x="2305000" y="8564817"/>
            <a:ext cx="0" cy="35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4">
            <a:extLst>
              <a:ext uri="{FF2B5EF4-FFF2-40B4-BE49-F238E27FC236}">
                <a16:creationId xmlns:a16="http://schemas.microsoft.com/office/drawing/2014/main" id="{63722D4F-2AC9-C506-4379-868AA0E0B078}"/>
              </a:ext>
            </a:extLst>
          </p:cNvPr>
          <p:cNvCxnSpPr>
            <a:cxnSpLocks/>
          </p:cNvCxnSpPr>
          <p:nvPr/>
        </p:nvCxnSpPr>
        <p:spPr>
          <a:xfrm>
            <a:off x="2925712" y="8556880"/>
            <a:ext cx="29884" cy="404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">
            <a:extLst>
              <a:ext uri="{FF2B5EF4-FFF2-40B4-BE49-F238E27FC236}">
                <a16:creationId xmlns:a16="http://schemas.microsoft.com/office/drawing/2014/main" id="{BA090F60-0311-9833-A9FD-A3C51F5E3ADE}"/>
              </a:ext>
            </a:extLst>
          </p:cNvPr>
          <p:cNvCxnSpPr/>
          <p:nvPr/>
        </p:nvCxnSpPr>
        <p:spPr>
          <a:xfrm>
            <a:off x="1731481" y="5391847"/>
            <a:ext cx="0" cy="2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3">
            <a:extLst>
              <a:ext uri="{FF2B5EF4-FFF2-40B4-BE49-F238E27FC236}">
                <a16:creationId xmlns:a16="http://schemas.microsoft.com/office/drawing/2014/main" id="{6CE2C55C-E629-73BD-AC47-AC284E4AD8E8}"/>
              </a:ext>
            </a:extLst>
          </p:cNvPr>
          <p:cNvCxnSpPr/>
          <p:nvPr/>
        </p:nvCxnSpPr>
        <p:spPr>
          <a:xfrm>
            <a:off x="3880321" y="5391847"/>
            <a:ext cx="0" cy="20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15AF371-5DE0-11EE-86CF-EC69E04256E2}"/>
              </a:ext>
            </a:extLst>
          </p:cNvPr>
          <p:cNvSpPr txBox="1"/>
          <p:nvPr/>
        </p:nvSpPr>
        <p:spPr>
          <a:xfrm>
            <a:off x="5593556" y="50260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Donde cada movimiento tiene un valor. clasificaremos como tabú todos los intercambios compuestos por cualquiera de los tres pares más recientes de reinas.</a:t>
            </a:r>
            <a:endParaRPr lang="es-MX" dirty="0"/>
          </a:p>
        </p:txBody>
      </p:sp>
      <p:pic>
        <p:nvPicPr>
          <p:cNvPr id="2060" name="Picture 12" descr="El problema de las 8 reinas – Blog personal">
            <a:extLst>
              <a:ext uri="{FF2B5EF4-FFF2-40B4-BE49-F238E27FC236}">
                <a16:creationId xmlns:a16="http://schemas.microsoft.com/office/drawing/2014/main" id="{1FD0CE57-6297-D36C-0730-570D1C97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888" y="1000766"/>
            <a:ext cx="3640006" cy="364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87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DC317-2BDB-00AA-7830-490D32990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06" y="647835"/>
            <a:ext cx="4793907" cy="4942737"/>
          </a:xfrm>
        </p:spPr>
        <p:txBody>
          <a:bodyPr/>
          <a:lstStyle/>
          <a:p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reinas 2 y 6 es lo mismo que cambiar 6 y 2 por lo cual se representa de la siguiente manera </a:t>
            </a:r>
          </a:p>
          <a:p>
            <a:endParaRPr lang="es-MX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C79BA14-E5F5-8200-14A0-E41E91DDC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79980"/>
              </p:ext>
            </p:extLst>
          </p:nvPr>
        </p:nvGraphicFramePr>
        <p:xfrm>
          <a:off x="892044" y="2161229"/>
          <a:ext cx="3031776" cy="3855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8972">
                  <a:extLst>
                    <a:ext uri="{9D8B030D-6E8A-4147-A177-3AD203B41FA5}">
                      <a16:colId xmlns:a16="http://schemas.microsoft.com/office/drawing/2014/main" val="2748579448"/>
                    </a:ext>
                  </a:extLst>
                </a:gridCol>
                <a:gridCol w="378972">
                  <a:extLst>
                    <a:ext uri="{9D8B030D-6E8A-4147-A177-3AD203B41FA5}">
                      <a16:colId xmlns:a16="http://schemas.microsoft.com/office/drawing/2014/main" val="3709036157"/>
                    </a:ext>
                  </a:extLst>
                </a:gridCol>
                <a:gridCol w="378972">
                  <a:extLst>
                    <a:ext uri="{9D8B030D-6E8A-4147-A177-3AD203B41FA5}">
                      <a16:colId xmlns:a16="http://schemas.microsoft.com/office/drawing/2014/main" val="327229206"/>
                    </a:ext>
                  </a:extLst>
                </a:gridCol>
                <a:gridCol w="378972">
                  <a:extLst>
                    <a:ext uri="{9D8B030D-6E8A-4147-A177-3AD203B41FA5}">
                      <a16:colId xmlns:a16="http://schemas.microsoft.com/office/drawing/2014/main" val="1459775923"/>
                    </a:ext>
                  </a:extLst>
                </a:gridCol>
                <a:gridCol w="378972">
                  <a:extLst>
                    <a:ext uri="{9D8B030D-6E8A-4147-A177-3AD203B41FA5}">
                      <a16:colId xmlns:a16="http://schemas.microsoft.com/office/drawing/2014/main" val="4214719957"/>
                    </a:ext>
                  </a:extLst>
                </a:gridCol>
                <a:gridCol w="310068">
                  <a:extLst>
                    <a:ext uri="{9D8B030D-6E8A-4147-A177-3AD203B41FA5}">
                      <a16:colId xmlns:a16="http://schemas.microsoft.com/office/drawing/2014/main" val="2731147291"/>
                    </a:ext>
                  </a:extLst>
                </a:gridCol>
                <a:gridCol w="447876">
                  <a:extLst>
                    <a:ext uri="{9D8B030D-6E8A-4147-A177-3AD203B41FA5}">
                      <a16:colId xmlns:a16="http://schemas.microsoft.com/office/drawing/2014/main" val="1389295819"/>
                    </a:ext>
                  </a:extLst>
                </a:gridCol>
                <a:gridCol w="378972">
                  <a:extLst>
                    <a:ext uri="{9D8B030D-6E8A-4147-A177-3AD203B41FA5}">
                      <a16:colId xmlns:a16="http://schemas.microsoft.com/office/drawing/2014/main" val="3521176241"/>
                    </a:ext>
                  </a:extLst>
                </a:gridCol>
              </a:tblGrid>
              <a:tr h="48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2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3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4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5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6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7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8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49970314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1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86417730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2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*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 dirty="0">
                          <a:effectLst/>
                        </a:rPr>
                        <a:t> </a:t>
                      </a:r>
                      <a:endParaRPr lang="es-MX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44082228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 dirty="0">
                          <a:effectLst/>
                        </a:rPr>
                        <a:t>3</a:t>
                      </a:r>
                      <a:endParaRPr lang="es-MX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50623975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4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282732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5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47406697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6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 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3174640"/>
                  </a:ext>
                </a:extLst>
              </a:tr>
              <a:tr h="4818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7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 dirty="0">
                          <a:effectLst/>
                        </a:rPr>
                        <a:t> </a:t>
                      </a:r>
                      <a:endParaRPr lang="es-MX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91751980"/>
                  </a:ext>
                </a:extLst>
              </a:tr>
            </a:tbl>
          </a:graphicData>
        </a:graphic>
      </p:graphicFrame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123D324-A186-738C-6FC7-B9C144B3DCC6}"/>
              </a:ext>
            </a:extLst>
          </p:cNvPr>
          <p:cNvSpPr txBox="1">
            <a:spLocks/>
          </p:cNvSpPr>
          <p:nvPr/>
        </p:nvSpPr>
        <p:spPr>
          <a:xfrm>
            <a:off x="6250271" y="647834"/>
            <a:ext cx="4793907" cy="5729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Cada celda de la figura anterior corresponde a una posibilidad de swap, por ejemplo, si la celda (3,5) tiene valor de cero, las reinas pueden hacer swap, las que si tienen valor son catalogadas como tabú </a:t>
            </a:r>
          </a:p>
          <a:p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20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20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 valor objetivo de : -1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la tabla se describe los candidatos de mejor vecino </a:t>
            </a:r>
          </a:p>
          <a:p>
            <a:endParaRPr lang="es-MX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31FBA3C-4B50-940A-A16B-ED18BDDF6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273652"/>
              </p:ext>
            </p:extLst>
          </p:nvPr>
        </p:nvGraphicFramePr>
        <p:xfrm>
          <a:off x="6570759" y="2051559"/>
          <a:ext cx="4152930" cy="29223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585">
                  <a:extLst>
                    <a:ext uri="{9D8B030D-6E8A-4147-A177-3AD203B41FA5}">
                      <a16:colId xmlns:a16="http://schemas.microsoft.com/office/drawing/2014/main" val="1038116580"/>
                    </a:ext>
                  </a:extLst>
                </a:gridCol>
                <a:gridCol w="773585">
                  <a:extLst>
                    <a:ext uri="{9D8B030D-6E8A-4147-A177-3AD203B41FA5}">
                      <a16:colId xmlns:a16="http://schemas.microsoft.com/office/drawing/2014/main" val="1713180512"/>
                    </a:ext>
                  </a:extLst>
                </a:gridCol>
                <a:gridCol w="1302880">
                  <a:extLst>
                    <a:ext uri="{9D8B030D-6E8A-4147-A177-3AD203B41FA5}">
                      <a16:colId xmlns:a16="http://schemas.microsoft.com/office/drawing/2014/main" val="3616845248"/>
                    </a:ext>
                  </a:extLst>
                </a:gridCol>
                <a:gridCol w="1302880">
                  <a:extLst>
                    <a:ext uri="{9D8B030D-6E8A-4147-A177-3AD203B41FA5}">
                      <a16:colId xmlns:a16="http://schemas.microsoft.com/office/drawing/2014/main" val="2780974439"/>
                    </a:ext>
                  </a:extLst>
                </a:gridCol>
              </a:tblGrid>
              <a:tr h="487061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swap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value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03901769"/>
                  </a:ext>
                </a:extLst>
              </a:tr>
              <a:tr h="4870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2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6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0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82870500"/>
                  </a:ext>
                </a:extLst>
              </a:tr>
              <a:tr h="4870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2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5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-1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*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539831834"/>
                  </a:ext>
                </a:extLst>
              </a:tr>
              <a:tr h="4870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3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6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-1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28160747"/>
                  </a:ext>
                </a:extLst>
              </a:tr>
              <a:tr h="4870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4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7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 dirty="0">
                          <a:effectLst/>
                        </a:rPr>
                        <a:t>-1</a:t>
                      </a:r>
                      <a:endParaRPr lang="es-MX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65771330"/>
                  </a:ext>
                </a:extLst>
              </a:tr>
              <a:tr h="487061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1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8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800">
                          <a:effectLst/>
                        </a:rPr>
                        <a:t>-1</a:t>
                      </a:r>
                      <a:endParaRPr lang="es-MX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2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39941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18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BAD2E9-831E-9428-9B95-39D3E50D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090" y="2020853"/>
            <a:ext cx="4249896" cy="1204115"/>
          </a:xfrm>
        </p:spPr>
        <p:txBody>
          <a:bodyPr/>
          <a:lstStyle/>
          <a:p>
            <a:pPr algn="ctr"/>
            <a:r>
              <a:rPr lang="es-MX" dirty="0"/>
              <a:t>Iteración 1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E816619-DE6F-29EB-15B0-F8379A3F7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69734"/>
              </p:ext>
            </p:extLst>
          </p:nvPr>
        </p:nvGraphicFramePr>
        <p:xfrm>
          <a:off x="629920" y="2631440"/>
          <a:ext cx="5222236" cy="3070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246">
                  <a:extLst>
                    <a:ext uri="{9D8B030D-6E8A-4147-A177-3AD203B41FA5}">
                      <a16:colId xmlns:a16="http://schemas.microsoft.com/office/drawing/2014/main" val="2147530472"/>
                    </a:ext>
                  </a:extLst>
                </a:gridCol>
                <a:gridCol w="188246">
                  <a:extLst>
                    <a:ext uri="{9D8B030D-6E8A-4147-A177-3AD203B41FA5}">
                      <a16:colId xmlns:a16="http://schemas.microsoft.com/office/drawing/2014/main" val="956513273"/>
                    </a:ext>
                  </a:extLst>
                </a:gridCol>
                <a:gridCol w="188246">
                  <a:extLst>
                    <a:ext uri="{9D8B030D-6E8A-4147-A177-3AD203B41FA5}">
                      <a16:colId xmlns:a16="http://schemas.microsoft.com/office/drawing/2014/main" val="1146150346"/>
                    </a:ext>
                  </a:extLst>
                </a:gridCol>
                <a:gridCol w="188246">
                  <a:extLst>
                    <a:ext uri="{9D8B030D-6E8A-4147-A177-3AD203B41FA5}">
                      <a16:colId xmlns:a16="http://schemas.microsoft.com/office/drawing/2014/main" val="4213642607"/>
                    </a:ext>
                  </a:extLst>
                </a:gridCol>
                <a:gridCol w="188246">
                  <a:extLst>
                    <a:ext uri="{9D8B030D-6E8A-4147-A177-3AD203B41FA5}">
                      <a16:colId xmlns:a16="http://schemas.microsoft.com/office/drawing/2014/main" val="421414450"/>
                    </a:ext>
                  </a:extLst>
                </a:gridCol>
                <a:gridCol w="188246">
                  <a:extLst>
                    <a:ext uri="{9D8B030D-6E8A-4147-A177-3AD203B41FA5}">
                      <a16:colId xmlns:a16="http://schemas.microsoft.com/office/drawing/2014/main" val="2531785833"/>
                    </a:ext>
                  </a:extLst>
                </a:gridCol>
                <a:gridCol w="188246">
                  <a:extLst>
                    <a:ext uri="{9D8B030D-6E8A-4147-A177-3AD203B41FA5}">
                      <a16:colId xmlns:a16="http://schemas.microsoft.com/office/drawing/2014/main" val="3608269090"/>
                    </a:ext>
                  </a:extLst>
                </a:gridCol>
                <a:gridCol w="188246">
                  <a:extLst>
                    <a:ext uri="{9D8B030D-6E8A-4147-A177-3AD203B41FA5}">
                      <a16:colId xmlns:a16="http://schemas.microsoft.com/office/drawing/2014/main" val="2635989969"/>
                    </a:ext>
                  </a:extLst>
                </a:gridCol>
                <a:gridCol w="188246">
                  <a:extLst>
                    <a:ext uri="{9D8B030D-6E8A-4147-A177-3AD203B41FA5}">
                      <a16:colId xmlns:a16="http://schemas.microsoft.com/office/drawing/2014/main" val="2781957024"/>
                    </a:ext>
                  </a:extLst>
                </a:gridCol>
                <a:gridCol w="1412118">
                  <a:extLst>
                    <a:ext uri="{9D8B030D-6E8A-4147-A177-3AD203B41FA5}">
                      <a16:colId xmlns:a16="http://schemas.microsoft.com/office/drawing/2014/main" val="2273689348"/>
                    </a:ext>
                  </a:extLst>
                </a:gridCol>
                <a:gridCol w="435261">
                  <a:extLst>
                    <a:ext uri="{9D8B030D-6E8A-4147-A177-3AD203B41FA5}">
                      <a16:colId xmlns:a16="http://schemas.microsoft.com/office/drawing/2014/main" val="3197400110"/>
                    </a:ext>
                  </a:extLst>
                </a:gridCol>
                <a:gridCol w="499124">
                  <a:extLst>
                    <a:ext uri="{9D8B030D-6E8A-4147-A177-3AD203B41FA5}">
                      <a16:colId xmlns:a16="http://schemas.microsoft.com/office/drawing/2014/main" val="2992076573"/>
                    </a:ext>
                  </a:extLst>
                </a:gridCol>
                <a:gridCol w="716773">
                  <a:extLst>
                    <a:ext uri="{9D8B030D-6E8A-4147-A177-3AD203B41FA5}">
                      <a16:colId xmlns:a16="http://schemas.microsoft.com/office/drawing/2014/main" val="1742056483"/>
                    </a:ext>
                  </a:extLst>
                </a:gridCol>
                <a:gridCol w="464746">
                  <a:extLst>
                    <a:ext uri="{9D8B030D-6E8A-4147-A177-3AD203B41FA5}">
                      <a16:colId xmlns:a16="http://schemas.microsoft.com/office/drawing/2014/main" val="2248286092"/>
                    </a:ext>
                  </a:extLst>
                </a:gridCol>
              </a:tblGrid>
              <a:tr h="332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3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5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7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8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swap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value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92762986"/>
                  </a:ext>
                </a:extLst>
              </a:tr>
              <a:tr h="3405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 dirty="0">
                          <a:effectLst/>
                        </a:rPr>
                        <a:t>0</a:t>
                      </a:r>
                      <a:endParaRPr lang="es-MX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44829098"/>
                  </a:ext>
                </a:extLst>
              </a:tr>
              <a:tr h="340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3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2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5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-1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*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89812773"/>
                  </a:ext>
                </a:extLst>
              </a:tr>
              <a:tr h="340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3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3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-1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841478324"/>
                  </a:ext>
                </a:extLst>
              </a:tr>
              <a:tr h="340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4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7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-1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790738760"/>
                  </a:ext>
                </a:extLst>
              </a:tr>
              <a:tr h="340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5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8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-1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65085192"/>
                  </a:ext>
                </a:extLst>
              </a:tr>
              <a:tr h="3405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6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5687190"/>
                  </a:ext>
                </a:extLst>
              </a:tr>
              <a:tr h="6953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7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 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valor objetivo: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1800">
                          <a:effectLst/>
                        </a:rPr>
                        <a:t>-1</a:t>
                      </a:r>
                      <a:endParaRPr lang="es-MX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073728782"/>
                  </a:ext>
                </a:extLst>
              </a:tr>
            </a:tbl>
          </a:graphicData>
        </a:graphic>
      </p:graphicFrame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860CDD63-A88C-EDEA-A5F7-515367139A8B}"/>
              </a:ext>
            </a:extLst>
          </p:cNvPr>
          <p:cNvSpPr txBox="1">
            <a:spLocks/>
          </p:cNvSpPr>
          <p:nvPr/>
        </p:nvSpPr>
        <p:spPr>
          <a:xfrm>
            <a:off x="6853775" y="4298747"/>
            <a:ext cx="4249896" cy="1204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dirty="0"/>
              <a:t>Iteración 2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56C016EA-5663-E104-99F2-2F1BF930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056095"/>
              </p:ext>
            </p:extLst>
          </p:nvPr>
        </p:nvGraphicFramePr>
        <p:xfrm>
          <a:off x="6339847" y="1083263"/>
          <a:ext cx="5101791" cy="30792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147">
                  <a:extLst>
                    <a:ext uri="{9D8B030D-6E8A-4147-A177-3AD203B41FA5}">
                      <a16:colId xmlns:a16="http://schemas.microsoft.com/office/drawing/2014/main" val="2043280264"/>
                    </a:ext>
                  </a:extLst>
                </a:gridCol>
                <a:gridCol w="172147">
                  <a:extLst>
                    <a:ext uri="{9D8B030D-6E8A-4147-A177-3AD203B41FA5}">
                      <a16:colId xmlns:a16="http://schemas.microsoft.com/office/drawing/2014/main" val="4117120842"/>
                    </a:ext>
                  </a:extLst>
                </a:gridCol>
                <a:gridCol w="172147">
                  <a:extLst>
                    <a:ext uri="{9D8B030D-6E8A-4147-A177-3AD203B41FA5}">
                      <a16:colId xmlns:a16="http://schemas.microsoft.com/office/drawing/2014/main" val="3337437398"/>
                    </a:ext>
                  </a:extLst>
                </a:gridCol>
                <a:gridCol w="172147">
                  <a:extLst>
                    <a:ext uri="{9D8B030D-6E8A-4147-A177-3AD203B41FA5}">
                      <a16:colId xmlns:a16="http://schemas.microsoft.com/office/drawing/2014/main" val="2396099247"/>
                    </a:ext>
                  </a:extLst>
                </a:gridCol>
                <a:gridCol w="172147">
                  <a:extLst>
                    <a:ext uri="{9D8B030D-6E8A-4147-A177-3AD203B41FA5}">
                      <a16:colId xmlns:a16="http://schemas.microsoft.com/office/drawing/2014/main" val="2933286196"/>
                    </a:ext>
                  </a:extLst>
                </a:gridCol>
                <a:gridCol w="172147">
                  <a:extLst>
                    <a:ext uri="{9D8B030D-6E8A-4147-A177-3AD203B41FA5}">
                      <a16:colId xmlns:a16="http://schemas.microsoft.com/office/drawing/2014/main" val="2789072468"/>
                    </a:ext>
                  </a:extLst>
                </a:gridCol>
                <a:gridCol w="172147">
                  <a:extLst>
                    <a:ext uri="{9D8B030D-6E8A-4147-A177-3AD203B41FA5}">
                      <a16:colId xmlns:a16="http://schemas.microsoft.com/office/drawing/2014/main" val="2069890795"/>
                    </a:ext>
                  </a:extLst>
                </a:gridCol>
                <a:gridCol w="172147">
                  <a:extLst>
                    <a:ext uri="{9D8B030D-6E8A-4147-A177-3AD203B41FA5}">
                      <a16:colId xmlns:a16="http://schemas.microsoft.com/office/drawing/2014/main" val="2452189744"/>
                    </a:ext>
                  </a:extLst>
                </a:gridCol>
                <a:gridCol w="172147">
                  <a:extLst>
                    <a:ext uri="{9D8B030D-6E8A-4147-A177-3AD203B41FA5}">
                      <a16:colId xmlns:a16="http://schemas.microsoft.com/office/drawing/2014/main" val="2325422860"/>
                    </a:ext>
                  </a:extLst>
                </a:gridCol>
                <a:gridCol w="1158073">
                  <a:extLst>
                    <a:ext uri="{9D8B030D-6E8A-4147-A177-3AD203B41FA5}">
                      <a16:colId xmlns:a16="http://schemas.microsoft.com/office/drawing/2014/main" val="4182018214"/>
                    </a:ext>
                  </a:extLst>
                </a:gridCol>
                <a:gridCol w="531305">
                  <a:extLst>
                    <a:ext uri="{9D8B030D-6E8A-4147-A177-3AD203B41FA5}">
                      <a16:colId xmlns:a16="http://schemas.microsoft.com/office/drawing/2014/main" val="959562605"/>
                    </a:ext>
                  </a:extLst>
                </a:gridCol>
                <a:gridCol w="360724">
                  <a:extLst>
                    <a:ext uri="{9D8B030D-6E8A-4147-A177-3AD203B41FA5}">
                      <a16:colId xmlns:a16="http://schemas.microsoft.com/office/drawing/2014/main" val="2866590917"/>
                    </a:ext>
                  </a:extLst>
                </a:gridCol>
                <a:gridCol w="751183">
                  <a:extLst>
                    <a:ext uri="{9D8B030D-6E8A-4147-A177-3AD203B41FA5}">
                      <a16:colId xmlns:a16="http://schemas.microsoft.com/office/drawing/2014/main" val="1401133341"/>
                    </a:ext>
                  </a:extLst>
                </a:gridCol>
                <a:gridCol w="751183">
                  <a:extLst>
                    <a:ext uri="{9D8B030D-6E8A-4147-A177-3AD203B41FA5}">
                      <a16:colId xmlns:a16="http://schemas.microsoft.com/office/drawing/2014/main" val="2469323756"/>
                    </a:ext>
                  </a:extLst>
                </a:gridCol>
              </a:tblGrid>
              <a:tr h="345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2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3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4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5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6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7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8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swap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value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6746604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2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-1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8630533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2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2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3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2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5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-1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T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46314319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3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4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-1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81033238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4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6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-1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906772455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5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2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4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-1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*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95795135"/>
                  </a:ext>
                </a:extLst>
              </a:tr>
              <a:tr h="34594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6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511470816"/>
                  </a:ext>
                </a:extLst>
              </a:tr>
              <a:tr h="6576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7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 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valor objetivo: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MX" sz="2000">
                          <a:effectLst/>
                        </a:rPr>
                        <a:t>-1</a:t>
                      </a:r>
                      <a:endParaRPr lang="es-MX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20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70016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51789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712</Words>
  <Application>Microsoft Office PowerPoint</Application>
  <PresentationFormat>Panorámica</PresentationFormat>
  <Paragraphs>251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Calisto MT</vt:lpstr>
      <vt:lpstr>Symbol</vt:lpstr>
      <vt:lpstr>Univers Condensed</vt:lpstr>
      <vt:lpstr>ChronicleVTI</vt:lpstr>
      <vt:lpstr>Problema de las 8 Reinas con algoritmo de búsqueda tabú</vt:lpstr>
      <vt:lpstr>¿Qué es?</vt:lpstr>
      <vt:lpstr>Representación</vt:lpstr>
      <vt:lpstr>Solución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JARET RENDON RIOS</dc:creator>
  <cp:lastModifiedBy>ADRIAN JARET RENDON RIOS</cp:lastModifiedBy>
  <cp:revision>1</cp:revision>
  <dcterms:created xsi:type="dcterms:W3CDTF">2025-03-15T04:30:16Z</dcterms:created>
  <dcterms:modified xsi:type="dcterms:W3CDTF">2025-03-15T04:49:39Z</dcterms:modified>
</cp:coreProperties>
</file>