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9104-6945-4872-AF8C-7925CCC378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B01916-675A-40EF-A22C-6B1EF7310A8B}">
      <dgm:prSet/>
      <dgm:spPr/>
      <dgm:t>
        <a:bodyPr/>
        <a:lstStyle/>
        <a:p>
          <a:r>
            <a:rPr lang="es-MX"/>
            <a:t>- Control difuso: Usado en sistemas de aire acondicionado y automóviles.</a:t>
          </a:r>
          <a:endParaRPr lang="en-US"/>
        </a:p>
      </dgm:t>
    </dgm:pt>
    <dgm:pt modelId="{3C919E34-7200-4119-98D0-4944EDA3D79C}" type="parTrans" cxnId="{4BBD3BEF-365E-40D7-B7DB-F9FBB205709E}">
      <dgm:prSet/>
      <dgm:spPr/>
      <dgm:t>
        <a:bodyPr/>
        <a:lstStyle/>
        <a:p>
          <a:endParaRPr lang="en-US"/>
        </a:p>
      </dgm:t>
    </dgm:pt>
    <dgm:pt modelId="{1E9546EF-9A1A-4FC5-A789-9968C1B28357}" type="sibTrans" cxnId="{4BBD3BEF-365E-40D7-B7DB-F9FBB205709E}">
      <dgm:prSet/>
      <dgm:spPr/>
      <dgm:t>
        <a:bodyPr/>
        <a:lstStyle/>
        <a:p>
          <a:endParaRPr lang="en-US"/>
        </a:p>
      </dgm:t>
    </dgm:pt>
    <dgm:pt modelId="{A40C91F9-85BA-471E-A98B-D7428DFF448C}">
      <dgm:prSet/>
      <dgm:spPr/>
      <dgm:t>
        <a:bodyPr/>
        <a:lstStyle/>
        <a:p>
          <a:r>
            <a:rPr lang="es-MX"/>
            <a:t>- Clasificación: Aplicaciones en reconocimiento de patrones.</a:t>
          </a:r>
          <a:endParaRPr lang="en-US"/>
        </a:p>
      </dgm:t>
    </dgm:pt>
    <dgm:pt modelId="{D1AC1DF6-4F29-4E90-9D68-10B566A494D2}" type="parTrans" cxnId="{FCA23712-9C63-4CFE-9852-FBDDA4DB3E56}">
      <dgm:prSet/>
      <dgm:spPr/>
      <dgm:t>
        <a:bodyPr/>
        <a:lstStyle/>
        <a:p>
          <a:endParaRPr lang="en-US"/>
        </a:p>
      </dgm:t>
    </dgm:pt>
    <dgm:pt modelId="{15286211-DDF1-4BA0-A4F3-2CDCACAFF062}" type="sibTrans" cxnId="{FCA23712-9C63-4CFE-9852-FBDDA4DB3E56}">
      <dgm:prSet/>
      <dgm:spPr/>
      <dgm:t>
        <a:bodyPr/>
        <a:lstStyle/>
        <a:p>
          <a:endParaRPr lang="en-US"/>
        </a:p>
      </dgm:t>
    </dgm:pt>
    <dgm:pt modelId="{F0E7B640-EDC5-41ED-AA6D-2500340EA898}">
      <dgm:prSet/>
      <dgm:spPr/>
      <dgm:t>
        <a:bodyPr/>
        <a:lstStyle/>
        <a:p>
          <a:r>
            <a:rPr lang="es-MX"/>
            <a:t>- Sistemas expertos: Toma de decisiones en medicina y economía.</a:t>
          </a:r>
          <a:endParaRPr lang="en-US"/>
        </a:p>
      </dgm:t>
    </dgm:pt>
    <dgm:pt modelId="{7F6707A9-D0C4-4383-8F0B-366AB6FC70BC}" type="parTrans" cxnId="{3962538F-50F2-42E4-AD91-A93D598F0E0B}">
      <dgm:prSet/>
      <dgm:spPr/>
      <dgm:t>
        <a:bodyPr/>
        <a:lstStyle/>
        <a:p>
          <a:endParaRPr lang="en-US"/>
        </a:p>
      </dgm:t>
    </dgm:pt>
    <dgm:pt modelId="{0A36D7C4-1A0F-4309-96F5-BFD61A3FE5FC}" type="sibTrans" cxnId="{3962538F-50F2-42E4-AD91-A93D598F0E0B}">
      <dgm:prSet/>
      <dgm:spPr/>
      <dgm:t>
        <a:bodyPr/>
        <a:lstStyle/>
        <a:p>
          <a:endParaRPr lang="en-US"/>
        </a:p>
      </dgm:t>
    </dgm:pt>
    <dgm:pt modelId="{AD026CCF-3C81-498D-953F-5E0DD98761B8}" type="pres">
      <dgm:prSet presAssocID="{A6B49104-6945-4872-AF8C-7925CCC378B2}" presName="root" presStyleCnt="0">
        <dgm:presLayoutVars>
          <dgm:dir/>
          <dgm:resizeHandles val="exact"/>
        </dgm:presLayoutVars>
      </dgm:prSet>
      <dgm:spPr/>
    </dgm:pt>
    <dgm:pt modelId="{738A1BA6-1E6B-4887-A8CB-8F3743DA4610}" type="pres">
      <dgm:prSet presAssocID="{CCB01916-675A-40EF-A22C-6B1EF7310A8B}" presName="compNode" presStyleCnt="0"/>
      <dgm:spPr/>
    </dgm:pt>
    <dgm:pt modelId="{C9E68EE6-B576-4383-ADDF-B85A59A349DE}" type="pres">
      <dgm:prSet presAssocID="{CCB01916-675A-40EF-A22C-6B1EF7310A8B}" presName="bgRect" presStyleLbl="bgShp" presStyleIdx="0" presStyleCnt="3"/>
      <dgm:spPr/>
    </dgm:pt>
    <dgm:pt modelId="{C421442B-68D1-4336-9883-D2768F8EB97A}" type="pres">
      <dgm:prSet presAssocID="{CCB01916-675A-40EF-A22C-6B1EF7310A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úter"/>
        </a:ext>
      </dgm:extLst>
    </dgm:pt>
    <dgm:pt modelId="{754CB2D7-7FCB-480F-9B9A-358A14F00B18}" type="pres">
      <dgm:prSet presAssocID="{CCB01916-675A-40EF-A22C-6B1EF7310A8B}" presName="spaceRect" presStyleCnt="0"/>
      <dgm:spPr/>
    </dgm:pt>
    <dgm:pt modelId="{7E12D50F-05BD-4392-A885-AA619C38A678}" type="pres">
      <dgm:prSet presAssocID="{CCB01916-675A-40EF-A22C-6B1EF7310A8B}" presName="parTx" presStyleLbl="revTx" presStyleIdx="0" presStyleCnt="3">
        <dgm:presLayoutVars>
          <dgm:chMax val="0"/>
          <dgm:chPref val="0"/>
        </dgm:presLayoutVars>
      </dgm:prSet>
      <dgm:spPr/>
    </dgm:pt>
    <dgm:pt modelId="{20856DEA-9FBA-42EB-969F-794DDB1DD9C5}" type="pres">
      <dgm:prSet presAssocID="{1E9546EF-9A1A-4FC5-A789-9968C1B28357}" presName="sibTrans" presStyleCnt="0"/>
      <dgm:spPr/>
    </dgm:pt>
    <dgm:pt modelId="{936B528E-B928-41D6-9427-84294B4C4458}" type="pres">
      <dgm:prSet presAssocID="{A40C91F9-85BA-471E-A98B-D7428DFF448C}" presName="compNode" presStyleCnt="0"/>
      <dgm:spPr/>
    </dgm:pt>
    <dgm:pt modelId="{58A96543-622A-4844-BB26-CB3F023382B9}" type="pres">
      <dgm:prSet presAssocID="{A40C91F9-85BA-471E-A98B-D7428DFF448C}" presName="bgRect" presStyleLbl="bgShp" presStyleIdx="1" presStyleCnt="3"/>
      <dgm:spPr/>
    </dgm:pt>
    <dgm:pt modelId="{30978F73-0CCA-497E-9AF2-8C785A4D8547}" type="pres">
      <dgm:prSet presAssocID="{A40C91F9-85BA-471E-A98B-D7428DFF44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A3415CD-AB3D-4C59-9C53-04CABFA3FB5E}" type="pres">
      <dgm:prSet presAssocID="{A40C91F9-85BA-471E-A98B-D7428DFF448C}" presName="spaceRect" presStyleCnt="0"/>
      <dgm:spPr/>
    </dgm:pt>
    <dgm:pt modelId="{1E07AE75-238C-453D-B8C9-FAE07B4C35E6}" type="pres">
      <dgm:prSet presAssocID="{A40C91F9-85BA-471E-A98B-D7428DFF448C}" presName="parTx" presStyleLbl="revTx" presStyleIdx="1" presStyleCnt="3">
        <dgm:presLayoutVars>
          <dgm:chMax val="0"/>
          <dgm:chPref val="0"/>
        </dgm:presLayoutVars>
      </dgm:prSet>
      <dgm:spPr/>
    </dgm:pt>
    <dgm:pt modelId="{E229BF0D-8B29-41E9-A1F8-E4C4C5C3A53E}" type="pres">
      <dgm:prSet presAssocID="{15286211-DDF1-4BA0-A4F3-2CDCACAFF062}" presName="sibTrans" presStyleCnt="0"/>
      <dgm:spPr/>
    </dgm:pt>
    <dgm:pt modelId="{B8D2C846-2318-445B-B799-924FF94371DF}" type="pres">
      <dgm:prSet presAssocID="{F0E7B640-EDC5-41ED-AA6D-2500340EA898}" presName="compNode" presStyleCnt="0"/>
      <dgm:spPr/>
    </dgm:pt>
    <dgm:pt modelId="{98F3C596-F755-4908-A973-17D45DDAA646}" type="pres">
      <dgm:prSet presAssocID="{F0E7B640-EDC5-41ED-AA6D-2500340EA898}" presName="bgRect" presStyleLbl="bgShp" presStyleIdx="2" presStyleCnt="3"/>
      <dgm:spPr/>
    </dgm:pt>
    <dgm:pt modelId="{B3581590-2779-40D1-9357-198CEB7D152F}" type="pres">
      <dgm:prSet presAssocID="{F0E7B640-EDC5-41ED-AA6D-2500340EA8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C8C5BF0-E1CB-4FFE-9C46-D4359515DA34}" type="pres">
      <dgm:prSet presAssocID="{F0E7B640-EDC5-41ED-AA6D-2500340EA898}" presName="spaceRect" presStyleCnt="0"/>
      <dgm:spPr/>
    </dgm:pt>
    <dgm:pt modelId="{61DC4A27-30D2-48CD-961F-D6591BBA9365}" type="pres">
      <dgm:prSet presAssocID="{F0E7B640-EDC5-41ED-AA6D-2500340EA8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A23712-9C63-4CFE-9852-FBDDA4DB3E56}" srcId="{A6B49104-6945-4872-AF8C-7925CCC378B2}" destId="{A40C91F9-85BA-471E-A98B-D7428DFF448C}" srcOrd="1" destOrd="0" parTransId="{D1AC1DF6-4F29-4E90-9D68-10B566A494D2}" sibTransId="{15286211-DDF1-4BA0-A4F3-2CDCACAFF062}"/>
    <dgm:cxn modelId="{3DD52518-A305-4ABB-BFE4-4AA742D6B76E}" type="presOf" srcId="{A40C91F9-85BA-471E-A98B-D7428DFF448C}" destId="{1E07AE75-238C-453D-B8C9-FAE07B4C35E6}" srcOrd="0" destOrd="0" presId="urn:microsoft.com/office/officeart/2018/2/layout/IconVerticalSolidList"/>
    <dgm:cxn modelId="{ACDD2B7E-BCD9-4AAD-ADE1-736AE1323A6C}" type="presOf" srcId="{F0E7B640-EDC5-41ED-AA6D-2500340EA898}" destId="{61DC4A27-30D2-48CD-961F-D6591BBA9365}" srcOrd="0" destOrd="0" presId="urn:microsoft.com/office/officeart/2018/2/layout/IconVerticalSolidList"/>
    <dgm:cxn modelId="{3962538F-50F2-42E4-AD91-A93D598F0E0B}" srcId="{A6B49104-6945-4872-AF8C-7925CCC378B2}" destId="{F0E7B640-EDC5-41ED-AA6D-2500340EA898}" srcOrd="2" destOrd="0" parTransId="{7F6707A9-D0C4-4383-8F0B-366AB6FC70BC}" sibTransId="{0A36D7C4-1A0F-4309-96F5-BFD61A3FE5FC}"/>
    <dgm:cxn modelId="{522C92D3-6671-48F4-9910-F089836D99A1}" type="presOf" srcId="{CCB01916-675A-40EF-A22C-6B1EF7310A8B}" destId="{7E12D50F-05BD-4392-A885-AA619C38A678}" srcOrd="0" destOrd="0" presId="urn:microsoft.com/office/officeart/2018/2/layout/IconVerticalSolidList"/>
    <dgm:cxn modelId="{B92FD4E9-D463-4D43-B7C2-E2D803FCD9E3}" type="presOf" srcId="{A6B49104-6945-4872-AF8C-7925CCC378B2}" destId="{AD026CCF-3C81-498D-953F-5E0DD98761B8}" srcOrd="0" destOrd="0" presId="urn:microsoft.com/office/officeart/2018/2/layout/IconVerticalSolidList"/>
    <dgm:cxn modelId="{4BBD3BEF-365E-40D7-B7DB-F9FBB205709E}" srcId="{A6B49104-6945-4872-AF8C-7925CCC378B2}" destId="{CCB01916-675A-40EF-A22C-6B1EF7310A8B}" srcOrd="0" destOrd="0" parTransId="{3C919E34-7200-4119-98D0-4944EDA3D79C}" sibTransId="{1E9546EF-9A1A-4FC5-A789-9968C1B28357}"/>
    <dgm:cxn modelId="{B9016BC5-6E65-44B3-ABC0-A02A80EC6D2D}" type="presParOf" srcId="{AD026CCF-3C81-498D-953F-5E0DD98761B8}" destId="{738A1BA6-1E6B-4887-A8CB-8F3743DA4610}" srcOrd="0" destOrd="0" presId="urn:microsoft.com/office/officeart/2018/2/layout/IconVerticalSolidList"/>
    <dgm:cxn modelId="{C41B1176-2E36-4991-B322-205CA2759E13}" type="presParOf" srcId="{738A1BA6-1E6B-4887-A8CB-8F3743DA4610}" destId="{C9E68EE6-B576-4383-ADDF-B85A59A349DE}" srcOrd="0" destOrd="0" presId="urn:microsoft.com/office/officeart/2018/2/layout/IconVerticalSolidList"/>
    <dgm:cxn modelId="{3BF406CE-5413-44F6-BFD6-8645079D36F9}" type="presParOf" srcId="{738A1BA6-1E6B-4887-A8CB-8F3743DA4610}" destId="{C421442B-68D1-4336-9883-D2768F8EB97A}" srcOrd="1" destOrd="0" presId="urn:microsoft.com/office/officeart/2018/2/layout/IconVerticalSolidList"/>
    <dgm:cxn modelId="{ED54CAE3-874A-47B1-A9AF-BCD55FBE4F55}" type="presParOf" srcId="{738A1BA6-1E6B-4887-A8CB-8F3743DA4610}" destId="{754CB2D7-7FCB-480F-9B9A-358A14F00B18}" srcOrd="2" destOrd="0" presId="urn:microsoft.com/office/officeart/2018/2/layout/IconVerticalSolidList"/>
    <dgm:cxn modelId="{3AE208C8-5431-467E-A040-E75EE17207C3}" type="presParOf" srcId="{738A1BA6-1E6B-4887-A8CB-8F3743DA4610}" destId="{7E12D50F-05BD-4392-A885-AA619C38A678}" srcOrd="3" destOrd="0" presId="urn:microsoft.com/office/officeart/2018/2/layout/IconVerticalSolidList"/>
    <dgm:cxn modelId="{61B919FD-69E1-4916-9110-5DA230917678}" type="presParOf" srcId="{AD026CCF-3C81-498D-953F-5E0DD98761B8}" destId="{20856DEA-9FBA-42EB-969F-794DDB1DD9C5}" srcOrd="1" destOrd="0" presId="urn:microsoft.com/office/officeart/2018/2/layout/IconVerticalSolidList"/>
    <dgm:cxn modelId="{29A998A2-5678-4B80-AC59-F38867ED0B34}" type="presParOf" srcId="{AD026CCF-3C81-498D-953F-5E0DD98761B8}" destId="{936B528E-B928-41D6-9427-84294B4C4458}" srcOrd="2" destOrd="0" presId="urn:microsoft.com/office/officeart/2018/2/layout/IconVerticalSolidList"/>
    <dgm:cxn modelId="{CB057ED5-A13A-4C0E-8025-25FEE4E2C5CB}" type="presParOf" srcId="{936B528E-B928-41D6-9427-84294B4C4458}" destId="{58A96543-622A-4844-BB26-CB3F023382B9}" srcOrd="0" destOrd="0" presId="urn:microsoft.com/office/officeart/2018/2/layout/IconVerticalSolidList"/>
    <dgm:cxn modelId="{933CF7EE-6FB4-4358-B0AB-23DD77F509AB}" type="presParOf" srcId="{936B528E-B928-41D6-9427-84294B4C4458}" destId="{30978F73-0CCA-497E-9AF2-8C785A4D8547}" srcOrd="1" destOrd="0" presId="urn:microsoft.com/office/officeart/2018/2/layout/IconVerticalSolidList"/>
    <dgm:cxn modelId="{7D2D0998-9CAF-4C63-B6CC-58AB00929C01}" type="presParOf" srcId="{936B528E-B928-41D6-9427-84294B4C4458}" destId="{1A3415CD-AB3D-4C59-9C53-04CABFA3FB5E}" srcOrd="2" destOrd="0" presId="urn:microsoft.com/office/officeart/2018/2/layout/IconVerticalSolidList"/>
    <dgm:cxn modelId="{3E424368-2328-400F-9F8D-5D45139FFFA7}" type="presParOf" srcId="{936B528E-B928-41D6-9427-84294B4C4458}" destId="{1E07AE75-238C-453D-B8C9-FAE07B4C35E6}" srcOrd="3" destOrd="0" presId="urn:microsoft.com/office/officeart/2018/2/layout/IconVerticalSolidList"/>
    <dgm:cxn modelId="{A7BE5A9D-F7D6-47FA-9A26-EA18B31F05B0}" type="presParOf" srcId="{AD026CCF-3C81-498D-953F-5E0DD98761B8}" destId="{E229BF0D-8B29-41E9-A1F8-E4C4C5C3A53E}" srcOrd="3" destOrd="0" presId="urn:microsoft.com/office/officeart/2018/2/layout/IconVerticalSolidList"/>
    <dgm:cxn modelId="{D16DE0F5-323E-4E21-AC2E-6D1E41F9F44E}" type="presParOf" srcId="{AD026CCF-3C81-498D-953F-5E0DD98761B8}" destId="{B8D2C846-2318-445B-B799-924FF94371DF}" srcOrd="4" destOrd="0" presId="urn:microsoft.com/office/officeart/2018/2/layout/IconVerticalSolidList"/>
    <dgm:cxn modelId="{B562FC53-E0A4-4F11-86EB-349E8012C415}" type="presParOf" srcId="{B8D2C846-2318-445B-B799-924FF94371DF}" destId="{98F3C596-F755-4908-A973-17D45DDAA646}" srcOrd="0" destOrd="0" presId="urn:microsoft.com/office/officeart/2018/2/layout/IconVerticalSolidList"/>
    <dgm:cxn modelId="{BFFDB2F3-AEAD-4F18-9B50-AC0421BD0488}" type="presParOf" srcId="{B8D2C846-2318-445B-B799-924FF94371DF}" destId="{B3581590-2779-40D1-9357-198CEB7D152F}" srcOrd="1" destOrd="0" presId="urn:microsoft.com/office/officeart/2018/2/layout/IconVerticalSolidList"/>
    <dgm:cxn modelId="{CFB89CDA-8876-4891-963C-083F64C6832A}" type="presParOf" srcId="{B8D2C846-2318-445B-B799-924FF94371DF}" destId="{EC8C5BF0-E1CB-4FFE-9C46-D4359515DA34}" srcOrd="2" destOrd="0" presId="urn:microsoft.com/office/officeart/2018/2/layout/IconVerticalSolidList"/>
    <dgm:cxn modelId="{BB5999C4-B9B1-44BC-9AEF-B8ABB76764B1}" type="presParOf" srcId="{B8D2C846-2318-445B-B799-924FF94371DF}" destId="{61DC4A27-30D2-48CD-961F-D6591BBA93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C7DCB-F827-4F49-A824-25D6D1DB8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C75F26-432E-417F-8490-33C02CF36B05}">
      <dgm:prSet/>
      <dgm:spPr/>
      <dgm:t>
        <a:bodyPr/>
        <a:lstStyle/>
        <a:p>
          <a:r>
            <a:rPr lang="es-MX"/>
            <a:t>L</a:t>
          </a:r>
          <a:r>
            <a:rPr lang="es-MX" b="0"/>
            <a:t>os valores precisos de entrada (por ejemplo, una temperatura específica) se convierten en valores difusos. </a:t>
          </a:r>
          <a:endParaRPr lang="en-US"/>
        </a:p>
      </dgm:t>
    </dgm:pt>
    <dgm:pt modelId="{6E0788F2-0408-494A-AE34-1A6B85B1850E}" type="parTrans" cxnId="{A1C65A8B-1FAC-495D-8300-81B4F243084C}">
      <dgm:prSet/>
      <dgm:spPr/>
      <dgm:t>
        <a:bodyPr/>
        <a:lstStyle/>
        <a:p>
          <a:endParaRPr lang="en-US"/>
        </a:p>
      </dgm:t>
    </dgm:pt>
    <dgm:pt modelId="{95051927-2C55-48A7-A616-AF4D2D7F6155}" type="sibTrans" cxnId="{A1C65A8B-1FAC-495D-8300-81B4F243084C}">
      <dgm:prSet/>
      <dgm:spPr/>
      <dgm:t>
        <a:bodyPr/>
        <a:lstStyle/>
        <a:p>
          <a:endParaRPr lang="en-US"/>
        </a:p>
      </dgm:t>
    </dgm:pt>
    <dgm:pt modelId="{DBE65E80-5CB4-4DED-A641-76C69BE87E9A}">
      <dgm:prSet/>
      <dgm:spPr/>
      <dgm:t>
        <a:bodyPr/>
        <a:lstStyle/>
        <a:p>
          <a:r>
            <a:rPr lang="es-MX" b="0"/>
            <a:t>La biblioteca scikit-fuzzy maneja automáticamente la fuzzificación al definir los conjuntos difusos y las reglas.</a:t>
          </a:r>
          <a:endParaRPr lang="en-US"/>
        </a:p>
      </dgm:t>
    </dgm:pt>
    <dgm:pt modelId="{FDBEEC7B-0DA6-41BA-A2D8-658913DEDD7C}" type="parTrans" cxnId="{16423F58-4963-42FF-B83B-31FDBB7082CD}">
      <dgm:prSet/>
      <dgm:spPr/>
      <dgm:t>
        <a:bodyPr/>
        <a:lstStyle/>
        <a:p>
          <a:endParaRPr lang="en-US"/>
        </a:p>
      </dgm:t>
    </dgm:pt>
    <dgm:pt modelId="{7BFD9B38-FCFC-40F8-93BA-4C0AF69E3A97}" type="sibTrans" cxnId="{16423F58-4963-42FF-B83B-31FDBB7082CD}">
      <dgm:prSet/>
      <dgm:spPr/>
      <dgm:t>
        <a:bodyPr/>
        <a:lstStyle/>
        <a:p>
          <a:endParaRPr lang="en-US"/>
        </a:p>
      </dgm:t>
    </dgm:pt>
    <dgm:pt modelId="{F1E394BB-AD92-4611-B1ED-4B9F3E81E0F3}" type="pres">
      <dgm:prSet presAssocID="{FD4C7DCB-F827-4F49-A824-25D6D1DB8AB7}" presName="root" presStyleCnt="0">
        <dgm:presLayoutVars>
          <dgm:dir/>
          <dgm:resizeHandles val="exact"/>
        </dgm:presLayoutVars>
      </dgm:prSet>
      <dgm:spPr/>
    </dgm:pt>
    <dgm:pt modelId="{84F856A7-EC9D-4305-8BBF-B0748EAB3EC3}" type="pres">
      <dgm:prSet presAssocID="{C7C75F26-432E-417F-8490-33C02CF36B05}" presName="compNode" presStyleCnt="0"/>
      <dgm:spPr/>
    </dgm:pt>
    <dgm:pt modelId="{23005B7B-73B2-4E2C-839F-2C5BC933263A}" type="pres">
      <dgm:prSet presAssocID="{C7C75F26-432E-417F-8490-33C02CF36B05}" presName="bgRect" presStyleLbl="bgShp" presStyleIdx="0" presStyleCnt="2"/>
      <dgm:spPr/>
    </dgm:pt>
    <dgm:pt modelId="{B03580F6-5280-4131-9EC7-755B2E6F2053}" type="pres">
      <dgm:prSet presAssocID="{C7C75F26-432E-417F-8490-33C02CF36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176F7013-7404-4BB7-B50A-92D491253BDC}" type="pres">
      <dgm:prSet presAssocID="{C7C75F26-432E-417F-8490-33C02CF36B05}" presName="spaceRect" presStyleCnt="0"/>
      <dgm:spPr/>
    </dgm:pt>
    <dgm:pt modelId="{1AAE2734-05D2-416D-ACD8-09FD93338A5F}" type="pres">
      <dgm:prSet presAssocID="{C7C75F26-432E-417F-8490-33C02CF36B05}" presName="parTx" presStyleLbl="revTx" presStyleIdx="0" presStyleCnt="2">
        <dgm:presLayoutVars>
          <dgm:chMax val="0"/>
          <dgm:chPref val="0"/>
        </dgm:presLayoutVars>
      </dgm:prSet>
      <dgm:spPr/>
    </dgm:pt>
    <dgm:pt modelId="{C834C43C-9B92-4B1A-920B-4F9D43FF3D3C}" type="pres">
      <dgm:prSet presAssocID="{95051927-2C55-48A7-A616-AF4D2D7F6155}" presName="sibTrans" presStyleCnt="0"/>
      <dgm:spPr/>
    </dgm:pt>
    <dgm:pt modelId="{C9E5F123-C4F5-4692-8BDA-8D3CA287ACA1}" type="pres">
      <dgm:prSet presAssocID="{DBE65E80-5CB4-4DED-A641-76C69BE87E9A}" presName="compNode" presStyleCnt="0"/>
      <dgm:spPr/>
    </dgm:pt>
    <dgm:pt modelId="{F0E95564-8A14-45A4-81D0-D8E4C9423F9D}" type="pres">
      <dgm:prSet presAssocID="{DBE65E80-5CB4-4DED-A641-76C69BE87E9A}" presName="bgRect" presStyleLbl="bgShp" presStyleIdx="1" presStyleCnt="2"/>
      <dgm:spPr/>
    </dgm:pt>
    <dgm:pt modelId="{265C4B4D-D64D-4C4F-AE35-9A26491C16A5}" type="pres">
      <dgm:prSet presAssocID="{DBE65E80-5CB4-4DED-A641-76C69BE87E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CF2430C-F4FF-44D1-8203-EB46D886A4F7}" type="pres">
      <dgm:prSet presAssocID="{DBE65E80-5CB4-4DED-A641-76C69BE87E9A}" presName="spaceRect" presStyleCnt="0"/>
      <dgm:spPr/>
    </dgm:pt>
    <dgm:pt modelId="{E09587AF-F069-4BD3-9336-276193B327CF}" type="pres">
      <dgm:prSet presAssocID="{DBE65E80-5CB4-4DED-A641-76C69BE87E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1EBE27-99CC-4CAB-BD47-F4101B77F6D8}" type="presOf" srcId="{C7C75F26-432E-417F-8490-33C02CF36B05}" destId="{1AAE2734-05D2-416D-ACD8-09FD93338A5F}" srcOrd="0" destOrd="0" presId="urn:microsoft.com/office/officeart/2018/2/layout/IconVerticalSolidList"/>
    <dgm:cxn modelId="{16423F58-4963-42FF-B83B-31FDBB7082CD}" srcId="{FD4C7DCB-F827-4F49-A824-25D6D1DB8AB7}" destId="{DBE65E80-5CB4-4DED-A641-76C69BE87E9A}" srcOrd="1" destOrd="0" parTransId="{FDBEEC7B-0DA6-41BA-A2D8-658913DEDD7C}" sibTransId="{7BFD9B38-FCFC-40F8-93BA-4C0AF69E3A97}"/>
    <dgm:cxn modelId="{CB7DBC5A-C26D-4997-AB85-69E4375AEBAE}" type="presOf" srcId="{DBE65E80-5CB4-4DED-A641-76C69BE87E9A}" destId="{E09587AF-F069-4BD3-9336-276193B327CF}" srcOrd="0" destOrd="0" presId="urn:microsoft.com/office/officeart/2018/2/layout/IconVerticalSolidList"/>
    <dgm:cxn modelId="{A1C65A8B-1FAC-495D-8300-81B4F243084C}" srcId="{FD4C7DCB-F827-4F49-A824-25D6D1DB8AB7}" destId="{C7C75F26-432E-417F-8490-33C02CF36B05}" srcOrd="0" destOrd="0" parTransId="{6E0788F2-0408-494A-AE34-1A6B85B1850E}" sibTransId="{95051927-2C55-48A7-A616-AF4D2D7F6155}"/>
    <dgm:cxn modelId="{010DD2D5-DA0E-4F35-88C0-E3EF39599109}" type="presOf" srcId="{FD4C7DCB-F827-4F49-A824-25D6D1DB8AB7}" destId="{F1E394BB-AD92-4611-B1ED-4B9F3E81E0F3}" srcOrd="0" destOrd="0" presId="urn:microsoft.com/office/officeart/2018/2/layout/IconVerticalSolidList"/>
    <dgm:cxn modelId="{EEFF442C-7182-4523-BA29-A6090CB9AF47}" type="presParOf" srcId="{F1E394BB-AD92-4611-B1ED-4B9F3E81E0F3}" destId="{84F856A7-EC9D-4305-8BBF-B0748EAB3EC3}" srcOrd="0" destOrd="0" presId="urn:microsoft.com/office/officeart/2018/2/layout/IconVerticalSolidList"/>
    <dgm:cxn modelId="{5B8A359E-315E-4CD5-A0D4-AD1388C867AD}" type="presParOf" srcId="{84F856A7-EC9D-4305-8BBF-B0748EAB3EC3}" destId="{23005B7B-73B2-4E2C-839F-2C5BC933263A}" srcOrd="0" destOrd="0" presId="urn:microsoft.com/office/officeart/2018/2/layout/IconVerticalSolidList"/>
    <dgm:cxn modelId="{662C5990-F329-43FB-87E6-D72FCBD8CAE2}" type="presParOf" srcId="{84F856A7-EC9D-4305-8BBF-B0748EAB3EC3}" destId="{B03580F6-5280-4131-9EC7-755B2E6F2053}" srcOrd="1" destOrd="0" presId="urn:microsoft.com/office/officeart/2018/2/layout/IconVerticalSolidList"/>
    <dgm:cxn modelId="{7A71BC90-0F3C-4AE7-A318-737E1F0E9FD8}" type="presParOf" srcId="{84F856A7-EC9D-4305-8BBF-B0748EAB3EC3}" destId="{176F7013-7404-4BB7-B50A-92D491253BDC}" srcOrd="2" destOrd="0" presId="urn:microsoft.com/office/officeart/2018/2/layout/IconVerticalSolidList"/>
    <dgm:cxn modelId="{FFCAEE8B-1082-4A4A-959E-059F8CB8EAF9}" type="presParOf" srcId="{84F856A7-EC9D-4305-8BBF-B0748EAB3EC3}" destId="{1AAE2734-05D2-416D-ACD8-09FD93338A5F}" srcOrd="3" destOrd="0" presId="urn:microsoft.com/office/officeart/2018/2/layout/IconVerticalSolidList"/>
    <dgm:cxn modelId="{CB28D0B1-AD32-46F8-8A54-21425852E9C6}" type="presParOf" srcId="{F1E394BB-AD92-4611-B1ED-4B9F3E81E0F3}" destId="{C834C43C-9B92-4B1A-920B-4F9D43FF3D3C}" srcOrd="1" destOrd="0" presId="urn:microsoft.com/office/officeart/2018/2/layout/IconVerticalSolidList"/>
    <dgm:cxn modelId="{1E43DE09-5698-4E29-B847-4D5B2BC760E3}" type="presParOf" srcId="{F1E394BB-AD92-4611-B1ED-4B9F3E81E0F3}" destId="{C9E5F123-C4F5-4692-8BDA-8D3CA287ACA1}" srcOrd="2" destOrd="0" presId="urn:microsoft.com/office/officeart/2018/2/layout/IconVerticalSolidList"/>
    <dgm:cxn modelId="{37BC684E-0FAA-4B13-BA2A-9CDBC97A3259}" type="presParOf" srcId="{C9E5F123-C4F5-4692-8BDA-8D3CA287ACA1}" destId="{F0E95564-8A14-45A4-81D0-D8E4C9423F9D}" srcOrd="0" destOrd="0" presId="urn:microsoft.com/office/officeart/2018/2/layout/IconVerticalSolidList"/>
    <dgm:cxn modelId="{57344F21-810D-4113-9200-830BE11B5806}" type="presParOf" srcId="{C9E5F123-C4F5-4692-8BDA-8D3CA287ACA1}" destId="{265C4B4D-D64D-4C4F-AE35-9A26491C16A5}" srcOrd="1" destOrd="0" presId="urn:microsoft.com/office/officeart/2018/2/layout/IconVerticalSolidList"/>
    <dgm:cxn modelId="{1B89542E-EE4B-48B3-89F3-B40DB8F2BB6E}" type="presParOf" srcId="{C9E5F123-C4F5-4692-8BDA-8D3CA287ACA1}" destId="{CCF2430C-F4FF-44D1-8203-EB46D886A4F7}" srcOrd="2" destOrd="0" presId="urn:microsoft.com/office/officeart/2018/2/layout/IconVerticalSolidList"/>
    <dgm:cxn modelId="{BA197F93-41C6-4E7A-BC66-586C8180C0CE}" type="presParOf" srcId="{C9E5F123-C4F5-4692-8BDA-8D3CA287ACA1}" destId="{E09587AF-F069-4BD3-9336-276193B327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68EE6-B576-4383-ADDF-B85A59A349DE}">
      <dsp:nvSpPr>
        <dsp:cNvPr id="0" name=""/>
        <dsp:cNvSpPr/>
      </dsp:nvSpPr>
      <dsp:spPr>
        <a:xfrm>
          <a:off x="0" y="614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1442B-68D1-4336-9883-D2768F8EB97A}">
      <dsp:nvSpPr>
        <dsp:cNvPr id="0" name=""/>
        <dsp:cNvSpPr/>
      </dsp:nvSpPr>
      <dsp:spPr>
        <a:xfrm>
          <a:off x="435058" y="324211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D50F-05BD-4392-A885-AA619C38A678}">
      <dsp:nvSpPr>
        <dsp:cNvPr id="0" name=""/>
        <dsp:cNvSpPr/>
      </dsp:nvSpPr>
      <dsp:spPr>
        <a:xfrm>
          <a:off x="1661133" y="614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- Control difuso: Usado en sistemas de aire acondicionado y automóviles.</a:t>
          </a:r>
          <a:endParaRPr lang="en-US" sz="2300" kern="1200"/>
        </a:p>
      </dsp:txBody>
      <dsp:txXfrm>
        <a:off x="1661133" y="614"/>
        <a:ext cx="4471103" cy="1438210"/>
      </dsp:txXfrm>
    </dsp:sp>
    <dsp:sp modelId="{58A96543-622A-4844-BB26-CB3F023382B9}">
      <dsp:nvSpPr>
        <dsp:cNvPr id="0" name=""/>
        <dsp:cNvSpPr/>
      </dsp:nvSpPr>
      <dsp:spPr>
        <a:xfrm>
          <a:off x="0" y="1798377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78F73-0CCA-497E-9AF2-8C785A4D8547}">
      <dsp:nvSpPr>
        <dsp:cNvPr id="0" name=""/>
        <dsp:cNvSpPr/>
      </dsp:nvSpPr>
      <dsp:spPr>
        <a:xfrm>
          <a:off x="435058" y="2121975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7AE75-238C-453D-B8C9-FAE07B4C35E6}">
      <dsp:nvSpPr>
        <dsp:cNvPr id="0" name=""/>
        <dsp:cNvSpPr/>
      </dsp:nvSpPr>
      <dsp:spPr>
        <a:xfrm>
          <a:off x="1661133" y="1798377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- Clasificación: Aplicaciones en reconocimiento de patrones.</a:t>
          </a:r>
          <a:endParaRPr lang="en-US" sz="2300" kern="1200"/>
        </a:p>
      </dsp:txBody>
      <dsp:txXfrm>
        <a:off x="1661133" y="1798377"/>
        <a:ext cx="4471103" cy="1438210"/>
      </dsp:txXfrm>
    </dsp:sp>
    <dsp:sp modelId="{98F3C596-F755-4908-A973-17D45DDAA646}">
      <dsp:nvSpPr>
        <dsp:cNvPr id="0" name=""/>
        <dsp:cNvSpPr/>
      </dsp:nvSpPr>
      <dsp:spPr>
        <a:xfrm>
          <a:off x="0" y="3596140"/>
          <a:ext cx="6132236" cy="14382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81590-2779-40D1-9357-198CEB7D152F}">
      <dsp:nvSpPr>
        <dsp:cNvPr id="0" name=""/>
        <dsp:cNvSpPr/>
      </dsp:nvSpPr>
      <dsp:spPr>
        <a:xfrm>
          <a:off x="435058" y="3919738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C4A27-30D2-48CD-961F-D6591BBA9365}">
      <dsp:nvSpPr>
        <dsp:cNvPr id="0" name=""/>
        <dsp:cNvSpPr/>
      </dsp:nvSpPr>
      <dsp:spPr>
        <a:xfrm>
          <a:off x="1661133" y="3596140"/>
          <a:ext cx="4471103" cy="143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11" tIns="152211" rIns="152211" bIns="1522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- Sistemas expertos: Toma de decisiones en medicina y economía.</a:t>
          </a:r>
          <a:endParaRPr lang="en-US" sz="2300" kern="1200"/>
        </a:p>
      </dsp:txBody>
      <dsp:txXfrm>
        <a:off x="1661133" y="3596140"/>
        <a:ext cx="4471103" cy="1438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05B7B-73B2-4E2C-839F-2C5BC933263A}">
      <dsp:nvSpPr>
        <dsp:cNvPr id="0" name=""/>
        <dsp:cNvSpPr/>
      </dsp:nvSpPr>
      <dsp:spPr>
        <a:xfrm>
          <a:off x="0" y="818181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580F6-5280-4131-9EC7-755B2E6F2053}">
      <dsp:nvSpPr>
        <dsp:cNvPr id="0" name=""/>
        <dsp:cNvSpPr/>
      </dsp:nvSpPr>
      <dsp:spPr>
        <a:xfrm>
          <a:off x="456923" y="1158042"/>
          <a:ext cx="830769" cy="830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E2734-05D2-416D-ACD8-09FD93338A5F}">
      <dsp:nvSpPr>
        <dsp:cNvPr id="0" name=""/>
        <dsp:cNvSpPr/>
      </dsp:nvSpPr>
      <dsp:spPr>
        <a:xfrm>
          <a:off x="1744615" y="818181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</a:t>
          </a:r>
          <a:r>
            <a:rPr lang="es-MX" sz="2100" b="0" kern="1200"/>
            <a:t>os valores precisos de entrada (por ejemplo, una temperatura específica) se convierten en valores difusos. </a:t>
          </a:r>
          <a:endParaRPr lang="en-US" sz="2100" kern="1200"/>
        </a:p>
      </dsp:txBody>
      <dsp:txXfrm>
        <a:off x="1744615" y="818181"/>
        <a:ext cx="4387621" cy="1510489"/>
      </dsp:txXfrm>
    </dsp:sp>
    <dsp:sp modelId="{F0E95564-8A14-45A4-81D0-D8E4C9423F9D}">
      <dsp:nvSpPr>
        <dsp:cNvPr id="0" name=""/>
        <dsp:cNvSpPr/>
      </dsp:nvSpPr>
      <dsp:spPr>
        <a:xfrm>
          <a:off x="0" y="2706294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C4B4D-D64D-4C4F-AE35-9A26491C16A5}">
      <dsp:nvSpPr>
        <dsp:cNvPr id="0" name=""/>
        <dsp:cNvSpPr/>
      </dsp:nvSpPr>
      <dsp:spPr>
        <a:xfrm>
          <a:off x="456923" y="3046154"/>
          <a:ext cx="830769" cy="830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587AF-F069-4BD3-9336-276193B327CF}">
      <dsp:nvSpPr>
        <dsp:cNvPr id="0" name=""/>
        <dsp:cNvSpPr/>
      </dsp:nvSpPr>
      <dsp:spPr>
        <a:xfrm>
          <a:off x="1744615" y="2706294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0" kern="1200"/>
            <a:t>La biblioteca scikit-fuzzy maneja automáticamente la fuzzificación al definir los conjuntos difusos y las reglas.</a:t>
          </a:r>
          <a:endParaRPr lang="en-US" sz="2100" kern="1200"/>
        </a:p>
      </dsp:txBody>
      <dsp:txXfrm>
        <a:off x="1744615" y="2706294"/>
        <a:ext cx="4387621" cy="151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5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9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5572A-2B7D-A9D2-09EF-CE76586F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MX" sz="6000" dirty="0"/>
              <a:t>Lógica difusa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DC3C9E-6012-803A-0C31-36074D0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FF8FAF-1069-CF2C-8D05-B6F19A78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9" r="27903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9ED6D-D2E5-645C-1856-4C1EEEBD7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A51AC896-F7E4-3B52-2864-1FC1E7A7C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D3CC87-7F5F-74C4-EBB6-17DCE97A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9FEBE9-279F-3F54-5769-636F79C2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91207-B820-CFE4-A5B7-7823E6B8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4352397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Paso </a:t>
            </a:r>
            <a:r>
              <a:rPr lang="en-US" sz="5400" dirty="0"/>
              <a:t>4</a:t>
            </a: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Deffuzificación</a:t>
            </a:r>
            <a:endParaRPr lang="en-US" sz="5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311CC7-A607-2291-FA9F-0BB37B29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8B9FCC30-5033-477A-9165-9EE5BD8D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75FBD8-C568-4FB0-33AC-C7E02129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2577291"/>
            <a:ext cx="7278083" cy="1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DCCC84-C0AF-DC71-4F6C-F333923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es-MX" dirty="0"/>
              <a:t>Lógica difusa</a:t>
            </a:r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ógica difusa – acervo para el mejoramiento del aprendizaje de alumnos de  ingeniería, en Inteligencia Artificial">
            <a:extLst>
              <a:ext uri="{FF2B5EF4-FFF2-40B4-BE49-F238E27FC236}">
                <a16:creationId xmlns:a16="http://schemas.microsoft.com/office/drawing/2014/main" id="{20F019FB-2EBB-6430-13A5-5570C213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429" y="442291"/>
            <a:ext cx="8094093" cy="25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7C5C9-4360-77F9-827D-D3E0AA94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r>
              <a:rPr lang="es-MX" dirty="0"/>
              <a:t>Permite manejar la incertidumbre y la imprecisión en la toma de decisiones, diferenciándose de la lógica clásica al permitir valores intermedios entre verdadero y falso</a:t>
            </a:r>
          </a:p>
        </p:txBody>
      </p:sp>
    </p:spTree>
    <p:extLst>
      <p:ext uri="{BB962C8B-B14F-4D97-AF65-F5344CB8AC3E}">
        <p14:creationId xmlns:p14="http://schemas.microsoft.com/office/powerpoint/2010/main" val="301590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B5000-6FB6-9EF8-4596-E6EC83FE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6EFAA-6418-8C08-13FC-F76480A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s-MX" sz="4800"/>
              <a:t>Conjuntos difusos</a:t>
            </a:r>
          </a:p>
        </p:txBody>
      </p:sp>
      <p:pic>
        <p:nvPicPr>
          <p:cNvPr id="2050" name="Picture 2" descr="Representación de los conjuntos difusos insuficiente y excelente. |  Download Scientific Diagram">
            <a:extLst>
              <a:ext uri="{FF2B5EF4-FFF2-40B4-BE49-F238E27FC236}">
                <a16:creationId xmlns:a16="http://schemas.microsoft.com/office/drawing/2014/main" id="{E03A552F-4499-FC63-5243-F63D04C5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53" y="1604330"/>
            <a:ext cx="6301805" cy="326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B8B0-24AA-6F3D-683B-83FBADEC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978784"/>
          </a:xfrm>
        </p:spPr>
        <p:txBody>
          <a:bodyPr>
            <a:normAutofit/>
          </a:bodyPr>
          <a:lstStyle/>
          <a:p>
            <a:r>
              <a:rPr lang="es-MX" dirty="0"/>
              <a:t>Un conjunto difuso asigna un grado de pertenencia entre 0 y 1 a cada elemento.</a:t>
            </a:r>
          </a:p>
          <a:p>
            <a:endParaRPr lang="es-MX" dirty="0"/>
          </a:p>
          <a:p>
            <a:r>
              <a:rPr lang="es-MX" dirty="0"/>
              <a:t>Ejemplo: En un sistema de temperatura, valores como 'frío' o 'caliente' son difusos.</a:t>
            </a:r>
          </a:p>
          <a:p>
            <a:endParaRPr lang="es-MX" dirty="0"/>
          </a:p>
        </p:txBody>
      </p:sp>
      <p:sp>
        <p:nvSpPr>
          <p:cNvPr id="20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63FBA-2741-1CE4-A08D-B6902674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D3485-2C3F-06E1-D2CC-657C8548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 fontScale="90000"/>
          </a:bodyPr>
          <a:lstStyle/>
          <a:p>
            <a:r>
              <a:rPr lang="es-MX" dirty="0"/>
              <a:t>Sistema de Inferencia Difusa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: Sistema de inferencia difuso. | Download Scientific Diagram">
            <a:extLst>
              <a:ext uri="{FF2B5EF4-FFF2-40B4-BE49-F238E27FC236}">
                <a16:creationId xmlns:a16="http://schemas.microsoft.com/office/drawing/2014/main" id="{CF22A81A-A8A5-4256-A665-E6753725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035" y="167971"/>
            <a:ext cx="10059930" cy="30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16688-B542-11EE-1BC4-D755CC9A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1. </a:t>
            </a:r>
            <a:r>
              <a:rPr lang="es-MX" dirty="0" err="1"/>
              <a:t>Fuzzificación</a:t>
            </a:r>
            <a:r>
              <a:rPr lang="es-MX" dirty="0"/>
              <a:t>: Convierte valores nítidos en difusos.</a:t>
            </a:r>
          </a:p>
          <a:p>
            <a:r>
              <a:rPr lang="es-MX" dirty="0"/>
              <a:t>2. Base de reglas: Conjunto de reglas IF-THEN.</a:t>
            </a:r>
          </a:p>
          <a:p>
            <a:r>
              <a:rPr lang="es-MX" dirty="0"/>
              <a:t>3. Motor de inferencia: Evalúa las reglas.</a:t>
            </a:r>
          </a:p>
          <a:p>
            <a:r>
              <a:rPr lang="es-MX" dirty="0"/>
              <a:t>4. </a:t>
            </a:r>
            <a:r>
              <a:rPr lang="es-MX" dirty="0" err="1"/>
              <a:t>Defuzzificación</a:t>
            </a:r>
            <a:r>
              <a:rPr lang="es-MX" dirty="0"/>
              <a:t>: Convierte el resultado difuso en un valor concreto.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79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1FB35-0F3F-6FD9-5094-D27481EE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438C7-81A3-417B-02A8-4005D87B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s-MX" sz="5100"/>
              <a:t>Aplicaciones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3086F0-111D-3A64-B039-40F83BADE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24384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8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105E1-A096-EA04-4436-5D37F2A5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5C0E5-FC90-6167-E87D-272375A5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Paso 0:</a:t>
            </a:r>
            <a:b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Definición de las reglas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2AE216-59CF-41BA-3007-1677EA1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8" y="1248397"/>
            <a:ext cx="7238121" cy="4940017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5C4A6-29E6-DA5B-35D7-0757BE50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66EB1-8CF6-ACF1-A0ED-D4434A57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1064082"/>
            <a:ext cx="4184801" cy="4807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Paso 1:</a:t>
            </a:r>
            <a:b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Fuzzificación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ABE23CAE-21C9-1F73-C195-D4666AE11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14117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8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5008D-29A6-6839-8587-A0D173B2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5D487-E3E8-A33E-E239-DDE45698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Paso 2:</a:t>
            </a:r>
            <a:b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Evaluación de reglas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FD6F5A-816C-FF5C-B597-5797C505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" y="1992650"/>
            <a:ext cx="7318979" cy="28726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F896C-C9FA-7BD7-1F23-27CB49DD6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EEDAF1-3D85-FC70-6668-5F9828B8E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C0AFCD-905D-37EB-4D08-78489B12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61" y="53904"/>
            <a:ext cx="4184801" cy="4807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Paso </a:t>
            </a:r>
            <a:r>
              <a:rPr lang="en-US" dirty="0"/>
              <a:t>3</a:t>
            </a:r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Evaluación</a:t>
            </a:r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salidas</a:t>
            </a:r>
            <a:endParaRPr lang="en-US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3D18D-C417-D469-F1AF-867B77F09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F44A9256-7010-F3E4-BCB7-BD7CC04B6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0C0C78-92F9-1948-A821-A238553C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75" y="2627231"/>
            <a:ext cx="9428340" cy="39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58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63B22"/>
      </a:dk2>
      <a:lt2>
        <a:srgbClr val="E8E5E2"/>
      </a:lt2>
      <a:accent1>
        <a:srgbClr val="71A8DE"/>
      </a:accent1>
      <a:accent2>
        <a:srgbClr val="4FAFB7"/>
      </a:accent2>
      <a:accent3>
        <a:srgbClr val="57B494"/>
      </a:accent3>
      <a:accent4>
        <a:srgbClr val="4FB769"/>
      </a:accent4>
      <a:accent5>
        <a:srgbClr val="66B655"/>
      </a:accent5>
      <a:accent6>
        <a:srgbClr val="87B04C"/>
      </a:accent6>
      <a:hlink>
        <a:srgbClr val="9C7D5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216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Sitka Banner</vt:lpstr>
      <vt:lpstr>HeadlinesVTI</vt:lpstr>
      <vt:lpstr>Lógica difusa</vt:lpstr>
      <vt:lpstr>Lógica difusa</vt:lpstr>
      <vt:lpstr>Conjuntos difusos</vt:lpstr>
      <vt:lpstr>Sistema de Inferencia Difusa</vt:lpstr>
      <vt:lpstr>Aplicaciones </vt:lpstr>
      <vt:lpstr>Paso 0: Definición de las reglas </vt:lpstr>
      <vt:lpstr>Paso 1: Fuzzificación</vt:lpstr>
      <vt:lpstr>Paso 2: Evaluación de reglas</vt:lpstr>
      <vt:lpstr>Paso 3: Evaluación de salidas</vt:lpstr>
      <vt:lpstr>Paso 4: Deffuzificación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JARET RENDON RIOS</dc:creator>
  <cp:lastModifiedBy>ADRIAN JARET RENDON RIOS</cp:lastModifiedBy>
  <cp:revision>2</cp:revision>
  <dcterms:created xsi:type="dcterms:W3CDTF">2025-02-15T00:19:25Z</dcterms:created>
  <dcterms:modified xsi:type="dcterms:W3CDTF">2025-02-15T02:09:48Z</dcterms:modified>
</cp:coreProperties>
</file>