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256" r:id="rId3"/>
    <p:sldId id="287" r:id="rId4"/>
    <p:sldId id="288" r:id="rId5"/>
    <p:sldId id="289" r:id="rId6"/>
    <p:sldId id="290" r:id="rId7"/>
    <p:sldId id="291" r:id="rId8"/>
    <p:sldId id="292" r:id="rId9"/>
    <p:sldId id="293" r:id="rId10"/>
    <p:sldId id="295" r:id="rId11"/>
    <p:sldId id="296" r:id="rId12"/>
    <p:sldId id="297" r:id="rId13"/>
    <p:sldId id="298" r:id="rId14"/>
    <p:sldId id="299" r:id="rId15"/>
    <p:sldId id="300" r:id="rId16"/>
    <p:sldId id="301" r:id="rId17"/>
    <p:sldId id="302" r:id="rId18"/>
    <p:sldId id="303" r:id="rId19"/>
    <p:sldId id="304" r:id="rId20"/>
    <p:sldId id="305" r:id="rId21"/>
    <p:sldId id="338" r:id="rId22"/>
    <p:sldId id="285" r:id="rId23"/>
    <p:sldId id="306" r:id="rId24"/>
    <p:sldId id="308"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6" r:id="rId41"/>
    <p:sldId id="327" r:id="rId42"/>
    <p:sldId id="328" r:id="rId43"/>
    <p:sldId id="329" r:id="rId44"/>
    <p:sldId id="340" r:id="rId45"/>
    <p:sldId id="330" r:id="rId46"/>
    <p:sldId id="331" r:id="rId4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60"/>
        <p:guide pos="3985"/>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7620" y="0"/>
            <a:ext cx="12192000" cy="6858000"/>
          </a:xfrm>
          <a:prstGeom prst="rect">
            <a:avLst/>
          </a:prstGeom>
          <a:noFill/>
          <a:ln w="9525">
            <a:noFill/>
          </a:ln>
        </p:spPr>
      </p:pic>
      <p:sp>
        <p:nvSpPr>
          <p:cNvPr id="2" name="Text Box 1"/>
          <p:cNvSpPr txBox="1"/>
          <p:nvPr/>
        </p:nvSpPr>
        <p:spPr>
          <a:xfrm>
            <a:off x="97155" y="386715"/>
            <a:ext cx="11997690" cy="1568450"/>
          </a:xfrm>
          <a:prstGeom prst="rect">
            <a:avLst/>
          </a:prstGeom>
          <a:noFill/>
        </p:spPr>
        <p:txBody>
          <a:bodyPr wrap="square" rtlCol="0">
            <a:spAutoFit/>
          </a:bodyPr>
          <a:p>
            <a:pPr algn="ctr"/>
            <a:r>
              <a:rPr lang="en-US" sz="9600"/>
              <a:t>Ukkonen’s Algorithm </a:t>
            </a:r>
            <a:endParaRPr lang="en-US" sz="9600"/>
          </a:p>
        </p:txBody>
      </p:sp>
      <p:pic>
        <p:nvPicPr>
          <p:cNvPr id="100" name="Picture 99"/>
          <p:cNvPicPr/>
          <p:nvPr/>
        </p:nvPicPr>
        <p:blipFill>
          <a:blip r:embed="rId2"/>
          <a:stretch>
            <a:fillRect/>
          </a:stretch>
        </p:blipFill>
        <p:spPr>
          <a:xfrm>
            <a:off x="5919470" y="1998980"/>
            <a:ext cx="4705350" cy="4667250"/>
          </a:xfrm>
          <a:prstGeom prst="rect">
            <a:avLst/>
          </a:prstGeom>
          <a:noFill/>
          <a:ln w="9525">
            <a:noFill/>
          </a:ln>
        </p:spPr>
      </p:pic>
      <p:sp>
        <p:nvSpPr>
          <p:cNvPr id="3" name="Text Box 2"/>
          <p:cNvSpPr txBox="1"/>
          <p:nvPr/>
        </p:nvSpPr>
        <p:spPr>
          <a:xfrm>
            <a:off x="384175" y="4372610"/>
            <a:ext cx="4083685" cy="645160"/>
          </a:xfrm>
          <a:prstGeom prst="rect">
            <a:avLst/>
          </a:prstGeom>
          <a:noFill/>
        </p:spPr>
        <p:txBody>
          <a:bodyPr wrap="square" rtlCol="0">
            <a:spAutoFit/>
          </a:bodyPr>
          <a:p>
            <a:r>
              <a:rPr lang="en-US"/>
              <a:t>Presented by: Jarette Greene</a:t>
            </a:r>
            <a:endParaRPr lang="en-US"/>
          </a:p>
          <a:p>
            <a:r>
              <a:rPr lang="en-US"/>
              <a:t>Slideshow created by: Jarette Greene</a:t>
            </a:r>
            <a:endParaRPr 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741420" y="1111885"/>
            <a:ext cx="2552700" cy="562292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064882" y="1070561"/>
            <a:ext cx="1904365" cy="3390265"/>
            <a:chOff x="5690" y="3451"/>
            <a:chExt cx="2999" cy="5339"/>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853" y="6222"/>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655" cy="483"/>
            </a:xfrm>
            <a:prstGeom prst="rect">
              <a:avLst/>
            </a:prstGeom>
            <a:noFill/>
          </p:spPr>
          <p:txBody>
            <a:bodyPr wrap="square" rtlCol="0">
              <a:spAutoFit/>
            </a:bodyPr>
            <a:p>
              <a:r>
                <a:rPr lang="en-US" sz="1400"/>
                <a:t>na</a:t>
              </a:r>
              <a:endParaRPr lang="en-US" sz="1400"/>
            </a:p>
          </p:txBody>
        </p:sp>
        <p:sp>
          <p:nvSpPr>
            <p:cNvPr id="42" name="Text Box 41"/>
            <p:cNvSpPr txBox="1"/>
            <p:nvPr/>
          </p:nvSpPr>
          <p:spPr>
            <a:xfrm>
              <a:off x="6472" y="6797"/>
              <a:ext cx="496" cy="483"/>
            </a:xfrm>
            <a:prstGeom prst="rect">
              <a:avLst/>
            </a:prstGeom>
            <a:noFill/>
          </p:spPr>
          <p:txBody>
            <a:bodyPr wrap="square" rtlCol="0">
              <a:spAutoFit/>
            </a:bodyPr>
            <a:p>
              <a:r>
                <a:rPr lang="en-US" sz="1400"/>
                <a:t>$</a:t>
              </a:r>
              <a:endParaRPr lang="en-US" sz="1400"/>
            </a:p>
          </p:txBody>
        </p:sp>
        <p:cxnSp>
          <p:nvCxnSpPr>
            <p:cNvPr id="43" name="Straight Connector 42"/>
            <p:cNvCxnSpPr/>
            <p:nvPr/>
          </p:nvCxnSpPr>
          <p:spPr>
            <a:xfrm flipH="1">
              <a:off x="6409" y="7352"/>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90" y="7963"/>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5917" y="8107"/>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3867150" y="2023110"/>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H="1">
            <a:off x="3386455" y="2589530"/>
            <a:ext cx="383540" cy="628650"/>
          </a:xfrm>
          <a:prstGeom prst="curvedConnector3">
            <a:avLst>
              <a:gd name="adj1" fmla="val -480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rot="18360000">
            <a:off x="2792095" y="249872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741420" y="1111885"/>
            <a:ext cx="2552700" cy="562292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505450" y="113220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5674360" y="1870710"/>
            <a:ext cx="369570" cy="69850"/>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5820000">
            <a:off x="5711190" y="199961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882119" y="1111885"/>
            <a:ext cx="2332355" cy="5506588"/>
            <a:chOff x="6114" y="1751"/>
            <a:chExt cx="3673" cy="8672"/>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757" y="2282"/>
              <a:ext cx="708" cy="483"/>
            </a:xfrm>
            <a:prstGeom prst="rect">
              <a:avLst/>
            </a:prstGeom>
            <a:noFill/>
          </p:spPr>
          <p:txBody>
            <a:bodyPr wrap="square" rtlCol="0">
              <a:spAutoFit/>
            </a:bodyPr>
            <a:p>
              <a:r>
                <a:rPr lang="en-US" sz="1400"/>
                <a:t>ba</a:t>
              </a:r>
              <a:endParaRPr lang="en-US" sz="1400"/>
            </a:p>
          </p:txBody>
        </p:sp>
        <p:grpSp>
          <p:nvGrpSpPr>
            <p:cNvPr id="30" name="Group 29"/>
            <p:cNvGrpSpPr/>
            <p:nvPr/>
          </p:nvGrpSpPr>
          <p:grpSpPr>
            <a:xfrm rot="20760000">
              <a:off x="6114" y="3528"/>
              <a:ext cx="3673" cy="6895"/>
              <a:chOff x="4941" y="3385"/>
              <a:chExt cx="3673" cy="6895"/>
            </a:xfrm>
          </p:grpSpPr>
          <p:cxnSp>
            <p:nvCxnSpPr>
              <p:cNvPr id="8" name="Straight Connector 7"/>
              <p:cNvCxnSpPr/>
              <p:nvPr/>
            </p:nvCxnSpPr>
            <p:spPr>
              <a:xfrm flipH="1">
                <a:off x="8132" y="3844"/>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682" y="477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136" y="571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84" y="662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8118" y="3385"/>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747" y="435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7245" y="527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669" y="6208"/>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6198" y="7141"/>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6137" y="7567"/>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389" y="797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505450" y="113220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5674360" y="1870710"/>
            <a:ext cx="369570" cy="69850"/>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5820000">
            <a:off x="5711190" y="199961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4326510" y="1111885"/>
            <a:ext cx="1780014" cy="3725235"/>
            <a:chOff x="6814" y="1751"/>
            <a:chExt cx="2803" cy="5867"/>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755" y="2263"/>
              <a:ext cx="862" cy="483"/>
            </a:xfrm>
            <a:prstGeom prst="rect">
              <a:avLst/>
            </a:prstGeom>
            <a:noFill/>
          </p:spPr>
          <p:txBody>
            <a:bodyPr wrap="square" rtlCol="0">
              <a:spAutoFit/>
            </a:bodyPr>
            <a:p>
              <a:r>
                <a:rPr lang="en-US" sz="1400"/>
                <a:t>ban</a:t>
              </a:r>
              <a:endParaRPr lang="en-US" sz="1400"/>
            </a:p>
          </p:txBody>
        </p:sp>
        <p:grpSp>
          <p:nvGrpSpPr>
            <p:cNvPr id="30" name="Group 29"/>
            <p:cNvGrpSpPr/>
            <p:nvPr/>
          </p:nvGrpSpPr>
          <p:grpSpPr>
            <a:xfrm rot="20760000">
              <a:off x="6814" y="3360"/>
              <a:ext cx="2713" cy="4258"/>
              <a:chOff x="5994" y="3314"/>
              <a:chExt cx="2713" cy="4258"/>
            </a:xfrm>
          </p:grpSpPr>
          <p:cxnSp>
            <p:nvCxnSpPr>
              <p:cNvPr id="9" name="Straight Connector 8"/>
              <p:cNvCxnSpPr/>
              <p:nvPr/>
            </p:nvCxnSpPr>
            <p:spPr>
              <a:xfrm flipH="1">
                <a:off x="8105" y="374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750" y="4746"/>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217" y="552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8211" y="3314"/>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7781" y="4271"/>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7275" y="5109"/>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6766" y="5898"/>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6744" y="631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994" y="674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6242" y="6865"/>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505450" y="113220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5674360" y="1870710"/>
            <a:ext cx="369570" cy="69850"/>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5820000">
            <a:off x="5711190" y="199961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4556403" y="1111885"/>
            <a:ext cx="1550121" cy="3297461"/>
            <a:chOff x="7176" y="1751"/>
            <a:chExt cx="2441" cy="5193"/>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755" y="2263"/>
              <a:ext cx="862" cy="483"/>
            </a:xfrm>
            <a:prstGeom prst="rect">
              <a:avLst/>
            </a:prstGeom>
            <a:noFill/>
          </p:spPr>
          <p:txBody>
            <a:bodyPr wrap="square" rtlCol="0">
              <a:spAutoFit/>
            </a:bodyPr>
            <a:p>
              <a:r>
                <a:rPr lang="en-US" sz="1400"/>
                <a:t>bana</a:t>
              </a:r>
              <a:endParaRPr lang="en-US" sz="1400"/>
            </a:p>
          </p:txBody>
        </p:sp>
        <p:grpSp>
          <p:nvGrpSpPr>
            <p:cNvPr id="30" name="Group 29"/>
            <p:cNvGrpSpPr/>
            <p:nvPr/>
          </p:nvGrpSpPr>
          <p:grpSpPr>
            <a:xfrm rot="20760000">
              <a:off x="7176" y="3393"/>
              <a:ext cx="2156" cy="3551"/>
              <a:chOff x="6431" y="3377"/>
              <a:chExt cx="2156" cy="3551"/>
            </a:xfrm>
          </p:grpSpPr>
          <p:cxnSp>
            <p:nvCxnSpPr>
              <p:cNvPr id="10" name="Straight Connector 9"/>
              <p:cNvCxnSpPr/>
              <p:nvPr/>
            </p:nvCxnSpPr>
            <p:spPr>
              <a:xfrm flipH="1">
                <a:off x="8153" y="3850"/>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700" y="482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8091" y="3377"/>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7774" y="4301"/>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7243" y="5321"/>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7222" y="5736"/>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431" y="6101"/>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6710" y="6328"/>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505450" y="113220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5674360" y="1870710"/>
            <a:ext cx="369570" cy="69850"/>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5820000">
            <a:off x="5711190" y="199961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4900178" y="1111885"/>
            <a:ext cx="1245719" cy="2740741"/>
            <a:chOff x="7717" y="1751"/>
            <a:chExt cx="1962" cy="4316"/>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651" y="2269"/>
              <a:ext cx="1028" cy="483"/>
            </a:xfrm>
            <a:prstGeom prst="rect">
              <a:avLst/>
            </a:prstGeom>
            <a:noFill/>
          </p:spPr>
          <p:txBody>
            <a:bodyPr wrap="square" rtlCol="0">
              <a:spAutoFit/>
            </a:bodyPr>
            <a:p>
              <a:r>
                <a:rPr lang="en-US" sz="1400"/>
                <a:t>banan</a:t>
              </a:r>
              <a:endParaRPr lang="en-US" sz="1400"/>
            </a:p>
          </p:txBody>
        </p:sp>
        <p:grpSp>
          <p:nvGrpSpPr>
            <p:cNvPr id="30" name="Group 29"/>
            <p:cNvGrpSpPr/>
            <p:nvPr/>
          </p:nvGrpSpPr>
          <p:grpSpPr>
            <a:xfrm rot="20760000">
              <a:off x="7717" y="3385"/>
              <a:ext cx="1500" cy="2682"/>
              <a:chOff x="7073" y="3434"/>
              <a:chExt cx="1500" cy="2682"/>
            </a:xfrm>
          </p:grpSpPr>
          <p:cxnSp>
            <p:nvCxnSpPr>
              <p:cNvPr id="19" name="Straight Connector 18"/>
              <p:cNvCxnSpPr/>
              <p:nvPr/>
            </p:nvCxnSpPr>
            <p:spPr>
              <a:xfrm flipH="1">
                <a:off x="8107" y="383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8077" y="3434"/>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7814" y="4376"/>
                <a:ext cx="457"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7700" y="483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73" y="5281"/>
                <a:ext cx="951" cy="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7295" y="5481"/>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505450" y="113220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5674360" y="1870710"/>
            <a:ext cx="369570" cy="69850"/>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5820000">
            <a:off x="5711190" y="199961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5305421" y="1116330"/>
            <a:ext cx="872861" cy="2076937"/>
            <a:chOff x="8305" y="1751"/>
            <a:chExt cx="1375" cy="3271"/>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544" y="2282"/>
              <a:ext cx="1136" cy="483"/>
            </a:xfrm>
            <a:prstGeom prst="rect">
              <a:avLst/>
            </a:prstGeom>
            <a:noFill/>
          </p:spPr>
          <p:txBody>
            <a:bodyPr wrap="square" rtlCol="0">
              <a:spAutoFit/>
            </a:bodyPr>
            <a:p>
              <a:r>
                <a:rPr lang="en-US" sz="1400"/>
                <a:t>banana</a:t>
              </a:r>
              <a:endParaRPr lang="en-US" sz="1400"/>
            </a:p>
          </p:txBody>
        </p:sp>
        <p:grpSp>
          <p:nvGrpSpPr>
            <p:cNvPr id="30" name="Group 29"/>
            <p:cNvGrpSpPr/>
            <p:nvPr/>
          </p:nvGrpSpPr>
          <p:grpSpPr>
            <a:xfrm rot="20760000">
              <a:off x="8305" y="3190"/>
              <a:ext cx="951" cy="1832"/>
              <a:chOff x="7802" y="3333"/>
              <a:chExt cx="951" cy="1832"/>
            </a:xfrm>
          </p:grpSpPr>
          <p:sp>
            <p:nvSpPr>
              <p:cNvPr id="26" name="Text Box 25"/>
              <p:cNvSpPr txBox="1"/>
              <p:nvPr/>
            </p:nvSpPr>
            <p:spPr>
              <a:xfrm>
                <a:off x="8156" y="3333"/>
                <a:ext cx="457"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8139" y="3840"/>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802" y="4330"/>
                <a:ext cx="951" cy="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8025" y="4524"/>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505450" y="113220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5674360" y="1870710"/>
            <a:ext cx="369570" cy="69850"/>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rot="5820000">
            <a:off x="5711190" y="199961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5323830" y="1116330"/>
            <a:ext cx="856356" cy="1461371"/>
            <a:chOff x="8334" y="1751"/>
            <a:chExt cx="1349" cy="2302"/>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334" y="2308"/>
              <a:ext cx="1349" cy="483"/>
            </a:xfrm>
            <a:prstGeom prst="rect">
              <a:avLst/>
            </a:prstGeom>
            <a:noFill/>
          </p:spPr>
          <p:txBody>
            <a:bodyPr wrap="square" rtlCol="0">
              <a:spAutoFit/>
            </a:bodyPr>
            <a:p>
              <a:r>
                <a:rPr lang="en-US" sz="1400"/>
                <a:t>banana$</a:t>
              </a:r>
              <a:endParaRPr lang="en-US" sz="1400"/>
            </a:p>
          </p:txBody>
        </p:sp>
        <p:grpSp>
          <p:nvGrpSpPr>
            <p:cNvPr id="30" name="Group 29"/>
            <p:cNvGrpSpPr/>
            <p:nvPr/>
          </p:nvGrpSpPr>
          <p:grpSpPr>
            <a:xfrm rot="20760000">
              <a:off x="8369" y="3218"/>
              <a:ext cx="951" cy="835"/>
              <a:chOff x="7978" y="3390"/>
              <a:chExt cx="951" cy="835"/>
            </a:xfrm>
          </p:grpSpPr>
          <p:sp>
            <p:nvSpPr>
              <p:cNvPr id="28" name="Oval 27"/>
              <p:cNvSpPr/>
              <p:nvPr/>
            </p:nvSpPr>
            <p:spPr>
              <a:xfrm>
                <a:off x="7978" y="3390"/>
                <a:ext cx="951" cy="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8166" y="3632"/>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flipH="1">
            <a:off x="6354445" y="1113155"/>
            <a:ext cx="66675" cy="4311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56" idx="3"/>
            <a:endCxn id="57" idx="0"/>
          </p:cNvCxnSpPr>
          <p:nvPr/>
        </p:nvCxnSpPr>
        <p:spPr>
          <a:xfrm>
            <a:off x="6477000" y="1715770"/>
            <a:ext cx="265430" cy="433705"/>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rot="3840000">
            <a:off x="6068060" y="1992630"/>
            <a:ext cx="516890" cy="245110"/>
          </a:xfrm>
          <a:prstGeom prst="rect">
            <a:avLst/>
          </a:prstGeom>
          <a:noFill/>
        </p:spPr>
        <p:txBody>
          <a:bodyPr wrap="square" rtlCol="0">
            <a:spAutoFit/>
          </a:bodyPr>
          <a:p>
            <a:r>
              <a:rPr lang="en-US" sz="1000"/>
              <a:t>merge</a:t>
            </a:r>
            <a:endParaRPr lang="en-US" sz="100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5323830" y="1116330"/>
            <a:ext cx="856356" cy="1461371"/>
            <a:chOff x="8334" y="1751"/>
            <a:chExt cx="1349" cy="2302"/>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334" y="2308"/>
              <a:ext cx="1349" cy="483"/>
            </a:xfrm>
            <a:prstGeom prst="rect">
              <a:avLst/>
            </a:prstGeom>
            <a:noFill/>
          </p:spPr>
          <p:txBody>
            <a:bodyPr wrap="square" rtlCol="0">
              <a:spAutoFit/>
            </a:bodyPr>
            <a:p>
              <a:r>
                <a:rPr lang="en-US" sz="1400"/>
                <a:t>banana$</a:t>
              </a:r>
              <a:endParaRPr lang="en-US" sz="1400"/>
            </a:p>
          </p:txBody>
        </p:sp>
        <p:grpSp>
          <p:nvGrpSpPr>
            <p:cNvPr id="30" name="Group 29"/>
            <p:cNvGrpSpPr/>
            <p:nvPr/>
          </p:nvGrpSpPr>
          <p:grpSpPr>
            <a:xfrm rot="20760000">
              <a:off x="8369" y="3218"/>
              <a:ext cx="951" cy="835"/>
              <a:chOff x="7978" y="3390"/>
              <a:chExt cx="951" cy="835"/>
            </a:xfrm>
          </p:grpSpPr>
          <p:sp>
            <p:nvSpPr>
              <p:cNvPr id="28" name="Oval 27"/>
              <p:cNvSpPr/>
              <p:nvPr/>
            </p:nvSpPr>
            <p:spPr>
              <a:xfrm>
                <a:off x="7978" y="3390"/>
                <a:ext cx="951" cy="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8166" y="3632"/>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585552" y="1465974"/>
            <a:ext cx="1712595" cy="2273935"/>
            <a:chOff x="5545" y="4035"/>
            <a:chExt cx="2697" cy="3581"/>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496" y="479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6901" y="557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05" y="4543"/>
              <a:ext cx="590" cy="483"/>
            </a:xfrm>
            <a:prstGeom prst="rect">
              <a:avLst/>
            </a:prstGeom>
            <a:noFill/>
          </p:spPr>
          <p:txBody>
            <a:bodyPr wrap="square" rtlCol="0">
              <a:spAutoFit/>
            </a:bodyPr>
            <a:p>
              <a:r>
                <a:rPr lang="en-US" sz="1400"/>
                <a:t>na</a:t>
              </a:r>
              <a:endParaRPr lang="en-US" sz="1400"/>
            </a:p>
          </p:txBody>
        </p:sp>
        <p:sp>
          <p:nvSpPr>
            <p:cNvPr id="58" name="Text Box 57"/>
            <p:cNvSpPr txBox="1"/>
            <p:nvPr/>
          </p:nvSpPr>
          <p:spPr>
            <a:xfrm rot="5100000">
              <a:off x="6877" y="5130"/>
              <a:ext cx="647" cy="483"/>
            </a:xfrm>
            <a:prstGeom prst="rect">
              <a:avLst/>
            </a:prstGeom>
            <a:noFill/>
          </p:spPr>
          <p:txBody>
            <a:bodyPr wrap="square" rtlCol="0">
              <a:spAutoFit/>
            </a:bodyPr>
            <a:p>
              <a:r>
                <a:rPr lang="en-US" sz="1400"/>
                <a:t>na</a:t>
              </a:r>
              <a:endParaRPr lang="en-US" sz="1400"/>
            </a:p>
          </p:txBody>
        </p:sp>
        <p:sp>
          <p:nvSpPr>
            <p:cNvPr id="60" name="Text Box 59"/>
            <p:cNvSpPr txBox="1"/>
            <p:nvPr/>
          </p:nvSpPr>
          <p:spPr>
            <a:xfrm rot="3480000">
              <a:off x="6455" y="6011"/>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6334" y="636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545" y="6789"/>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5770" y="7044"/>
              <a:ext cx="479"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503035" y="1793240"/>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flipH="1">
            <a:off x="6535420" y="1879600"/>
            <a:ext cx="66675" cy="4311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58" idx="2"/>
            <a:endCxn id="59" idx="1"/>
          </p:cNvCxnSpPr>
          <p:nvPr/>
        </p:nvCxnSpPr>
        <p:spPr>
          <a:xfrm rot="5400000" flipV="1">
            <a:off x="6153785" y="2498090"/>
            <a:ext cx="418465" cy="230505"/>
          </a:xfrm>
          <a:prstGeom prst="curvedConnector2">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rot="15720000">
            <a:off x="5814060" y="2639695"/>
            <a:ext cx="563880" cy="245110"/>
          </a:xfrm>
          <a:prstGeom prst="rect">
            <a:avLst/>
          </a:prstGeom>
          <a:noFill/>
        </p:spPr>
        <p:txBody>
          <a:bodyPr wrap="square" rtlCol="0">
            <a:spAutoFit/>
          </a:bodyPr>
          <a:p>
            <a:r>
              <a:rPr lang="en-US" sz="1000"/>
              <a:t>merge</a:t>
            </a:r>
            <a:endParaRPr lang="en-US" sz="100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(Complete)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5323830" y="1116330"/>
            <a:ext cx="856356" cy="1461371"/>
            <a:chOff x="8334" y="1751"/>
            <a:chExt cx="1349" cy="2302"/>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334" y="2308"/>
              <a:ext cx="1349" cy="483"/>
            </a:xfrm>
            <a:prstGeom prst="rect">
              <a:avLst/>
            </a:prstGeom>
            <a:noFill/>
          </p:spPr>
          <p:txBody>
            <a:bodyPr wrap="square" rtlCol="0">
              <a:spAutoFit/>
            </a:bodyPr>
            <a:p>
              <a:r>
                <a:rPr lang="en-US" sz="1400"/>
                <a:t>banana$</a:t>
              </a:r>
              <a:endParaRPr lang="en-US" sz="1400"/>
            </a:p>
          </p:txBody>
        </p:sp>
        <p:grpSp>
          <p:nvGrpSpPr>
            <p:cNvPr id="30" name="Group 29"/>
            <p:cNvGrpSpPr/>
            <p:nvPr/>
          </p:nvGrpSpPr>
          <p:grpSpPr>
            <a:xfrm rot="20760000">
              <a:off x="8369" y="3218"/>
              <a:ext cx="951" cy="835"/>
              <a:chOff x="7978" y="3390"/>
              <a:chExt cx="951" cy="835"/>
            </a:xfrm>
          </p:grpSpPr>
          <p:sp>
            <p:nvSpPr>
              <p:cNvPr id="28" name="Oval 27"/>
              <p:cNvSpPr/>
              <p:nvPr/>
            </p:nvSpPr>
            <p:spPr>
              <a:xfrm>
                <a:off x="7978" y="3390"/>
                <a:ext cx="951" cy="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8166" y="3632"/>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3446890" y="1120853"/>
            <a:ext cx="1621155" cy="2589530"/>
            <a:chOff x="6136" y="3451"/>
            <a:chExt cx="2553" cy="4078"/>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799" y="5684"/>
              <a:ext cx="847" cy="483"/>
            </a:xfrm>
            <a:prstGeom prst="rect">
              <a:avLst/>
            </a:prstGeom>
            <a:noFill/>
          </p:spPr>
          <p:txBody>
            <a:bodyPr wrap="square" rtlCol="0">
              <a:spAutoFit/>
            </a:bodyPr>
            <a:p>
              <a:r>
                <a:rPr lang="en-US" sz="1400"/>
                <a:t>na$</a:t>
              </a:r>
              <a:endParaRPr lang="en-US" sz="1400"/>
            </a:p>
          </p:txBody>
        </p:sp>
        <p:cxnSp>
          <p:nvCxnSpPr>
            <p:cNvPr id="43" name="Straight Connector 42"/>
            <p:cNvCxnSpPr/>
            <p:nvPr/>
          </p:nvCxnSpPr>
          <p:spPr>
            <a:xfrm flipH="1">
              <a:off x="6866" y="619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136" y="6702"/>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6358" y="6828"/>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688608" y="1414592"/>
            <a:ext cx="1330325" cy="1765300"/>
            <a:chOff x="6147" y="4035"/>
            <a:chExt cx="2095" cy="2780"/>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496" y="479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6901" y="5571"/>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05" y="4543"/>
              <a:ext cx="590" cy="483"/>
            </a:xfrm>
            <a:prstGeom prst="rect">
              <a:avLst/>
            </a:prstGeom>
            <a:noFill/>
          </p:spPr>
          <p:txBody>
            <a:bodyPr wrap="square" rtlCol="0">
              <a:spAutoFit/>
            </a:bodyPr>
            <a:p>
              <a:r>
                <a:rPr lang="en-US" sz="1400"/>
                <a:t>na</a:t>
              </a:r>
              <a:endParaRPr lang="en-US" sz="1400"/>
            </a:p>
          </p:txBody>
        </p:sp>
        <p:sp>
          <p:nvSpPr>
            <p:cNvPr id="58" name="Text Box 57"/>
            <p:cNvSpPr txBox="1"/>
            <p:nvPr/>
          </p:nvSpPr>
          <p:spPr>
            <a:xfrm rot="5100000">
              <a:off x="6795" y="5055"/>
              <a:ext cx="797" cy="483"/>
            </a:xfrm>
            <a:prstGeom prst="rect">
              <a:avLst/>
            </a:prstGeom>
            <a:noFill/>
          </p:spPr>
          <p:txBody>
            <a:bodyPr wrap="square" rtlCol="0">
              <a:spAutoFit/>
            </a:bodyPr>
            <a:p>
              <a:r>
                <a:rPr lang="en-US" sz="1400"/>
                <a:t>na$</a:t>
              </a:r>
              <a:endParaRPr lang="en-US" sz="1400"/>
            </a:p>
          </p:txBody>
        </p:sp>
        <p:sp>
          <p:nvSpPr>
            <p:cNvPr id="62" name="Oval 61"/>
            <p:cNvSpPr/>
            <p:nvPr/>
          </p:nvSpPr>
          <p:spPr>
            <a:xfrm>
              <a:off x="6147" y="5988"/>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6335" y="6087"/>
              <a:ext cx="479"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503035" y="1793240"/>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274955" y="152400"/>
            <a:ext cx="11811635" cy="1568450"/>
          </a:xfrm>
          <a:prstGeom prst="rect">
            <a:avLst/>
          </a:prstGeom>
          <a:noFill/>
        </p:spPr>
        <p:txBody>
          <a:bodyPr wrap="square" rtlCol="0">
            <a:spAutoFit/>
          </a:bodyPr>
          <a:p>
            <a:pPr algn="ctr"/>
            <a:r>
              <a:rPr lang="en-US" sz="9600"/>
              <a:t>Suffix Tree</a:t>
            </a:r>
            <a:endParaRPr lang="en-US" sz="9600"/>
          </a:p>
        </p:txBody>
      </p:sp>
      <p:sp>
        <p:nvSpPr>
          <p:cNvPr id="4" name="Text Box 3"/>
          <p:cNvSpPr txBox="1"/>
          <p:nvPr/>
        </p:nvSpPr>
        <p:spPr>
          <a:xfrm>
            <a:off x="564515" y="1684655"/>
            <a:ext cx="3954780" cy="4523105"/>
          </a:xfrm>
          <a:prstGeom prst="rect">
            <a:avLst/>
          </a:prstGeom>
          <a:noFill/>
        </p:spPr>
        <p:txBody>
          <a:bodyPr wrap="square" rtlCol="0">
            <a:spAutoFit/>
          </a:bodyPr>
          <a:p>
            <a:r>
              <a:rPr lang="en-US"/>
              <a:t>Is a compressed trie tree of all the suffixes of a given string </a:t>
            </a:r>
            <a:endParaRPr lang="en-US"/>
          </a:p>
          <a:p>
            <a:endParaRPr lang="en-US"/>
          </a:p>
          <a:p>
            <a:r>
              <a:rPr lang="en-US"/>
              <a:t>for example lets pass in the word “</a:t>
            </a:r>
            <a:r>
              <a:rPr lang="en-US" b="1" i="1"/>
              <a:t>banana$</a:t>
            </a:r>
            <a:r>
              <a:rPr lang="en-US"/>
              <a:t>”</a:t>
            </a:r>
            <a:endParaRPr lang="en-US"/>
          </a:p>
          <a:p>
            <a:endParaRPr lang="en-US" b="1"/>
          </a:p>
          <a:p>
            <a:r>
              <a:rPr lang="en-US"/>
              <a:t>List of all suffix’s in the </a:t>
            </a:r>
            <a:r>
              <a:rPr lang="en-US" b="1" i="1"/>
              <a:t>banana$</a:t>
            </a:r>
            <a:r>
              <a:rPr lang="en-US"/>
              <a:t> </a:t>
            </a:r>
            <a:endParaRPr lang="en-US"/>
          </a:p>
          <a:p>
            <a:endParaRPr lang="en-US" b="1"/>
          </a:p>
          <a:p>
            <a:r>
              <a:rPr lang="en-US" b="1" i="1"/>
              <a:t>banana$</a:t>
            </a:r>
            <a:endParaRPr lang="en-US" b="1" i="1"/>
          </a:p>
          <a:p>
            <a:r>
              <a:rPr lang="en-US" b="1" i="1"/>
              <a:t>anana$</a:t>
            </a:r>
            <a:endParaRPr lang="en-US" b="1" i="1"/>
          </a:p>
          <a:p>
            <a:r>
              <a:rPr lang="en-US" b="1" i="1"/>
              <a:t>nana$</a:t>
            </a:r>
            <a:endParaRPr lang="en-US" b="1" i="1"/>
          </a:p>
          <a:p>
            <a:r>
              <a:rPr lang="en-US" b="1" i="1"/>
              <a:t>ana$</a:t>
            </a:r>
            <a:endParaRPr lang="en-US" b="1" i="1"/>
          </a:p>
          <a:p>
            <a:r>
              <a:rPr lang="en-US" b="1" i="1"/>
              <a:t>na$</a:t>
            </a:r>
            <a:endParaRPr lang="en-US" b="1" i="1"/>
          </a:p>
          <a:p>
            <a:r>
              <a:rPr lang="en-US" b="1" i="1"/>
              <a:t>a$</a:t>
            </a:r>
            <a:endParaRPr lang="en-US" b="1" i="1"/>
          </a:p>
          <a:p>
            <a:r>
              <a:rPr lang="en-US" b="1" i="1"/>
              <a:t>$</a:t>
            </a:r>
            <a:endParaRPr lang="en-US" b="1" i="1"/>
          </a:p>
          <a:p>
            <a:endParaRPr lang="en-US" b="1" i="1"/>
          </a:p>
        </p:txBody>
      </p:sp>
      <p:pic>
        <p:nvPicPr>
          <p:cNvPr id="102" name="Picture 101"/>
          <p:cNvPicPr/>
          <p:nvPr/>
        </p:nvPicPr>
        <p:blipFill>
          <a:blip r:embed="rId2"/>
          <a:stretch>
            <a:fillRect/>
          </a:stretch>
        </p:blipFill>
        <p:spPr>
          <a:xfrm>
            <a:off x="4128770" y="1388428"/>
            <a:ext cx="7429500" cy="5114925"/>
          </a:xfrm>
          <a:prstGeom prst="rect">
            <a:avLst/>
          </a:prstGeom>
          <a:noFill/>
          <a:ln w="9525">
            <a:noFill/>
          </a:ln>
        </p:spPr>
      </p:pic>
      <p:sp>
        <p:nvSpPr>
          <p:cNvPr id="5" name="Text Box 4"/>
          <p:cNvSpPr txBox="1"/>
          <p:nvPr/>
        </p:nvSpPr>
        <p:spPr>
          <a:xfrm>
            <a:off x="7188835" y="1474470"/>
            <a:ext cx="674370" cy="368300"/>
          </a:xfrm>
          <a:prstGeom prst="rect">
            <a:avLst/>
          </a:prstGeom>
          <a:noFill/>
        </p:spPr>
        <p:txBody>
          <a:bodyPr wrap="square" rtlCol="0">
            <a:spAutoFit/>
          </a:bodyPr>
          <a:p>
            <a:pPr algn="ctr"/>
            <a:r>
              <a:rPr lang="en-US"/>
              <a:t>root</a:t>
            </a:r>
            <a:endParaRPr lang="en-US"/>
          </a:p>
        </p:txBody>
      </p:sp>
      <p:sp>
        <p:nvSpPr>
          <p:cNvPr id="6" name="Text Box 5"/>
          <p:cNvSpPr txBox="1"/>
          <p:nvPr/>
        </p:nvSpPr>
        <p:spPr>
          <a:xfrm>
            <a:off x="7940040" y="3244850"/>
            <a:ext cx="333375" cy="368300"/>
          </a:xfrm>
          <a:prstGeom prst="rect">
            <a:avLst/>
          </a:prstGeom>
          <a:noFill/>
        </p:spPr>
        <p:txBody>
          <a:bodyPr wrap="square" rtlCol="0">
            <a:spAutoFit/>
          </a:bodyPr>
          <a:p>
            <a:r>
              <a:rPr lang="en-US"/>
              <a:t>1</a:t>
            </a:r>
            <a:endParaRPr lang="en-US"/>
          </a:p>
        </p:txBody>
      </p:sp>
      <p:sp>
        <p:nvSpPr>
          <p:cNvPr id="7" name="Text Box 6"/>
          <p:cNvSpPr txBox="1"/>
          <p:nvPr/>
        </p:nvSpPr>
        <p:spPr>
          <a:xfrm>
            <a:off x="7863205" y="5407025"/>
            <a:ext cx="333375" cy="368300"/>
          </a:xfrm>
          <a:prstGeom prst="rect">
            <a:avLst/>
          </a:prstGeom>
          <a:noFill/>
        </p:spPr>
        <p:txBody>
          <a:bodyPr wrap="square" rtlCol="0">
            <a:spAutoFit/>
          </a:bodyPr>
          <a:p>
            <a:r>
              <a:rPr lang="en-US"/>
              <a:t>2</a:t>
            </a:r>
            <a:endParaRPr lang="en-US"/>
          </a:p>
        </p:txBody>
      </p:sp>
      <p:sp>
        <p:nvSpPr>
          <p:cNvPr id="8" name="Text Box 7"/>
          <p:cNvSpPr txBox="1"/>
          <p:nvPr/>
        </p:nvSpPr>
        <p:spPr>
          <a:xfrm>
            <a:off x="9578340" y="4269105"/>
            <a:ext cx="333375" cy="368300"/>
          </a:xfrm>
          <a:prstGeom prst="rect">
            <a:avLst/>
          </a:prstGeom>
          <a:noFill/>
        </p:spPr>
        <p:txBody>
          <a:bodyPr wrap="square" rtlCol="0">
            <a:spAutoFit/>
          </a:bodyPr>
          <a:p>
            <a:r>
              <a:rPr lang="en-US"/>
              <a:t>3</a:t>
            </a:r>
            <a:endParaRPr lang="en-US"/>
          </a:p>
        </p:txBody>
      </p:sp>
      <p:sp>
        <p:nvSpPr>
          <p:cNvPr id="9" name="Text Box 8"/>
          <p:cNvSpPr txBox="1"/>
          <p:nvPr/>
        </p:nvSpPr>
        <p:spPr>
          <a:xfrm>
            <a:off x="6855460" y="5407025"/>
            <a:ext cx="333375" cy="368300"/>
          </a:xfrm>
          <a:prstGeom prst="rect">
            <a:avLst/>
          </a:prstGeom>
          <a:noFill/>
        </p:spPr>
        <p:txBody>
          <a:bodyPr wrap="square" rtlCol="0">
            <a:spAutoFit/>
          </a:bodyPr>
          <a:p>
            <a:r>
              <a:rPr lang="en-US"/>
              <a:t>4</a:t>
            </a:r>
            <a:endParaRPr lang="en-US"/>
          </a:p>
        </p:txBody>
      </p:sp>
      <p:sp>
        <p:nvSpPr>
          <p:cNvPr id="10" name="Text Box 9"/>
          <p:cNvSpPr txBox="1"/>
          <p:nvPr/>
        </p:nvSpPr>
        <p:spPr>
          <a:xfrm>
            <a:off x="8503920" y="4269105"/>
            <a:ext cx="333375" cy="368300"/>
          </a:xfrm>
          <a:prstGeom prst="rect">
            <a:avLst/>
          </a:prstGeom>
          <a:noFill/>
        </p:spPr>
        <p:txBody>
          <a:bodyPr wrap="square" rtlCol="0">
            <a:spAutoFit/>
          </a:bodyPr>
          <a:p>
            <a:r>
              <a:rPr lang="en-US"/>
              <a:t>5</a:t>
            </a:r>
            <a:endParaRPr lang="en-US"/>
          </a:p>
        </p:txBody>
      </p:sp>
      <p:sp>
        <p:nvSpPr>
          <p:cNvPr id="19" name="Text Box 18"/>
          <p:cNvSpPr txBox="1"/>
          <p:nvPr/>
        </p:nvSpPr>
        <p:spPr>
          <a:xfrm>
            <a:off x="6259830" y="4269105"/>
            <a:ext cx="333375" cy="368300"/>
          </a:xfrm>
          <a:prstGeom prst="rect">
            <a:avLst/>
          </a:prstGeom>
          <a:noFill/>
        </p:spPr>
        <p:txBody>
          <a:bodyPr wrap="square" rtlCol="0">
            <a:spAutoFit/>
          </a:bodyPr>
          <a:p>
            <a:r>
              <a:rPr lang="en-US"/>
              <a:t>6</a:t>
            </a:r>
            <a:endParaRPr lang="en-US"/>
          </a:p>
        </p:txBody>
      </p:sp>
      <p:sp>
        <p:nvSpPr>
          <p:cNvPr id="20" name="Text Box 19"/>
          <p:cNvSpPr txBox="1"/>
          <p:nvPr/>
        </p:nvSpPr>
        <p:spPr>
          <a:xfrm>
            <a:off x="5683250" y="3178810"/>
            <a:ext cx="333375" cy="368300"/>
          </a:xfrm>
          <a:prstGeom prst="rect">
            <a:avLst/>
          </a:prstGeom>
          <a:noFill/>
        </p:spPr>
        <p:txBody>
          <a:bodyPr wrap="square" rtlCol="0">
            <a:spAutoFit/>
          </a:bodyPr>
          <a:p>
            <a:r>
              <a:rPr lang="en-US"/>
              <a:t>7</a:t>
            </a:r>
            <a:endParaRPr lang="en-US"/>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5" name="Picture 4"/>
          <p:cNvPicPr>
            <a:picLocks noChangeAspect="1"/>
          </p:cNvPicPr>
          <p:nvPr/>
        </p:nvPicPr>
        <p:blipFill>
          <a:blip r:embed="rId2"/>
          <a:srcRect l="32187" t="12654" r="18045" b="4396"/>
          <a:stretch>
            <a:fillRect/>
          </a:stretch>
        </p:blipFill>
        <p:spPr>
          <a:xfrm>
            <a:off x="0" y="762635"/>
            <a:ext cx="5687695" cy="5332730"/>
          </a:xfrm>
          <a:prstGeom prst="rect">
            <a:avLst/>
          </a:prstGeom>
        </p:spPr>
      </p:pic>
      <p:pic>
        <p:nvPicPr>
          <p:cNvPr id="6" name="Picture 5"/>
          <p:cNvPicPr>
            <a:picLocks noChangeAspect="1"/>
          </p:cNvPicPr>
          <p:nvPr/>
        </p:nvPicPr>
        <p:blipFill>
          <a:blip r:embed="rId3"/>
          <a:srcRect l="32038" t="6817" r="17917" b="35363"/>
          <a:stretch>
            <a:fillRect/>
          </a:stretch>
        </p:blipFill>
        <p:spPr>
          <a:xfrm>
            <a:off x="5749925" y="762635"/>
            <a:ext cx="6341745" cy="4121785"/>
          </a:xfrm>
          <a:prstGeom prst="rect">
            <a:avLst/>
          </a:prstGeom>
        </p:spPr>
      </p:pic>
      <p:sp>
        <p:nvSpPr>
          <p:cNvPr id="7" name="Text Box 6"/>
          <p:cNvSpPr txBox="1"/>
          <p:nvPr/>
        </p:nvSpPr>
        <p:spPr>
          <a:xfrm>
            <a:off x="-19685" y="11430"/>
            <a:ext cx="12181840" cy="583565"/>
          </a:xfrm>
          <a:prstGeom prst="rect">
            <a:avLst/>
          </a:prstGeom>
          <a:noFill/>
        </p:spPr>
        <p:txBody>
          <a:bodyPr wrap="square" rtlCol="0">
            <a:spAutoFit/>
          </a:bodyPr>
          <a:p>
            <a:pPr algn="ctr"/>
            <a:r>
              <a:rPr lang="en-US" sz="3200"/>
              <a:t>PsuedoCode for Brute Force Implementation</a:t>
            </a:r>
            <a:endParaRPr lang="en-US" sz="320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Complexity </a:t>
            </a:r>
            <a:endParaRPr lang="en-US" sz="7200"/>
          </a:p>
        </p:txBody>
      </p:sp>
      <p:sp>
        <p:nvSpPr>
          <p:cNvPr id="3" name="Text Box 2"/>
          <p:cNvSpPr txBox="1"/>
          <p:nvPr/>
        </p:nvSpPr>
        <p:spPr>
          <a:xfrm>
            <a:off x="56515" y="1381760"/>
            <a:ext cx="12115165" cy="645160"/>
          </a:xfrm>
          <a:prstGeom prst="rect">
            <a:avLst/>
          </a:prstGeom>
          <a:noFill/>
        </p:spPr>
        <p:txBody>
          <a:bodyPr wrap="square" rtlCol="0">
            <a:spAutoFit/>
          </a:bodyPr>
          <a:p>
            <a:r>
              <a:rPr lang="en-US"/>
              <a:t>The suffix (compressed trie) tree has a space complexity of </a:t>
            </a:r>
            <a:r>
              <a:rPr lang="en-US" b="1"/>
              <a:t>O(n)</a:t>
            </a:r>
            <a:r>
              <a:rPr lang="en-US"/>
              <a:t> which is an improvement compared to a standard trie tree which is </a:t>
            </a:r>
            <a:r>
              <a:rPr lang="en-US" b="1"/>
              <a:t>O(n^2)</a:t>
            </a:r>
            <a:r>
              <a:rPr lang="en-US"/>
              <a:t>. </a:t>
            </a:r>
            <a:endParaRPr lang="en-US"/>
          </a:p>
        </p:txBody>
      </p:sp>
      <p:sp>
        <p:nvSpPr>
          <p:cNvPr id="4" name="Text Box 3"/>
          <p:cNvSpPr txBox="1"/>
          <p:nvPr/>
        </p:nvSpPr>
        <p:spPr>
          <a:xfrm>
            <a:off x="56515" y="2677795"/>
            <a:ext cx="12115165" cy="2306955"/>
          </a:xfrm>
          <a:prstGeom prst="rect">
            <a:avLst/>
          </a:prstGeom>
          <a:noFill/>
        </p:spPr>
        <p:txBody>
          <a:bodyPr wrap="square" rtlCol="0">
            <a:spAutoFit/>
          </a:bodyPr>
          <a:p>
            <a:r>
              <a:rPr lang="en-US"/>
              <a:t>The time complexity of a suffix (compressed trie) tree varies based on implementation.</a:t>
            </a:r>
            <a:endParaRPr lang="en-US"/>
          </a:p>
          <a:p>
            <a:endParaRPr lang="en-US"/>
          </a:p>
          <a:p>
            <a:r>
              <a:rPr lang="en-US" b="1"/>
              <a:t>Insertion:</a:t>
            </a:r>
            <a:endParaRPr lang="en-US" b="1"/>
          </a:p>
          <a:p>
            <a:endParaRPr lang="en-US" b="1"/>
          </a:p>
          <a:p>
            <a:r>
              <a:rPr lang="en-US"/>
              <a:t>using the </a:t>
            </a:r>
            <a:r>
              <a:rPr lang="en-US" b="1"/>
              <a:t>brute force</a:t>
            </a:r>
            <a:r>
              <a:rPr lang="en-US"/>
              <a:t> method of insertions is </a:t>
            </a:r>
            <a:r>
              <a:rPr lang="en-US" b="1"/>
              <a:t>O(n^2).</a:t>
            </a:r>
            <a:r>
              <a:rPr lang="en-US"/>
              <a:t> This is because this method involves inserting each suffix of a given string one at a time. </a:t>
            </a:r>
            <a:endParaRPr lang="en-US"/>
          </a:p>
          <a:p>
            <a:endParaRPr lang="en-US"/>
          </a:p>
          <a:p>
            <a:r>
              <a:rPr lang="en-US"/>
              <a:t>there are algorithms im prove this time. For example </a:t>
            </a:r>
            <a:r>
              <a:rPr lang="en-US" b="1"/>
              <a:t>Ukkonen’s Algorithm.</a:t>
            </a:r>
            <a:endParaRPr lang="en-US" b="1"/>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Ukkonen’s Algorithm </a:t>
            </a:r>
            <a:endParaRPr lang="en-US" sz="7200"/>
          </a:p>
        </p:txBody>
      </p:sp>
      <p:sp>
        <p:nvSpPr>
          <p:cNvPr id="3" name="Text Box 2"/>
          <p:cNvSpPr txBox="1"/>
          <p:nvPr/>
        </p:nvSpPr>
        <p:spPr>
          <a:xfrm>
            <a:off x="56515" y="1381760"/>
            <a:ext cx="12115165" cy="2306955"/>
          </a:xfrm>
          <a:prstGeom prst="rect">
            <a:avLst/>
          </a:prstGeom>
          <a:noFill/>
        </p:spPr>
        <p:txBody>
          <a:bodyPr wrap="square" rtlCol="0">
            <a:spAutoFit/>
          </a:bodyPr>
          <a:p>
            <a:r>
              <a:rPr lang="en-US"/>
              <a:t>This is an algorithm used to insert a string into a suffix (compressed trie) the at improves on the </a:t>
            </a:r>
            <a:r>
              <a:rPr lang="en-US" b="1"/>
              <a:t>brute force (On^2) </a:t>
            </a:r>
            <a:r>
              <a:rPr lang="en-US"/>
              <a:t> approach</a:t>
            </a:r>
            <a:endParaRPr lang="en-US"/>
          </a:p>
          <a:p>
            <a:endParaRPr lang="en-US"/>
          </a:p>
          <a:p>
            <a:r>
              <a:rPr lang="en-US"/>
              <a:t>this alorigrithm is categorized as an incremental and online algorithm with Linear time complexity (</a:t>
            </a:r>
            <a:r>
              <a:rPr lang="en-US" b="1"/>
              <a:t>O(n)</a:t>
            </a:r>
            <a:r>
              <a:rPr lang="en-US"/>
              <a:t>) </a:t>
            </a:r>
            <a:endParaRPr lang="en-US"/>
          </a:p>
          <a:p>
            <a:endParaRPr lang="en-US"/>
          </a:p>
          <a:p>
            <a:r>
              <a:rPr lang="en-US"/>
              <a:t>This is possible because this algorthm rather then inserting each suffix individually it processes the string as it is inserted to find each suffix and place them into the correct position.</a:t>
            </a:r>
            <a:endParaRPr lang="en-US"/>
          </a:p>
          <a:p>
            <a:endParaRPr lang="en-US"/>
          </a:p>
          <a:p>
            <a:r>
              <a:rPr lang="en-US"/>
              <a:t>This algorithm was proposed by Esko Ukkonen in 1995</a:t>
            </a:r>
            <a:endParaRPr lang="en-US"/>
          </a:p>
        </p:txBody>
      </p:sp>
      <p:pic>
        <p:nvPicPr>
          <p:cNvPr id="104" name="Picture 103"/>
          <p:cNvPicPr/>
          <p:nvPr/>
        </p:nvPicPr>
        <p:blipFill>
          <a:blip r:embed="rId2"/>
          <a:stretch>
            <a:fillRect/>
          </a:stretch>
        </p:blipFill>
        <p:spPr>
          <a:xfrm>
            <a:off x="5530850" y="2976880"/>
            <a:ext cx="2736215" cy="3681095"/>
          </a:xfrm>
          <a:prstGeom prst="rect">
            <a:avLst/>
          </a:prstGeom>
          <a:noFill/>
          <a:ln w="9525">
            <a:noFill/>
          </a:ln>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High Level Description </a:t>
            </a:r>
            <a:endParaRPr lang="en-US" sz="7200"/>
          </a:p>
        </p:txBody>
      </p:sp>
      <p:sp>
        <p:nvSpPr>
          <p:cNvPr id="6" name="Text Box 5"/>
          <p:cNvSpPr txBox="1"/>
          <p:nvPr/>
        </p:nvSpPr>
        <p:spPr>
          <a:xfrm>
            <a:off x="86360" y="1526540"/>
            <a:ext cx="12037695" cy="5323205"/>
          </a:xfrm>
          <a:prstGeom prst="rect">
            <a:avLst/>
          </a:prstGeom>
          <a:noFill/>
        </p:spPr>
        <p:txBody>
          <a:bodyPr wrap="square" rtlCol="0">
            <a:spAutoFit/>
          </a:bodyPr>
          <a:p>
            <a:r>
              <a:rPr lang="en-US" sz="2000"/>
              <a:t>Suffix extension is all about adding the next character into the suffix tree built so far. In extension  j of phase i+j , algorithm finds the end of S[j..i] (which is already in the tree due to previous phase i) and then it extends S[j...i] to be sure the suffx  S[j...i+1] is in the tree. There are three extension rules:</a:t>
            </a:r>
            <a:endParaRPr lang="en-US" sz="2000"/>
          </a:p>
          <a:p>
            <a:endParaRPr lang="en-US" sz="2000"/>
          </a:p>
          <a:p>
            <a:r>
              <a:rPr lang="en-US" sz="2000"/>
              <a:t>1) if the pathfrom the root labelled S[j..i] ends at a leaf edge( i.e., S[i] is last character on leaf edge), the character S[i+1], then character S[i+1] is just added to the end of the label on that leaf edge.</a:t>
            </a:r>
            <a:endParaRPr lang="en-US" sz="2000"/>
          </a:p>
          <a:p>
            <a:endParaRPr lang="en-US" sz="2000"/>
          </a:p>
          <a:p>
            <a:r>
              <a:rPr lang="en-US" sz="2000"/>
              <a:t>2) if the path from the root labelled S[j..i] ends at a non - leaf edge (i.e, thee are more character after S[i[ on path) and next character is not S[i+1], then a new leaf edge with label S[i+1] and number j is created starting from character S[i+1]. A new internal node will also be created if S[1..i] ends inside (in between) a non-leaf leaf edge.</a:t>
            </a:r>
            <a:endParaRPr lang="en-US" sz="2000"/>
          </a:p>
          <a:p>
            <a:endParaRPr lang="en-US" sz="2000"/>
          </a:p>
          <a:p>
            <a:r>
              <a:rPr lang="en-US" sz="2000"/>
              <a:t>3) if the paath from the root labelled S[j..i] ends at a non-leaf edge (i.e.,, there are more character after S[i] on path)  and next character is S[i+1] (already in tree, do nothing.</a:t>
            </a:r>
            <a:endParaRPr lang="en-US" sz="2000"/>
          </a:p>
          <a:p>
            <a:endParaRPr lang="en-US" sz="2000"/>
          </a:p>
          <a:p>
            <a:r>
              <a:rPr lang="en-US" sz="2000"/>
              <a:t>One important point to note is that from a given node (root or internal), there will be one and only ine edge starting from one character. There will not be more than one edge going out of any node starting with the same character </a:t>
            </a:r>
            <a:endParaRPr lang="en-US" sz="200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Example  </a:t>
            </a:r>
            <a:endParaRPr lang="en-US" sz="7200"/>
          </a:p>
        </p:txBody>
      </p:sp>
      <p:sp>
        <p:nvSpPr>
          <p:cNvPr id="6" name="Text Box 5"/>
          <p:cNvSpPr txBox="1"/>
          <p:nvPr/>
        </p:nvSpPr>
        <p:spPr>
          <a:xfrm>
            <a:off x="86360" y="1526540"/>
            <a:ext cx="12037695" cy="4707890"/>
          </a:xfrm>
          <a:prstGeom prst="rect">
            <a:avLst/>
          </a:prstGeom>
          <a:noFill/>
        </p:spPr>
        <p:txBody>
          <a:bodyPr wrap="square" rtlCol="0">
            <a:spAutoFit/>
          </a:bodyPr>
          <a:p>
            <a:r>
              <a:rPr lang="en-US" sz="2000"/>
              <a:t>We will be creating a suffix tree of the string “</a:t>
            </a:r>
            <a:r>
              <a:rPr lang="en-US" sz="2000" b="1"/>
              <a:t>bananasna$”</a:t>
            </a:r>
            <a:endParaRPr lang="en-US" sz="2000" b="1"/>
          </a:p>
          <a:p>
            <a:endParaRPr lang="en-US" sz="2000"/>
          </a:p>
          <a:p>
            <a:r>
              <a:rPr lang="en-US" sz="2000"/>
              <a:t>values and pointers being tracked throughout:</a:t>
            </a:r>
            <a:endParaRPr lang="en-US" sz="2000"/>
          </a:p>
          <a:p>
            <a:endParaRPr lang="en-US" sz="2000"/>
          </a:p>
          <a:p>
            <a:r>
              <a:rPr lang="en-US" sz="2000"/>
              <a:t>step / i : #</a:t>
            </a:r>
            <a:endParaRPr lang="en-US" sz="2000"/>
          </a:p>
          <a:p>
            <a:endParaRPr lang="en-US" sz="2000"/>
          </a:p>
          <a:p>
            <a:r>
              <a:rPr lang="en-US" sz="2000"/>
              <a:t>Remainder : #</a:t>
            </a:r>
            <a:endParaRPr lang="en-US" sz="2000"/>
          </a:p>
          <a:p>
            <a:endParaRPr lang="en-US" sz="2000"/>
          </a:p>
          <a:p>
            <a:r>
              <a:rPr lang="en-US" sz="2000"/>
              <a:t>active_lenght:  #</a:t>
            </a:r>
            <a:endParaRPr lang="en-US" sz="2000"/>
          </a:p>
          <a:p>
            <a:endParaRPr lang="en-US" sz="2000"/>
          </a:p>
          <a:p>
            <a:r>
              <a:rPr lang="en-US" sz="2000"/>
              <a:t>active_node: </a:t>
            </a:r>
            <a:endParaRPr lang="en-US" sz="2000"/>
          </a:p>
          <a:p>
            <a:endParaRPr lang="en-US" sz="2000"/>
          </a:p>
          <a:p>
            <a:r>
              <a:rPr lang="en-US" sz="2000"/>
              <a:t>active _ edge:  </a:t>
            </a:r>
            <a:endParaRPr lang="en-US" sz="2000"/>
          </a:p>
          <a:p>
            <a:endParaRPr lang="en-US" sz="2000"/>
          </a:p>
          <a:p>
            <a:r>
              <a:rPr lang="en-US" sz="2000"/>
              <a:t>Suffix Link: </a:t>
            </a:r>
            <a:endParaRPr lang="en-US" sz="2000"/>
          </a:p>
        </p:txBody>
      </p:sp>
      <p:sp>
        <p:nvSpPr>
          <p:cNvPr id="3" name="Oval 2"/>
          <p:cNvSpPr/>
          <p:nvPr/>
        </p:nvSpPr>
        <p:spPr>
          <a:xfrm>
            <a:off x="1772285" y="4640580"/>
            <a:ext cx="364490" cy="3168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Connector 3"/>
          <p:cNvCxnSpPr/>
          <p:nvPr/>
        </p:nvCxnSpPr>
        <p:spPr>
          <a:xfrm flipH="1">
            <a:off x="1800860" y="5225415"/>
            <a:ext cx="9525" cy="4025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407795" y="6030595"/>
            <a:ext cx="748030" cy="9525"/>
          </a:xfrm>
          <a:prstGeom prst="straightConnector1">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1734185" cy="2030095"/>
          </a:xfrm>
          <a:prstGeom prst="rect">
            <a:avLst/>
          </a:prstGeom>
          <a:noFill/>
        </p:spPr>
        <p:txBody>
          <a:bodyPr wrap="square" rtlCol="0">
            <a:spAutoFit/>
          </a:bodyPr>
          <a:p>
            <a:r>
              <a:rPr lang="en-US"/>
              <a:t>Values: </a:t>
            </a:r>
            <a:endParaRPr lang="en-US"/>
          </a:p>
          <a:p>
            <a:endParaRPr lang="en-US"/>
          </a:p>
          <a:p>
            <a:r>
              <a:rPr lang="en-US"/>
              <a:t>Step: 1</a:t>
            </a:r>
            <a:endParaRPr lang="en-US"/>
          </a:p>
          <a:p>
            <a:endParaRPr lang="en-US"/>
          </a:p>
          <a:p>
            <a:r>
              <a:rPr lang="en-US"/>
              <a:t>Remainder: 0</a:t>
            </a:r>
            <a:endParaRPr lang="en-US"/>
          </a:p>
          <a:p>
            <a:endParaRPr lang="en-US"/>
          </a:p>
          <a:p>
            <a:r>
              <a:rPr lang="en-US"/>
              <a:t>Active_length: 0 </a:t>
            </a:r>
            <a:endParaRPr lang="en-US"/>
          </a:p>
        </p:txBody>
      </p:sp>
      <p:sp>
        <p:nvSpPr>
          <p:cNvPr id="7" name="Text Box 6"/>
          <p:cNvSpPr txBox="1"/>
          <p:nvPr/>
        </p:nvSpPr>
        <p:spPr>
          <a:xfrm>
            <a:off x="154940" y="2573020"/>
            <a:ext cx="3143250" cy="2030095"/>
          </a:xfrm>
          <a:prstGeom prst="rect">
            <a:avLst/>
          </a:prstGeom>
          <a:noFill/>
        </p:spPr>
        <p:txBody>
          <a:bodyPr wrap="square" rtlCol="0">
            <a:spAutoFit/>
          </a:bodyPr>
          <a:p>
            <a:r>
              <a:rPr lang="en-US"/>
              <a:t>Steps taken:</a:t>
            </a:r>
            <a:endParaRPr lang="en-US"/>
          </a:p>
          <a:p>
            <a:endParaRPr lang="en-US"/>
          </a:p>
          <a:p>
            <a:r>
              <a:rPr lang="en-US"/>
              <a:t>root created and inserted the character b and attach it to the root. </a:t>
            </a:r>
            <a:endParaRPr lang="en-US"/>
          </a:p>
          <a:p>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16380"/>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16380"/>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495925" y="951230"/>
            <a:ext cx="288290" cy="306705"/>
          </a:xfrm>
          <a:prstGeom prst="rect">
            <a:avLst/>
          </a:prstGeom>
          <a:noFill/>
        </p:spPr>
        <p:txBody>
          <a:bodyPr wrap="square" rtlCol="0">
            <a:spAutoFit/>
          </a:bodyPr>
          <a:p>
            <a:pPr algn="ctr"/>
            <a:r>
              <a:rPr lang="en-US" sz="1400"/>
              <a:t>b</a:t>
            </a:r>
            <a:endParaRPr lang="en-US" sz="1400"/>
          </a:p>
        </p:txBody>
      </p:sp>
      <p:cxnSp>
        <p:nvCxnSpPr>
          <p:cNvPr id="14" name="Straight Arrow Connector 13"/>
          <p:cNvCxnSpPr/>
          <p:nvPr/>
        </p:nvCxnSpPr>
        <p:spPr>
          <a:xfrm flipH="1" flipV="1">
            <a:off x="9871710" y="99885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1734185" cy="2030095"/>
          </a:xfrm>
          <a:prstGeom prst="rect">
            <a:avLst/>
          </a:prstGeom>
          <a:noFill/>
        </p:spPr>
        <p:txBody>
          <a:bodyPr wrap="square" rtlCol="0">
            <a:spAutoFit/>
          </a:bodyPr>
          <a:p>
            <a:r>
              <a:rPr lang="en-US"/>
              <a:t>Values: </a:t>
            </a:r>
            <a:endParaRPr lang="en-US"/>
          </a:p>
          <a:p>
            <a:endParaRPr lang="en-US"/>
          </a:p>
          <a:p>
            <a:r>
              <a:rPr lang="en-US"/>
              <a:t>Step: 2</a:t>
            </a:r>
            <a:endParaRPr lang="en-US"/>
          </a:p>
          <a:p>
            <a:endParaRPr lang="en-US"/>
          </a:p>
          <a:p>
            <a:r>
              <a:rPr lang="en-US"/>
              <a:t>Remainder: 0</a:t>
            </a:r>
            <a:endParaRPr lang="en-US"/>
          </a:p>
          <a:p>
            <a:endParaRPr lang="en-US"/>
          </a:p>
          <a:p>
            <a:r>
              <a:rPr lang="en-US"/>
              <a:t>Active_length: 0 </a:t>
            </a:r>
            <a:endParaRPr lang="en-US"/>
          </a:p>
        </p:txBody>
      </p:sp>
      <p:sp>
        <p:nvSpPr>
          <p:cNvPr id="7" name="Text Box 6"/>
          <p:cNvSpPr txBox="1"/>
          <p:nvPr/>
        </p:nvSpPr>
        <p:spPr>
          <a:xfrm>
            <a:off x="154940" y="2573020"/>
            <a:ext cx="3143250" cy="3692525"/>
          </a:xfrm>
          <a:prstGeom prst="rect">
            <a:avLst/>
          </a:prstGeom>
          <a:noFill/>
        </p:spPr>
        <p:txBody>
          <a:bodyPr wrap="square" rtlCol="0">
            <a:spAutoFit/>
          </a:bodyPr>
          <a:p>
            <a:r>
              <a:rPr lang="en-US"/>
              <a:t>Steps taken:</a:t>
            </a:r>
            <a:endParaRPr lang="en-US"/>
          </a:p>
          <a:p>
            <a:r>
              <a:rPr lang="en-US"/>
              <a:t>since there is no edges that start with “a”</a:t>
            </a:r>
            <a:endParaRPr lang="en-US"/>
          </a:p>
          <a:p>
            <a:endParaRPr lang="en-US"/>
          </a:p>
          <a:p>
            <a:r>
              <a:rPr lang="en-US"/>
              <a:t>add another edge “a” and append “a” unto all edges that lead to a leaf node.  </a:t>
            </a:r>
            <a:endParaRPr lang="en-US"/>
          </a:p>
          <a:p>
            <a:endParaRPr lang="en-US"/>
          </a:p>
          <a:p>
            <a:endParaRPr lang="en-US"/>
          </a:p>
          <a:p>
            <a:r>
              <a:rPr lang="en-US"/>
              <a:t>note to calculate the value inside of the left node </a:t>
            </a:r>
            <a:endParaRPr lang="en-US"/>
          </a:p>
          <a:p>
            <a:r>
              <a:rPr lang="en-US"/>
              <a:t> </a:t>
            </a:r>
            <a:endParaRPr lang="en-US"/>
          </a:p>
          <a:p>
            <a:r>
              <a:rPr lang="en-US"/>
              <a:t>it is Steps/i  - Active_length</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418455" y="970280"/>
            <a:ext cx="455930" cy="306705"/>
          </a:xfrm>
          <a:prstGeom prst="rect">
            <a:avLst/>
          </a:prstGeom>
          <a:noFill/>
        </p:spPr>
        <p:txBody>
          <a:bodyPr wrap="square" rtlCol="0">
            <a:spAutoFit/>
          </a:bodyPr>
          <a:p>
            <a:pPr algn="ctr"/>
            <a:r>
              <a:rPr lang="en-US" sz="1400"/>
              <a:t>ba</a:t>
            </a:r>
            <a:endParaRPr lang="en-US" sz="1400"/>
          </a:p>
        </p:txBody>
      </p:sp>
      <p:cxnSp>
        <p:nvCxnSpPr>
          <p:cNvPr id="14" name="Straight Arrow Connector 13"/>
          <p:cNvCxnSpPr/>
          <p:nvPr/>
        </p:nvCxnSpPr>
        <p:spPr>
          <a:xfrm flipH="1" flipV="1">
            <a:off x="10043795" y="98996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s 3"/>
          <p:cNvSpPr/>
          <p:nvPr/>
        </p:nvSpPr>
        <p:spPr>
          <a:xfrm>
            <a:off x="4419600" y="146621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438015" y="1506855"/>
            <a:ext cx="585470" cy="368300"/>
          </a:xfrm>
          <a:prstGeom prst="rect">
            <a:avLst/>
          </a:prstGeom>
          <a:noFill/>
        </p:spPr>
        <p:txBody>
          <a:bodyPr wrap="square" rtlCol="0">
            <a:spAutoFit/>
          </a:bodyPr>
          <a:p>
            <a:pPr algn="ctr"/>
            <a:r>
              <a:rPr lang="en-US"/>
              <a:t>2</a:t>
            </a:r>
            <a:endParaRPr lang="en-US"/>
          </a:p>
        </p:txBody>
      </p:sp>
      <p:sp>
        <p:nvSpPr>
          <p:cNvPr id="15" name="Rectangles 14"/>
          <p:cNvSpPr/>
          <p:nvPr/>
        </p:nvSpPr>
        <p:spPr>
          <a:xfrm>
            <a:off x="2332355" y="5445760"/>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5"/>
          <p:cNvSpPr txBox="1"/>
          <p:nvPr/>
        </p:nvSpPr>
        <p:spPr>
          <a:xfrm>
            <a:off x="4674235" y="915670"/>
            <a:ext cx="288290" cy="306705"/>
          </a:xfrm>
          <a:prstGeom prst="rect">
            <a:avLst/>
          </a:prstGeom>
          <a:noFill/>
        </p:spPr>
        <p:txBody>
          <a:bodyPr wrap="square" rtlCol="0">
            <a:spAutoFit/>
          </a:bodyPr>
          <a:p>
            <a:pPr algn="ctr"/>
            <a:r>
              <a:rPr lang="en-US" sz="1400"/>
              <a:t>a</a:t>
            </a:r>
            <a:endParaRPr lang="en-US" sz="1400"/>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8890" y="5905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1734185" cy="2030095"/>
          </a:xfrm>
          <a:prstGeom prst="rect">
            <a:avLst/>
          </a:prstGeom>
          <a:noFill/>
        </p:spPr>
        <p:txBody>
          <a:bodyPr wrap="square" rtlCol="0">
            <a:spAutoFit/>
          </a:bodyPr>
          <a:p>
            <a:r>
              <a:rPr lang="en-US"/>
              <a:t>Values: </a:t>
            </a:r>
            <a:endParaRPr lang="en-US"/>
          </a:p>
          <a:p>
            <a:endParaRPr lang="en-US"/>
          </a:p>
          <a:p>
            <a:r>
              <a:rPr lang="en-US"/>
              <a:t>Step: 3</a:t>
            </a:r>
            <a:endParaRPr lang="en-US"/>
          </a:p>
          <a:p>
            <a:endParaRPr lang="en-US"/>
          </a:p>
          <a:p>
            <a:r>
              <a:rPr lang="en-US"/>
              <a:t>Remainder: 0</a:t>
            </a:r>
            <a:endParaRPr lang="en-US"/>
          </a:p>
          <a:p>
            <a:endParaRPr lang="en-US"/>
          </a:p>
          <a:p>
            <a:r>
              <a:rPr lang="en-US"/>
              <a:t>Active_length: 0 </a:t>
            </a:r>
            <a:endParaRPr lang="en-US"/>
          </a:p>
        </p:txBody>
      </p:sp>
      <p:sp>
        <p:nvSpPr>
          <p:cNvPr id="7" name="Text Box 6"/>
          <p:cNvSpPr txBox="1"/>
          <p:nvPr/>
        </p:nvSpPr>
        <p:spPr>
          <a:xfrm>
            <a:off x="154940" y="2573020"/>
            <a:ext cx="3143250" cy="3138170"/>
          </a:xfrm>
          <a:prstGeom prst="rect">
            <a:avLst/>
          </a:prstGeom>
          <a:noFill/>
        </p:spPr>
        <p:txBody>
          <a:bodyPr wrap="square" rtlCol="0">
            <a:spAutoFit/>
          </a:bodyPr>
          <a:p>
            <a:r>
              <a:rPr lang="en-US"/>
              <a:t>Steps taken:</a:t>
            </a:r>
            <a:endParaRPr lang="en-US"/>
          </a:p>
          <a:p>
            <a:endParaRPr lang="en-US"/>
          </a:p>
          <a:p>
            <a:r>
              <a:rPr lang="en-US"/>
              <a:t>since there is no edge that starts with n</a:t>
            </a:r>
            <a:endParaRPr lang="en-US"/>
          </a:p>
          <a:p>
            <a:endParaRPr lang="en-US"/>
          </a:p>
          <a:p>
            <a:r>
              <a:rPr lang="en-US"/>
              <a:t>add another edge “n” and append “n” unto all edges that lead to a leaf node.  </a:t>
            </a:r>
            <a:endParaRPr lang="en-US"/>
          </a:p>
          <a:p>
            <a:endParaRPr lang="en-US"/>
          </a:p>
          <a:p>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418455" y="970280"/>
            <a:ext cx="455930" cy="306705"/>
          </a:xfrm>
          <a:prstGeom prst="rect">
            <a:avLst/>
          </a:prstGeom>
          <a:noFill/>
        </p:spPr>
        <p:txBody>
          <a:bodyPr wrap="square" rtlCol="0">
            <a:spAutoFit/>
          </a:bodyPr>
          <a:p>
            <a:pPr algn="ctr"/>
            <a:r>
              <a:rPr lang="en-US" sz="1400"/>
              <a:t>ban</a:t>
            </a:r>
            <a:endParaRPr lang="en-US" sz="1400"/>
          </a:p>
        </p:txBody>
      </p:sp>
      <p:cxnSp>
        <p:nvCxnSpPr>
          <p:cNvPr id="14" name="Straight Arrow Connector 13"/>
          <p:cNvCxnSpPr/>
          <p:nvPr/>
        </p:nvCxnSpPr>
        <p:spPr>
          <a:xfrm flipH="1" flipV="1">
            <a:off x="10235565" y="98996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s 3"/>
          <p:cNvSpPr/>
          <p:nvPr/>
        </p:nvSpPr>
        <p:spPr>
          <a:xfrm>
            <a:off x="4419600" y="146621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438015" y="1506855"/>
            <a:ext cx="585470" cy="368300"/>
          </a:xfrm>
          <a:prstGeom prst="rect">
            <a:avLst/>
          </a:prstGeom>
          <a:noFill/>
        </p:spPr>
        <p:txBody>
          <a:bodyPr wrap="square" rtlCol="0">
            <a:spAutoFit/>
          </a:bodyPr>
          <a:p>
            <a:pPr algn="ctr"/>
            <a:r>
              <a:rPr lang="en-US"/>
              <a:t>2</a:t>
            </a:r>
            <a:endParaRPr lang="en-US"/>
          </a:p>
        </p:txBody>
      </p:sp>
      <p:sp>
        <p:nvSpPr>
          <p:cNvPr id="16" name="Text Box 15"/>
          <p:cNvSpPr txBox="1"/>
          <p:nvPr/>
        </p:nvSpPr>
        <p:spPr>
          <a:xfrm>
            <a:off x="4530725" y="915670"/>
            <a:ext cx="431800" cy="306705"/>
          </a:xfrm>
          <a:prstGeom prst="rect">
            <a:avLst/>
          </a:prstGeom>
          <a:noFill/>
        </p:spPr>
        <p:txBody>
          <a:bodyPr wrap="square" rtlCol="0">
            <a:spAutoFit/>
          </a:bodyPr>
          <a:p>
            <a:pPr algn="ctr"/>
            <a:r>
              <a:rPr lang="en-US" sz="1400"/>
              <a:t>an</a:t>
            </a:r>
            <a:endParaRPr lang="en-US" sz="1400"/>
          </a:p>
        </p:txBody>
      </p:sp>
      <p:cxnSp>
        <p:nvCxnSpPr>
          <p:cNvPr id="17" name="Straight Connector 16"/>
          <p:cNvCxnSpPr>
            <a:stCxn id="9" idx="5"/>
            <a:endCxn id="18" idx="0"/>
          </p:cNvCxnSpPr>
          <p:nvPr/>
        </p:nvCxnSpPr>
        <p:spPr>
          <a:xfrm>
            <a:off x="5767705" y="688975"/>
            <a:ext cx="655955" cy="817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61214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14415" y="915670"/>
            <a:ext cx="431800" cy="306705"/>
          </a:xfrm>
          <a:prstGeom prst="rect">
            <a:avLst/>
          </a:prstGeom>
          <a:noFill/>
        </p:spPr>
        <p:txBody>
          <a:bodyPr wrap="square" rtlCol="0">
            <a:spAutoFit/>
          </a:bodyPr>
          <a:p>
            <a:pPr algn="ctr"/>
            <a:r>
              <a:rPr lang="en-US" sz="1400"/>
              <a:t>n</a:t>
            </a:r>
            <a:endParaRPr lang="en-US" sz="1400"/>
          </a:p>
        </p:txBody>
      </p:sp>
      <p:sp>
        <p:nvSpPr>
          <p:cNvPr id="20" name="Text Box 19"/>
          <p:cNvSpPr txBox="1"/>
          <p:nvPr/>
        </p:nvSpPr>
        <p:spPr>
          <a:xfrm>
            <a:off x="6125845" y="1547495"/>
            <a:ext cx="585470" cy="368300"/>
          </a:xfrm>
          <a:prstGeom prst="rect">
            <a:avLst/>
          </a:prstGeom>
          <a:noFill/>
        </p:spPr>
        <p:txBody>
          <a:bodyPr wrap="square" rtlCol="0">
            <a:spAutoFit/>
          </a:bodyPr>
          <a:p>
            <a:pPr algn="ctr"/>
            <a:r>
              <a:rPr lang="en-US"/>
              <a:t>3</a:t>
            </a:r>
            <a:endParaRPr lang="en-US"/>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4</a:t>
            </a:r>
            <a:endParaRPr lang="en-US"/>
          </a:p>
          <a:p>
            <a:endParaRPr lang="en-US"/>
          </a:p>
          <a:p>
            <a:r>
              <a:rPr lang="en-US"/>
              <a:t>Remainder: 1</a:t>
            </a:r>
            <a:endParaRPr lang="en-US"/>
          </a:p>
          <a:p>
            <a:endParaRPr lang="en-US"/>
          </a:p>
          <a:p>
            <a:r>
              <a:rPr lang="en-US"/>
              <a:t>Active_length: 1 </a:t>
            </a:r>
            <a:endParaRPr lang="en-US"/>
          </a:p>
        </p:txBody>
      </p:sp>
      <p:sp>
        <p:nvSpPr>
          <p:cNvPr id="7" name="Text Box 6"/>
          <p:cNvSpPr txBox="1"/>
          <p:nvPr/>
        </p:nvSpPr>
        <p:spPr>
          <a:xfrm>
            <a:off x="66040" y="2175510"/>
            <a:ext cx="3632200" cy="3415030"/>
          </a:xfrm>
          <a:prstGeom prst="rect">
            <a:avLst/>
          </a:prstGeom>
          <a:noFill/>
        </p:spPr>
        <p:txBody>
          <a:bodyPr wrap="square" rtlCol="0">
            <a:spAutoFit/>
          </a:bodyPr>
          <a:p>
            <a:r>
              <a:rPr lang="en-US"/>
              <a:t>Steps taken:</a:t>
            </a:r>
            <a:endParaRPr lang="en-US"/>
          </a:p>
          <a:p>
            <a:endParaRPr lang="en-US"/>
          </a:p>
          <a:p>
            <a:r>
              <a:rPr lang="en-US"/>
              <a:t>increment remainder and step and append “a” onto all edges that lead to a leaf</a:t>
            </a:r>
            <a:endParaRPr lang="en-US"/>
          </a:p>
          <a:p>
            <a:endParaRPr lang="en-US"/>
          </a:p>
          <a:p>
            <a:r>
              <a:rPr lang="en-US"/>
              <a:t>now check if any node attached to the root starts with “a”. Yes so, do not insert new edge and update active_node, active_edge, and increment active length </a:t>
            </a:r>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699770" cy="306705"/>
          </a:xfrm>
          <a:prstGeom prst="rect">
            <a:avLst/>
          </a:prstGeom>
          <a:noFill/>
        </p:spPr>
        <p:txBody>
          <a:bodyPr wrap="square" rtlCol="0">
            <a:spAutoFit/>
          </a:bodyPr>
          <a:p>
            <a:pPr algn="ctr"/>
            <a:r>
              <a:rPr lang="en-US" sz="1400"/>
              <a:t>banan</a:t>
            </a:r>
            <a:endParaRPr lang="en-US" sz="1400"/>
          </a:p>
        </p:txBody>
      </p:sp>
      <p:cxnSp>
        <p:nvCxnSpPr>
          <p:cNvPr id="14" name="Straight Arrow Connector 13"/>
          <p:cNvCxnSpPr/>
          <p:nvPr/>
        </p:nvCxnSpPr>
        <p:spPr>
          <a:xfrm flipH="1" flipV="1">
            <a:off x="10378440" y="100901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s 3"/>
          <p:cNvSpPr/>
          <p:nvPr/>
        </p:nvSpPr>
        <p:spPr>
          <a:xfrm>
            <a:off x="4419600" y="146621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438015" y="1506855"/>
            <a:ext cx="585470" cy="368300"/>
          </a:xfrm>
          <a:prstGeom prst="rect">
            <a:avLst/>
          </a:prstGeom>
          <a:noFill/>
        </p:spPr>
        <p:txBody>
          <a:bodyPr wrap="square" rtlCol="0">
            <a:spAutoFit/>
          </a:bodyPr>
          <a:p>
            <a:pPr algn="ctr"/>
            <a:r>
              <a:rPr lang="en-US"/>
              <a:t>2</a:t>
            </a:r>
            <a:endParaRPr lang="en-US"/>
          </a:p>
        </p:txBody>
      </p:sp>
      <p:sp>
        <p:nvSpPr>
          <p:cNvPr id="16" name="Text Box 15"/>
          <p:cNvSpPr txBox="1"/>
          <p:nvPr/>
        </p:nvSpPr>
        <p:spPr>
          <a:xfrm>
            <a:off x="4265930" y="912495"/>
            <a:ext cx="643890" cy="306705"/>
          </a:xfrm>
          <a:prstGeom prst="rect">
            <a:avLst/>
          </a:prstGeom>
          <a:noFill/>
        </p:spPr>
        <p:txBody>
          <a:bodyPr wrap="square" rtlCol="0">
            <a:spAutoFit/>
          </a:bodyPr>
          <a:p>
            <a:pPr algn="ctr"/>
            <a:r>
              <a:rPr lang="en-US" sz="1400"/>
              <a:t>a</a:t>
            </a:r>
            <a:r>
              <a:rPr lang="en-US" sz="1400">
                <a:solidFill>
                  <a:srgbClr val="FF0000"/>
                </a:solidFill>
              </a:rPr>
              <a:t>|</a:t>
            </a:r>
            <a:r>
              <a:rPr lang="en-US" sz="1400">
                <a:solidFill>
                  <a:schemeClr val="tx1"/>
                </a:solidFill>
              </a:rPr>
              <a:t>na</a:t>
            </a:r>
            <a:endParaRPr lang="en-US" sz="1400">
              <a:solidFill>
                <a:schemeClr val="tx1"/>
              </a:solidFill>
            </a:endParaRPr>
          </a:p>
        </p:txBody>
      </p:sp>
      <p:cxnSp>
        <p:nvCxnSpPr>
          <p:cNvPr id="17" name="Straight Connector 16"/>
          <p:cNvCxnSpPr>
            <a:stCxn id="9" idx="5"/>
            <a:endCxn id="18" idx="0"/>
          </p:cNvCxnSpPr>
          <p:nvPr/>
        </p:nvCxnSpPr>
        <p:spPr>
          <a:xfrm>
            <a:off x="5767705" y="688975"/>
            <a:ext cx="655955" cy="817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61214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14415" y="915670"/>
            <a:ext cx="567055" cy="306705"/>
          </a:xfrm>
          <a:prstGeom prst="rect">
            <a:avLst/>
          </a:prstGeom>
          <a:noFill/>
        </p:spPr>
        <p:txBody>
          <a:bodyPr wrap="square" rtlCol="0">
            <a:spAutoFit/>
          </a:bodyPr>
          <a:p>
            <a:pPr algn="ctr"/>
            <a:r>
              <a:rPr lang="en-US" sz="1400"/>
              <a:t>nan</a:t>
            </a:r>
            <a:endParaRPr lang="en-US" sz="1400"/>
          </a:p>
        </p:txBody>
      </p:sp>
      <p:sp>
        <p:nvSpPr>
          <p:cNvPr id="20" name="Text Box 19"/>
          <p:cNvSpPr txBox="1"/>
          <p:nvPr/>
        </p:nvSpPr>
        <p:spPr>
          <a:xfrm>
            <a:off x="6125845" y="1547495"/>
            <a:ext cx="585470" cy="368300"/>
          </a:xfrm>
          <a:prstGeom prst="rect">
            <a:avLst/>
          </a:prstGeom>
          <a:noFill/>
        </p:spPr>
        <p:txBody>
          <a:bodyPr wrap="square" rtlCol="0">
            <a:spAutoFit/>
          </a:bodyPr>
          <a:p>
            <a:pPr algn="ctr"/>
            <a:r>
              <a:rPr lang="en-US"/>
              <a:t>3</a:t>
            </a:r>
            <a:endParaRPr lang="en-US"/>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5</a:t>
            </a:r>
            <a:endParaRPr lang="en-US"/>
          </a:p>
          <a:p>
            <a:endParaRPr lang="en-US"/>
          </a:p>
          <a:p>
            <a:r>
              <a:rPr lang="en-US"/>
              <a:t>Remainder: 2</a:t>
            </a:r>
            <a:endParaRPr lang="en-US"/>
          </a:p>
          <a:p>
            <a:endParaRPr lang="en-US"/>
          </a:p>
          <a:p>
            <a:r>
              <a:rPr lang="en-US"/>
              <a:t>Active_length: 2 </a:t>
            </a:r>
            <a:endParaRPr lang="en-US"/>
          </a:p>
        </p:txBody>
      </p:sp>
      <p:sp>
        <p:nvSpPr>
          <p:cNvPr id="7" name="Text Box 6"/>
          <p:cNvSpPr txBox="1"/>
          <p:nvPr/>
        </p:nvSpPr>
        <p:spPr>
          <a:xfrm>
            <a:off x="66040" y="2175510"/>
            <a:ext cx="3632200" cy="4799965"/>
          </a:xfrm>
          <a:prstGeom prst="rect">
            <a:avLst/>
          </a:prstGeom>
          <a:noFill/>
        </p:spPr>
        <p:txBody>
          <a:bodyPr wrap="square" rtlCol="0">
            <a:spAutoFit/>
          </a:bodyPr>
          <a:p>
            <a:r>
              <a:rPr lang="en-US"/>
              <a:t>Steps taken:</a:t>
            </a:r>
            <a:endParaRPr lang="en-US"/>
          </a:p>
          <a:p>
            <a:r>
              <a:rPr lang="en-US"/>
              <a:t>Nb = since we didnt successfully insert we are now trying to insert (“n” and “an”.</a:t>
            </a:r>
            <a:endParaRPr lang="en-US"/>
          </a:p>
          <a:p>
            <a:endParaRPr lang="en-US"/>
          </a:p>
          <a:p>
            <a:r>
              <a:rPr lang="en-US"/>
              <a:t>increment remainder and step and append “n” onto all edges that lead to a leaf</a:t>
            </a:r>
            <a:endParaRPr lang="en-US"/>
          </a:p>
          <a:p>
            <a:endParaRPr lang="en-US"/>
          </a:p>
          <a:p>
            <a:r>
              <a:rPr lang="en-US"/>
              <a:t>now you check the active edge to see if the it starts with “n”. Yes so you update the active_edge, active_node(this case it stays where it is) then increment the active lenght</a:t>
            </a:r>
            <a:endParaRPr lang="en-US"/>
          </a:p>
          <a:p>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699770" cy="306705"/>
          </a:xfrm>
          <a:prstGeom prst="rect">
            <a:avLst/>
          </a:prstGeom>
          <a:noFill/>
        </p:spPr>
        <p:txBody>
          <a:bodyPr wrap="square" rtlCol="0">
            <a:spAutoFit/>
          </a:bodyPr>
          <a:p>
            <a:pPr algn="ctr"/>
            <a:r>
              <a:rPr lang="en-US" sz="1400"/>
              <a:t>banan</a:t>
            </a:r>
            <a:endParaRPr lang="en-US" sz="1400"/>
          </a:p>
        </p:txBody>
      </p:sp>
      <p:cxnSp>
        <p:nvCxnSpPr>
          <p:cNvPr id="14" name="Straight Arrow Connector 13"/>
          <p:cNvCxnSpPr/>
          <p:nvPr/>
        </p:nvCxnSpPr>
        <p:spPr>
          <a:xfrm flipH="1" flipV="1">
            <a:off x="10553700" y="98996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s 3"/>
          <p:cNvSpPr/>
          <p:nvPr/>
        </p:nvSpPr>
        <p:spPr>
          <a:xfrm>
            <a:off x="4419600" y="146621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438015" y="1506855"/>
            <a:ext cx="585470" cy="368300"/>
          </a:xfrm>
          <a:prstGeom prst="rect">
            <a:avLst/>
          </a:prstGeom>
          <a:noFill/>
        </p:spPr>
        <p:txBody>
          <a:bodyPr wrap="square" rtlCol="0">
            <a:spAutoFit/>
          </a:bodyPr>
          <a:p>
            <a:pPr algn="ctr"/>
            <a:r>
              <a:rPr lang="en-US"/>
              <a:t>2</a:t>
            </a:r>
            <a:endParaRPr lang="en-US"/>
          </a:p>
        </p:txBody>
      </p:sp>
      <p:sp>
        <p:nvSpPr>
          <p:cNvPr id="16" name="Text Box 15"/>
          <p:cNvSpPr txBox="1"/>
          <p:nvPr/>
        </p:nvSpPr>
        <p:spPr>
          <a:xfrm>
            <a:off x="4265930" y="912495"/>
            <a:ext cx="643890" cy="306705"/>
          </a:xfrm>
          <a:prstGeom prst="rect">
            <a:avLst/>
          </a:prstGeom>
          <a:noFill/>
        </p:spPr>
        <p:txBody>
          <a:bodyPr wrap="square" rtlCol="0">
            <a:spAutoFit/>
          </a:bodyPr>
          <a:p>
            <a:pPr algn="ctr"/>
            <a:r>
              <a:rPr lang="en-US" sz="1400">
                <a:solidFill>
                  <a:schemeClr val="tx1"/>
                </a:solidFill>
              </a:rPr>
              <a:t>an</a:t>
            </a:r>
            <a:r>
              <a:rPr lang="en-US" sz="1400">
                <a:solidFill>
                  <a:srgbClr val="FF0000"/>
                </a:solidFill>
              </a:rPr>
              <a:t>|</a:t>
            </a:r>
            <a:r>
              <a:rPr lang="en-US" sz="1400">
                <a:solidFill>
                  <a:schemeClr val="tx1"/>
                </a:solidFill>
              </a:rPr>
              <a:t>an</a:t>
            </a:r>
            <a:endParaRPr lang="en-US" sz="1400">
              <a:solidFill>
                <a:schemeClr val="tx1"/>
              </a:solidFill>
            </a:endParaRPr>
          </a:p>
        </p:txBody>
      </p:sp>
      <p:cxnSp>
        <p:nvCxnSpPr>
          <p:cNvPr id="17" name="Straight Connector 16"/>
          <p:cNvCxnSpPr>
            <a:stCxn id="9" idx="5"/>
            <a:endCxn id="18" idx="0"/>
          </p:cNvCxnSpPr>
          <p:nvPr/>
        </p:nvCxnSpPr>
        <p:spPr>
          <a:xfrm>
            <a:off x="5767705" y="688975"/>
            <a:ext cx="655955" cy="817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61214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14415" y="915670"/>
            <a:ext cx="567055" cy="306705"/>
          </a:xfrm>
          <a:prstGeom prst="rect">
            <a:avLst/>
          </a:prstGeom>
          <a:noFill/>
        </p:spPr>
        <p:txBody>
          <a:bodyPr wrap="square" rtlCol="0">
            <a:spAutoFit/>
          </a:bodyPr>
          <a:p>
            <a:pPr algn="ctr"/>
            <a:r>
              <a:rPr lang="en-US" sz="1400"/>
              <a:t>nan</a:t>
            </a:r>
            <a:endParaRPr lang="en-US" sz="1400"/>
          </a:p>
        </p:txBody>
      </p:sp>
      <p:sp>
        <p:nvSpPr>
          <p:cNvPr id="20" name="Text Box 19"/>
          <p:cNvSpPr txBox="1"/>
          <p:nvPr/>
        </p:nvSpPr>
        <p:spPr>
          <a:xfrm>
            <a:off x="6125845" y="1547495"/>
            <a:ext cx="585470" cy="368300"/>
          </a:xfrm>
          <a:prstGeom prst="rect">
            <a:avLst/>
          </a:prstGeom>
          <a:noFill/>
        </p:spPr>
        <p:txBody>
          <a:bodyPr wrap="square" rtlCol="0">
            <a:spAutoFit/>
          </a:bodyPr>
          <a:p>
            <a:pPr algn="ctr"/>
            <a:r>
              <a:rPr lang="en-US"/>
              <a:t>3</a:t>
            </a:r>
            <a:endParaRPr lang="en-US"/>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217805" y="180975"/>
            <a:ext cx="11802110" cy="829945"/>
          </a:xfrm>
          <a:prstGeom prst="rect">
            <a:avLst/>
          </a:prstGeom>
          <a:noFill/>
        </p:spPr>
        <p:txBody>
          <a:bodyPr wrap="square" rtlCol="0">
            <a:spAutoFit/>
          </a:bodyPr>
          <a:p>
            <a:pPr algn="ctr"/>
            <a:r>
              <a:rPr lang="en-US" sz="4800"/>
              <a:t>Implicit Suffix Tree and Terminator character</a:t>
            </a:r>
            <a:endParaRPr lang="en-US" sz="4800"/>
          </a:p>
        </p:txBody>
      </p:sp>
      <p:sp>
        <p:nvSpPr>
          <p:cNvPr id="3" name="Text Box 2"/>
          <p:cNvSpPr txBox="1"/>
          <p:nvPr/>
        </p:nvSpPr>
        <p:spPr>
          <a:xfrm>
            <a:off x="142240" y="1094105"/>
            <a:ext cx="5610860" cy="4799965"/>
          </a:xfrm>
          <a:prstGeom prst="rect">
            <a:avLst/>
          </a:prstGeom>
          <a:noFill/>
        </p:spPr>
        <p:txBody>
          <a:bodyPr wrap="square" rtlCol="0">
            <a:spAutoFit/>
          </a:bodyPr>
          <a:p>
            <a:r>
              <a:rPr lang="en-US" b="1"/>
              <a:t>Terminator Character</a:t>
            </a:r>
            <a:r>
              <a:rPr lang="en-US"/>
              <a:t>: This us a character appended to the end of the inserted string to ensure that every suffix to have its own branch in the tree. </a:t>
            </a:r>
            <a:endParaRPr lang="en-US"/>
          </a:p>
          <a:p>
            <a:endParaRPr lang="en-US"/>
          </a:p>
          <a:p>
            <a:r>
              <a:rPr lang="en-US"/>
              <a:t>The terminator character has to be a character that cannot be found in any other parts of the string in our case we use the character “</a:t>
            </a:r>
            <a:r>
              <a:rPr lang="en-US" b="1" i="1"/>
              <a:t>$</a:t>
            </a:r>
            <a:r>
              <a:rPr lang="en-US"/>
              <a:t>” </a:t>
            </a:r>
            <a:endParaRPr lang="en-US"/>
          </a:p>
          <a:p>
            <a:endParaRPr lang="en-US" b="1"/>
          </a:p>
          <a:p>
            <a:endParaRPr lang="en-US" b="1"/>
          </a:p>
          <a:p>
            <a:endParaRPr lang="en-US" b="1"/>
          </a:p>
          <a:p>
            <a:r>
              <a:rPr lang="en-US" b="1"/>
              <a:t>Implicit Suffix tree: </a:t>
            </a:r>
            <a:r>
              <a:rPr lang="en-US"/>
              <a:t> This is a suffix tree that does not append a terminator character to the string. This creates a tree where suffixes that appear within previous suffixes will not appear in the tree.</a:t>
            </a:r>
            <a:endParaRPr lang="en-US"/>
          </a:p>
          <a:p>
            <a:endParaRPr lang="en-US"/>
          </a:p>
          <a:p>
            <a:r>
              <a:rPr lang="en-US"/>
              <a:t>The problem with this tree is that in cases of many repeating substrings can be lost.</a:t>
            </a:r>
            <a:endParaRPr lang="en-US"/>
          </a:p>
        </p:txBody>
      </p:sp>
      <p:pic>
        <p:nvPicPr>
          <p:cNvPr id="103" name="Picture 102"/>
          <p:cNvPicPr/>
          <p:nvPr/>
        </p:nvPicPr>
        <p:blipFill>
          <a:blip r:embed="rId2"/>
          <a:stretch>
            <a:fillRect/>
          </a:stretch>
        </p:blipFill>
        <p:spPr>
          <a:xfrm>
            <a:off x="6183630" y="1397635"/>
            <a:ext cx="5577840" cy="3492500"/>
          </a:xfrm>
          <a:prstGeom prst="rect">
            <a:avLst/>
          </a:prstGeom>
          <a:noFill/>
          <a:ln w="9525">
            <a:noFill/>
          </a:ln>
        </p:spPr>
      </p:pic>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6</a:t>
            </a:r>
            <a:endParaRPr lang="en-US"/>
          </a:p>
          <a:p>
            <a:endParaRPr lang="en-US"/>
          </a:p>
          <a:p>
            <a:r>
              <a:rPr lang="en-US"/>
              <a:t>Remainder: 3</a:t>
            </a:r>
            <a:endParaRPr lang="en-US"/>
          </a:p>
          <a:p>
            <a:endParaRPr lang="en-US"/>
          </a:p>
          <a:p>
            <a:r>
              <a:rPr lang="en-US"/>
              <a:t>Active_length: 3 </a:t>
            </a:r>
            <a:endParaRPr lang="en-US"/>
          </a:p>
        </p:txBody>
      </p:sp>
      <p:sp>
        <p:nvSpPr>
          <p:cNvPr id="7" name="Text Box 6"/>
          <p:cNvSpPr txBox="1"/>
          <p:nvPr/>
        </p:nvSpPr>
        <p:spPr>
          <a:xfrm>
            <a:off x="66040" y="2175510"/>
            <a:ext cx="3632200" cy="4799965"/>
          </a:xfrm>
          <a:prstGeom prst="rect">
            <a:avLst/>
          </a:prstGeom>
          <a:noFill/>
        </p:spPr>
        <p:txBody>
          <a:bodyPr wrap="square" rtlCol="0">
            <a:spAutoFit/>
          </a:bodyPr>
          <a:p>
            <a:r>
              <a:rPr lang="en-US"/>
              <a:t>Steps taken:</a:t>
            </a:r>
            <a:endParaRPr lang="en-US"/>
          </a:p>
          <a:p>
            <a:r>
              <a:rPr lang="en-US"/>
              <a:t>Nb = since we didnt successfully insert we are now trying to insert (“a”, “an”, “ana”).</a:t>
            </a:r>
            <a:endParaRPr lang="en-US"/>
          </a:p>
          <a:p>
            <a:endParaRPr lang="en-US"/>
          </a:p>
          <a:p>
            <a:r>
              <a:rPr lang="en-US"/>
              <a:t>increment remainder and step and append “a” onto all edges that lead to a leaf</a:t>
            </a:r>
            <a:endParaRPr lang="en-US"/>
          </a:p>
          <a:p>
            <a:endParaRPr lang="en-US"/>
          </a:p>
          <a:p>
            <a:r>
              <a:rPr lang="en-US"/>
              <a:t>now you check the active edge to see if the it starts with “a”. Yes so you update the active_edge, active_node(this case it stays where it is) then increment the active lenght</a:t>
            </a:r>
            <a:endParaRPr lang="en-US"/>
          </a:p>
          <a:p>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747395" cy="306705"/>
          </a:xfrm>
          <a:prstGeom prst="rect">
            <a:avLst/>
          </a:prstGeom>
          <a:noFill/>
        </p:spPr>
        <p:txBody>
          <a:bodyPr wrap="square" rtlCol="0">
            <a:spAutoFit/>
          </a:bodyPr>
          <a:p>
            <a:pPr algn="ctr"/>
            <a:r>
              <a:rPr lang="en-US" sz="1400"/>
              <a:t>banana</a:t>
            </a:r>
            <a:endParaRPr lang="en-US" sz="1400"/>
          </a:p>
        </p:txBody>
      </p:sp>
      <p:cxnSp>
        <p:nvCxnSpPr>
          <p:cNvPr id="14" name="Straight Arrow Connector 13"/>
          <p:cNvCxnSpPr/>
          <p:nvPr/>
        </p:nvCxnSpPr>
        <p:spPr>
          <a:xfrm flipH="1" flipV="1">
            <a:off x="10716895" y="100901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s 3"/>
          <p:cNvSpPr/>
          <p:nvPr/>
        </p:nvSpPr>
        <p:spPr>
          <a:xfrm>
            <a:off x="4419600" y="146621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438015" y="1506855"/>
            <a:ext cx="585470" cy="368300"/>
          </a:xfrm>
          <a:prstGeom prst="rect">
            <a:avLst/>
          </a:prstGeom>
          <a:noFill/>
        </p:spPr>
        <p:txBody>
          <a:bodyPr wrap="square" rtlCol="0">
            <a:spAutoFit/>
          </a:bodyPr>
          <a:p>
            <a:pPr algn="ctr"/>
            <a:r>
              <a:rPr lang="en-US"/>
              <a:t>2</a:t>
            </a:r>
            <a:endParaRPr lang="en-US"/>
          </a:p>
        </p:txBody>
      </p:sp>
      <p:sp>
        <p:nvSpPr>
          <p:cNvPr id="16" name="Text Box 15"/>
          <p:cNvSpPr txBox="1"/>
          <p:nvPr/>
        </p:nvSpPr>
        <p:spPr>
          <a:xfrm>
            <a:off x="4151630" y="912495"/>
            <a:ext cx="758190" cy="306705"/>
          </a:xfrm>
          <a:prstGeom prst="rect">
            <a:avLst/>
          </a:prstGeom>
          <a:noFill/>
        </p:spPr>
        <p:txBody>
          <a:bodyPr wrap="square" rtlCol="0">
            <a:spAutoFit/>
          </a:bodyPr>
          <a:p>
            <a:pPr algn="ctr"/>
            <a:r>
              <a:rPr lang="en-US" sz="1400">
                <a:solidFill>
                  <a:schemeClr val="tx1"/>
                </a:solidFill>
              </a:rPr>
              <a:t>an</a:t>
            </a:r>
            <a:r>
              <a:rPr lang="en-US" sz="1400">
                <a:solidFill>
                  <a:srgbClr val="FF0000"/>
                </a:solidFill>
              </a:rPr>
              <a:t>|</a:t>
            </a:r>
            <a:r>
              <a:rPr lang="en-US" sz="1400">
                <a:solidFill>
                  <a:schemeClr val="tx1"/>
                </a:solidFill>
              </a:rPr>
              <a:t>ana</a:t>
            </a:r>
            <a:endParaRPr lang="en-US" sz="1400">
              <a:solidFill>
                <a:schemeClr val="tx1"/>
              </a:solidFill>
            </a:endParaRPr>
          </a:p>
        </p:txBody>
      </p:sp>
      <p:cxnSp>
        <p:nvCxnSpPr>
          <p:cNvPr id="17" name="Straight Connector 16"/>
          <p:cNvCxnSpPr>
            <a:stCxn id="9" idx="5"/>
            <a:endCxn id="18" idx="0"/>
          </p:cNvCxnSpPr>
          <p:nvPr/>
        </p:nvCxnSpPr>
        <p:spPr>
          <a:xfrm>
            <a:off x="5767705" y="688975"/>
            <a:ext cx="655955" cy="817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61214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14415" y="915670"/>
            <a:ext cx="567055" cy="306705"/>
          </a:xfrm>
          <a:prstGeom prst="rect">
            <a:avLst/>
          </a:prstGeom>
          <a:noFill/>
        </p:spPr>
        <p:txBody>
          <a:bodyPr wrap="square" rtlCol="0">
            <a:spAutoFit/>
          </a:bodyPr>
          <a:p>
            <a:pPr algn="ctr"/>
            <a:r>
              <a:rPr lang="en-US" sz="1400"/>
              <a:t>nana</a:t>
            </a:r>
            <a:endParaRPr lang="en-US" sz="1400"/>
          </a:p>
        </p:txBody>
      </p:sp>
      <p:sp>
        <p:nvSpPr>
          <p:cNvPr id="20" name="Text Box 19"/>
          <p:cNvSpPr txBox="1"/>
          <p:nvPr/>
        </p:nvSpPr>
        <p:spPr>
          <a:xfrm>
            <a:off x="6125845" y="1547495"/>
            <a:ext cx="585470" cy="368300"/>
          </a:xfrm>
          <a:prstGeom prst="rect">
            <a:avLst/>
          </a:prstGeom>
          <a:noFill/>
        </p:spPr>
        <p:txBody>
          <a:bodyPr wrap="square" rtlCol="0">
            <a:spAutoFit/>
          </a:bodyPr>
          <a:p>
            <a:pPr algn="ctr"/>
            <a:r>
              <a:rPr lang="en-US"/>
              <a:t>3</a:t>
            </a:r>
            <a:endParaRPr lang="en-US"/>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7</a:t>
            </a:r>
            <a:endParaRPr lang="en-US"/>
          </a:p>
          <a:p>
            <a:endParaRPr lang="en-US"/>
          </a:p>
          <a:p>
            <a:r>
              <a:rPr lang="en-US"/>
              <a:t>Remainder: 3</a:t>
            </a:r>
            <a:endParaRPr lang="en-US"/>
          </a:p>
          <a:p>
            <a:endParaRPr lang="en-US"/>
          </a:p>
          <a:p>
            <a:r>
              <a:rPr lang="en-US"/>
              <a:t>Active_length: 3 </a:t>
            </a:r>
            <a:endParaRPr lang="en-US"/>
          </a:p>
        </p:txBody>
      </p:sp>
      <p:sp>
        <p:nvSpPr>
          <p:cNvPr id="7" name="Text Box 6"/>
          <p:cNvSpPr txBox="1"/>
          <p:nvPr/>
        </p:nvSpPr>
        <p:spPr>
          <a:xfrm>
            <a:off x="66040" y="2175510"/>
            <a:ext cx="3632200" cy="5354320"/>
          </a:xfrm>
          <a:prstGeom prst="rect">
            <a:avLst/>
          </a:prstGeom>
          <a:noFill/>
        </p:spPr>
        <p:txBody>
          <a:bodyPr wrap="square" rtlCol="0">
            <a:spAutoFit/>
          </a:bodyPr>
          <a:p>
            <a:r>
              <a:rPr lang="en-US"/>
              <a:t>Steps taken:</a:t>
            </a:r>
            <a:endParaRPr lang="en-US"/>
          </a:p>
          <a:p>
            <a:r>
              <a:rPr lang="en-US"/>
              <a:t>Nb =  insert we are now trying to insert (“s”, “as”, “nas”, “anas”,).</a:t>
            </a:r>
            <a:endParaRPr lang="en-US"/>
          </a:p>
          <a:p>
            <a:endParaRPr lang="en-US"/>
          </a:p>
          <a:p>
            <a:r>
              <a:rPr lang="en-US"/>
              <a:t>increment remainder and step and append “s” onto all edges that lead to a leaf</a:t>
            </a:r>
            <a:endParaRPr lang="en-US"/>
          </a:p>
          <a:p>
            <a:endParaRPr lang="en-US"/>
          </a:p>
          <a:p>
            <a:r>
              <a:rPr lang="en-US"/>
              <a:t>check if the active_edge starts with “n”. No, then create an internal node with its child being the current insert “n” (with the leaf node follwing) and the remaining string from the active_edge and calculate the new leaf node value. then decrement, active_lenght and remainder.</a:t>
            </a:r>
            <a:endParaRPr lang="en-US"/>
          </a:p>
          <a:p>
            <a:endParaRPr lang="en-US"/>
          </a:p>
          <a:p>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862965" cy="306705"/>
          </a:xfrm>
          <a:prstGeom prst="rect">
            <a:avLst/>
          </a:prstGeom>
          <a:noFill/>
        </p:spPr>
        <p:txBody>
          <a:bodyPr wrap="square" rtlCol="0">
            <a:spAutoFit/>
          </a:bodyPr>
          <a:p>
            <a:pPr algn="ctr"/>
            <a:r>
              <a:rPr lang="en-US" sz="1400"/>
              <a:t>bananas</a:t>
            </a:r>
            <a:endParaRPr lang="en-US" sz="1400"/>
          </a:p>
        </p:txBody>
      </p:sp>
      <p:cxnSp>
        <p:nvCxnSpPr>
          <p:cNvPr id="14" name="Straight Arrow Connector 13"/>
          <p:cNvCxnSpPr/>
          <p:nvPr/>
        </p:nvCxnSpPr>
        <p:spPr>
          <a:xfrm flipH="1" flipV="1">
            <a:off x="10869930" y="98996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888105" y="2503170"/>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ana</a:t>
            </a:r>
            <a:endParaRPr lang="en-US" sz="1400">
              <a:solidFill>
                <a:schemeClr val="tx1"/>
              </a:solidFill>
            </a:endParaRPr>
          </a:p>
        </p:txBody>
      </p:sp>
      <p:cxnSp>
        <p:nvCxnSpPr>
          <p:cNvPr id="17" name="Straight Connector 16"/>
          <p:cNvCxnSpPr>
            <a:stCxn id="9" idx="5"/>
            <a:endCxn id="18" idx="0"/>
          </p:cNvCxnSpPr>
          <p:nvPr/>
        </p:nvCxnSpPr>
        <p:spPr>
          <a:xfrm>
            <a:off x="5767705" y="688975"/>
            <a:ext cx="655955" cy="817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61214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14415" y="915670"/>
            <a:ext cx="633730" cy="306705"/>
          </a:xfrm>
          <a:prstGeom prst="rect">
            <a:avLst/>
          </a:prstGeom>
          <a:noFill/>
        </p:spPr>
        <p:txBody>
          <a:bodyPr wrap="square" rtlCol="0">
            <a:spAutoFit/>
          </a:bodyPr>
          <a:p>
            <a:pPr algn="ctr"/>
            <a:r>
              <a:rPr lang="en-US" sz="1400"/>
              <a:t>nanas</a:t>
            </a:r>
            <a:endParaRPr lang="en-US" sz="1400"/>
          </a:p>
        </p:txBody>
      </p:sp>
      <p:sp>
        <p:nvSpPr>
          <p:cNvPr id="20" name="Text Box 19"/>
          <p:cNvSpPr txBox="1"/>
          <p:nvPr/>
        </p:nvSpPr>
        <p:spPr>
          <a:xfrm>
            <a:off x="6125845" y="1547495"/>
            <a:ext cx="585470" cy="368300"/>
          </a:xfrm>
          <a:prstGeom prst="rect">
            <a:avLst/>
          </a:prstGeom>
          <a:noFill/>
        </p:spPr>
        <p:txBody>
          <a:bodyPr wrap="square" rtlCol="0">
            <a:spAutoFit/>
          </a:bodyPr>
          <a:p>
            <a:pPr algn="ctr"/>
            <a:r>
              <a:rPr lang="en-US"/>
              <a:t>3</a:t>
            </a:r>
            <a:endParaRPr lang="en-US"/>
          </a:p>
        </p:txBody>
      </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a:endCxn id="6" idx="0"/>
          </p:cNvCxnSpPr>
          <p:nvPr/>
        </p:nvCxnSpPr>
        <p:spPr>
          <a:xfrm flipH="1">
            <a:off x="4199255" y="1858010"/>
            <a:ext cx="370205"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4</a:t>
              </a:r>
              <a:endParaRPr lang="en-US"/>
            </a:p>
          </p:txBody>
        </p:sp>
      </p:grpSp>
      <p:sp>
        <p:nvSpPr>
          <p:cNvPr id="28" name="Text Box 27"/>
          <p:cNvSpPr txBox="1"/>
          <p:nvPr/>
        </p:nvSpPr>
        <p:spPr>
          <a:xfrm>
            <a:off x="3698240" y="2082800"/>
            <a:ext cx="862965" cy="306705"/>
          </a:xfrm>
          <a:prstGeom prst="rect">
            <a:avLst/>
          </a:prstGeom>
          <a:noFill/>
        </p:spPr>
        <p:txBody>
          <a:bodyPr wrap="square" rtlCol="0">
            <a:spAutoFit/>
          </a:bodyPr>
          <a:p>
            <a:pPr algn="ctr"/>
            <a:r>
              <a:rPr lang="en-US" sz="1400"/>
              <a:t>nas</a:t>
            </a:r>
            <a:endParaRPr lang="en-US" sz="1400"/>
          </a:p>
        </p:txBody>
      </p:sp>
      <p:sp>
        <p:nvSpPr>
          <p:cNvPr id="29" name="Text Box 28"/>
          <p:cNvSpPr txBox="1"/>
          <p:nvPr/>
        </p:nvSpPr>
        <p:spPr>
          <a:xfrm>
            <a:off x="4695190" y="2062480"/>
            <a:ext cx="862965" cy="306705"/>
          </a:xfrm>
          <a:prstGeom prst="rect">
            <a:avLst/>
          </a:prstGeom>
          <a:noFill/>
        </p:spPr>
        <p:txBody>
          <a:bodyPr wrap="square" rtlCol="0">
            <a:spAutoFit/>
          </a:bodyPr>
          <a:p>
            <a:pPr algn="ctr"/>
            <a:r>
              <a:rPr lang="en-US" sz="1400"/>
              <a:t>s</a:t>
            </a:r>
            <a:endParaRPr lang="en-US" sz="1400"/>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7</a:t>
            </a:r>
            <a:endParaRPr lang="en-US"/>
          </a:p>
          <a:p>
            <a:endParaRPr lang="en-US"/>
          </a:p>
          <a:p>
            <a:r>
              <a:rPr lang="en-US"/>
              <a:t>Remainder: 3</a:t>
            </a:r>
            <a:endParaRPr lang="en-US"/>
          </a:p>
          <a:p>
            <a:endParaRPr lang="en-US"/>
          </a:p>
          <a:p>
            <a:r>
              <a:rPr lang="en-US"/>
              <a:t>Active_length: 2 </a:t>
            </a:r>
            <a:endParaRPr lang="en-US"/>
          </a:p>
        </p:txBody>
      </p:sp>
      <p:sp>
        <p:nvSpPr>
          <p:cNvPr id="7" name="Text Box 6"/>
          <p:cNvSpPr txBox="1"/>
          <p:nvPr/>
        </p:nvSpPr>
        <p:spPr>
          <a:xfrm>
            <a:off x="66040" y="2175510"/>
            <a:ext cx="3632200" cy="3692525"/>
          </a:xfrm>
          <a:prstGeom prst="rect">
            <a:avLst/>
          </a:prstGeom>
          <a:noFill/>
        </p:spPr>
        <p:txBody>
          <a:bodyPr wrap="square" rtlCol="0">
            <a:spAutoFit/>
          </a:bodyPr>
          <a:p>
            <a:r>
              <a:rPr lang="en-US"/>
              <a:t>Steps taken:</a:t>
            </a:r>
            <a:endParaRPr lang="en-US"/>
          </a:p>
          <a:p>
            <a:r>
              <a:rPr lang="en-US"/>
              <a:t>Nb =  insert we are now trying to insert (“s”, “as”, “nas”). and still on step 7 so no incrementing step or remainder. currently inserting “nas” </a:t>
            </a:r>
            <a:endParaRPr lang="en-US"/>
          </a:p>
          <a:p>
            <a:endParaRPr lang="en-US"/>
          </a:p>
          <a:p>
            <a:r>
              <a:rPr lang="en-US"/>
              <a:t>now decrement active lenght 2 and then check for the edge that starts with “n” then move the active edge two positions after and keep active node where it is. </a:t>
            </a:r>
            <a:endParaRPr lang="en-US"/>
          </a:p>
          <a:p>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862965" cy="306705"/>
          </a:xfrm>
          <a:prstGeom prst="rect">
            <a:avLst/>
          </a:prstGeom>
          <a:noFill/>
        </p:spPr>
        <p:txBody>
          <a:bodyPr wrap="square" rtlCol="0">
            <a:spAutoFit/>
          </a:bodyPr>
          <a:p>
            <a:pPr algn="ctr"/>
            <a:r>
              <a:rPr lang="en-US" sz="1400"/>
              <a:t>bananas</a:t>
            </a:r>
            <a:endParaRPr lang="en-US" sz="1400"/>
          </a:p>
        </p:txBody>
      </p:sp>
      <p:cxnSp>
        <p:nvCxnSpPr>
          <p:cNvPr id="14" name="Straight Arrow Connector 13"/>
          <p:cNvCxnSpPr/>
          <p:nvPr/>
        </p:nvCxnSpPr>
        <p:spPr>
          <a:xfrm flipH="1" flipV="1">
            <a:off x="10869930" y="98996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888105" y="2503170"/>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ana</a:t>
            </a:r>
            <a:endParaRPr lang="en-US" sz="1400">
              <a:solidFill>
                <a:schemeClr val="tx1"/>
              </a:solidFill>
            </a:endParaRPr>
          </a:p>
        </p:txBody>
      </p:sp>
      <p:cxnSp>
        <p:nvCxnSpPr>
          <p:cNvPr id="17" name="Straight Connector 16"/>
          <p:cNvCxnSpPr>
            <a:stCxn id="9" idx="5"/>
            <a:endCxn id="18" idx="0"/>
          </p:cNvCxnSpPr>
          <p:nvPr/>
        </p:nvCxnSpPr>
        <p:spPr>
          <a:xfrm>
            <a:off x="5767705" y="688975"/>
            <a:ext cx="655955" cy="817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61214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14415" y="915670"/>
            <a:ext cx="763270" cy="306705"/>
          </a:xfrm>
          <a:prstGeom prst="rect">
            <a:avLst/>
          </a:prstGeom>
          <a:noFill/>
        </p:spPr>
        <p:txBody>
          <a:bodyPr wrap="square" rtlCol="0">
            <a:spAutoFit/>
          </a:bodyPr>
          <a:p>
            <a:pPr algn="ctr"/>
            <a:r>
              <a:rPr lang="en-US" sz="1400"/>
              <a:t>na</a:t>
            </a:r>
            <a:r>
              <a:rPr lang="en-US" sz="1400">
                <a:solidFill>
                  <a:srgbClr val="FF0000"/>
                </a:solidFill>
              </a:rPr>
              <a:t>|</a:t>
            </a:r>
            <a:r>
              <a:rPr lang="en-US" sz="1400"/>
              <a:t>nas</a:t>
            </a:r>
            <a:endParaRPr lang="en-US" sz="1400"/>
          </a:p>
        </p:txBody>
      </p:sp>
      <p:sp>
        <p:nvSpPr>
          <p:cNvPr id="20" name="Text Box 19"/>
          <p:cNvSpPr txBox="1"/>
          <p:nvPr/>
        </p:nvSpPr>
        <p:spPr>
          <a:xfrm>
            <a:off x="6125845" y="1547495"/>
            <a:ext cx="585470" cy="368300"/>
          </a:xfrm>
          <a:prstGeom prst="rect">
            <a:avLst/>
          </a:prstGeom>
          <a:noFill/>
        </p:spPr>
        <p:txBody>
          <a:bodyPr wrap="square" rtlCol="0">
            <a:spAutoFit/>
          </a:bodyPr>
          <a:p>
            <a:pPr algn="ctr"/>
            <a:r>
              <a:rPr lang="en-US"/>
              <a:t>3</a:t>
            </a:r>
            <a:endParaRPr lang="en-US"/>
          </a:p>
        </p:txBody>
      </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a:endCxn id="6" idx="0"/>
          </p:cNvCxnSpPr>
          <p:nvPr/>
        </p:nvCxnSpPr>
        <p:spPr>
          <a:xfrm flipH="1">
            <a:off x="4199255" y="1858010"/>
            <a:ext cx="370205"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4</a:t>
              </a:r>
              <a:endParaRPr lang="en-US"/>
            </a:p>
          </p:txBody>
        </p:sp>
      </p:grpSp>
      <p:sp>
        <p:nvSpPr>
          <p:cNvPr id="28" name="Text Box 27"/>
          <p:cNvSpPr txBox="1"/>
          <p:nvPr/>
        </p:nvSpPr>
        <p:spPr>
          <a:xfrm>
            <a:off x="3698240" y="2082800"/>
            <a:ext cx="862965" cy="306705"/>
          </a:xfrm>
          <a:prstGeom prst="rect">
            <a:avLst/>
          </a:prstGeom>
          <a:noFill/>
        </p:spPr>
        <p:txBody>
          <a:bodyPr wrap="square" rtlCol="0">
            <a:spAutoFit/>
          </a:bodyPr>
          <a:p>
            <a:pPr algn="ctr"/>
            <a:r>
              <a:rPr lang="en-US" sz="1400"/>
              <a:t>nas</a:t>
            </a:r>
            <a:endParaRPr lang="en-US" sz="1400"/>
          </a:p>
        </p:txBody>
      </p:sp>
      <p:sp>
        <p:nvSpPr>
          <p:cNvPr id="29" name="Text Box 28"/>
          <p:cNvSpPr txBox="1"/>
          <p:nvPr/>
        </p:nvSpPr>
        <p:spPr>
          <a:xfrm>
            <a:off x="4695190" y="2062480"/>
            <a:ext cx="862965" cy="306705"/>
          </a:xfrm>
          <a:prstGeom prst="rect">
            <a:avLst/>
          </a:prstGeom>
          <a:noFill/>
        </p:spPr>
        <p:txBody>
          <a:bodyPr wrap="square" rtlCol="0">
            <a:spAutoFit/>
          </a:bodyPr>
          <a:p>
            <a:pPr algn="ctr"/>
            <a:r>
              <a:rPr lang="en-US" sz="1400"/>
              <a:t>s</a:t>
            </a:r>
            <a:endParaRPr lang="en-US" sz="1400"/>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7</a:t>
            </a:r>
            <a:endParaRPr lang="en-US"/>
          </a:p>
          <a:p>
            <a:endParaRPr lang="en-US"/>
          </a:p>
          <a:p>
            <a:r>
              <a:rPr lang="en-US"/>
              <a:t>Remainder: 2</a:t>
            </a:r>
            <a:endParaRPr lang="en-US"/>
          </a:p>
          <a:p>
            <a:endParaRPr lang="en-US"/>
          </a:p>
          <a:p>
            <a:r>
              <a:rPr lang="en-US"/>
              <a:t>Active_length: 1 </a:t>
            </a:r>
            <a:endParaRPr lang="en-US"/>
          </a:p>
        </p:txBody>
      </p:sp>
      <p:sp>
        <p:nvSpPr>
          <p:cNvPr id="7" name="Text Box 6"/>
          <p:cNvSpPr txBox="1"/>
          <p:nvPr/>
        </p:nvSpPr>
        <p:spPr>
          <a:xfrm>
            <a:off x="66040" y="2175510"/>
            <a:ext cx="3632200" cy="3415030"/>
          </a:xfrm>
          <a:prstGeom prst="rect">
            <a:avLst/>
          </a:prstGeom>
          <a:noFill/>
        </p:spPr>
        <p:txBody>
          <a:bodyPr wrap="square" rtlCol="0">
            <a:spAutoFit/>
          </a:bodyPr>
          <a:p>
            <a:r>
              <a:rPr lang="en-US"/>
              <a:t>Steps taken:</a:t>
            </a:r>
            <a:endParaRPr lang="en-US"/>
          </a:p>
          <a:p>
            <a:r>
              <a:rPr lang="en-US"/>
              <a:t>Nb =  insert we are now trying to insert (“s”, “as”, “nas”). and still on step 7 so no incrementing step or remainder. currently inserting “nas” </a:t>
            </a:r>
            <a:endParaRPr lang="en-US"/>
          </a:p>
          <a:p>
            <a:endParaRPr lang="en-US"/>
          </a:p>
          <a:p>
            <a:r>
              <a:rPr lang="en-US"/>
              <a:t>now we try adding “nas” by inserting “s” which causes us to have to create a new internal node similar to previous step then decrementing remainder and active node</a:t>
            </a:r>
            <a:endParaRPr lang="en-US"/>
          </a:p>
          <a:p>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s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862965" cy="306705"/>
          </a:xfrm>
          <a:prstGeom prst="rect">
            <a:avLst/>
          </a:prstGeom>
          <a:noFill/>
        </p:spPr>
        <p:txBody>
          <a:bodyPr wrap="square" rtlCol="0">
            <a:spAutoFit/>
          </a:bodyPr>
          <a:p>
            <a:pPr algn="ctr"/>
            <a:r>
              <a:rPr lang="en-US" sz="1400"/>
              <a:t>bananas</a:t>
            </a:r>
            <a:endParaRPr lang="en-US" sz="1400"/>
          </a:p>
        </p:txBody>
      </p:sp>
      <p:cxnSp>
        <p:nvCxnSpPr>
          <p:cNvPr id="14" name="Straight Arrow Connector 13"/>
          <p:cNvCxnSpPr/>
          <p:nvPr/>
        </p:nvCxnSpPr>
        <p:spPr>
          <a:xfrm flipH="1" flipV="1">
            <a:off x="10803255" y="98933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888105" y="2503170"/>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ana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6114415"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a:endCxn id="6" idx="0"/>
          </p:cNvCxnSpPr>
          <p:nvPr/>
        </p:nvCxnSpPr>
        <p:spPr>
          <a:xfrm flipH="1">
            <a:off x="4199255" y="1858010"/>
            <a:ext cx="370205"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4</a:t>
              </a:r>
              <a:endParaRPr lang="en-US"/>
            </a:p>
          </p:txBody>
        </p:sp>
      </p:grpSp>
      <p:sp>
        <p:nvSpPr>
          <p:cNvPr id="28" name="Text Box 27"/>
          <p:cNvSpPr txBox="1"/>
          <p:nvPr/>
        </p:nvSpPr>
        <p:spPr>
          <a:xfrm>
            <a:off x="3698240" y="2082800"/>
            <a:ext cx="862965" cy="306705"/>
          </a:xfrm>
          <a:prstGeom prst="rect">
            <a:avLst/>
          </a:prstGeom>
          <a:noFill/>
        </p:spPr>
        <p:txBody>
          <a:bodyPr wrap="square" rtlCol="0">
            <a:spAutoFit/>
          </a:bodyPr>
          <a:p>
            <a:pPr algn="ctr"/>
            <a:r>
              <a:rPr lang="en-US" sz="1400"/>
              <a:t>nas</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a:t>
            </a:r>
            <a:endParaRPr lang="en-US" sz="1400"/>
          </a:p>
        </p:txBody>
      </p:sp>
      <p:sp>
        <p:nvSpPr>
          <p:cNvPr id="30" name="Oval 29"/>
          <p:cNvSpPr/>
          <p:nvPr/>
        </p:nvSpPr>
        <p:spPr>
          <a:xfrm>
            <a:off x="6107430" y="137858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3054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565265" y="2503170"/>
            <a:ext cx="603885" cy="450215"/>
            <a:chOff x="9640" y="2373"/>
            <a:chExt cx="951" cy="709"/>
          </a:xfrm>
        </p:grpSpPr>
        <p:sp>
          <p:nvSpPr>
            <p:cNvPr id="34" name="Rectangles 33"/>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a:t>
            </a:r>
            <a:endParaRPr lang="en-US" sz="140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7</a:t>
            </a:r>
            <a:endParaRPr lang="en-US"/>
          </a:p>
          <a:p>
            <a:endParaRPr lang="en-US"/>
          </a:p>
          <a:p>
            <a:r>
              <a:rPr lang="en-US"/>
              <a:t>Remainder: 2</a:t>
            </a:r>
            <a:endParaRPr lang="en-US"/>
          </a:p>
          <a:p>
            <a:endParaRPr lang="en-US"/>
          </a:p>
          <a:p>
            <a:r>
              <a:rPr lang="en-US"/>
              <a:t>Active_length: 1 </a:t>
            </a:r>
            <a:endParaRPr lang="en-US"/>
          </a:p>
        </p:txBody>
      </p:sp>
      <p:sp>
        <p:nvSpPr>
          <p:cNvPr id="7" name="Text Box 6"/>
          <p:cNvSpPr txBox="1"/>
          <p:nvPr/>
        </p:nvSpPr>
        <p:spPr>
          <a:xfrm>
            <a:off x="66040" y="2175510"/>
            <a:ext cx="3632200" cy="4246245"/>
          </a:xfrm>
          <a:prstGeom prst="rect">
            <a:avLst/>
          </a:prstGeom>
          <a:noFill/>
        </p:spPr>
        <p:txBody>
          <a:bodyPr wrap="square" rtlCol="0">
            <a:spAutoFit/>
          </a:bodyPr>
          <a:p>
            <a:r>
              <a:rPr lang="en-US"/>
              <a:t>Steps taken:</a:t>
            </a:r>
            <a:endParaRPr lang="en-US"/>
          </a:p>
          <a:p>
            <a:r>
              <a:rPr lang="en-US"/>
              <a:t>Note if during a single step if multiple internal nodes are created then you would create something called a suffix links which is just a pointer that points from one internal node to another internal node </a:t>
            </a:r>
            <a:endParaRPr lang="en-US"/>
          </a:p>
          <a:p>
            <a:endParaRPr lang="en-US"/>
          </a:p>
          <a:p>
            <a:r>
              <a:rPr lang="en-US"/>
              <a:t>Nb: </a:t>
            </a:r>
            <a:r>
              <a:rPr lang="en-US">
                <a:sym typeface="+mn-ea"/>
              </a:rPr>
              <a:t>(“s”, “as”) trying to insert “as”</a:t>
            </a:r>
            <a:endParaRPr lang="en-US"/>
          </a:p>
          <a:p>
            <a:endParaRPr lang="en-US"/>
          </a:p>
          <a:p>
            <a:r>
              <a:rPr lang="en-US"/>
              <a:t>now we continue by updating the active node which remains in the same position, and check all edges to see which one starts with an “a” then move the edge one position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s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862965" cy="306705"/>
          </a:xfrm>
          <a:prstGeom prst="rect">
            <a:avLst/>
          </a:prstGeom>
          <a:noFill/>
        </p:spPr>
        <p:txBody>
          <a:bodyPr wrap="square" rtlCol="0">
            <a:spAutoFit/>
          </a:bodyPr>
          <a:p>
            <a:pPr algn="ctr"/>
            <a:r>
              <a:rPr lang="en-US" sz="1400"/>
              <a:t>bananas</a:t>
            </a:r>
            <a:endParaRPr lang="en-US" sz="1400"/>
          </a:p>
        </p:txBody>
      </p:sp>
      <p:cxnSp>
        <p:nvCxnSpPr>
          <p:cNvPr id="14" name="Straight Arrow Connector 13"/>
          <p:cNvCxnSpPr/>
          <p:nvPr/>
        </p:nvCxnSpPr>
        <p:spPr>
          <a:xfrm flipH="1" flipV="1">
            <a:off x="10803255" y="98933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888105" y="2503170"/>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a:t>
            </a:r>
            <a:r>
              <a:rPr lang="en-US" sz="1400">
                <a:solidFill>
                  <a:srgbClr val="FF0000"/>
                </a:solidFill>
              </a:rPr>
              <a:t>|</a:t>
            </a:r>
            <a:r>
              <a:rPr lang="en-US" sz="1400">
                <a:solidFill>
                  <a:schemeClr val="tx1"/>
                </a:solidFill>
              </a:rPr>
              <a:t>na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6114415"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a:endCxn id="6" idx="0"/>
          </p:cNvCxnSpPr>
          <p:nvPr/>
        </p:nvCxnSpPr>
        <p:spPr>
          <a:xfrm flipH="1">
            <a:off x="4199255" y="1858010"/>
            <a:ext cx="370205"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4</a:t>
              </a:r>
              <a:endParaRPr lang="en-US"/>
            </a:p>
          </p:txBody>
        </p:sp>
      </p:grpSp>
      <p:sp>
        <p:nvSpPr>
          <p:cNvPr id="28" name="Text Box 27"/>
          <p:cNvSpPr txBox="1"/>
          <p:nvPr/>
        </p:nvSpPr>
        <p:spPr>
          <a:xfrm>
            <a:off x="3698240" y="2082800"/>
            <a:ext cx="862965" cy="306705"/>
          </a:xfrm>
          <a:prstGeom prst="rect">
            <a:avLst/>
          </a:prstGeom>
          <a:noFill/>
        </p:spPr>
        <p:txBody>
          <a:bodyPr wrap="square" rtlCol="0">
            <a:spAutoFit/>
          </a:bodyPr>
          <a:p>
            <a:pPr algn="ctr"/>
            <a:r>
              <a:rPr lang="en-US" sz="1400"/>
              <a:t>nas</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a:t>
            </a:r>
            <a:endParaRPr lang="en-US" sz="1400"/>
          </a:p>
        </p:txBody>
      </p:sp>
      <p:sp>
        <p:nvSpPr>
          <p:cNvPr id="30" name="Oval 29"/>
          <p:cNvSpPr/>
          <p:nvPr/>
        </p:nvSpPr>
        <p:spPr>
          <a:xfrm>
            <a:off x="6107430" y="137858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3054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565265" y="2503170"/>
            <a:ext cx="603885" cy="450215"/>
            <a:chOff x="9640" y="2373"/>
            <a:chExt cx="951" cy="709"/>
          </a:xfrm>
        </p:grpSpPr>
        <p:sp>
          <p:nvSpPr>
            <p:cNvPr id="34" name="Rectangles 33"/>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a:t>
            </a:r>
            <a:endParaRPr lang="en-US" sz="1400"/>
          </a:p>
        </p:txBody>
      </p:sp>
      <p:cxnSp>
        <p:nvCxnSpPr>
          <p:cNvPr id="59" name="Curved Connector 58"/>
          <p:cNvCxnSpPr/>
          <p:nvPr/>
        </p:nvCxnSpPr>
        <p:spPr>
          <a:xfrm rot="5400000">
            <a:off x="5563870" y="1100455"/>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7</a:t>
            </a:r>
            <a:endParaRPr lang="en-US"/>
          </a:p>
          <a:p>
            <a:endParaRPr lang="en-US"/>
          </a:p>
          <a:p>
            <a:r>
              <a:rPr lang="en-US"/>
              <a:t>Remainder: 1</a:t>
            </a:r>
            <a:endParaRPr lang="en-US"/>
          </a:p>
          <a:p>
            <a:endParaRPr lang="en-US"/>
          </a:p>
          <a:p>
            <a:r>
              <a:rPr lang="en-US"/>
              <a:t>Active_length: 0 </a:t>
            </a:r>
            <a:endParaRPr lang="en-US"/>
          </a:p>
        </p:txBody>
      </p:sp>
      <p:sp>
        <p:nvSpPr>
          <p:cNvPr id="7" name="Text Box 6"/>
          <p:cNvSpPr txBox="1"/>
          <p:nvPr/>
        </p:nvSpPr>
        <p:spPr>
          <a:xfrm>
            <a:off x="66040" y="2175510"/>
            <a:ext cx="3632200" cy="3415030"/>
          </a:xfrm>
          <a:prstGeom prst="rect">
            <a:avLst/>
          </a:prstGeom>
          <a:noFill/>
        </p:spPr>
        <p:txBody>
          <a:bodyPr wrap="square" rtlCol="0">
            <a:spAutoFit/>
          </a:bodyPr>
          <a:p>
            <a:r>
              <a:rPr lang="en-US"/>
              <a:t>Steps taken: </a:t>
            </a:r>
            <a:endParaRPr lang="en-US"/>
          </a:p>
          <a:p>
            <a:r>
              <a:rPr lang="en-US"/>
              <a:t>Nb: </a:t>
            </a:r>
            <a:r>
              <a:rPr lang="en-US">
                <a:sym typeface="+mn-ea"/>
              </a:rPr>
              <a:t>(“s”, “as”) trying to insert “as” by inserting s.</a:t>
            </a:r>
            <a:endParaRPr lang="en-US"/>
          </a:p>
          <a:p>
            <a:endParaRPr lang="en-US"/>
          </a:p>
          <a:p>
            <a:r>
              <a:rPr lang="en-US"/>
              <a:t>now like a previous step you check to see the next position after the active edge is not “s” so you insert another internal node (remember suffix links)</a:t>
            </a:r>
            <a:endParaRPr lang="en-US"/>
          </a:p>
          <a:p>
            <a:endParaRPr lang="en-US"/>
          </a:p>
          <a:p>
            <a:r>
              <a:rPr lang="en-US"/>
              <a:t>then decrement remainder and </a:t>
            </a:r>
            <a:endParaRPr lang="en-US"/>
          </a:p>
          <a:p>
            <a:r>
              <a:rPr lang="en-US"/>
              <a:t>active length </a:t>
            </a:r>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s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70500"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862965" cy="306705"/>
          </a:xfrm>
          <a:prstGeom prst="rect">
            <a:avLst/>
          </a:prstGeom>
          <a:noFill/>
        </p:spPr>
        <p:txBody>
          <a:bodyPr wrap="square" rtlCol="0">
            <a:spAutoFit/>
          </a:bodyPr>
          <a:p>
            <a:pPr algn="ctr"/>
            <a:r>
              <a:rPr lang="en-US" sz="1400"/>
              <a:t>bananas</a:t>
            </a:r>
            <a:endParaRPr lang="en-US" sz="1400"/>
          </a:p>
        </p:txBody>
      </p:sp>
      <p:cxnSp>
        <p:nvCxnSpPr>
          <p:cNvPr id="14" name="Straight Arrow Connector 13"/>
          <p:cNvCxnSpPr/>
          <p:nvPr/>
        </p:nvCxnSpPr>
        <p:spPr>
          <a:xfrm flipH="1" flipV="1">
            <a:off x="10803255" y="98933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6114415"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a:t>
            </a:r>
            <a:endParaRPr lang="en-US" sz="1400"/>
          </a:p>
        </p:txBody>
      </p:sp>
      <p:sp>
        <p:nvSpPr>
          <p:cNvPr id="30" name="Oval 29"/>
          <p:cNvSpPr/>
          <p:nvPr/>
        </p:nvSpPr>
        <p:spPr>
          <a:xfrm>
            <a:off x="6107430" y="137858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3054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565265" y="2503170"/>
            <a:ext cx="603885" cy="450215"/>
            <a:chOff x="9640" y="2373"/>
            <a:chExt cx="951" cy="709"/>
          </a:xfrm>
        </p:grpSpPr>
        <p:sp>
          <p:nvSpPr>
            <p:cNvPr id="34" name="Rectangles 33"/>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a:t>
            </a:r>
            <a:endParaRPr lang="en-US" sz="1400"/>
          </a:p>
        </p:txBody>
      </p:sp>
      <p:cxnSp>
        <p:nvCxnSpPr>
          <p:cNvPr id="59" name="Curved Connector 58"/>
          <p:cNvCxnSpPr/>
          <p:nvPr/>
        </p:nvCxnSpPr>
        <p:spPr>
          <a:xfrm rot="5400000">
            <a:off x="5491480" y="1085215"/>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7</a:t>
            </a:r>
            <a:endParaRPr lang="en-US"/>
          </a:p>
          <a:p>
            <a:endParaRPr lang="en-US"/>
          </a:p>
          <a:p>
            <a:r>
              <a:rPr lang="en-US"/>
              <a:t>Remainder: 0</a:t>
            </a:r>
            <a:endParaRPr lang="en-US"/>
          </a:p>
          <a:p>
            <a:endParaRPr lang="en-US"/>
          </a:p>
          <a:p>
            <a:r>
              <a:rPr lang="en-US"/>
              <a:t>Active_length: 0 </a:t>
            </a:r>
            <a:endParaRPr lang="en-US"/>
          </a:p>
        </p:txBody>
      </p:sp>
      <p:sp>
        <p:nvSpPr>
          <p:cNvPr id="7" name="Text Box 6"/>
          <p:cNvSpPr txBox="1"/>
          <p:nvPr/>
        </p:nvSpPr>
        <p:spPr>
          <a:xfrm>
            <a:off x="66040" y="2175510"/>
            <a:ext cx="3632200" cy="3969385"/>
          </a:xfrm>
          <a:prstGeom prst="rect">
            <a:avLst/>
          </a:prstGeom>
          <a:noFill/>
        </p:spPr>
        <p:txBody>
          <a:bodyPr wrap="square" rtlCol="0">
            <a:spAutoFit/>
          </a:bodyPr>
          <a:p>
            <a:r>
              <a:rPr lang="en-US"/>
              <a:t>Steps taken: </a:t>
            </a:r>
            <a:endParaRPr lang="en-US"/>
          </a:p>
          <a:p>
            <a:r>
              <a:rPr lang="en-US">
                <a:sym typeface="+mn-ea"/>
              </a:rPr>
              <a:t>NB: Now trying to insert the remaining “s”.</a:t>
            </a:r>
            <a:endParaRPr lang="en-US">
              <a:sym typeface="+mn-ea"/>
            </a:endParaRPr>
          </a:p>
          <a:p>
            <a:endParaRPr lang="en-US">
              <a:sym typeface="+mn-ea"/>
            </a:endParaRPr>
          </a:p>
          <a:p>
            <a:r>
              <a:rPr lang="en-US">
                <a:sym typeface="+mn-ea"/>
              </a:rPr>
              <a:t>check for “s” at the begining of each edge from the active node. No so we insert attached to the active node and give it a leaf node.</a:t>
            </a:r>
            <a:endParaRPr lang="en-US">
              <a:sym typeface="+mn-ea"/>
            </a:endParaRPr>
          </a:p>
          <a:p>
            <a:endParaRPr lang="en-US">
              <a:sym typeface="+mn-ea"/>
            </a:endParaRPr>
          </a:p>
          <a:p>
            <a:r>
              <a:rPr lang="en-US">
                <a:sym typeface="+mn-ea"/>
              </a:rPr>
              <a:t>Decrement remainder and since </a:t>
            </a:r>
            <a:endParaRPr lang="en-US">
              <a:sym typeface="+mn-ea"/>
            </a:endParaRPr>
          </a:p>
          <a:p>
            <a:r>
              <a:rPr lang="en-US">
                <a:sym typeface="+mn-ea"/>
              </a:rPr>
              <a:t>remainder is 0 you set the active edge to null  </a:t>
            </a:r>
            <a:endParaRPr lang="en-US">
              <a:sym typeface="+mn-ea"/>
            </a:endParaRPr>
          </a:p>
          <a:p>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s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80025"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251450" y="970280"/>
            <a:ext cx="862965" cy="306705"/>
          </a:xfrm>
          <a:prstGeom prst="rect">
            <a:avLst/>
          </a:prstGeom>
          <a:noFill/>
        </p:spPr>
        <p:txBody>
          <a:bodyPr wrap="square" rtlCol="0">
            <a:spAutoFit/>
          </a:bodyPr>
          <a:p>
            <a:pPr algn="ctr"/>
            <a:r>
              <a:rPr lang="en-US" sz="1400"/>
              <a:t>bananas</a:t>
            </a:r>
            <a:endParaRPr lang="en-US" sz="1400"/>
          </a:p>
        </p:txBody>
      </p:sp>
      <p:cxnSp>
        <p:nvCxnSpPr>
          <p:cNvPr id="14" name="Straight Arrow Connector 13"/>
          <p:cNvCxnSpPr/>
          <p:nvPr/>
        </p:nvCxnSpPr>
        <p:spPr>
          <a:xfrm flipH="1" flipV="1">
            <a:off x="10803255" y="98933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5938520"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a:t>
            </a:r>
            <a:endParaRPr lang="en-US" sz="1400"/>
          </a:p>
        </p:txBody>
      </p:sp>
      <p:sp>
        <p:nvSpPr>
          <p:cNvPr id="30" name="Oval 29"/>
          <p:cNvSpPr/>
          <p:nvPr/>
        </p:nvSpPr>
        <p:spPr>
          <a:xfrm>
            <a:off x="6107430" y="137858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2927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552565" y="2503170"/>
            <a:ext cx="603885" cy="450215"/>
            <a:chOff x="9640" y="2373"/>
            <a:chExt cx="951" cy="709"/>
          </a:xfrm>
        </p:grpSpPr>
        <p:sp>
          <p:nvSpPr>
            <p:cNvPr id="34" name="Rectangles 33"/>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a:t>
            </a:r>
            <a:endParaRPr lang="en-US" sz="1400"/>
          </a:p>
        </p:txBody>
      </p:sp>
      <p:cxnSp>
        <p:nvCxnSpPr>
          <p:cNvPr id="47" name="Straight Connector 46"/>
          <p:cNvCxnSpPr>
            <a:stCxn id="9" idx="6"/>
          </p:cNvCxnSpPr>
          <p:nvPr/>
        </p:nvCxnSpPr>
        <p:spPr>
          <a:xfrm>
            <a:off x="5856605" y="495935"/>
            <a:ext cx="1363980" cy="819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945630" y="1315085"/>
            <a:ext cx="603885" cy="450215"/>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6271895" y="663575"/>
            <a:ext cx="862965" cy="306705"/>
          </a:xfrm>
          <a:prstGeom prst="rect">
            <a:avLst/>
          </a:prstGeom>
          <a:noFill/>
        </p:spPr>
        <p:txBody>
          <a:bodyPr wrap="square" rtlCol="0">
            <a:spAutoFit/>
          </a:bodyPr>
          <a:p>
            <a:pPr algn="ctr"/>
            <a:r>
              <a:rPr lang="en-US" sz="1400"/>
              <a:t>s</a:t>
            </a:r>
            <a:endParaRPr lang="en-US" sz="1400"/>
          </a:p>
        </p:txBody>
      </p:sp>
      <p:cxnSp>
        <p:nvCxnSpPr>
          <p:cNvPr id="59" name="Curved Connector 58"/>
          <p:cNvCxnSpPr/>
          <p:nvPr/>
        </p:nvCxnSpPr>
        <p:spPr>
          <a:xfrm rot="5400000">
            <a:off x="5468620" y="1102360"/>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8</a:t>
            </a:r>
            <a:endParaRPr lang="en-US"/>
          </a:p>
          <a:p>
            <a:endParaRPr lang="en-US"/>
          </a:p>
          <a:p>
            <a:r>
              <a:rPr lang="en-US"/>
              <a:t>Remainder: 1</a:t>
            </a:r>
            <a:endParaRPr lang="en-US"/>
          </a:p>
          <a:p>
            <a:endParaRPr lang="en-US"/>
          </a:p>
          <a:p>
            <a:r>
              <a:rPr lang="en-US"/>
              <a:t>Active_length: 1</a:t>
            </a:r>
            <a:endParaRPr lang="en-US"/>
          </a:p>
        </p:txBody>
      </p:sp>
      <p:sp>
        <p:nvSpPr>
          <p:cNvPr id="7" name="Text Box 6"/>
          <p:cNvSpPr txBox="1"/>
          <p:nvPr/>
        </p:nvSpPr>
        <p:spPr>
          <a:xfrm>
            <a:off x="66040" y="2175510"/>
            <a:ext cx="3632200" cy="4246245"/>
          </a:xfrm>
          <a:prstGeom prst="rect">
            <a:avLst/>
          </a:prstGeom>
          <a:noFill/>
        </p:spPr>
        <p:txBody>
          <a:bodyPr wrap="square" rtlCol="0">
            <a:spAutoFit/>
          </a:bodyPr>
          <a:p>
            <a:r>
              <a:rPr lang="en-US"/>
              <a:t>Steps taken: </a:t>
            </a:r>
            <a:endParaRPr lang="en-US"/>
          </a:p>
          <a:p>
            <a:r>
              <a:rPr lang="en-US"/>
              <a:t>Now we can move onto the next step</a:t>
            </a:r>
            <a:endParaRPr lang="en-US"/>
          </a:p>
          <a:p>
            <a:r>
              <a:rPr lang="en-US"/>
              <a:t>and insert “n” </a:t>
            </a:r>
            <a:endParaRPr lang="en-US"/>
          </a:p>
          <a:p>
            <a:endParaRPr lang="en-US"/>
          </a:p>
          <a:p>
            <a:r>
              <a:rPr lang="en-US"/>
              <a:t>increment remainder</a:t>
            </a:r>
            <a:endParaRPr lang="en-US"/>
          </a:p>
          <a:p>
            <a:endParaRPr lang="en-US"/>
          </a:p>
          <a:p>
            <a:r>
              <a:rPr lang="en-US"/>
              <a:t>so we append “n” to all edeges with leaf nodes. then check for any nodes </a:t>
            </a:r>
            <a:endParaRPr lang="en-US"/>
          </a:p>
          <a:p>
            <a:r>
              <a:rPr lang="en-US"/>
              <a:t>from root that start with “n”, Yes </a:t>
            </a:r>
            <a:endParaRPr lang="en-US"/>
          </a:p>
          <a:p>
            <a:r>
              <a:rPr lang="en-US"/>
              <a:t>then update active values where</a:t>
            </a:r>
            <a:endParaRPr lang="en-US"/>
          </a:p>
          <a:p>
            <a:r>
              <a:rPr lang="en-US"/>
              <a:t>active node is root, update active edge and increment active length </a:t>
            </a:r>
            <a:endParaRPr lang="en-US"/>
          </a:p>
          <a:p>
            <a:endParaRPr lang="en-US"/>
          </a:p>
          <a:p>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s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80025"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165725" y="970280"/>
            <a:ext cx="948690" cy="306705"/>
          </a:xfrm>
          <a:prstGeom prst="rect">
            <a:avLst/>
          </a:prstGeom>
          <a:noFill/>
        </p:spPr>
        <p:txBody>
          <a:bodyPr wrap="square" rtlCol="0">
            <a:spAutoFit/>
          </a:bodyPr>
          <a:p>
            <a:pPr algn="ctr"/>
            <a:r>
              <a:rPr lang="en-US" sz="1400"/>
              <a:t>bananasn</a:t>
            </a:r>
            <a:endParaRPr lang="en-US" sz="1400"/>
          </a:p>
        </p:txBody>
      </p:sp>
      <p:cxnSp>
        <p:nvCxnSpPr>
          <p:cNvPr id="14" name="Straight Arrow Connector 13"/>
          <p:cNvCxnSpPr/>
          <p:nvPr/>
        </p:nvCxnSpPr>
        <p:spPr>
          <a:xfrm flipH="1" flipV="1">
            <a:off x="10956925" y="100901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5938520" y="915670"/>
            <a:ext cx="763270" cy="306705"/>
          </a:xfrm>
          <a:prstGeom prst="rect">
            <a:avLst/>
          </a:prstGeom>
          <a:noFill/>
        </p:spPr>
        <p:txBody>
          <a:bodyPr wrap="square" rtlCol="0">
            <a:spAutoFit/>
          </a:bodyPr>
          <a:p>
            <a:pPr algn="ctr"/>
            <a:r>
              <a:rPr lang="en-US" sz="1400"/>
              <a:t>n</a:t>
            </a:r>
            <a:r>
              <a:rPr lang="en-US" sz="1400">
                <a:solidFill>
                  <a:srgbClr val="FF0000"/>
                </a:solidFill>
              </a:rPr>
              <a:t>|</a:t>
            </a:r>
            <a:r>
              <a:rPr lang="en-US" sz="1400"/>
              <a:t>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sn</a:t>
            </a:r>
            <a:endParaRPr lang="en-US" sz="1400"/>
          </a:p>
        </p:txBody>
      </p:sp>
      <p:sp>
        <p:nvSpPr>
          <p:cNvPr id="30" name="Oval 29"/>
          <p:cNvSpPr/>
          <p:nvPr/>
        </p:nvSpPr>
        <p:spPr>
          <a:xfrm>
            <a:off x="6107430" y="137858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2927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552565" y="2503170"/>
            <a:ext cx="603885" cy="450215"/>
            <a:chOff x="9640" y="2373"/>
            <a:chExt cx="951" cy="709"/>
          </a:xfrm>
        </p:grpSpPr>
        <p:sp>
          <p:nvSpPr>
            <p:cNvPr id="34" name="Rectangles 33"/>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nasn</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sn</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sn</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nasn</a:t>
            </a:r>
            <a:endParaRPr lang="en-US" sz="1400"/>
          </a:p>
        </p:txBody>
      </p:sp>
      <p:cxnSp>
        <p:nvCxnSpPr>
          <p:cNvPr id="47" name="Straight Connector 46"/>
          <p:cNvCxnSpPr>
            <a:stCxn id="9" idx="6"/>
          </p:cNvCxnSpPr>
          <p:nvPr/>
        </p:nvCxnSpPr>
        <p:spPr>
          <a:xfrm>
            <a:off x="5856605" y="495935"/>
            <a:ext cx="1363980" cy="819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945630" y="1315085"/>
            <a:ext cx="603885" cy="450215"/>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6271895" y="663575"/>
            <a:ext cx="862965" cy="306705"/>
          </a:xfrm>
          <a:prstGeom prst="rect">
            <a:avLst/>
          </a:prstGeom>
          <a:noFill/>
        </p:spPr>
        <p:txBody>
          <a:bodyPr wrap="square" rtlCol="0">
            <a:spAutoFit/>
          </a:bodyPr>
          <a:p>
            <a:pPr algn="ctr"/>
            <a:r>
              <a:rPr lang="en-US" sz="1400"/>
              <a:t>sn</a:t>
            </a:r>
            <a:endParaRPr lang="en-US" sz="1400"/>
          </a:p>
        </p:txBody>
      </p:sp>
      <p:cxnSp>
        <p:nvCxnSpPr>
          <p:cNvPr id="59" name="Curved Connector 58"/>
          <p:cNvCxnSpPr/>
          <p:nvPr/>
        </p:nvCxnSpPr>
        <p:spPr>
          <a:xfrm rot="5400000">
            <a:off x="5563870" y="1085215"/>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9</a:t>
            </a:r>
            <a:endParaRPr lang="en-US"/>
          </a:p>
          <a:p>
            <a:endParaRPr lang="en-US"/>
          </a:p>
          <a:p>
            <a:r>
              <a:rPr lang="en-US"/>
              <a:t>Remainder: 2</a:t>
            </a:r>
            <a:endParaRPr lang="en-US"/>
          </a:p>
          <a:p>
            <a:endParaRPr lang="en-US"/>
          </a:p>
          <a:p>
            <a:r>
              <a:rPr lang="en-US"/>
              <a:t>Active_length: 2 </a:t>
            </a:r>
            <a:endParaRPr lang="en-US"/>
          </a:p>
        </p:txBody>
      </p:sp>
      <p:sp>
        <p:nvSpPr>
          <p:cNvPr id="7" name="Text Box 6"/>
          <p:cNvSpPr txBox="1"/>
          <p:nvPr/>
        </p:nvSpPr>
        <p:spPr>
          <a:xfrm>
            <a:off x="66040" y="2175510"/>
            <a:ext cx="3632200" cy="5354320"/>
          </a:xfrm>
          <a:prstGeom prst="rect">
            <a:avLst/>
          </a:prstGeom>
          <a:noFill/>
        </p:spPr>
        <p:txBody>
          <a:bodyPr wrap="square" rtlCol="0">
            <a:spAutoFit/>
          </a:bodyPr>
          <a:p>
            <a:r>
              <a:rPr lang="en-US"/>
              <a:t>Steps taken: </a:t>
            </a:r>
            <a:endParaRPr lang="en-US"/>
          </a:p>
          <a:p>
            <a:r>
              <a:rPr lang="en-US"/>
              <a:t>Now we can move onto the next step</a:t>
            </a:r>
            <a:endParaRPr lang="en-US"/>
          </a:p>
          <a:p>
            <a:r>
              <a:rPr lang="en-US"/>
              <a:t>and insert (“na” , “a”) </a:t>
            </a:r>
            <a:endParaRPr lang="en-US"/>
          </a:p>
          <a:p>
            <a:r>
              <a:rPr lang="en-US"/>
              <a:t>increment remainder</a:t>
            </a:r>
            <a:endParaRPr lang="en-US"/>
          </a:p>
          <a:p>
            <a:endParaRPr lang="en-US"/>
          </a:p>
          <a:p>
            <a:r>
              <a:rPr lang="en-US"/>
              <a:t>we append “a” to all edges with leaf nodes and now check the active edge to see if the character after</a:t>
            </a:r>
            <a:endParaRPr lang="en-US"/>
          </a:p>
          <a:p>
            <a:r>
              <a:rPr lang="en-US"/>
              <a:t>after active edge node is “a”. Yes,</a:t>
            </a:r>
            <a:endParaRPr lang="en-US"/>
          </a:p>
          <a:p>
            <a:r>
              <a:rPr lang="en-US"/>
              <a:t>so we update active data so active node remains and active edge is updated and active lenght is incremented. HOWEVER, since the active edge would move to the end of the edge the active node would move the the next internal node an the active_length becomes 0 </a:t>
            </a:r>
            <a:endParaRPr lang="en-US"/>
          </a:p>
          <a:p>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s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80025"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127625" y="970280"/>
            <a:ext cx="986790" cy="306705"/>
          </a:xfrm>
          <a:prstGeom prst="rect">
            <a:avLst/>
          </a:prstGeom>
          <a:noFill/>
        </p:spPr>
        <p:txBody>
          <a:bodyPr wrap="square" rtlCol="0">
            <a:spAutoFit/>
          </a:bodyPr>
          <a:p>
            <a:pPr algn="ctr"/>
            <a:r>
              <a:rPr lang="en-US" sz="1400"/>
              <a:t>bananasna</a:t>
            </a:r>
            <a:endParaRPr lang="en-US" sz="1400"/>
          </a:p>
        </p:txBody>
      </p:sp>
      <p:cxnSp>
        <p:nvCxnSpPr>
          <p:cNvPr id="14" name="Straight Arrow Connector 13"/>
          <p:cNvCxnSpPr/>
          <p:nvPr/>
        </p:nvCxnSpPr>
        <p:spPr>
          <a:xfrm flipH="1" flipV="1">
            <a:off x="11119485" y="989965"/>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5938520"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sna</a:t>
            </a:r>
            <a:endParaRPr lang="en-US" sz="1400"/>
          </a:p>
        </p:txBody>
      </p:sp>
      <p:sp>
        <p:nvSpPr>
          <p:cNvPr id="30" name="Oval 29"/>
          <p:cNvSpPr/>
          <p:nvPr/>
        </p:nvSpPr>
        <p:spPr>
          <a:xfrm>
            <a:off x="6107430" y="1378585"/>
            <a:ext cx="527050" cy="479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2927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552565" y="2503170"/>
            <a:ext cx="603885" cy="450215"/>
            <a:chOff x="9640" y="2373"/>
            <a:chExt cx="951" cy="709"/>
          </a:xfrm>
        </p:grpSpPr>
        <p:sp>
          <p:nvSpPr>
            <p:cNvPr id="34" name="Rectangles 33"/>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nasna</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sna</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sna</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nasna</a:t>
            </a:r>
            <a:endParaRPr lang="en-US" sz="1400"/>
          </a:p>
        </p:txBody>
      </p:sp>
      <p:cxnSp>
        <p:nvCxnSpPr>
          <p:cNvPr id="47" name="Straight Connector 46"/>
          <p:cNvCxnSpPr>
            <a:stCxn id="9" idx="6"/>
          </p:cNvCxnSpPr>
          <p:nvPr/>
        </p:nvCxnSpPr>
        <p:spPr>
          <a:xfrm>
            <a:off x="5856605" y="495935"/>
            <a:ext cx="1363980" cy="819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945630" y="1315085"/>
            <a:ext cx="603885" cy="450215"/>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6271895" y="663575"/>
            <a:ext cx="862965" cy="306705"/>
          </a:xfrm>
          <a:prstGeom prst="rect">
            <a:avLst/>
          </a:prstGeom>
          <a:noFill/>
        </p:spPr>
        <p:txBody>
          <a:bodyPr wrap="square" rtlCol="0">
            <a:spAutoFit/>
          </a:bodyPr>
          <a:p>
            <a:pPr algn="ctr"/>
            <a:r>
              <a:rPr lang="en-US" sz="1400"/>
              <a:t>sna</a:t>
            </a:r>
            <a:endParaRPr lang="en-US" sz="1400"/>
          </a:p>
        </p:txBody>
      </p:sp>
      <p:cxnSp>
        <p:nvCxnSpPr>
          <p:cNvPr id="59" name="Curved Connector 58"/>
          <p:cNvCxnSpPr/>
          <p:nvPr/>
        </p:nvCxnSpPr>
        <p:spPr>
          <a:xfrm rot="5400000">
            <a:off x="5543550" y="1102360"/>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10</a:t>
            </a:r>
            <a:endParaRPr lang="en-US"/>
          </a:p>
          <a:p>
            <a:endParaRPr lang="en-US"/>
          </a:p>
          <a:p>
            <a:r>
              <a:rPr lang="en-US"/>
              <a:t>Remainder: 2</a:t>
            </a:r>
            <a:endParaRPr lang="en-US"/>
          </a:p>
          <a:p>
            <a:endParaRPr lang="en-US"/>
          </a:p>
          <a:p>
            <a:r>
              <a:rPr lang="en-US"/>
              <a:t>Active_length: 0 </a:t>
            </a:r>
            <a:endParaRPr lang="en-US"/>
          </a:p>
        </p:txBody>
      </p:sp>
      <p:sp>
        <p:nvSpPr>
          <p:cNvPr id="7" name="Text Box 6"/>
          <p:cNvSpPr txBox="1"/>
          <p:nvPr/>
        </p:nvSpPr>
        <p:spPr>
          <a:xfrm>
            <a:off x="66040" y="2175510"/>
            <a:ext cx="3632200" cy="5077460"/>
          </a:xfrm>
          <a:prstGeom prst="rect">
            <a:avLst/>
          </a:prstGeom>
          <a:noFill/>
        </p:spPr>
        <p:txBody>
          <a:bodyPr wrap="square" rtlCol="0">
            <a:spAutoFit/>
          </a:bodyPr>
          <a:p>
            <a:r>
              <a:rPr lang="en-US"/>
              <a:t>Steps taken: </a:t>
            </a:r>
            <a:endParaRPr lang="en-US"/>
          </a:p>
          <a:p>
            <a:r>
              <a:rPr lang="en-US"/>
              <a:t>Now we can move onto the next step</a:t>
            </a:r>
            <a:endParaRPr lang="en-US"/>
          </a:p>
          <a:p>
            <a:r>
              <a:rPr lang="en-US"/>
              <a:t>and insert (“na$” , “a$”, “$”)</a:t>
            </a:r>
            <a:endParaRPr lang="en-US"/>
          </a:p>
          <a:p>
            <a:endParaRPr lang="en-US"/>
          </a:p>
          <a:p>
            <a:r>
              <a:rPr lang="en-US"/>
              <a:t>increment remainder and append “$” to all edges with leaf node. Now check if any node after the active node begins with “$”. No so we </a:t>
            </a:r>
            <a:endParaRPr lang="en-US"/>
          </a:p>
          <a:p>
            <a:r>
              <a:rPr lang="en-US"/>
              <a:t>insert. </a:t>
            </a:r>
            <a:endParaRPr lang="en-US"/>
          </a:p>
          <a:p>
            <a:endParaRPr lang="en-US"/>
          </a:p>
          <a:p>
            <a:r>
              <a:rPr lang="en-US"/>
              <a:t>then decrement remainder</a:t>
            </a:r>
            <a:endParaRPr lang="en-US"/>
          </a:p>
          <a:p>
            <a:endParaRPr lang="en-US"/>
          </a:p>
          <a:p>
            <a:r>
              <a:rPr lang="en-US"/>
              <a:t>NB: the active lenght to create the leaf uses the active lenght before the active node was moved. </a:t>
            </a:r>
            <a:endParaRPr lang="en-US"/>
          </a:p>
          <a:p>
            <a:r>
              <a:rPr lang="en-US"/>
              <a:t> </a:t>
            </a:r>
            <a:endParaRPr lang="en-US"/>
          </a:p>
          <a:p>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80025"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055235" y="970280"/>
            <a:ext cx="1059180" cy="306705"/>
          </a:xfrm>
          <a:prstGeom prst="rect">
            <a:avLst/>
          </a:prstGeom>
          <a:noFill/>
        </p:spPr>
        <p:txBody>
          <a:bodyPr wrap="square" rtlCol="0">
            <a:spAutoFit/>
          </a:bodyPr>
          <a:p>
            <a:pPr algn="ctr"/>
            <a:r>
              <a:rPr lang="en-US" sz="1400"/>
              <a:t>bananasna$</a:t>
            </a:r>
            <a:endParaRPr lang="en-US" sz="1400"/>
          </a:p>
        </p:txBody>
      </p:sp>
      <p:cxnSp>
        <p:nvCxnSpPr>
          <p:cNvPr id="14" name="Straight Arrow Connector 13"/>
          <p:cNvCxnSpPr/>
          <p:nvPr/>
        </p:nvCxnSpPr>
        <p:spPr>
          <a:xfrm flipH="1" flipV="1">
            <a:off x="11359515" y="102616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103370" y="912495"/>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5938520"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sna$</a:t>
            </a:r>
            <a:endParaRPr lang="en-US" sz="1400"/>
          </a:p>
        </p:txBody>
      </p:sp>
      <p:sp>
        <p:nvSpPr>
          <p:cNvPr id="30" name="Oval 29"/>
          <p:cNvSpPr/>
          <p:nvPr/>
        </p:nvSpPr>
        <p:spPr>
          <a:xfrm>
            <a:off x="6107430" y="1378585"/>
            <a:ext cx="527050" cy="479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2927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1435" y="2503805"/>
            <a:ext cx="741045" cy="450215"/>
            <a:chOff x="9402" y="2374"/>
            <a:chExt cx="1167" cy="709"/>
          </a:xfrm>
        </p:grpSpPr>
        <p:sp>
          <p:nvSpPr>
            <p:cNvPr id="34" name="Rectangles 33"/>
            <p:cNvSpPr/>
            <p:nvPr/>
          </p:nvSpPr>
          <p:spPr>
            <a:xfrm>
              <a:off x="9402" y="2374"/>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nasna$</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sna$</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sna$</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nasna$</a:t>
            </a:r>
            <a:endParaRPr lang="en-US" sz="1400"/>
          </a:p>
        </p:txBody>
      </p:sp>
      <p:cxnSp>
        <p:nvCxnSpPr>
          <p:cNvPr id="47" name="Straight Connector 46"/>
          <p:cNvCxnSpPr>
            <a:stCxn id="9" idx="6"/>
          </p:cNvCxnSpPr>
          <p:nvPr/>
        </p:nvCxnSpPr>
        <p:spPr>
          <a:xfrm>
            <a:off x="5856605" y="495935"/>
            <a:ext cx="1363980" cy="819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945630" y="1315085"/>
            <a:ext cx="603885" cy="450215"/>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6271895" y="663575"/>
            <a:ext cx="862965" cy="306705"/>
          </a:xfrm>
          <a:prstGeom prst="rect">
            <a:avLst/>
          </a:prstGeom>
          <a:noFill/>
        </p:spPr>
        <p:txBody>
          <a:bodyPr wrap="square" rtlCol="0">
            <a:spAutoFit/>
          </a:bodyPr>
          <a:p>
            <a:pPr algn="ctr"/>
            <a:r>
              <a:rPr lang="en-US" sz="1400"/>
              <a:t>sna$</a:t>
            </a:r>
            <a:endParaRPr lang="en-US" sz="1400"/>
          </a:p>
        </p:txBody>
      </p:sp>
      <p:grpSp>
        <p:nvGrpSpPr>
          <p:cNvPr id="54" name="Group 53"/>
          <p:cNvGrpSpPr/>
          <p:nvPr/>
        </p:nvGrpSpPr>
        <p:grpSpPr>
          <a:xfrm>
            <a:off x="7220585" y="2502535"/>
            <a:ext cx="603885" cy="450215"/>
            <a:chOff x="9640" y="2373"/>
            <a:chExt cx="951" cy="709"/>
          </a:xfrm>
        </p:grpSpPr>
        <p:sp>
          <p:nvSpPr>
            <p:cNvPr id="55" name="Rectangles 54"/>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Text Box 55"/>
            <p:cNvSpPr txBox="1"/>
            <p:nvPr/>
          </p:nvSpPr>
          <p:spPr>
            <a:xfrm>
              <a:off x="9647" y="2437"/>
              <a:ext cx="922" cy="580"/>
            </a:xfrm>
            <a:prstGeom prst="rect">
              <a:avLst/>
            </a:prstGeom>
            <a:noFill/>
          </p:spPr>
          <p:txBody>
            <a:bodyPr wrap="square" rtlCol="0">
              <a:spAutoFit/>
            </a:bodyPr>
            <a:p>
              <a:pPr algn="ctr"/>
              <a:r>
                <a:rPr lang="en-US"/>
                <a:t>8</a:t>
              </a:r>
              <a:endParaRPr lang="en-US"/>
            </a:p>
          </p:txBody>
        </p:sp>
      </p:grpSp>
      <p:cxnSp>
        <p:nvCxnSpPr>
          <p:cNvPr id="57" name="Straight Connector 56"/>
          <p:cNvCxnSpPr>
            <a:stCxn id="30" idx="6"/>
            <a:endCxn id="56" idx="0"/>
          </p:cNvCxnSpPr>
          <p:nvPr/>
        </p:nvCxnSpPr>
        <p:spPr>
          <a:xfrm>
            <a:off x="6634480" y="1618615"/>
            <a:ext cx="883285" cy="9245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 Box 57"/>
          <p:cNvSpPr txBox="1"/>
          <p:nvPr/>
        </p:nvSpPr>
        <p:spPr>
          <a:xfrm>
            <a:off x="6816090" y="1928495"/>
            <a:ext cx="862965" cy="306705"/>
          </a:xfrm>
          <a:prstGeom prst="rect">
            <a:avLst/>
          </a:prstGeom>
          <a:noFill/>
        </p:spPr>
        <p:txBody>
          <a:bodyPr wrap="square" rtlCol="0">
            <a:spAutoFit/>
          </a:bodyPr>
          <a:p>
            <a:pPr algn="ctr"/>
            <a:r>
              <a:rPr lang="en-US" sz="1400"/>
              <a:t>$</a:t>
            </a:r>
            <a:endParaRPr lang="en-US" sz="1400"/>
          </a:p>
        </p:txBody>
      </p:sp>
      <p:cxnSp>
        <p:nvCxnSpPr>
          <p:cNvPr id="59" name="Curved Connector 58"/>
          <p:cNvCxnSpPr/>
          <p:nvPr/>
        </p:nvCxnSpPr>
        <p:spPr>
          <a:xfrm rot="5400000">
            <a:off x="5549265" y="1085215"/>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3" name="Text Box 2"/>
          <p:cNvSpPr txBox="1"/>
          <p:nvPr/>
        </p:nvSpPr>
        <p:spPr>
          <a:xfrm>
            <a:off x="0" y="0"/>
            <a:ext cx="12250420" cy="768350"/>
          </a:xfrm>
          <a:prstGeom prst="rect">
            <a:avLst/>
          </a:prstGeom>
          <a:noFill/>
        </p:spPr>
        <p:txBody>
          <a:bodyPr wrap="square" rtlCol="0">
            <a:spAutoFit/>
          </a:bodyPr>
          <a:p>
            <a:pPr algn="ctr"/>
            <a:r>
              <a:rPr lang="en-US" sz="4400"/>
              <a:t>Inserting into a Suffix Tree. (Brute Force)</a:t>
            </a:r>
            <a:endParaRPr lang="en-US" sz="4400"/>
          </a:p>
        </p:txBody>
      </p:sp>
      <p:sp>
        <p:nvSpPr>
          <p:cNvPr id="4" name="Text Box 3"/>
          <p:cNvSpPr txBox="1"/>
          <p:nvPr/>
        </p:nvSpPr>
        <p:spPr>
          <a:xfrm>
            <a:off x="161290" y="1017905"/>
            <a:ext cx="11811635" cy="5631180"/>
          </a:xfrm>
          <a:prstGeom prst="rect">
            <a:avLst/>
          </a:prstGeom>
          <a:noFill/>
        </p:spPr>
        <p:txBody>
          <a:bodyPr wrap="square" rtlCol="0">
            <a:spAutoFit/>
          </a:bodyPr>
          <a:p>
            <a:r>
              <a:rPr lang="en-US"/>
              <a:t>Steps for Inserting into a suffix tree </a:t>
            </a:r>
            <a:endParaRPr lang="en-US"/>
          </a:p>
          <a:p>
            <a:endParaRPr lang="en-US"/>
          </a:p>
          <a:p>
            <a:r>
              <a:rPr lang="en-US"/>
              <a:t>1) append unique character to the string you would like to insert </a:t>
            </a:r>
            <a:endParaRPr lang="en-US"/>
          </a:p>
          <a:p>
            <a:endParaRPr lang="en-US"/>
          </a:p>
          <a:p>
            <a:r>
              <a:rPr lang="en-US"/>
              <a:t>2) Perform normal Trie tree insert by inserting each suffix one at a time </a:t>
            </a:r>
            <a:endParaRPr lang="en-US"/>
          </a:p>
          <a:p>
            <a:endParaRPr lang="en-US"/>
          </a:p>
          <a:p>
            <a:r>
              <a:rPr lang="en-US"/>
              <a:t>Start recursive compression algorithm (starting at the root as the current node) </a:t>
            </a:r>
            <a:endParaRPr lang="en-US"/>
          </a:p>
          <a:p>
            <a:endParaRPr lang="en-US"/>
          </a:p>
          <a:p>
            <a:r>
              <a:rPr lang="en-US"/>
              <a:t>3) If the current node has a single child that is not a leaf node, merge the current node with its child, (concatenate characters) Update any relevant information </a:t>
            </a:r>
            <a:endParaRPr lang="en-US"/>
          </a:p>
          <a:p>
            <a:endParaRPr lang="en-US"/>
          </a:p>
          <a:p>
            <a:r>
              <a:rPr lang="en-US"/>
              <a:t>4) If the current node has multiple children, check if any of the children share the same edge label if so megre those children  by concatenating label </a:t>
            </a:r>
            <a:endParaRPr lang="en-US"/>
          </a:p>
          <a:p>
            <a:endParaRPr lang="en-US"/>
          </a:p>
          <a:p>
            <a:r>
              <a:rPr lang="en-US"/>
              <a:t>5) of the current node is a leaf node ot multiple children with distinct edges, move on to the next child and repeat step 3 and 4</a:t>
            </a:r>
            <a:endParaRPr lang="en-US"/>
          </a:p>
          <a:p>
            <a:endParaRPr lang="en-US"/>
          </a:p>
          <a:p>
            <a:r>
              <a:rPr lang="en-US"/>
              <a:t>6)Once all children of rhe current node have been processed move onto the next child. </a:t>
            </a:r>
            <a:endParaRPr lang="en-US"/>
          </a:p>
          <a:p>
            <a:endParaRPr lang="en-US"/>
          </a:p>
          <a:p>
            <a:r>
              <a:rPr lang="en-US"/>
              <a:t>7) Repeat steps until completely processed </a:t>
            </a:r>
            <a:endParaRPr lang="en-US"/>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10</a:t>
            </a:r>
            <a:endParaRPr lang="en-US"/>
          </a:p>
          <a:p>
            <a:endParaRPr lang="en-US"/>
          </a:p>
          <a:p>
            <a:r>
              <a:rPr lang="en-US"/>
              <a:t>Remainder: 2</a:t>
            </a:r>
            <a:endParaRPr lang="en-US"/>
          </a:p>
          <a:p>
            <a:endParaRPr lang="en-US"/>
          </a:p>
          <a:p>
            <a:r>
              <a:rPr lang="en-US"/>
              <a:t>Active_length: 0 </a:t>
            </a:r>
            <a:endParaRPr lang="en-US"/>
          </a:p>
        </p:txBody>
      </p:sp>
      <p:sp>
        <p:nvSpPr>
          <p:cNvPr id="7" name="Text Box 6"/>
          <p:cNvSpPr txBox="1"/>
          <p:nvPr/>
        </p:nvSpPr>
        <p:spPr>
          <a:xfrm>
            <a:off x="66040" y="2175510"/>
            <a:ext cx="3632200" cy="4523105"/>
          </a:xfrm>
          <a:prstGeom prst="rect">
            <a:avLst/>
          </a:prstGeom>
          <a:noFill/>
        </p:spPr>
        <p:txBody>
          <a:bodyPr wrap="square" rtlCol="0">
            <a:spAutoFit/>
          </a:bodyPr>
          <a:p>
            <a:r>
              <a:rPr lang="en-US"/>
              <a:t>Steps taken: </a:t>
            </a:r>
            <a:endParaRPr lang="en-US"/>
          </a:p>
          <a:p>
            <a:r>
              <a:rPr lang="en-US"/>
              <a:t>Now after inserting onto a node that isnt the root we move to the next internal node it is pointing too which using suffix links </a:t>
            </a:r>
            <a:endParaRPr lang="en-US"/>
          </a:p>
          <a:p>
            <a:endParaRPr lang="en-US"/>
          </a:p>
          <a:p>
            <a:r>
              <a:rPr lang="en-US"/>
              <a:t>now we insert “a$” by checking if any edges start with “$”. Yes so we </a:t>
            </a:r>
            <a:endParaRPr lang="en-US"/>
          </a:p>
          <a:p>
            <a:r>
              <a:rPr lang="en-US"/>
              <a:t>perform an insert. decrement remainder note still using the</a:t>
            </a:r>
            <a:endParaRPr lang="en-US"/>
          </a:p>
          <a:p>
            <a:r>
              <a:rPr lang="en-US"/>
              <a:t>previous active length that should be </a:t>
            </a:r>
            <a:endParaRPr lang="en-US"/>
          </a:p>
          <a:p>
            <a:r>
              <a:rPr lang="en-US"/>
              <a:t>1.  </a:t>
            </a:r>
            <a:endParaRPr lang="en-US"/>
          </a:p>
          <a:p>
            <a:r>
              <a:rPr lang="en-US"/>
              <a:t>Since we have no active edge and has no suffix links the active node is the root </a:t>
            </a:r>
            <a:endParaRPr lang="en-US"/>
          </a:p>
          <a:p>
            <a:r>
              <a:rPr lang="en-US"/>
              <a:t>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80025"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055235" y="970280"/>
            <a:ext cx="1059180" cy="306705"/>
          </a:xfrm>
          <a:prstGeom prst="rect">
            <a:avLst/>
          </a:prstGeom>
          <a:noFill/>
        </p:spPr>
        <p:txBody>
          <a:bodyPr wrap="square" rtlCol="0">
            <a:spAutoFit/>
          </a:bodyPr>
          <a:p>
            <a:pPr algn="ctr"/>
            <a:r>
              <a:rPr lang="en-US" sz="1400"/>
              <a:t>bananasna$</a:t>
            </a:r>
            <a:endParaRPr lang="en-US" sz="1400"/>
          </a:p>
        </p:txBody>
      </p:sp>
      <p:cxnSp>
        <p:nvCxnSpPr>
          <p:cNvPr id="14" name="Straight Arrow Connector 13"/>
          <p:cNvCxnSpPr/>
          <p:nvPr/>
        </p:nvCxnSpPr>
        <p:spPr>
          <a:xfrm flipH="1" flipV="1">
            <a:off x="11359515" y="102616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464050" y="915670"/>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5938520"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sna$</a:t>
            </a:r>
            <a:endParaRPr lang="en-US" sz="1400"/>
          </a:p>
        </p:txBody>
      </p:sp>
      <p:sp>
        <p:nvSpPr>
          <p:cNvPr id="30" name="Oval 29"/>
          <p:cNvSpPr/>
          <p:nvPr/>
        </p:nvSpPr>
        <p:spPr>
          <a:xfrm>
            <a:off x="6107430" y="1378585"/>
            <a:ext cx="527050" cy="4794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2927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1435" y="2503805"/>
            <a:ext cx="741045" cy="450215"/>
            <a:chOff x="9402" y="2374"/>
            <a:chExt cx="1167" cy="709"/>
          </a:xfrm>
        </p:grpSpPr>
        <p:sp>
          <p:nvSpPr>
            <p:cNvPr id="34" name="Rectangles 33"/>
            <p:cNvSpPr/>
            <p:nvPr/>
          </p:nvSpPr>
          <p:spPr>
            <a:xfrm>
              <a:off x="9402" y="2374"/>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nasna$</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sna$</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sna$</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nasna$</a:t>
            </a:r>
            <a:endParaRPr lang="en-US" sz="1400"/>
          </a:p>
        </p:txBody>
      </p:sp>
      <p:cxnSp>
        <p:nvCxnSpPr>
          <p:cNvPr id="47" name="Straight Connector 46"/>
          <p:cNvCxnSpPr>
            <a:stCxn id="9" idx="6"/>
          </p:cNvCxnSpPr>
          <p:nvPr/>
        </p:nvCxnSpPr>
        <p:spPr>
          <a:xfrm>
            <a:off x="5856605" y="495935"/>
            <a:ext cx="1363980" cy="819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945630" y="1315085"/>
            <a:ext cx="603885" cy="450215"/>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6271895" y="663575"/>
            <a:ext cx="862965" cy="306705"/>
          </a:xfrm>
          <a:prstGeom prst="rect">
            <a:avLst/>
          </a:prstGeom>
          <a:noFill/>
        </p:spPr>
        <p:txBody>
          <a:bodyPr wrap="square" rtlCol="0">
            <a:spAutoFit/>
          </a:bodyPr>
          <a:p>
            <a:pPr algn="ctr"/>
            <a:r>
              <a:rPr lang="en-US" sz="1400"/>
              <a:t>sna$</a:t>
            </a:r>
            <a:endParaRPr lang="en-US" sz="1400"/>
          </a:p>
        </p:txBody>
      </p:sp>
      <p:grpSp>
        <p:nvGrpSpPr>
          <p:cNvPr id="54" name="Group 53"/>
          <p:cNvGrpSpPr/>
          <p:nvPr/>
        </p:nvGrpSpPr>
        <p:grpSpPr>
          <a:xfrm>
            <a:off x="7220585" y="2502535"/>
            <a:ext cx="603885" cy="450215"/>
            <a:chOff x="9640" y="2373"/>
            <a:chExt cx="951" cy="709"/>
          </a:xfrm>
        </p:grpSpPr>
        <p:sp>
          <p:nvSpPr>
            <p:cNvPr id="55" name="Rectangles 54"/>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Text Box 55"/>
            <p:cNvSpPr txBox="1"/>
            <p:nvPr/>
          </p:nvSpPr>
          <p:spPr>
            <a:xfrm>
              <a:off x="9647" y="2437"/>
              <a:ext cx="922" cy="580"/>
            </a:xfrm>
            <a:prstGeom prst="rect">
              <a:avLst/>
            </a:prstGeom>
            <a:noFill/>
          </p:spPr>
          <p:txBody>
            <a:bodyPr wrap="square" rtlCol="0">
              <a:spAutoFit/>
            </a:bodyPr>
            <a:p>
              <a:pPr algn="ctr"/>
              <a:r>
                <a:rPr lang="en-US"/>
                <a:t>8</a:t>
              </a:r>
              <a:endParaRPr lang="en-US"/>
            </a:p>
          </p:txBody>
        </p:sp>
      </p:grpSp>
      <p:cxnSp>
        <p:nvCxnSpPr>
          <p:cNvPr id="57" name="Straight Connector 56"/>
          <p:cNvCxnSpPr>
            <a:stCxn id="30" idx="6"/>
            <a:endCxn id="56" idx="0"/>
          </p:cNvCxnSpPr>
          <p:nvPr/>
        </p:nvCxnSpPr>
        <p:spPr>
          <a:xfrm>
            <a:off x="6634480" y="1618615"/>
            <a:ext cx="883285" cy="9245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 Box 57"/>
          <p:cNvSpPr txBox="1"/>
          <p:nvPr/>
        </p:nvSpPr>
        <p:spPr>
          <a:xfrm>
            <a:off x="6816090" y="1928495"/>
            <a:ext cx="862965" cy="306705"/>
          </a:xfrm>
          <a:prstGeom prst="rect">
            <a:avLst/>
          </a:prstGeom>
          <a:noFill/>
        </p:spPr>
        <p:txBody>
          <a:bodyPr wrap="square" rtlCol="0">
            <a:spAutoFit/>
          </a:bodyPr>
          <a:p>
            <a:pPr algn="ctr"/>
            <a:r>
              <a:rPr lang="en-US" sz="1400"/>
              <a:t>$</a:t>
            </a:r>
            <a:endParaRPr lang="en-US" sz="1400"/>
          </a:p>
        </p:txBody>
      </p:sp>
      <p:cxnSp>
        <p:nvCxnSpPr>
          <p:cNvPr id="59" name="Curved Connector 58"/>
          <p:cNvCxnSpPr>
            <a:stCxn id="30" idx="4"/>
            <a:endCxn id="21" idx="4"/>
          </p:cNvCxnSpPr>
          <p:nvPr/>
        </p:nvCxnSpPr>
        <p:spPr>
          <a:xfrm rot="5400000">
            <a:off x="5528310" y="1085215"/>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a:stCxn id="38" idx="6"/>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30" idx="6"/>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cxnSp>
        <p:nvCxnSpPr>
          <p:cNvPr id="66" name="Straight Connector 65"/>
          <p:cNvCxnSpPr>
            <a:stCxn id="21" idx="2"/>
          </p:cNvCxnSpPr>
          <p:nvPr/>
        </p:nvCxnSpPr>
        <p:spPr>
          <a:xfrm flipH="1">
            <a:off x="3966210" y="1689100"/>
            <a:ext cx="525780" cy="220345"/>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339465" y="1856105"/>
            <a:ext cx="603885" cy="450215"/>
            <a:chOff x="6960" y="2309"/>
            <a:chExt cx="951" cy="709"/>
          </a:xfrm>
        </p:grpSpPr>
        <p:sp>
          <p:nvSpPr>
            <p:cNvPr id="68" name="Rectangles 67"/>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Text Box 68"/>
            <p:cNvSpPr txBox="1"/>
            <p:nvPr/>
          </p:nvSpPr>
          <p:spPr>
            <a:xfrm>
              <a:off x="6989" y="2373"/>
              <a:ext cx="922" cy="580"/>
            </a:xfrm>
            <a:prstGeom prst="rect">
              <a:avLst/>
            </a:prstGeom>
            <a:noFill/>
          </p:spPr>
          <p:txBody>
            <a:bodyPr wrap="square" rtlCol="0">
              <a:spAutoFit/>
            </a:bodyPr>
            <a:p>
              <a:pPr algn="ctr"/>
              <a:r>
                <a:rPr lang="en-US"/>
                <a:t>9</a:t>
              </a:r>
              <a:endParaRPr lang="en-US"/>
            </a:p>
          </p:txBody>
        </p:sp>
      </p:grpSp>
      <p:sp>
        <p:nvSpPr>
          <p:cNvPr id="70" name="Text Box 69"/>
          <p:cNvSpPr txBox="1"/>
          <p:nvPr/>
        </p:nvSpPr>
        <p:spPr>
          <a:xfrm>
            <a:off x="3657600" y="1480820"/>
            <a:ext cx="806450" cy="306705"/>
          </a:xfrm>
          <a:prstGeom prst="rect">
            <a:avLst/>
          </a:prstGeom>
          <a:noFill/>
        </p:spPr>
        <p:txBody>
          <a:bodyPr wrap="square" rtlCol="0">
            <a:spAutoFit/>
          </a:bodyPr>
          <a:p>
            <a:pPr algn="ctr"/>
            <a:r>
              <a:rPr lang="en-US" sz="1400">
                <a:solidFill>
                  <a:schemeClr val="tx1"/>
                </a:solidFill>
              </a:rPr>
              <a:t>$</a:t>
            </a:r>
            <a:endParaRPr lang="en-US" sz="1400">
              <a:solidFill>
                <a:schemeClr val="tx1"/>
              </a:solidFill>
            </a:endParaRPr>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34290" y="0"/>
            <a:ext cx="12192000" cy="6858000"/>
          </a:xfrm>
          <a:prstGeom prst="rect">
            <a:avLst/>
          </a:prstGeom>
          <a:noFill/>
          <a:ln w="9525">
            <a:noFill/>
          </a:ln>
        </p:spPr>
      </p:pic>
      <p:sp>
        <p:nvSpPr>
          <p:cNvPr id="2" name="Text Box 1"/>
          <p:cNvSpPr txBox="1"/>
          <p:nvPr/>
        </p:nvSpPr>
        <p:spPr>
          <a:xfrm>
            <a:off x="0" y="23495"/>
            <a:ext cx="12115165" cy="1198880"/>
          </a:xfrm>
          <a:prstGeom prst="rect">
            <a:avLst/>
          </a:prstGeom>
          <a:noFill/>
        </p:spPr>
        <p:txBody>
          <a:bodyPr wrap="square" rtlCol="0">
            <a:spAutoFit/>
          </a:bodyPr>
          <a:p>
            <a:pPr algn="ctr"/>
            <a:r>
              <a:rPr lang="en-US" sz="7200"/>
              <a:t>  </a:t>
            </a:r>
            <a:endParaRPr lang="en-US" sz="7200"/>
          </a:p>
        </p:txBody>
      </p:sp>
      <p:sp>
        <p:nvSpPr>
          <p:cNvPr id="5" name="Text Box 4"/>
          <p:cNvSpPr txBox="1"/>
          <p:nvPr/>
        </p:nvSpPr>
        <p:spPr>
          <a:xfrm>
            <a:off x="66040" y="145415"/>
            <a:ext cx="2351405" cy="2030095"/>
          </a:xfrm>
          <a:prstGeom prst="rect">
            <a:avLst/>
          </a:prstGeom>
          <a:noFill/>
        </p:spPr>
        <p:txBody>
          <a:bodyPr wrap="square" rtlCol="0">
            <a:spAutoFit/>
          </a:bodyPr>
          <a:p>
            <a:r>
              <a:rPr lang="en-US"/>
              <a:t>Values after processing</a:t>
            </a:r>
            <a:endParaRPr lang="en-US"/>
          </a:p>
          <a:p>
            <a:endParaRPr lang="en-US"/>
          </a:p>
          <a:p>
            <a:r>
              <a:rPr lang="en-US"/>
              <a:t>Step: 10</a:t>
            </a:r>
            <a:endParaRPr lang="en-US"/>
          </a:p>
          <a:p>
            <a:endParaRPr lang="en-US"/>
          </a:p>
          <a:p>
            <a:r>
              <a:rPr lang="en-US"/>
              <a:t>Remainder: 0</a:t>
            </a:r>
            <a:endParaRPr lang="en-US"/>
          </a:p>
          <a:p>
            <a:endParaRPr lang="en-US"/>
          </a:p>
          <a:p>
            <a:r>
              <a:rPr lang="en-US"/>
              <a:t>Active_length: 0 </a:t>
            </a:r>
            <a:endParaRPr lang="en-US"/>
          </a:p>
        </p:txBody>
      </p:sp>
      <p:sp>
        <p:nvSpPr>
          <p:cNvPr id="7" name="Text Box 6"/>
          <p:cNvSpPr txBox="1"/>
          <p:nvPr/>
        </p:nvSpPr>
        <p:spPr>
          <a:xfrm>
            <a:off x="66040" y="2175510"/>
            <a:ext cx="3632200" cy="2306955"/>
          </a:xfrm>
          <a:prstGeom prst="rect">
            <a:avLst/>
          </a:prstGeom>
          <a:noFill/>
        </p:spPr>
        <p:txBody>
          <a:bodyPr wrap="square" rtlCol="0">
            <a:spAutoFit/>
          </a:bodyPr>
          <a:p>
            <a:r>
              <a:rPr lang="en-US"/>
              <a:t>Steps taken: </a:t>
            </a:r>
            <a:endParaRPr lang="en-US"/>
          </a:p>
          <a:p>
            <a:r>
              <a:rPr lang="en-US"/>
              <a:t>Now inserting “$”. check if any edge </a:t>
            </a:r>
            <a:endParaRPr lang="en-US"/>
          </a:p>
          <a:p>
            <a:r>
              <a:rPr lang="en-US"/>
              <a:t>attached to root begins with “$”. NO</a:t>
            </a:r>
            <a:endParaRPr lang="en-US"/>
          </a:p>
          <a:p>
            <a:r>
              <a:rPr lang="en-US"/>
              <a:t>perform an insert and decrement </a:t>
            </a:r>
            <a:endParaRPr lang="en-US"/>
          </a:p>
          <a:p>
            <a:endParaRPr lang="en-US"/>
          </a:p>
          <a:p>
            <a:r>
              <a:rPr lang="en-US"/>
              <a:t>Then the tree is complete because there is no more character to be added  </a:t>
            </a:r>
            <a:endParaRPr lang="en-US"/>
          </a:p>
        </p:txBody>
      </p:sp>
      <p:sp>
        <p:nvSpPr>
          <p:cNvPr id="8" name="Text Box 7"/>
          <p:cNvSpPr txBox="1"/>
          <p:nvPr/>
        </p:nvSpPr>
        <p:spPr>
          <a:xfrm>
            <a:off x="9048750" y="145415"/>
            <a:ext cx="3143250" cy="1476375"/>
          </a:xfrm>
          <a:prstGeom prst="rect">
            <a:avLst/>
          </a:prstGeom>
          <a:noFill/>
        </p:spPr>
        <p:txBody>
          <a:bodyPr wrap="square" rtlCol="0">
            <a:spAutoFit/>
          </a:bodyPr>
          <a:p>
            <a:r>
              <a:rPr lang="en-US"/>
              <a:t>character being inserted: </a:t>
            </a:r>
            <a:endParaRPr lang="en-US"/>
          </a:p>
          <a:p>
            <a:endParaRPr lang="en-US" b="1"/>
          </a:p>
          <a:p>
            <a:pPr algn="ctr"/>
            <a:r>
              <a:rPr lang="en-US" b="1"/>
              <a:t>b a n a n a s n a $</a:t>
            </a:r>
            <a:endParaRPr lang="en-US"/>
          </a:p>
          <a:p>
            <a:endParaRPr lang="en-US"/>
          </a:p>
          <a:p>
            <a:r>
              <a:rPr lang="en-US"/>
              <a:t> </a:t>
            </a:r>
            <a:endParaRPr lang="en-US"/>
          </a:p>
        </p:txBody>
      </p:sp>
      <p:sp>
        <p:nvSpPr>
          <p:cNvPr id="9" name="Oval 8"/>
          <p:cNvSpPr/>
          <p:nvPr/>
        </p:nvSpPr>
        <p:spPr>
          <a:xfrm>
            <a:off x="5251450" y="222250"/>
            <a:ext cx="605155" cy="54673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5554345" y="768985"/>
            <a:ext cx="381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5270500" y="1506855"/>
            <a:ext cx="603885" cy="450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5280025" y="1506855"/>
            <a:ext cx="585470" cy="368300"/>
          </a:xfrm>
          <a:prstGeom prst="rect">
            <a:avLst/>
          </a:prstGeom>
          <a:noFill/>
        </p:spPr>
        <p:txBody>
          <a:bodyPr wrap="square" rtlCol="0">
            <a:spAutoFit/>
          </a:bodyPr>
          <a:p>
            <a:pPr algn="ctr"/>
            <a:r>
              <a:rPr lang="en-US"/>
              <a:t>1</a:t>
            </a:r>
            <a:endParaRPr lang="en-US"/>
          </a:p>
        </p:txBody>
      </p:sp>
      <p:sp>
        <p:nvSpPr>
          <p:cNvPr id="13" name="Text Box 12"/>
          <p:cNvSpPr txBox="1"/>
          <p:nvPr/>
        </p:nvSpPr>
        <p:spPr>
          <a:xfrm>
            <a:off x="5055235" y="970280"/>
            <a:ext cx="1059180" cy="306705"/>
          </a:xfrm>
          <a:prstGeom prst="rect">
            <a:avLst/>
          </a:prstGeom>
          <a:noFill/>
        </p:spPr>
        <p:txBody>
          <a:bodyPr wrap="square" rtlCol="0">
            <a:spAutoFit/>
          </a:bodyPr>
          <a:p>
            <a:pPr algn="ctr"/>
            <a:r>
              <a:rPr lang="en-US" sz="1400"/>
              <a:t>bananasna$</a:t>
            </a:r>
            <a:endParaRPr lang="en-US" sz="1400"/>
          </a:p>
        </p:txBody>
      </p:sp>
      <p:cxnSp>
        <p:nvCxnSpPr>
          <p:cNvPr id="14" name="Straight Arrow Connector 13"/>
          <p:cNvCxnSpPr/>
          <p:nvPr/>
        </p:nvCxnSpPr>
        <p:spPr>
          <a:xfrm flipH="1" flipV="1">
            <a:off x="11359515" y="1026160"/>
            <a:ext cx="9525" cy="26797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9" idx="3"/>
          </p:cNvCxnSpPr>
          <p:nvPr/>
        </p:nvCxnSpPr>
        <p:spPr>
          <a:xfrm flipH="1">
            <a:off x="4791710" y="688975"/>
            <a:ext cx="548640" cy="7600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357880" y="4501515"/>
            <a:ext cx="603885" cy="449580"/>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4464050" y="915670"/>
            <a:ext cx="806450" cy="306705"/>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5767705" y="688975"/>
            <a:ext cx="567055" cy="6927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5938520" y="915670"/>
            <a:ext cx="763270" cy="306705"/>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5636260" y="2503805"/>
            <a:ext cx="603250" cy="449580"/>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4491990" y="1449070"/>
            <a:ext cx="527050" cy="4794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4216400" y="1858010"/>
            <a:ext cx="353060" cy="846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4941570" y="1858010"/>
            <a:ext cx="113665" cy="645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752975" y="2503170"/>
            <a:ext cx="603885" cy="450215"/>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3698240" y="2102485"/>
            <a:ext cx="862965" cy="306705"/>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4696460" y="2062480"/>
            <a:ext cx="862965" cy="306705"/>
          </a:xfrm>
          <a:prstGeom prst="rect">
            <a:avLst/>
          </a:prstGeom>
          <a:noFill/>
        </p:spPr>
        <p:txBody>
          <a:bodyPr wrap="square" rtlCol="0">
            <a:spAutoFit/>
          </a:bodyPr>
          <a:p>
            <a:pPr algn="ctr"/>
            <a:r>
              <a:rPr lang="en-US" sz="1400"/>
              <a:t>sna$</a:t>
            </a:r>
            <a:endParaRPr lang="en-US" sz="1400"/>
          </a:p>
        </p:txBody>
      </p:sp>
      <p:sp>
        <p:nvSpPr>
          <p:cNvPr id="30" name="Oval 29"/>
          <p:cNvSpPr/>
          <p:nvPr/>
        </p:nvSpPr>
        <p:spPr>
          <a:xfrm>
            <a:off x="6107430" y="1378585"/>
            <a:ext cx="527050" cy="4794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5938520" y="1787525"/>
            <a:ext cx="246380" cy="71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6557010" y="1787525"/>
            <a:ext cx="292735" cy="7562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1435" y="2503805"/>
            <a:ext cx="741045" cy="450215"/>
            <a:chOff x="9402" y="2374"/>
            <a:chExt cx="1167" cy="709"/>
          </a:xfrm>
        </p:grpSpPr>
        <p:sp>
          <p:nvSpPr>
            <p:cNvPr id="34" name="Rectangles 33"/>
            <p:cNvSpPr/>
            <p:nvPr/>
          </p:nvSpPr>
          <p:spPr>
            <a:xfrm>
              <a:off x="9402" y="2374"/>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5435600" y="2014220"/>
            <a:ext cx="862965" cy="306705"/>
          </a:xfrm>
          <a:prstGeom prst="rect">
            <a:avLst/>
          </a:prstGeom>
          <a:noFill/>
        </p:spPr>
        <p:txBody>
          <a:bodyPr wrap="square" rtlCol="0">
            <a:spAutoFit/>
          </a:bodyPr>
          <a:p>
            <a:pPr algn="ctr"/>
            <a:r>
              <a:rPr lang="en-US" sz="1400"/>
              <a:t>nasna$</a:t>
            </a:r>
            <a:endParaRPr lang="en-US" sz="1400"/>
          </a:p>
        </p:txBody>
      </p:sp>
      <p:sp>
        <p:nvSpPr>
          <p:cNvPr id="37" name="Text Box 36"/>
          <p:cNvSpPr txBox="1"/>
          <p:nvPr/>
        </p:nvSpPr>
        <p:spPr>
          <a:xfrm>
            <a:off x="6351270" y="1959610"/>
            <a:ext cx="862965" cy="306705"/>
          </a:xfrm>
          <a:prstGeom prst="rect">
            <a:avLst/>
          </a:prstGeom>
          <a:noFill/>
        </p:spPr>
        <p:txBody>
          <a:bodyPr wrap="square" rtlCol="0">
            <a:spAutoFit/>
          </a:bodyPr>
          <a:p>
            <a:pPr algn="ctr"/>
            <a:r>
              <a:rPr lang="en-US" sz="1400"/>
              <a:t>sna$</a:t>
            </a:r>
            <a:endParaRPr lang="en-US" sz="1400"/>
          </a:p>
        </p:txBody>
      </p:sp>
      <p:sp>
        <p:nvSpPr>
          <p:cNvPr id="38" name="Oval 37"/>
          <p:cNvSpPr/>
          <p:nvPr/>
        </p:nvSpPr>
        <p:spPr>
          <a:xfrm>
            <a:off x="3961765" y="2704465"/>
            <a:ext cx="52705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3669030" y="3113405"/>
            <a:ext cx="370205" cy="14287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187825" y="4542155"/>
            <a:ext cx="603885" cy="450215"/>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4411345" y="3113405"/>
            <a:ext cx="78740" cy="14287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4187825" y="3916045"/>
            <a:ext cx="862965" cy="306705"/>
          </a:xfrm>
          <a:prstGeom prst="rect">
            <a:avLst/>
          </a:prstGeom>
          <a:noFill/>
        </p:spPr>
        <p:txBody>
          <a:bodyPr wrap="square" rtlCol="0">
            <a:spAutoFit/>
          </a:bodyPr>
          <a:p>
            <a:pPr algn="ctr"/>
            <a:r>
              <a:rPr lang="en-US" sz="1400"/>
              <a:t>sna$</a:t>
            </a:r>
            <a:endParaRPr lang="en-US" sz="1400"/>
          </a:p>
        </p:txBody>
      </p:sp>
      <p:sp>
        <p:nvSpPr>
          <p:cNvPr id="46" name="Text Box 45"/>
          <p:cNvSpPr txBox="1"/>
          <p:nvPr/>
        </p:nvSpPr>
        <p:spPr>
          <a:xfrm>
            <a:off x="3489960" y="3916045"/>
            <a:ext cx="862965" cy="306705"/>
          </a:xfrm>
          <a:prstGeom prst="rect">
            <a:avLst/>
          </a:prstGeom>
          <a:noFill/>
        </p:spPr>
        <p:txBody>
          <a:bodyPr wrap="square" rtlCol="0">
            <a:spAutoFit/>
          </a:bodyPr>
          <a:p>
            <a:pPr algn="ctr"/>
            <a:r>
              <a:rPr lang="en-US" sz="1400"/>
              <a:t>nasna$</a:t>
            </a:r>
            <a:endParaRPr lang="en-US" sz="1400"/>
          </a:p>
        </p:txBody>
      </p:sp>
      <p:cxnSp>
        <p:nvCxnSpPr>
          <p:cNvPr id="47" name="Straight Connector 46"/>
          <p:cNvCxnSpPr>
            <a:stCxn id="9" idx="6"/>
          </p:cNvCxnSpPr>
          <p:nvPr/>
        </p:nvCxnSpPr>
        <p:spPr>
          <a:xfrm>
            <a:off x="5856605" y="495935"/>
            <a:ext cx="1363980" cy="819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945630" y="1315085"/>
            <a:ext cx="603885" cy="450215"/>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6271895" y="663575"/>
            <a:ext cx="862965" cy="306705"/>
          </a:xfrm>
          <a:prstGeom prst="rect">
            <a:avLst/>
          </a:prstGeom>
          <a:noFill/>
        </p:spPr>
        <p:txBody>
          <a:bodyPr wrap="square" rtlCol="0">
            <a:spAutoFit/>
          </a:bodyPr>
          <a:p>
            <a:pPr algn="ctr"/>
            <a:r>
              <a:rPr lang="en-US" sz="1400"/>
              <a:t>sna$</a:t>
            </a:r>
            <a:endParaRPr lang="en-US" sz="1400"/>
          </a:p>
        </p:txBody>
      </p:sp>
      <p:grpSp>
        <p:nvGrpSpPr>
          <p:cNvPr id="54" name="Group 53"/>
          <p:cNvGrpSpPr/>
          <p:nvPr/>
        </p:nvGrpSpPr>
        <p:grpSpPr>
          <a:xfrm>
            <a:off x="7220585" y="2502535"/>
            <a:ext cx="603885" cy="450215"/>
            <a:chOff x="9640" y="2373"/>
            <a:chExt cx="951" cy="709"/>
          </a:xfrm>
        </p:grpSpPr>
        <p:sp>
          <p:nvSpPr>
            <p:cNvPr id="55" name="Rectangles 54"/>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Text Box 55"/>
            <p:cNvSpPr txBox="1"/>
            <p:nvPr/>
          </p:nvSpPr>
          <p:spPr>
            <a:xfrm>
              <a:off x="9647" y="2437"/>
              <a:ext cx="922" cy="580"/>
            </a:xfrm>
            <a:prstGeom prst="rect">
              <a:avLst/>
            </a:prstGeom>
            <a:noFill/>
          </p:spPr>
          <p:txBody>
            <a:bodyPr wrap="square" rtlCol="0">
              <a:spAutoFit/>
            </a:bodyPr>
            <a:p>
              <a:pPr algn="ctr"/>
              <a:r>
                <a:rPr lang="en-US"/>
                <a:t>8</a:t>
              </a:r>
              <a:endParaRPr lang="en-US"/>
            </a:p>
          </p:txBody>
        </p:sp>
      </p:grpSp>
      <p:cxnSp>
        <p:nvCxnSpPr>
          <p:cNvPr id="57" name="Straight Connector 56"/>
          <p:cNvCxnSpPr>
            <a:stCxn id="30" idx="6"/>
            <a:endCxn id="56" idx="0"/>
          </p:cNvCxnSpPr>
          <p:nvPr/>
        </p:nvCxnSpPr>
        <p:spPr>
          <a:xfrm>
            <a:off x="6634480" y="1618615"/>
            <a:ext cx="883285" cy="9245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 Box 57"/>
          <p:cNvSpPr txBox="1"/>
          <p:nvPr/>
        </p:nvSpPr>
        <p:spPr>
          <a:xfrm>
            <a:off x="6816090" y="1928495"/>
            <a:ext cx="862965" cy="306705"/>
          </a:xfrm>
          <a:prstGeom prst="rect">
            <a:avLst/>
          </a:prstGeom>
          <a:noFill/>
        </p:spPr>
        <p:txBody>
          <a:bodyPr wrap="square" rtlCol="0">
            <a:spAutoFit/>
          </a:bodyPr>
          <a:p>
            <a:pPr algn="ctr"/>
            <a:r>
              <a:rPr lang="en-US" sz="1400"/>
              <a:t>$</a:t>
            </a:r>
            <a:endParaRPr lang="en-US" sz="1400"/>
          </a:p>
        </p:txBody>
      </p:sp>
      <p:cxnSp>
        <p:nvCxnSpPr>
          <p:cNvPr id="59" name="Curved Connector 58"/>
          <p:cNvCxnSpPr>
            <a:stCxn id="30" idx="4"/>
            <a:endCxn id="21" idx="4"/>
          </p:cNvCxnSpPr>
          <p:nvPr/>
        </p:nvCxnSpPr>
        <p:spPr>
          <a:xfrm rot="5400000">
            <a:off x="5528310" y="1085215"/>
            <a:ext cx="70485" cy="1615440"/>
          </a:xfrm>
          <a:prstGeom prst="curvedConnector3">
            <a:avLst>
              <a:gd name="adj1" fmla="val 274324"/>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488815" y="1598930"/>
            <a:ext cx="3910330" cy="1507490"/>
            <a:chOff x="7069" y="2548"/>
            <a:chExt cx="6158" cy="2374"/>
          </a:xfrm>
        </p:grpSpPr>
        <p:cxnSp>
          <p:nvCxnSpPr>
            <p:cNvPr id="60" name="Curved Connector 59"/>
            <p:cNvCxnSpPr>
              <a:stCxn id="38" idx="6"/>
            </p:cNvCxnSpPr>
            <p:nvPr/>
          </p:nvCxnSpPr>
          <p:spPr>
            <a:xfrm>
              <a:off x="7069" y="4637"/>
              <a:ext cx="6159" cy="272"/>
            </a:xfrm>
            <a:prstGeom prst="curvedConnector3">
              <a:avLst>
                <a:gd name="adj1" fmla="val 2955"/>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30" idx="6"/>
            </p:cNvCxnSpPr>
            <p:nvPr/>
          </p:nvCxnSpPr>
          <p:spPr>
            <a:xfrm rot="10800000">
              <a:off x="10447" y="2548"/>
              <a:ext cx="2659" cy="2375"/>
            </a:xfrm>
            <a:prstGeom prst="curvedConnector3">
              <a:avLst>
                <a:gd name="adj1" fmla="val 7408"/>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cxnSp>
        <p:nvCxnSpPr>
          <p:cNvPr id="66" name="Straight Connector 65"/>
          <p:cNvCxnSpPr>
            <a:stCxn id="21" idx="2"/>
          </p:cNvCxnSpPr>
          <p:nvPr/>
        </p:nvCxnSpPr>
        <p:spPr>
          <a:xfrm flipH="1">
            <a:off x="3966210" y="1689100"/>
            <a:ext cx="525780" cy="220345"/>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339465" y="1856105"/>
            <a:ext cx="603885" cy="450215"/>
            <a:chOff x="6960" y="2309"/>
            <a:chExt cx="951" cy="709"/>
          </a:xfrm>
        </p:grpSpPr>
        <p:sp>
          <p:nvSpPr>
            <p:cNvPr id="68" name="Rectangles 67"/>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Text Box 68"/>
            <p:cNvSpPr txBox="1"/>
            <p:nvPr/>
          </p:nvSpPr>
          <p:spPr>
            <a:xfrm>
              <a:off x="6989" y="2373"/>
              <a:ext cx="922" cy="580"/>
            </a:xfrm>
            <a:prstGeom prst="rect">
              <a:avLst/>
            </a:prstGeom>
            <a:noFill/>
          </p:spPr>
          <p:txBody>
            <a:bodyPr wrap="square" rtlCol="0">
              <a:spAutoFit/>
            </a:bodyPr>
            <a:p>
              <a:pPr algn="ctr"/>
              <a:r>
                <a:rPr lang="en-US"/>
                <a:t>9</a:t>
              </a:r>
              <a:endParaRPr lang="en-US"/>
            </a:p>
          </p:txBody>
        </p:sp>
      </p:grpSp>
      <p:sp>
        <p:nvSpPr>
          <p:cNvPr id="70" name="Text Box 69"/>
          <p:cNvSpPr txBox="1"/>
          <p:nvPr/>
        </p:nvSpPr>
        <p:spPr>
          <a:xfrm>
            <a:off x="3657600" y="1480820"/>
            <a:ext cx="806450" cy="306705"/>
          </a:xfrm>
          <a:prstGeom prst="rect">
            <a:avLst/>
          </a:prstGeom>
          <a:noFill/>
        </p:spPr>
        <p:txBody>
          <a:bodyPr wrap="square" rtlCol="0">
            <a:spAutoFit/>
          </a:bodyPr>
          <a:p>
            <a:pPr algn="ctr"/>
            <a:r>
              <a:rPr lang="en-US" sz="1400">
                <a:solidFill>
                  <a:schemeClr val="tx1"/>
                </a:solidFill>
              </a:rPr>
              <a:t>$</a:t>
            </a:r>
            <a:endParaRPr lang="en-US" sz="1400">
              <a:solidFill>
                <a:schemeClr val="tx1"/>
              </a:solidFill>
            </a:endParaRPr>
          </a:p>
        </p:txBody>
      </p:sp>
      <p:cxnSp>
        <p:nvCxnSpPr>
          <p:cNvPr id="43" name="Straight Connector 42"/>
          <p:cNvCxnSpPr>
            <a:stCxn id="9" idx="7"/>
          </p:cNvCxnSpPr>
          <p:nvPr/>
        </p:nvCxnSpPr>
        <p:spPr>
          <a:xfrm>
            <a:off x="5767705" y="302260"/>
            <a:ext cx="2463800" cy="926465"/>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7945120" y="1238885"/>
            <a:ext cx="603885" cy="450215"/>
            <a:chOff x="9640" y="2373"/>
            <a:chExt cx="951" cy="709"/>
          </a:xfrm>
        </p:grpSpPr>
        <p:sp>
          <p:nvSpPr>
            <p:cNvPr id="51" name="Rectangles 50"/>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a:off x="9647" y="2437"/>
              <a:ext cx="922" cy="580"/>
            </a:xfrm>
            <a:prstGeom prst="rect">
              <a:avLst/>
            </a:prstGeom>
            <a:noFill/>
          </p:spPr>
          <p:txBody>
            <a:bodyPr wrap="square" rtlCol="0">
              <a:spAutoFit/>
            </a:bodyPr>
            <a:p>
              <a:pPr algn="ctr"/>
              <a:r>
                <a:rPr lang="en-US"/>
                <a:t>10</a:t>
              </a:r>
              <a:endParaRPr lang="en-US"/>
            </a:p>
          </p:txBody>
        </p:sp>
      </p:grpSp>
      <p:sp>
        <p:nvSpPr>
          <p:cNvPr id="64" name="Text Box 63"/>
          <p:cNvSpPr txBox="1"/>
          <p:nvPr/>
        </p:nvSpPr>
        <p:spPr>
          <a:xfrm>
            <a:off x="6945630" y="663575"/>
            <a:ext cx="806450" cy="306705"/>
          </a:xfrm>
          <a:prstGeom prst="rect">
            <a:avLst/>
          </a:prstGeom>
          <a:noFill/>
        </p:spPr>
        <p:txBody>
          <a:bodyPr wrap="square" rtlCol="0">
            <a:spAutoFit/>
          </a:bodyPr>
          <a:p>
            <a:pPr algn="ctr"/>
            <a:r>
              <a:rPr lang="en-US" sz="1400">
                <a:solidFill>
                  <a:schemeClr val="tx1"/>
                </a:solidFill>
              </a:rPr>
              <a:t>$</a:t>
            </a:r>
            <a:endParaRPr lang="en-US" sz="1400">
              <a:solidFill>
                <a:schemeClr val="tx1"/>
              </a:solidFill>
            </a:endParaRPr>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8" name="Text Box 7"/>
          <p:cNvSpPr txBox="1"/>
          <p:nvPr/>
        </p:nvSpPr>
        <p:spPr>
          <a:xfrm>
            <a:off x="9048750" y="145415"/>
            <a:ext cx="3143250" cy="645160"/>
          </a:xfrm>
          <a:prstGeom prst="rect">
            <a:avLst/>
          </a:prstGeom>
          <a:noFill/>
        </p:spPr>
        <p:txBody>
          <a:bodyPr wrap="square" rtlCol="0">
            <a:spAutoFit/>
          </a:bodyPr>
          <a:p>
            <a:endParaRPr lang="en-US"/>
          </a:p>
          <a:p>
            <a:r>
              <a:rPr lang="en-US"/>
              <a:t> </a:t>
            </a:r>
            <a:endParaRPr lang="en-US"/>
          </a:p>
        </p:txBody>
      </p:sp>
      <p:grpSp>
        <p:nvGrpSpPr>
          <p:cNvPr id="71" name="Group 70"/>
          <p:cNvGrpSpPr/>
          <p:nvPr/>
        </p:nvGrpSpPr>
        <p:grpSpPr>
          <a:xfrm>
            <a:off x="3321050" y="1343660"/>
            <a:ext cx="5209540" cy="4770120"/>
            <a:chOff x="5259" y="350"/>
            <a:chExt cx="8204" cy="7512"/>
          </a:xfrm>
        </p:grpSpPr>
        <p:sp>
          <p:nvSpPr>
            <p:cNvPr id="9" name="Oval 8"/>
            <p:cNvSpPr/>
            <p:nvPr/>
          </p:nvSpPr>
          <p:spPr>
            <a:xfrm>
              <a:off x="8270" y="350"/>
              <a:ext cx="953" cy="8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Connector 9"/>
            <p:cNvCxnSpPr>
              <a:stCxn id="9" idx="4"/>
            </p:cNvCxnSpPr>
            <p:nvPr/>
          </p:nvCxnSpPr>
          <p:spPr>
            <a:xfrm>
              <a:off x="8747" y="1211"/>
              <a:ext cx="6" cy="11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s 10"/>
            <p:cNvSpPr/>
            <p:nvPr/>
          </p:nvSpPr>
          <p:spPr>
            <a:xfrm>
              <a:off x="830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8315" y="2373"/>
              <a:ext cx="922" cy="580"/>
            </a:xfrm>
            <a:prstGeom prst="rect">
              <a:avLst/>
            </a:prstGeom>
            <a:noFill/>
          </p:spPr>
          <p:txBody>
            <a:bodyPr wrap="square" rtlCol="0">
              <a:spAutoFit/>
            </a:bodyPr>
            <a:p>
              <a:pPr algn="ctr"/>
              <a:r>
                <a:rPr lang="en-US"/>
                <a:t>1</a:t>
              </a:r>
              <a:endParaRPr lang="en-US"/>
            </a:p>
          </p:txBody>
        </p:sp>
        <p:sp>
          <p:nvSpPr>
            <p:cNvPr id="13" name="Text Box 12"/>
            <p:cNvSpPr txBox="1"/>
            <p:nvPr/>
          </p:nvSpPr>
          <p:spPr>
            <a:xfrm>
              <a:off x="7961" y="1528"/>
              <a:ext cx="1668" cy="483"/>
            </a:xfrm>
            <a:prstGeom prst="rect">
              <a:avLst/>
            </a:prstGeom>
            <a:noFill/>
          </p:spPr>
          <p:txBody>
            <a:bodyPr wrap="square" rtlCol="0">
              <a:spAutoFit/>
            </a:bodyPr>
            <a:p>
              <a:pPr algn="ctr"/>
              <a:r>
                <a:rPr lang="en-US" sz="1400"/>
                <a:t>bananasna$</a:t>
              </a:r>
              <a:endParaRPr lang="en-US" sz="1400"/>
            </a:p>
          </p:txBody>
        </p:sp>
        <p:cxnSp>
          <p:nvCxnSpPr>
            <p:cNvPr id="3" name="Straight Connector 2"/>
            <p:cNvCxnSpPr>
              <a:stCxn id="9" idx="3"/>
            </p:cNvCxnSpPr>
            <p:nvPr/>
          </p:nvCxnSpPr>
          <p:spPr>
            <a:xfrm flipH="1">
              <a:off x="7546" y="1085"/>
              <a:ext cx="864" cy="1197"/>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288" y="7089"/>
              <a:ext cx="951" cy="708"/>
              <a:chOff x="6960" y="2309"/>
              <a:chExt cx="951" cy="708"/>
            </a:xfrm>
          </p:grpSpPr>
          <p:sp>
            <p:nvSpPr>
              <p:cNvPr id="4" name="Rectangles 3"/>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989" y="2373"/>
                <a:ext cx="922" cy="580"/>
              </a:xfrm>
              <a:prstGeom prst="rect">
                <a:avLst/>
              </a:prstGeom>
              <a:noFill/>
            </p:spPr>
            <p:txBody>
              <a:bodyPr wrap="square" rtlCol="0">
                <a:spAutoFit/>
              </a:bodyPr>
              <a:p>
                <a:pPr algn="ctr"/>
                <a:r>
                  <a:rPr lang="en-US"/>
                  <a:t>2</a:t>
                </a:r>
                <a:endParaRPr lang="en-US"/>
              </a:p>
            </p:txBody>
          </p:sp>
        </p:grpSp>
        <p:sp>
          <p:nvSpPr>
            <p:cNvPr id="16" name="Text Box 15"/>
            <p:cNvSpPr txBox="1"/>
            <p:nvPr/>
          </p:nvSpPr>
          <p:spPr>
            <a:xfrm>
              <a:off x="7030" y="1442"/>
              <a:ext cx="1270" cy="483"/>
            </a:xfrm>
            <a:prstGeom prst="rect">
              <a:avLst/>
            </a:prstGeom>
            <a:noFill/>
          </p:spPr>
          <p:txBody>
            <a:bodyPr wrap="square" rtlCol="0">
              <a:spAutoFit/>
            </a:bodyPr>
            <a:p>
              <a:pPr algn="ctr"/>
              <a:r>
                <a:rPr lang="en-US" sz="1400">
                  <a:solidFill>
                    <a:schemeClr val="tx1"/>
                  </a:solidFill>
                </a:rPr>
                <a:t>a</a:t>
              </a:r>
              <a:endParaRPr lang="en-US" sz="1400">
                <a:solidFill>
                  <a:schemeClr val="tx1"/>
                </a:solidFill>
              </a:endParaRPr>
            </a:p>
          </p:txBody>
        </p:sp>
        <p:cxnSp>
          <p:nvCxnSpPr>
            <p:cNvPr id="17" name="Straight Connector 16"/>
            <p:cNvCxnSpPr>
              <a:stCxn id="9" idx="5"/>
            </p:cNvCxnSpPr>
            <p:nvPr/>
          </p:nvCxnSpPr>
          <p:spPr>
            <a:xfrm>
              <a:off x="9083" y="1085"/>
              <a:ext cx="893" cy="1091"/>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9352" y="1442"/>
              <a:ext cx="1202" cy="483"/>
            </a:xfrm>
            <a:prstGeom prst="rect">
              <a:avLst/>
            </a:prstGeom>
            <a:noFill/>
          </p:spPr>
          <p:txBody>
            <a:bodyPr wrap="square" rtlCol="0">
              <a:spAutoFit/>
            </a:bodyPr>
            <a:p>
              <a:pPr algn="ctr"/>
              <a:r>
                <a:rPr lang="en-US" sz="1400"/>
                <a:t>na</a:t>
              </a:r>
              <a:endParaRPr lang="en-US" sz="1400"/>
            </a:p>
          </p:txBody>
        </p:sp>
        <p:grpSp>
          <p:nvGrpSpPr>
            <p:cNvPr id="23" name="Group 22"/>
            <p:cNvGrpSpPr/>
            <p:nvPr/>
          </p:nvGrpSpPr>
          <p:grpSpPr>
            <a:xfrm>
              <a:off x="8876" y="3943"/>
              <a:ext cx="950" cy="708"/>
              <a:chOff x="9640" y="2373"/>
              <a:chExt cx="950" cy="708"/>
            </a:xfrm>
          </p:grpSpPr>
          <p:sp>
            <p:nvSpPr>
              <p:cNvPr id="18" name="Rectangles 17"/>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9647" y="2437"/>
                <a:ext cx="922" cy="580"/>
              </a:xfrm>
              <a:prstGeom prst="rect">
                <a:avLst/>
              </a:prstGeom>
              <a:noFill/>
            </p:spPr>
            <p:txBody>
              <a:bodyPr wrap="square" rtlCol="0">
                <a:spAutoFit/>
              </a:bodyPr>
              <a:p>
                <a:pPr algn="ctr"/>
                <a:r>
                  <a:rPr lang="en-US"/>
                  <a:t>3</a:t>
                </a:r>
                <a:endParaRPr lang="en-US"/>
              </a:p>
            </p:txBody>
          </p:sp>
        </p:grpSp>
        <p:sp>
          <p:nvSpPr>
            <p:cNvPr id="21" name="Oval 20"/>
            <p:cNvSpPr/>
            <p:nvPr/>
          </p:nvSpPr>
          <p:spPr>
            <a:xfrm>
              <a:off x="7074" y="2282"/>
              <a:ext cx="830" cy="7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 name="Straight Connector 21"/>
            <p:cNvCxnSpPr>
              <a:stCxn id="21" idx="3"/>
            </p:cNvCxnSpPr>
            <p:nvPr/>
          </p:nvCxnSpPr>
          <p:spPr>
            <a:xfrm flipH="1">
              <a:off x="6640" y="2926"/>
              <a:ext cx="556" cy="1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26" idx="0"/>
            </p:cNvCxnSpPr>
            <p:nvPr/>
          </p:nvCxnSpPr>
          <p:spPr>
            <a:xfrm>
              <a:off x="7782" y="2926"/>
              <a:ext cx="179" cy="1016"/>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485" y="3942"/>
              <a:ext cx="951" cy="709"/>
              <a:chOff x="6960" y="2309"/>
              <a:chExt cx="951" cy="709"/>
            </a:xfrm>
          </p:grpSpPr>
          <p:sp>
            <p:nvSpPr>
              <p:cNvPr id="26" name="Rectangles 25"/>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Text Box 26"/>
              <p:cNvSpPr txBox="1"/>
              <p:nvPr/>
            </p:nvSpPr>
            <p:spPr>
              <a:xfrm>
                <a:off x="6989" y="2373"/>
                <a:ext cx="922" cy="580"/>
              </a:xfrm>
              <a:prstGeom prst="rect">
                <a:avLst/>
              </a:prstGeom>
              <a:noFill/>
            </p:spPr>
            <p:txBody>
              <a:bodyPr wrap="square" rtlCol="0">
                <a:spAutoFit/>
              </a:bodyPr>
              <a:p>
                <a:pPr algn="ctr"/>
                <a:r>
                  <a:rPr lang="en-US"/>
                  <a:t>6</a:t>
                </a:r>
                <a:endParaRPr lang="en-US"/>
              </a:p>
            </p:txBody>
          </p:sp>
        </p:grpSp>
        <p:sp>
          <p:nvSpPr>
            <p:cNvPr id="28" name="Text Box 27"/>
            <p:cNvSpPr txBox="1"/>
            <p:nvPr/>
          </p:nvSpPr>
          <p:spPr>
            <a:xfrm>
              <a:off x="5824" y="3311"/>
              <a:ext cx="1359" cy="483"/>
            </a:xfrm>
            <a:prstGeom prst="rect">
              <a:avLst/>
            </a:prstGeom>
            <a:noFill/>
          </p:spPr>
          <p:txBody>
            <a:bodyPr wrap="square" rtlCol="0">
              <a:spAutoFit/>
            </a:bodyPr>
            <a:p>
              <a:pPr algn="ctr"/>
              <a:r>
                <a:rPr lang="en-US" sz="1400"/>
                <a:t>na</a:t>
              </a:r>
              <a:endParaRPr lang="en-US" sz="1400"/>
            </a:p>
          </p:txBody>
        </p:sp>
        <p:sp>
          <p:nvSpPr>
            <p:cNvPr id="29" name="Text Box 28"/>
            <p:cNvSpPr txBox="1"/>
            <p:nvPr/>
          </p:nvSpPr>
          <p:spPr>
            <a:xfrm>
              <a:off x="7396" y="3248"/>
              <a:ext cx="1359" cy="483"/>
            </a:xfrm>
            <a:prstGeom prst="rect">
              <a:avLst/>
            </a:prstGeom>
            <a:noFill/>
          </p:spPr>
          <p:txBody>
            <a:bodyPr wrap="square" rtlCol="0">
              <a:spAutoFit/>
            </a:bodyPr>
            <a:p>
              <a:pPr algn="ctr"/>
              <a:r>
                <a:rPr lang="en-US" sz="1400"/>
                <a:t>sna$</a:t>
              </a:r>
              <a:endParaRPr lang="en-US" sz="1400"/>
            </a:p>
          </p:txBody>
        </p:sp>
        <p:sp>
          <p:nvSpPr>
            <p:cNvPr id="30" name="Oval 29"/>
            <p:cNvSpPr/>
            <p:nvPr/>
          </p:nvSpPr>
          <p:spPr>
            <a:xfrm>
              <a:off x="9618" y="2171"/>
              <a:ext cx="830" cy="75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1" name="Straight Connector 30"/>
            <p:cNvCxnSpPr>
              <a:stCxn id="30" idx="3"/>
              <a:endCxn id="18" idx="0"/>
            </p:cNvCxnSpPr>
            <p:nvPr/>
          </p:nvCxnSpPr>
          <p:spPr>
            <a:xfrm flipH="1">
              <a:off x="9352" y="2815"/>
              <a:ext cx="388" cy="1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5"/>
              <a:endCxn id="35" idx="0"/>
            </p:cNvCxnSpPr>
            <p:nvPr/>
          </p:nvCxnSpPr>
          <p:spPr>
            <a:xfrm>
              <a:off x="10326" y="2815"/>
              <a:ext cx="461" cy="1191"/>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081" y="3943"/>
              <a:ext cx="1167" cy="709"/>
              <a:chOff x="9402" y="2374"/>
              <a:chExt cx="1167" cy="709"/>
            </a:xfrm>
          </p:grpSpPr>
          <p:sp>
            <p:nvSpPr>
              <p:cNvPr id="34" name="Rectangles 33"/>
              <p:cNvSpPr/>
              <p:nvPr/>
            </p:nvSpPr>
            <p:spPr>
              <a:xfrm>
                <a:off x="9402" y="2374"/>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9647" y="2437"/>
                <a:ext cx="922" cy="580"/>
              </a:xfrm>
              <a:prstGeom prst="rect">
                <a:avLst/>
              </a:prstGeom>
              <a:noFill/>
            </p:spPr>
            <p:txBody>
              <a:bodyPr wrap="square" rtlCol="0">
                <a:spAutoFit/>
              </a:bodyPr>
              <a:p>
                <a:pPr algn="ctr"/>
                <a:r>
                  <a:rPr lang="en-US"/>
                  <a:t>5</a:t>
                </a:r>
                <a:endParaRPr lang="en-US"/>
              </a:p>
            </p:txBody>
          </p:sp>
        </p:grpSp>
        <p:sp>
          <p:nvSpPr>
            <p:cNvPr id="36" name="Text Box 35"/>
            <p:cNvSpPr txBox="1"/>
            <p:nvPr/>
          </p:nvSpPr>
          <p:spPr>
            <a:xfrm>
              <a:off x="8560" y="3172"/>
              <a:ext cx="1359" cy="483"/>
            </a:xfrm>
            <a:prstGeom prst="rect">
              <a:avLst/>
            </a:prstGeom>
            <a:noFill/>
          </p:spPr>
          <p:txBody>
            <a:bodyPr wrap="square" rtlCol="0">
              <a:spAutoFit/>
            </a:bodyPr>
            <a:p>
              <a:pPr algn="ctr"/>
              <a:r>
                <a:rPr lang="en-US" sz="1400"/>
                <a:t>nasna$</a:t>
              </a:r>
              <a:endParaRPr lang="en-US" sz="1400"/>
            </a:p>
          </p:txBody>
        </p:sp>
        <p:sp>
          <p:nvSpPr>
            <p:cNvPr id="37" name="Text Box 36"/>
            <p:cNvSpPr txBox="1"/>
            <p:nvPr/>
          </p:nvSpPr>
          <p:spPr>
            <a:xfrm>
              <a:off x="10002" y="3086"/>
              <a:ext cx="1359" cy="483"/>
            </a:xfrm>
            <a:prstGeom prst="rect">
              <a:avLst/>
            </a:prstGeom>
            <a:noFill/>
          </p:spPr>
          <p:txBody>
            <a:bodyPr wrap="square" rtlCol="0">
              <a:spAutoFit/>
            </a:bodyPr>
            <a:p>
              <a:pPr algn="ctr"/>
              <a:r>
                <a:rPr lang="en-US" sz="1400"/>
                <a:t>sna$</a:t>
              </a:r>
              <a:endParaRPr lang="en-US" sz="1400"/>
            </a:p>
          </p:txBody>
        </p:sp>
        <p:sp>
          <p:nvSpPr>
            <p:cNvPr id="38" name="Oval 37"/>
            <p:cNvSpPr/>
            <p:nvPr/>
          </p:nvSpPr>
          <p:spPr>
            <a:xfrm>
              <a:off x="6239" y="4259"/>
              <a:ext cx="830" cy="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9" name="Straight Connector 38"/>
            <p:cNvCxnSpPr>
              <a:stCxn id="38" idx="3"/>
              <a:endCxn id="6" idx="0"/>
            </p:cNvCxnSpPr>
            <p:nvPr/>
          </p:nvCxnSpPr>
          <p:spPr>
            <a:xfrm flipH="1">
              <a:off x="5778" y="4903"/>
              <a:ext cx="583" cy="22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6595" y="7153"/>
              <a:ext cx="951" cy="709"/>
              <a:chOff x="6960" y="2309"/>
              <a:chExt cx="951" cy="709"/>
            </a:xfrm>
          </p:grpSpPr>
          <p:sp>
            <p:nvSpPr>
              <p:cNvPr id="41" name="Rectangles 40"/>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 Box 41"/>
              <p:cNvSpPr txBox="1"/>
              <p:nvPr/>
            </p:nvSpPr>
            <p:spPr>
              <a:xfrm>
                <a:off x="6989" y="2373"/>
                <a:ext cx="922" cy="580"/>
              </a:xfrm>
              <a:prstGeom prst="rect">
                <a:avLst/>
              </a:prstGeom>
              <a:noFill/>
            </p:spPr>
            <p:txBody>
              <a:bodyPr wrap="square" rtlCol="0">
                <a:spAutoFit/>
              </a:bodyPr>
              <a:p>
                <a:pPr algn="ctr"/>
                <a:r>
                  <a:rPr lang="en-US"/>
                  <a:t>4</a:t>
                </a:r>
                <a:endParaRPr lang="en-US"/>
              </a:p>
            </p:txBody>
          </p:sp>
        </p:grpSp>
        <p:cxnSp>
          <p:nvCxnSpPr>
            <p:cNvPr id="44" name="Straight Connector 43"/>
            <p:cNvCxnSpPr>
              <a:stCxn id="38" idx="5"/>
              <a:endCxn id="41" idx="0"/>
            </p:cNvCxnSpPr>
            <p:nvPr/>
          </p:nvCxnSpPr>
          <p:spPr>
            <a:xfrm>
              <a:off x="6947" y="4903"/>
              <a:ext cx="124" cy="22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6595" y="6167"/>
              <a:ext cx="1359" cy="483"/>
            </a:xfrm>
            <a:prstGeom prst="rect">
              <a:avLst/>
            </a:prstGeom>
            <a:noFill/>
          </p:spPr>
          <p:txBody>
            <a:bodyPr wrap="square" rtlCol="0">
              <a:spAutoFit/>
            </a:bodyPr>
            <a:p>
              <a:pPr algn="ctr"/>
              <a:r>
                <a:rPr lang="en-US" sz="1400"/>
                <a:t>sna$</a:t>
              </a:r>
              <a:endParaRPr lang="en-US" sz="1400"/>
            </a:p>
          </p:txBody>
        </p:sp>
        <p:sp>
          <p:nvSpPr>
            <p:cNvPr id="46" name="Text Box 45"/>
            <p:cNvSpPr txBox="1"/>
            <p:nvPr/>
          </p:nvSpPr>
          <p:spPr>
            <a:xfrm>
              <a:off x="5496" y="6167"/>
              <a:ext cx="1359" cy="483"/>
            </a:xfrm>
            <a:prstGeom prst="rect">
              <a:avLst/>
            </a:prstGeom>
            <a:noFill/>
          </p:spPr>
          <p:txBody>
            <a:bodyPr wrap="square" rtlCol="0">
              <a:spAutoFit/>
            </a:bodyPr>
            <a:p>
              <a:pPr algn="ctr"/>
              <a:r>
                <a:rPr lang="en-US" sz="1400"/>
                <a:t>nasna$</a:t>
              </a:r>
              <a:endParaRPr lang="en-US" sz="1400"/>
            </a:p>
          </p:txBody>
        </p:sp>
        <p:cxnSp>
          <p:nvCxnSpPr>
            <p:cNvPr id="47" name="Straight Connector 46"/>
            <p:cNvCxnSpPr>
              <a:stCxn id="9" idx="6"/>
            </p:cNvCxnSpPr>
            <p:nvPr/>
          </p:nvCxnSpPr>
          <p:spPr>
            <a:xfrm>
              <a:off x="9223" y="781"/>
              <a:ext cx="2148" cy="129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0938" y="2071"/>
              <a:ext cx="951" cy="709"/>
              <a:chOff x="9640" y="2373"/>
              <a:chExt cx="951" cy="709"/>
            </a:xfrm>
          </p:grpSpPr>
          <p:sp>
            <p:nvSpPr>
              <p:cNvPr id="49" name="Rectangles 48"/>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9647" y="2437"/>
                <a:ext cx="922" cy="580"/>
              </a:xfrm>
              <a:prstGeom prst="rect">
                <a:avLst/>
              </a:prstGeom>
              <a:noFill/>
            </p:spPr>
            <p:txBody>
              <a:bodyPr wrap="square" rtlCol="0">
                <a:spAutoFit/>
              </a:bodyPr>
              <a:p>
                <a:pPr algn="ctr"/>
                <a:r>
                  <a:rPr lang="en-US"/>
                  <a:t>7</a:t>
                </a:r>
                <a:endParaRPr lang="en-US"/>
              </a:p>
            </p:txBody>
          </p:sp>
        </p:grpSp>
        <p:sp>
          <p:nvSpPr>
            <p:cNvPr id="53" name="Text Box 52"/>
            <p:cNvSpPr txBox="1"/>
            <p:nvPr/>
          </p:nvSpPr>
          <p:spPr>
            <a:xfrm>
              <a:off x="9877" y="1045"/>
              <a:ext cx="1359" cy="483"/>
            </a:xfrm>
            <a:prstGeom prst="rect">
              <a:avLst/>
            </a:prstGeom>
            <a:noFill/>
          </p:spPr>
          <p:txBody>
            <a:bodyPr wrap="square" rtlCol="0">
              <a:spAutoFit/>
            </a:bodyPr>
            <a:p>
              <a:pPr algn="ctr"/>
              <a:r>
                <a:rPr lang="en-US" sz="1400"/>
                <a:t>sna$</a:t>
              </a:r>
              <a:endParaRPr lang="en-US" sz="1400"/>
            </a:p>
          </p:txBody>
        </p:sp>
        <p:grpSp>
          <p:nvGrpSpPr>
            <p:cNvPr id="54" name="Group 53"/>
            <p:cNvGrpSpPr/>
            <p:nvPr/>
          </p:nvGrpSpPr>
          <p:grpSpPr>
            <a:xfrm>
              <a:off x="11371" y="3941"/>
              <a:ext cx="951" cy="709"/>
              <a:chOff x="9640" y="2373"/>
              <a:chExt cx="951" cy="709"/>
            </a:xfrm>
          </p:grpSpPr>
          <p:sp>
            <p:nvSpPr>
              <p:cNvPr id="55" name="Rectangles 54"/>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Text Box 55"/>
              <p:cNvSpPr txBox="1"/>
              <p:nvPr/>
            </p:nvSpPr>
            <p:spPr>
              <a:xfrm>
                <a:off x="9647" y="2437"/>
                <a:ext cx="922" cy="580"/>
              </a:xfrm>
              <a:prstGeom prst="rect">
                <a:avLst/>
              </a:prstGeom>
              <a:noFill/>
            </p:spPr>
            <p:txBody>
              <a:bodyPr wrap="square" rtlCol="0">
                <a:spAutoFit/>
              </a:bodyPr>
              <a:p>
                <a:pPr algn="ctr"/>
                <a:r>
                  <a:rPr lang="en-US"/>
                  <a:t>8</a:t>
                </a:r>
                <a:endParaRPr lang="en-US"/>
              </a:p>
            </p:txBody>
          </p:sp>
        </p:grpSp>
        <p:cxnSp>
          <p:nvCxnSpPr>
            <p:cNvPr id="57" name="Straight Connector 56"/>
            <p:cNvCxnSpPr>
              <a:stCxn id="30" idx="6"/>
              <a:endCxn id="56" idx="0"/>
            </p:cNvCxnSpPr>
            <p:nvPr/>
          </p:nvCxnSpPr>
          <p:spPr>
            <a:xfrm>
              <a:off x="10448" y="2549"/>
              <a:ext cx="1391" cy="1456"/>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 Box 57"/>
            <p:cNvSpPr txBox="1"/>
            <p:nvPr/>
          </p:nvSpPr>
          <p:spPr>
            <a:xfrm>
              <a:off x="10734" y="3037"/>
              <a:ext cx="1359" cy="483"/>
            </a:xfrm>
            <a:prstGeom prst="rect">
              <a:avLst/>
            </a:prstGeom>
            <a:noFill/>
          </p:spPr>
          <p:txBody>
            <a:bodyPr wrap="square" rtlCol="0">
              <a:spAutoFit/>
            </a:bodyPr>
            <a:p>
              <a:pPr algn="ctr"/>
              <a:r>
                <a:rPr lang="en-US" sz="1400"/>
                <a:t>$</a:t>
              </a:r>
              <a:endParaRPr lang="en-US" sz="1400"/>
            </a:p>
          </p:txBody>
        </p:sp>
        <p:cxnSp>
          <p:nvCxnSpPr>
            <p:cNvPr id="66" name="Straight Connector 65"/>
            <p:cNvCxnSpPr>
              <a:stCxn id="21" idx="2"/>
            </p:cNvCxnSpPr>
            <p:nvPr/>
          </p:nvCxnSpPr>
          <p:spPr>
            <a:xfrm flipH="1">
              <a:off x="6246" y="2660"/>
              <a:ext cx="828" cy="347"/>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5259" y="2923"/>
              <a:ext cx="951" cy="709"/>
              <a:chOff x="6960" y="2309"/>
              <a:chExt cx="951" cy="709"/>
            </a:xfrm>
          </p:grpSpPr>
          <p:sp>
            <p:nvSpPr>
              <p:cNvPr id="68" name="Rectangles 67"/>
              <p:cNvSpPr/>
              <p:nvPr/>
            </p:nvSpPr>
            <p:spPr>
              <a:xfrm>
                <a:off x="6960" y="2309"/>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Text Box 68"/>
              <p:cNvSpPr txBox="1"/>
              <p:nvPr/>
            </p:nvSpPr>
            <p:spPr>
              <a:xfrm>
                <a:off x="6989" y="2373"/>
                <a:ext cx="922" cy="580"/>
              </a:xfrm>
              <a:prstGeom prst="rect">
                <a:avLst/>
              </a:prstGeom>
              <a:noFill/>
            </p:spPr>
            <p:txBody>
              <a:bodyPr wrap="square" rtlCol="0">
                <a:spAutoFit/>
              </a:bodyPr>
              <a:p>
                <a:pPr algn="ctr"/>
                <a:r>
                  <a:rPr lang="en-US"/>
                  <a:t>9</a:t>
                </a:r>
                <a:endParaRPr lang="en-US"/>
              </a:p>
            </p:txBody>
          </p:sp>
        </p:grpSp>
        <p:sp>
          <p:nvSpPr>
            <p:cNvPr id="70" name="Text Box 69"/>
            <p:cNvSpPr txBox="1"/>
            <p:nvPr/>
          </p:nvSpPr>
          <p:spPr>
            <a:xfrm>
              <a:off x="5760" y="2332"/>
              <a:ext cx="1270" cy="483"/>
            </a:xfrm>
            <a:prstGeom prst="rect">
              <a:avLst/>
            </a:prstGeom>
            <a:noFill/>
          </p:spPr>
          <p:txBody>
            <a:bodyPr wrap="square" rtlCol="0">
              <a:spAutoFit/>
            </a:bodyPr>
            <a:p>
              <a:pPr algn="ctr"/>
              <a:r>
                <a:rPr lang="en-US" sz="1400">
                  <a:solidFill>
                    <a:schemeClr val="tx1"/>
                  </a:solidFill>
                </a:rPr>
                <a:t>$</a:t>
              </a:r>
              <a:endParaRPr lang="en-US" sz="1400">
                <a:solidFill>
                  <a:schemeClr val="tx1"/>
                </a:solidFill>
              </a:endParaRPr>
            </a:p>
          </p:txBody>
        </p:sp>
        <p:cxnSp>
          <p:nvCxnSpPr>
            <p:cNvPr id="43" name="Straight Connector 42"/>
            <p:cNvCxnSpPr>
              <a:stCxn id="9" idx="7"/>
            </p:cNvCxnSpPr>
            <p:nvPr/>
          </p:nvCxnSpPr>
          <p:spPr>
            <a:xfrm>
              <a:off x="9083" y="476"/>
              <a:ext cx="3880" cy="1459"/>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2512" y="1951"/>
              <a:ext cx="951" cy="709"/>
              <a:chOff x="9640" y="2373"/>
              <a:chExt cx="951" cy="709"/>
            </a:xfrm>
          </p:grpSpPr>
          <p:sp>
            <p:nvSpPr>
              <p:cNvPr id="51" name="Rectangles 50"/>
              <p:cNvSpPr/>
              <p:nvPr/>
            </p:nvSpPr>
            <p:spPr>
              <a:xfrm>
                <a:off x="9640" y="2373"/>
                <a:ext cx="951" cy="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a:off x="9647" y="2437"/>
                <a:ext cx="922" cy="580"/>
              </a:xfrm>
              <a:prstGeom prst="rect">
                <a:avLst/>
              </a:prstGeom>
              <a:noFill/>
            </p:spPr>
            <p:txBody>
              <a:bodyPr wrap="square" rtlCol="0">
                <a:spAutoFit/>
              </a:bodyPr>
              <a:p>
                <a:pPr algn="ctr"/>
                <a:r>
                  <a:rPr lang="en-US"/>
                  <a:t>10</a:t>
                </a:r>
                <a:endParaRPr lang="en-US"/>
              </a:p>
            </p:txBody>
          </p:sp>
        </p:grpSp>
        <p:sp>
          <p:nvSpPr>
            <p:cNvPr id="64" name="Text Box 63"/>
            <p:cNvSpPr txBox="1"/>
            <p:nvPr/>
          </p:nvSpPr>
          <p:spPr>
            <a:xfrm>
              <a:off x="10938" y="1045"/>
              <a:ext cx="1270" cy="483"/>
            </a:xfrm>
            <a:prstGeom prst="rect">
              <a:avLst/>
            </a:prstGeom>
            <a:noFill/>
          </p:spPr>
          <p:txBody>
            <a:bodyPr wrap="square" rtlCol="0">
              <a:spAutoFit/>
            </a:bodyPr>
            <a:p>
              <a:pPr algn="ctr"/>
              <a:r>
                <a:rPr lang="en-US" sz="1400">
                  <a:solidFill>
                    <a:schemeClr val="tx1"/>
                  </a:solidFill>
                </a:rPr>
                <a:t>$</a:t>
              </a:r>
              <a:endParaRPr lang="en-US" sz="1400">
                <a:solidFill>
                  <a:schemeClr val="tx1"/>
                </a:solidFill>
              </a:endParaRPr>
            </a:p>
          </p:txBody>
        </p:sp>
      </p:grpSp>
      <p:sp>
        <p:nvSpPr>
          <p:cNvPr id="72" name="Text Box 71"/>
          <p:cNvSpPr txBox="1"/>
          <p:nvPr/>
        </p:nvSpPr>
        <p:spPr>
          <a:xfrm>
            <a:off x="3315335" y="154940"/>
            <a:ext cx="5281295" cy="922020"/>
          </a:xfrm>
          <a:prstGeom prst="rect">
            <a:avLst/>
          </a:prstGeom>
          <a:noFill/>
        </p:spPr>
        <p:txBody>
          <a:bodyPr wrap="square" rtlCol="0">
            <a:spAutoFit/>
          </a:bodyPr>
          <a:p>
            <a:pPr algn="ctr"/>
            <a:r>
              <a:rPr lang="en-US" sz="5400"/>
              <a:t>COMPLETE TREE</a:t>
            </a:r>
            <a:endParaRPr lang="en-US" sz="5400"/>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4" name="Picture 3"/>
          <p:cNvPicPr>
            <a:picLocks noChangeAspect="1"/>
          </p:cNvPicPr>
          <p:nvPr/>
        </p:nvPicPr>
        <p:blipFill>
          <a:blip r:embed="rId2"/>
          <a:srcRect l="21813" t="14079" r="37278" b="20471"/>
          <a:stretch>
            <a:fillRect/>
          </a:stretch>
        </p:blipFill>
        <p:spPr>
          <a:xfrm>
            <a:off x="66040" y="835660"/>
            <a:ext cx="6230620" cy="5607050"/>
          </a:xfrm>
          <a:prstGeom prst="rect">
            <a:avLst/>
          </a:prstGeom>
        </p:spPr>
      </p:pic>
      <p:pic>
        <p:nvPicPr>
          <p:cNvPr id="5" name="Picture 4"/>
          <p:cNvPicPr>
            <a:picLocks noChangeAspect="1"/>
          </p:cNvPicPr>
          <p:nvPr/>
        </p:nvPicPr>
        <p:blipFill>
          <a:blip r:embed="rId3"/>
          <a:srcRect l="22289" t="24087" r="41625" b="28548"/>
          <a:stretch>
            <a:fillRect/>
          </a:stretch>
        </p:blipFill>
        <p:spPr>
          <a:xfrm>
            <a:off x="6296660" y="835660"/>
            <a:ext cx="5555615" cy="4102100"/>
          </a:xfrm>
          <a:prstGeom prst="rect">
            <a:avLst/>
          </a:prstGeom>
        </p:spPr>
      </p:pic>
      <p:sp>
        <p:nvSpPr>
          <p:cNvPr id="6" name="Text Box 5"/>
          <p:cNvSpPr txBox="1"/>
          <p:nvPr/>
        </p:nvSpPr>
        <p:spPr>
          <a:xfrm>
            <a:off x="-10160" y="20955"/>
            <a:ext cx="12191365" cy="706755"/>
          </a:xfrm>
          <a:prstGeom prst="rect">
            <a:avLst/>
          </a:prstGeom>
          <a:noFill/>
        </p:spPr>
        <p:txBody>
          <a:bodyPr wrap="square" rtlCol="0">
            <a:spAutoFit/>
          </a:bodyPr>
          <a:p>
            <a:pPr algn="ctr"/>
            <a:r>
              <a:rPr lang="en-US" sz="4000"/>
              <a:t>PsuedoCode for Ukkonen’s Algorithm</a:t>
            </a:r>
            <a:endParaRPr lang="en-US" sz="4000"/>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8" name="Text Box 7"/>
          <p:cNvSpPr txBox="1"/>
          <p:nvPr/>
        </p:nvSpPr>
        <p:spPr>
          <a:xfrm>
            <a:off x="11655425" y="356235"/>
            <a:ext cx="3143250" cy="645160"/>
          </a:xfrm>
          <a:prstGeom prst="rect">
            <a:avLst/>
          </a:prstGeom>
          <a:noFill/>
        </p:spPr>
        <p:txBody>
          <a:bodyPr wrap="square" rtlCol="0">
            <a:spAutoFit/>
          </a:bodyPr>
          <a:p>
            <a:endParaRPr lang="en-US"/>
          </a:p>
          <a:p>
            <a:r>
              <a:rPr lang="en-US"/>
              <a:t> </a:t>
            </a:r>
            <a:endParaRPr lang="en-US"/>
          </a:p>
        </p:txBody>
      </p:sp>
      <p:sp>
        <p:nvSpPr>
          <p:cNvPr id="72" name="Text Box 71"/>
          <p:cNvSpPr txBox="1"/>
          <p:nvPr/>
        </p:nvSpPr>
        <p:spPr>
          <a:xfrm>
            <a:off x="0" y="154940"/>
            <a:ext cx="12192635" cy="922020"/>
          </a:xfrm>
          <a:prstGeom prst="rect">
            <a:avLst/>
          </a:prstGeom>
          <a:noFill/>
        </p:spPr>
        <p:txBody>
          <a:bodyPr wrap="square" rtlCol="0">
            <a:spAutoFit/>
          </a:bodyPr>
          <a:p>
            <a:pPr algn="ctr"/>
            <a:r>
              <a:rPr lang="en-US" sz="5400"/>
              <a:t>Applications of Suffix Trees</a:t>
            </a:r>
            <a:endParaRPr lang="en-US" sz="5400"/>
          </a:p>
        </p:txBody>
      </p:sp>
      <p:sp>
        <p:nvSpPr>
          <p:cNvPr id="2" name="Text Box 1"/>
          <p:cNvSpPr txBox="1"/>
          <p:nvPr/>
        </p:nvSpPr>
        <p:spPr>
          <a:xfrm>
            <a:off x="153670" y="1229360"/>
            <a:ext cx="11703050" cy="4799965"/>
          </a:xfrm>
          <a:prstGeom prst="rect">
            <a:avLst/>
          </a:prstGeom>
          <a:noFill/>
        </p:spPr>
        <p:txBody>
          <a:bodyPr wrap="square" rtlCol="0">
            <a:spAutoFit/>
          </a:bodyPr>
          <a:p>
            <a:r>
              <a:rPr lang="en-US"/>
              <a:t>1) String Search: A fast wat to search for a string inside of text</a:t>
            </a:r>
            <a:endParaRPr lang="en-US"/>
          </a:p>
          <a:p>
            <a:endParaRPr lang="en-US"/>
          </a:p>
          <a:p>
            <a:r>
              <a:rPr lang="en-US"/>
              <a:t>2) Longest substring: used to find common substring quickly </a:t>
            </a:r>
            <a:endParaRPr lang="en-US"/>
          </a:p>
          <a:p>
            <a:endParaRPr lang="en-US"/>
          </a:p>
          <a:p>
            <a:r>
              <a:rPr lang="en-US"/>
              <a:t>3) Bioinformatics: tasks like DNA Sequnece alignment, finding repetive DNA requesnce, inentifying genes etc</a:t>
            </a:r>
            <a:endParaRPr lang="en-US"/>
          </a:p>
          <a:p>
            <a:endParaRPr lang="en-US"/>
          </a:p>
          <a:p>
            <a:r>
              <a:rPr lang="en-US"/>
              <a:t>4) Data compression</a:t>
            </a:r>
            <a:endParaRPr lang="en-US"/>
          </a:p>
          <a:p>
            <a:endParaRPr lang="en-US"/>
          </a:p>
          <a:p>
            <a:r>
              <a:rPr lang="en-US"/>
              <a:t>5) Natural Language Processing: eg text summarization, part-of-speech taging, named entity recognition,etc</a:t>
            </a:r>
            <a:endParaRPr lang="en-US"/>
          </a:p>
          <a:p>
            <a:endParaRPr lang="en-US"/>
          </a:p>
          <a:p>
            <a:r>
              <a:rPr lang="en-US"/>
              <a:t>6) Spell Checking </a:t>
            </a:r>
            <a:endParaRPr lang="en-US"/>
          </a:p>
          <a:p>
            <a:endParaRPr lang="en-US"/>
          </a:p>
          <a:p>
            <a:r>
              <a:rPr lang="en-US"/>
              <a:t>7) Data Mining  and Information retrieval </a:t>
            </a:r>
            <a:endParaRPr lang="en-US"/>
          </a:p>
          <a:p>
            <a:endParaRPr lang="en-US"/>
          </a:p>
          <a:p>
            <a:r>
              <a:rPr lang="en-US"/>
              <a:t>8) Computational Biology </a:t>
            </a:r>
            <a:endParaRPr lang="en-US"/>
          </a:p>
          <a:p>
            <a:endParaRPr lang="en-US"/>
          </a:p>
          <a:p>
            <a:r>
              <a:rPr lang="en-US"/>
              <a:t>9) Network Analysis </a:t>
            </a:r>
            <a:endParaRPr lang="en-US"/>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8" name="Text Box 7"/>
          <p:cNvSpPr txBox="1"/>
          <p:nvPr/>
        </p:nvSpPr>
        <p:spPr>
          <a:xfrm>
            <a:off x="11655425" y="356235"/>
            <a:ext cx="3143250" cy="645160"/>
          </a:xfrm>
          <a:prstGeom prst="rect">
            <a:avLst/>
          </a:prstGeom>
          <a:noFill/>
        </p:spPr>
        <p:txBody>
          <a:bodyPr wrap="square" rtlCol="0">
            <a:spAutoFit/>
          </a:bodyPr>
          <a:p>
            <a:endParaRPr lang="en-US"/>
          </a:p>
          <a:p>
            <a:r>
              <a:rPr lang="en-US"/>
              <a:t> </a:t>
            </a:r>
            <a:endParaRPr lang="en-US"/>
          </a:p>
        </p:txBody>
      </p:sp>
      <p:sp>
        <p:nvSpPr>
          <p:cNvPr id="72" name="Text Box 71"/>
          <p:cNvSpPr txBox="1"/>
          <p:nvPr/>
        </p:nvSpPr>
        <p:spPr>
          <a:xfrm>
            <a:off x="0" y="154940"/>
            <a:ext cx="12192635" cy="922020"/>
          </a:xfrm>
          <a:prstGeom prst="rect">
            <a:avLst/>
          </a:prstGeom>
          <a:noFill/>
        </p:spPr>
        <p:txBody>
          <a:bodyPr wrap="square" rtlCol="0">
            <a:spAutoFit/>
          </a:bodyPr>
          <a:p>
            <a:pPr algn="ctr"/>
            <a:r>
              <a:rPr lang="en-US" sz="5400"/>
              <a:t>Work Cited</a:t>
            </a:r>
            <a:endParaRPr lang="en-US" sz="5400"/>
          </a:p>
        </p:txBody>
      </p:sp>
      <p:sp>
        <p:nvSpPr>
          <p:cNvPr id="2" name="Text Box 1"/>
          <p:cNvSpPr txBox="1"/>
          <p:nvPr/>
        </p:nvSpPr>
        <p:spPr>
          <a:xfrm>
            <a:off x="153670" y="1229360"/>
            <a:ext cx="11703050" cy="4523105"/>
          </a:xfrm>
          <a:prstGeom prst="rect">
            <a:avLst/>
          </a:prstGeom>
          <a:noFill/>
        </p:spPr>
        <p:txBody>
          <a:bodyPr wrap="square" rtlCol="0">
            <a:spAutoFit/>
          </a:bodyPr>
          <a:p>
            <a:r>
              <a:rPr lang="en-US"/>
              <a:t>https://en.wikipedia.org/wiki/Ukkonen%27s_algorithm#:~:text=In%20computer%20science%2C%20Ukkonen's%20algorithm,first%20character%20of%20the%20string.</a:t>
            </a:r>
            <a:endParaRPr lang="en-US"/>
          </a:p>
          <a:p>
            <a:endParaRPr lang="en-US"/>
          </a:p>
          <a:p>
            <a:r>
              <a:rPr lang="en-US"/>
              <a:t>https://www.enjoyalgorithms.com/blog/suffix-tree-data-structure</a:t>
            </a:r>
            <a:endParaRPr lang="en-US"/>
          </a:p>
          <a:p>
            <a:endParaRPr lang="en-US"/>
          </a:p>
          <a:p>
            <a:r>
              <a:rPr lang="en-US"/>
              <a:t>https://www.hackerearth.com/practice/data-structures/advanced-data-structures/suffix-trees/tutorial/</a:t>
            </a:r>
            <a:endParaRPr lang="en-US"/>
          </a:p>
          <a:p>
            <a:endParaRPr lang="en-US"/>
          </a:p>
          <a:p>
            <a:r>
              <a:rPr lang="en-US"/>
              <a:t>https://favtutor.com/blogs/ukkonen-algorithm-suffix-tree</a:t>
            </a:r>
            <a:endParaRPr lang="en-US"/>
          </a:p>
          <a:p>
            <a:endParaRPr lang="en-US"/>
          </a:p>
          <a:p>
            <a:r>
              <a:rPr lang="en-US"/>
              <a:t>https://www.youtube.com/watch?v=ALEV0Hc5dDk</a:t>
            </a:r>
            <a:endParaRPr lang="en-US"/>
          </a:p>
          <a:p>
            <a:endParaRPr lang="en-US"/>
          </a:p>
          <a:p>
            <a:r>
              <a:rPr lang="en-US"/>
              <a:t>Honarable Mentions:</a:t>
            </a:r>
            <a:endParaRPr lang="en-US"/>
          </a:p>
          <a:p>
            <a:endParaRPr lang="en-US"/>
          </a:p>
          <a:p>
            <a:r>
              <a:rPr lang="en-US"/>
              <a:t>ChatGPT.</a:t>
            </a:r>
            <a:endParaRPr lang="en-US"/>
          </a:p>
          <a:p>
            <a:endParaRPr lang="en-US"/>
          </a:p>
          <a:p>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3" name="Text Box 2"/>
          <p:cNvSpPr txBox="1"/>
          <p:nvPr/>
        </p:nvSpPr>
        <p:spPr>
          <a:xfrm>
            <a:off x="0" y="0"/>
            <a:ext cx="12250420" cy="768350"/>
          </a:xfrm>
          <a:prstGeom prst="rect">
            <a:avLst/>
          </a:prstGeom>
          <a:noFill/>
        </p:spPr>
        <p:txBody>
          <a:bodyPr wrap="square" rtlCol="0">
            <a:spAutoFit/>
          </a:bodyPr>
          <a:p>
            <a:pPr algn="ctr"/>
            <a:r>
              <a:rPr lang="en-US" sz="4400"/>
              <a:t>Creating suffix Tree “Banana$” </a:t>
            </a:r>
            <a:endParaRPr lang="en-US" sz="4400"/>
          </a:p>
        </p:txBody>
      </p:sp>
      <p:sp>
        <p:nvSpPr>
          <p:cNvPr id="2" name="Text Box 1"/>
          <p:cNvSpPr txBox="1"/>
          <p:nvPr/>
        </p:nvSpPr>
        <p:spPr>
          <a:xfrm>
            <a:off x="0" y="768350"/>
            <a:ext cx="12250420" cy="768350"/>
          </a:xfrm>
          <a:prstGeom prst="rect">
            <a:avLst/>
          </a:prstGeom>
          <a:noFill/>
        </p:spPr>
        <p:txBody>
          <a:bodyPr wrap="square" rtlCol="0">
            <a:spAutoFit/>
          </a:bodyPr>
          <a:p>
            <a:pPr algn="l"/>
            <a:r>
              <a:rPr lang="en-US" sz="1800"/>
              <a:t>filling suffix tree with all suffixes </a:t>
            </a:r>
            <a:r>
              <a:rPr lang="en-US" sz="4400"/>
              <a:t> </a:t>
            </a:r>
            <a:endParaRPr lang="en-US" sz="44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741420" y="1111885"/>
            <a:ext cx="2552700" cy="562292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2314736" y="971802"/>
            <a:ext cx="2528570" cy="4445635"/>
            <a:chOff x="4707" y="3451"/>
            <a:chExt cx="3982" cy="7001"/>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39" name="Text Box 38"/>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40" name="Text Box 39"/>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41" name="Text Box 40"/>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42" name="Text Box 41"/>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43" name="Straight Connector 42"/>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4941" y="9797"/>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133" name="Group 132"/>
          <p:cNvGrpSpPr/>
          <p:nvPr/>
        </p:nvGrpSpPr>
        <p:grpSpPr>
          <a:xfrm rot="19920000">
            <a:off x="3973095" y="3059210"/>
            <a:ext cx="845185" cy="1140460"/>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4223385" y="2711450"/>
            <a:ext cx="98425" cy="256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6" name="Text Box 155"/>
          <p:cNvSpPr txBox="1"/>
          <p:nvPr/>
        </p:nvSpPr>
        <p:spPr>
          <a:xfrm>
            <a:off x="9219565" y="1106805"/>
            <a:ext cx="2377440" cy="2030095"/>
          </a:xfrm>
          <a:prstGeom prst="rect">
            <a:avLst/>
          </a:prstGeom>
          <a:noFill/>
        </p:spPr>
        <p:txBody>
          <a:bodyPr wrap="square" rtlCol="0">
            <a:spAutoFit/>
          </a:bodyPr>
          <a:p>
            <a:r>
              <a:rPr lang="en-US" b="1" i="1">
                <a:sym typeface="+mn-ea"/>
              </a:rPr>
              <a:t>banana$</a:t>
            </a:r>
            <a:endParaRPr lang="en-US" b="1" i="1"/>
          </a:p>
          <a:p>
            <a:r>
              <a:rPr lang="en-US" b="1" i="1">
                <a:sym typeface="+mn-ea"/>
              </a:rPr>
              <a:t>anana$</a:t>
            </a:r>
            <a:endParaRPr lang="en-US" b="1" i="1"/>
          </a:p>
          <a:p>
            <a:r>
              <a:rPr lang="en-US" b="1" i="1">
                <a:sym typeface="+mn-ea"/>
              </a:rPr>
              <a:t>nana$</a:t>
            </a:r>
            <a:endParaRPr lang="en-US" b="1" i="1"/>
          </a:p>
          <a:p>
            <a:r>
              <a:rPr lang="en-US" b="1" i="1">
                <a:sym typeface="+mn-ea"/>
              </a:rPr>
              <a:t>ana$</a:t>
            </a:r>
            <a:endParaRPr lang="en-US" b="1" i="1"/>
          </a:p>
          <a:p>
            <a:r>
              <a:rPr lang="en-US" b="1" i="1">
                <a:sym typeface="+mn-ea"/>
              </a:rPr>
              <a:t>na$</a:t>
            </a:r>
            <a:endParaRPr lang="en-US" b="1" i="1"/>
          </a:p>
          <a:p>
            <a:r>
              <a:rPr lang="en-US" b="1" i="1">
                <a:sym typeface="+mn-ea"/>
              </a:rPr>
              <a:t>a$</a:t>
            </a:r>
            <a:endParaRPr lang="en-US" b="1" i="1"/>
          </a:p>
          <a:p>
            <a:r>
              <a:rPr lang="en-US" b="1" i="1">
                <a:sym typeface="+mn-ea"/>
              </a:rPr>
              <a:t>$</a:t>
            </a: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741420" y="1111885"/>
            <a:ext cx="2552700" cy="562292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2314736" y="971802"/>
            <a:ext cx="2528570" cy="4445635"/>
            <a:chOff x="4707" y="3451"/>
            <a:chExt cx="3982" cy="7001"/>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39" name="Text Box 38"/>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40" name="Text Box 39"/>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41" name="Text Box 40"/>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42" name="Text Box 41"/>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43" name="Straight Connector 42"/>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4941" y="9797"/>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133" name="Group 132"/>
          <p:cNvGrpSpPr/>
          <p:nvPr/>
        </p:nvGrpSpPr>
        <p:grpSpPr>
          <a:xfrm rot="19920000">
            <a:off x="3973095" y="3059210"/>
            <a:ext cx="845185" cy="1140460"/>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4223385" y="2711450"/>
            <a:ext cx="98425" cy="256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5002530" y="91503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741420" y="1111885"/>
            <a:ext cx="2552700" cy="562292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2314736" y="971802"/>
            <a:ext cx="2528570" cy="4445635"/>
            <a:chOff x="4707" y="3451"/>
            <a:chExt cx="3982" cy="7001"/>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39" name="Text Box 38"/>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40" name="Text Box 39"/>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41" name="Text Box 40"/>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42" name="Text Box 41"/>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43" name="Straight Connector 42"/>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4941" y="9797"/>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133" name="Group 132"/>
          <p:cNvGrpSpPr/>
          <p:nvPr/>
        </p:nvGrpSpPr>
        <p:grpSpPr>
          <a:xfrm rot="19920000">
            <a:off x="3973095" y="3059210"/>
            <a:ext cx="845185" cy="1140460"/>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4223385" y="2711450"/>
            <a:ext cx="98425" cy="256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4480560" y="139763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9" idx="1"/>
            <a:endCxn id="38" idx="1"/>
          </p:cNvCxnSpPr>
          <p:nvPr/>
        </p:nvCxnSpPr>
        <p:spPr>
          <a:xfrm rot="10800000" flipH="1">
            <a:off x="4115435" y="2008505"/>
            <a:ext cx="463550" cy="512445"/>
          </a:xfrm>
          <a:prstGeom prst="curvedConnector3">
            <a:avLst>
              <a:gd name="adj1" fmla="val -12328"/>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rot="18360000">
            <a:off x="3616960" y="189674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22225"/>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grpSp>
        <p:nvGrpSpPr>
          <p:cNvPr id="12" name="Group 11"/>
          <p:cNvGrpSpPr/>
          <p:nvPr/>
        </p:nvGrpSpPr>
        <p:grpSpPr>
          <a:xfrm>
            <a:off x="2567940" y="768350"/>
            <a:ext cx="6484620" cy="5965825"/>
            <a:chOff x="4044" y="1210"/>
            <a:chExt cx="10212" cy="9395"/>
          </a:xfrm>
        </p:grpSpPr>
        <p:sp>
          <p:nvSpPr>
            <p:cNvPr id="4" name="Oval 3"/>
            <p:cNvSpPr/>
            <p:nvPr/>
          </p:nvSpPr>
          <p:spPr>
            <a:xfrm>
              <a:off x="8745" y="1210"/>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5892" y="1751"/>
              <a:ext cx="4020" cy="885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4044" y="1583"/>
              <a:ext cx="3653" cy="6419"/>
              <a:chOff x="5036" y="3451"/>
              <a:chExt cx="3653" cy="6419"/>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853" y="622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294" y="7322"/>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958" y="5684"/>
                <a:ext cx="496" cy="483"/>
              </a:xfrm>
              <a:prstGeom prst="rect">
                <a:avLst/>
              </a:prstGeom>
              <a:noFill/>
            </p:spPr>
            <p:txBody>
              <a:bodyPr wrap="square" rtlCol="0">
                <a:spAutoFit/>
              </a:bodyPr>
              <a:p>
                <a:r>
                  <a:rPr lang="en-US" sz="1400"/>
                  <a:t>n</a:t>
                </a:r>
                <a:endParaRPr lang="en-US" sz="1400"/>
              </a:p>
            </p:txBody>
          </p:sp>
          <p:sp>
            <p:nvSpPr>
              <p:cNvPr id="41" name="Text Box 40"/>
              <p:cNvSpPr txBox="1"/>
              <p:nvPr/>
            </p:nvSpPr>
            <p:spPr>
              <a:xfrm>
                <a:off x="6383" y="6807"/>
                <a:ext cx="496" cy="483"/>
              </a:xfrm>
              <a:prstGeom prst="rect">
                <a:avLst/>
              </a:prstGeom>
              <a:noFill/>
            </p:spPr>
            <p:txBody>
              <a:bodyPr wrap="square" rtlCol="0">
                <a:spAutoFit/>
              </a:bodyPr>
              <a:p>
                <a:r>
                  <a:rPr lang="en-US" sz="1400"/>
                  <a:t>a</a:t>
                </a:r>
                <a:endParaRPr lang="en-US" sz="1400"/>
              </a:p>
            </p:txBody>
          </p:sp>
          <p:sp>
            <p:nvSpPr>
              <p:cNvPr id="42" name="Text Box 41"/>
              <p:cNvSpPr txBox="1"/>
              <p:nvPr/>
            </p:nvSpPr>
            <p:spPr>
              <a:xfrm>
                <a:off x="5830" y="7926"/>
                <a:ext cx="496" cy="483"/>
              </a:xfrm>
              <a:prstGeom prst="rect">
                <a:avLst/>
              </a:prstGeom>
              <a:noFill/>
            </p:spPr>
            <p:txBody>
              <a:bodyPr wrap="square" rtlCol="0">
                <a:spAutoFit/>
              </a:bodyPr>
              <a:p>
                <a:r>
                  <a:rPr lang="en-US" sz="1400"/>
                  <a:t>$</a:t>
                </a:r>
                <a:endParaRPr lang="en-US" sz="1400"/>
              </a:p>
            </p:txBody>
          </p:sp>
          <p:cxnSp>
            <p:nvCxnSpPr>
              <p:cNvPr id="43" name="Straight Connector 42"/>
              <p:cNvCxnSpPr/>
              <p:nvPr/>
            </p:nvCxnSpPr>
            <p:spPr>
              <a:xfrm flipH="1">
                <a:off x="5714" y="8434"/>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036" y="9043"/>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5271" y="9215"/>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8447" y="1752"/>
              <a:ext cx="238" cy="486"/>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9289" y="2139"/>
              <a:ext cx="3519" cy="6417"/>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6520" y="3674"/>
              <a:ext cx="1330" cy="2344"/>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7205" y="3029"/>
              <a:ext cx="1862" cy="1784"/>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10937" y="3911"/>
              <a:ext cx="1862" cy="1784"/>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9963" y="1366"/>
              <a:ext cx="1862" cy="1784"/>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 name="Straight Arrow Connector 10"/>
          <p:cNvCxnSpPr/>
          <p:nvPr/>
        </p:nvCxnSpPr>
        <p:spPr>
          <a:xfrm>
            <a:off x="4480560" y="1397635"/>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17780"/>
            <a:ext cx="12192000" cy="6858000"/>
          </a:xfrm>
          <a:prstGeom prst="rect">
            <a:avLst/>
          </a:prstGeom>
          <a:noFill/>
          <a:ln w="9525">
            <a:noFill/>
          </a:ln>
        </p:spPr>
      </p:pic>
      <p:sp>
        <p:nvSpPr>
          <p:cNvPr id="2" name="Text Box 1"/>
          <p:cNvSpPr txBox="1"/>
          <p:nvPr/>
        </p:nvSpPr>
        <p:spPr>
          <a:xfrm>
            <a:off x="11430" y="0"/>
            <a:ext cx="12250420" cy="706755"/>
          </a:xfrm>
          <a:prstGeom prst="rect">
            <a:avLst/>
          </a:prstGeom>
          <a:noFill/>
        </p:spPr>
        <p:txBody>
          <a:bodyPr wrap="square" rtlCol="0">
            <a:spAutoFit/>
          </a:bodyPr>
          <a:p>
            <a:pPr algn="ctr"/>
            <a:r>
              <a:rPr lang="en-US" sz="4000"/>
              <a:t>Compressing a the </a:t>
            </a:r>
            <a:r>
              <a:rPr lang="en-US" sz="4000"/>
              <a:t>Tree   </a:t>
            </a:r>
            <a:endParaRPr lang="en-US" sz="4000"/>
          </a:p>
        </p:txBody>
      </p:sp>
      <p:sp>
        <p:nvSpPr>
          <p:cNvPr id="4" name="Oval 3"/>
          <p:cNvSpPr/>
          <p:nvPr/>
        </p:nvSpPr>
        <p:spPr>
          <a:xfrm>
            <a:off x="5553075" y="768350"/>
            <a:ext cx="612775" cy="525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48" name="Group 47"/>
          <p:cNvGrpSpPr/>
          <p:nvPr/>
        </p:nvGrpSpPr>
        <p:grpSpPr>
          <a:xfrm>
            <a:off x="3741420" y="1111885"/>
            <a:ext cx="2552700" cy="5622925"/>
            <a:chOff x="5892" y="1751"/>
            <a:chExt cx="4020" cy="8855"/>
          </a:xfrm>
        </p:grpSpPr>
        <p:cxnSp>
          <p:nvCxnSpPr>
            <p:cNvPr id="5" name="Straight Connector 4"/>
            <p:cNvCxnSpPr>
              <a:stCxn id="4" idx="4"/>
            </p:cNvCxnSpPr>
            <p:nvPr/>
          </p:nvCxnSpPr>
          <p:spPr>
            <a:xfrm rot="20760000" flipH="1">
              <a:off x="8992" y="17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20760000" flipH="1">
              <a:off x="8725" y="267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0760000">
              <a:off x="8851" y="2254"/>
              <a:ext cx="496" cy="483"/>
            </a:xfrm>
            <a:prstGeom prst="rect">
              <a:avLst/>
            </a:prstGeom>
            <a:noFill/>
          </p:spPr>
          <p:txBody>
            <a:bodyPr wrap="square" rtlCol="0">
              <a:spAutoFit/>
            </a:bodyPr>
            <a:p>
              <a:r>
                <a:rPr lang="en-US" sz="1400"/>
                <a:t>b</a:t>
              </a:r>
              <a:endParaRPr lang="en-US" sz="1400"/>
            </a:p>
          </p:txBody>
        </p:sp>
        <p:grpSp>
          <p:nvGrpSpPr>
            <p:cNvPr id="30" name="Group 29"/>
            <p:cNvGrpSpPr/>
            <p:nvPr/>
          </p:nvGrpSpPr>
          <p:grpSpPr>
            <a:xfrm rot="20760000">
              <a:off x="5892" y="3458"/>
              <a:ext cx="4021" cy="7149"/>
              <a:chOff x="4707" y="3302"/>
              <a:chExt cx="4021" cy="7149"/>
            </a:xfrm>
          </p:grpSpPr>
          <p:cxnSp>
            <p:nvCxnSpPr>
              <p:cNvPr id="7" name="Straight Connector 6"/>
              <p:cNvCxnSpPr/>
              <p:nvPr/>
            </p:nvCxnSpPr>
            <p:spPr>
              <a:xfrm flipH="1">
                <a:off x="7994" y="4089"/>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232" y="3302"/>
                <a:ext cx="496" cy="483"/>
              </a:xfrm>
              <a:prstGeom prst="rect">
                <a:avLst/>
              </a:prstGeom>
              <a:noFill/>
            </p:spPr>
            <p:txBody>
              <a:bodyPr wrap="square" rtlCol="0">
                <a:spAutoFit/>
              </a:bodyPr>
              <a:p>
                <a:r>
                  <a:rPr lang="en-US" sz="1400"/>
                  <a:t>a</a:t>
                </a:r>
                <a:endParaRPr lang="en-US" sz="1400"/>
              </a:p>
            </p:txBody>
          </p:sp>
          <p:sp>
            <p:nvSpPr>
              <p:cNvPr id="22" name="Text Box 21"/>
              <p:cNvSpPr txBox="1"/>
              <p:nvPr/>
            </p:nvSpPr>
            <p:spPr>
              <a:xfrm>
                <a:off x="7736" y="4499"/>
                <a:ext cx="496" cy="483"/>
              </a:xfrm>
              <a:prstGeom prst="rect">
                <a:avLst/>
              </a:prstGeom>
              <a:noFill/>
            </p:spPr>
            <p:txBody>
              <a:bodyPr wrap="square" rtlCol="0">
                <a:spAutoFit/>
              </a:bodyPr>
              <a:p>
                <a:r>
                  <a:rPr lang="en-US" sz="1400"/>
                  <a:t>n</a:t>
                </a:r>
                <a:endParaRPr lang="en-US" sz="1400"/>
              </a:p>
            </p:txBody>
          </p:sp>
          <p:sp>
            <p:nvSpPr>
              <p:cNvPr id="23" name="Text Box 22"/>
              <p:cNvSpPr txBox="1"/>
              <p:nvPr/>
            </p:nvSpPr>
            <p:spPr>
              <a:xfrm>
                <a:off x="7240" y="5468"/>
                <a:ext cx="496" cy="483"/>
              </a:xfrm>
              <a:prstGeom prst="rect">
                <a:avLst/>
              </a:prstGeom>
              <a:noFill/>
            </p:spPr>
            <p:txBody>
              <a:bodyPr wrap="square" rtlCol="0">
                <a:spAutoFit/>
              </a:bodyPr>
              <a:p>
                <a:r>
                  <a:rPr lang="en-US" sz="1400"/>
                  <a:t>a</a:t>
                </a:r>
                <a:endParaRPr lang="en-US" sz="1400"/>
              </a:p>
            </p:txBody>
          </p:sp>
          <p:sp>
            <p:nvSpPr>
              <p:cNvPr id="24" name="Text Box 23"/>
              <p:cNvSpPr txBox="1"/>
              <p:nvPr/>
            </p:nvSpPr>
            <p:spPr>
              <a:xfrm>
                <a:off x="6632" y="6516"/>
                <a:ext cx="496" cy="483"/>
              </a:xfrm>
              <a:prstGeom prst="rect">
                <a:avLst/>
              </a:prstGeom>
              <a:noFill/>
            </p:spPr>
            <p:txBody>
              <a:bodyPr wrap="square" rtlCol="0">
                <a:spAutoFit/>
              </a:bodyPr>
              <a:p>
                <a:r>
                  <a:rPr lang="en-US" sz="1400"/>
                  <a:t>n</a:t>
                </a:r>
                <a:endParaRPr lang="en-US" sz="1400"/>
              </a:p>
            </p:txBody>
          </p:sp>
          <p:sp>
            <p:nvSpPr>
              <p:cNvPr id="25" name="Text Box 24"/>
              <p:cNvSpPr txBox="1"/>
              <p:nvPr/>
            </p:nvSpPr>
            <p:spPr>
              <a:xfrm>
                <a:off x="6038" y="7643"/>
                <a:ext cx="496" cy="483"/>
              </a:xfrm>
              <a:prstGeom prst="rect">
                <a:avLst/>
              </a:prstGeom>
              <a:noFill/>
            </p:spPr>
            <p:txBody>
              <a:bodyPr wrap="square" rtlCol="0">
                <a:spAutoFit/>
              </a:bodyPr>
              <a:p>
                <a:r>
                  <a:rPr lang="en-US" sz="1400"/>
                  <a:t>a</a:t>
                </a:r>
                <a:endParaRPr lang="en-US" sz="1400"/>
              </a:p>
            </p:txBody>
          </p:sp>
          <p:sp>
            <p:nvSpPr>
              <p:cNvPr id="26" name="Text Box 25"/>
              <p:cNvSpPr txBox="1"/>
              <p:nvPr/>
            </p:nvSpPr>
            <p:spPr>
              <a:xfrm>
                <a:off x="5542" y="8656"/>
                <a:ext cx="496" cy="483"/>
              </a:xfrm>
              <a:prstGeom prst="rect">
                <a:avLst/>
              </a:prstGeom>
              <a:noFill/>
            </p:spPr>
            <p:txBody>
              <a:bodyPr wrap="square" rtlCol="0">
                <a:spAutoFit/>
              </a:bodyPr>
              <a:p>
                <a:r>
                  <a:rPr lang="en-US" sz="1400"/>
                  <a:t>$</a:t>
                </a:r>
                <a:endParaRPr lang="en-US" sz="1400"/>
              </a:p>
            </p:txBody>
          </p:sp>
          <p:cxnSp>
            <p:nvCxnSpPr>
              <p:cNvPr id="27" name="Straight Connector 26"/>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41" y="9797"/>
                <a:ext cx="496" cy="483"/>
              </a:xfrm>
              <a:prstGeom prst="rect">
                <a:avLst/>
              </a:prstGeom>
              <a:noFill/>
            </p:spPr>
            <p:txBody>
              <a:bodyPr wrap="square" rtlCol="0">
                <a:spAutoFit/>
              </a:bodyPr>
              <a:p>
                <a:r>
                  <a:rPr lang="en-US" sz="1400"/>
                  <a:t>1</a:t>
                </a:r>
                <a:endParaRPr lang="en-US" sz="1400"/>
              </a:p>
            </p:txBody>
          </p:sp>
        </p:grpSp>
      </p:grpSp>
      <p:grpSp>
        <p:nvGrpSpPr>
          <p:cNvPr id="31" name="Group 30"/>
          <p:cNvGrpSpPr/>
          <p:nvPr/>
        </p:nvGrpSpPr>
        <p:grpSpPr>
          <a:xfrm rot="900000">
            <a:off x="2567918" y="1005134"/>
            <a:ext cx="2319655" cy="4076065"/>
            <a:chOff x="5036" y="3451"/>
            <a:chExt cx="3653" cy="6419"/>
          </a:xfrm>
        </p:grpSpPr>
        <p:cxnSp>
          <p:nvCxnSpPr>
            <p:cNvPr id="32" name="Straight Connector 31"/>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440" y="500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853" y="622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294" y="7322"/>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193" y="3451"/>
              <a:ext cx="496" cy="483"/>
            </a:xfrm>
            <a:prstGeom prst="rect">
              <a:avLst/>
            </a:prstGeom>
            <a:noFill/>
          </p:spPr>
          <p:txBody>
            <a:bodyPr wrap="square" rtlCol="0">
              <a:spAutoFit/>
            </a:bodyPr>
            <a:p>
              <a:r>
                <a:rPr lang="en-US" sz="1400"/>
                <a:t>a</a:t>
              </a:r>
              <a:endParaRPr lang="en-US" sz="1400"/>
            </a:p>
          </p:txBody>
        </p:sp>
        <p:sp>
          <p:nvSpPr>
            <p:cNvPr id="38" name="Text Box 37"/>
            <p:cNvSpPr txBox="1"/>
            <p:nvPr/>
          </p:nvSpPr>
          <p:spPr>
            <a:xfrm>
              <a:off x="7546" y="4499"/>
              <a:ext cx="728" cy="483"/>
            </a:xfrm>
            <a:prstGeom prst="rect">
              <a:avLst/>
            </a:prstGeom>
            <a:noFill/>
          </p:spPr>
          <p:txBody>
            <a:bodyPr wrap="square" rtlCol="0">
              <a:spAutoFit/>
            </a:bodyPr>
            <a:p>
              <a:r>
                <a:rPr lang="en-US" sz="1400"/>
                <a:t>na</a:t>
              </a:r>
              <a:endParaRPr lang="en-US" sz="1400"/>
            </a:p>
          </p:txBody>
        </p:sp>
        <p:sp>
          <p:nvSpPr>
            <p:cNvPr id="40" name="Text Box 39"/>
            <p:cNvSpPr txBox="1"/>
            <p:nvPr/>
          </p:nvSpPr>
          <p:spPr>
            <a:xfrm>
              <a:off x="6958" y="5684"/>
              <a:ext cx="496" cy="483"/>
            </a:xfrm>
            <a:prstGeom prst="rect">
              <a:avLst/>
            </a:prstGeom>
            <a:noFill/>
          </p:spPr>
          <p:txBody>
            <a:bodyPr wrap="square" rtlCol="0">
              <a:spAutoFit/>
            </a:bodyPr>
            <a:p>
              <a:r>
                <a:rPr lang="en-US" sz="1400"/>
                <a:t>n</a:t>
              </a:r>
              <a:endParaRPr lang="en-US" sz="1400"/>
            </a:p>
          </p:txBody>
        </p:sp>
        <p:sp>
          <p:nvSpPr>
            <p:cNvPr id="41" name="Text Box 40"/>
            <p:cNvSpPr txBox="1"/>
            <p:nvPr/>
          </p:nvSpPr>
          <p:spPr>
            <a:xfrm>
              <a:off x="6383" y="6807"/>
              <a:ext cx="496" cy="483"/>
            </a:xfrm>
            <a:prstGeom prst="rect">
              <a:avLst/>
            </a:prstGeom>
            <a:noFill/>
          </p:spPr>
          <p:txBody>
            <a:bodyPr wrap="square" rtlCol="0">
              <a:spAutoFit/>
            </a:bodyPr>
            <a:p>
              <a:r>
                <a:rPr lang="en-US" sz="1400"/>
                <a:t>a</a:t>
              </a:r>
              <a:endParaRPr lang="en-US" sz="1400"/>
            </a:p>
          </p:txBody>
        </p:sp>
        <p:sp>
          <p:nvSpPr>
            <p:cNvPr id="42" name="Text Box 41"/>
            <p:cNvSpPr txBox="1"/>
            <p:nvPr/>
          </p:nvSpPr>
          <p:spPr>
            <a:xfrm>
              <a:off x="5830" y="7926"/>
              <a:ext cx="496" cy="483"/>
            </a:xfrm>
            <a:prstGeom prst="rect">
              <a:avLst/>
            </a:prstGeom>
            <a:noFill/>
          </p:spPr>
          <p:txBody>
            <a:bodyPr wrap="square" rtlCol="0">
              <a:spAutoFit/>
            </a:bodyPr>
            <a:p>
              <a:r>
                <a:rPr lang="en-US" sz="1400"/>
                <a:t>$</a:t>
              </a:r>
              <a:endParaRPr lang="en-US" sz="1400"/>
            </a:p>
          </p:txBody>
        </p:sp>
        <p:cxnSp>
          <p:nvCxnSpPr>
            <p:cNvPr id="43" name="Straight Connector 42"/>
            <p:cNvCxnSpPr/>
            <p:nvPr/>
          </p:nvCxnSpPr>
          <p:spPr>
            <a:xfrm flipH="1">
              <a:off x="5714" y="8434"/>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036" y="9043"/>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Text Box 44"/>
            <p:cNvSpPr txBox="1"/>
            <p:nvPr/>
          </p:nvSpPr>
          <p:spPr>
            <a:xfrm>
              <a:off x="5271" y="9215"/>
              <a:ext cx="496" cy="483"/>
            </a:xfrm>
            <a:prstGeom prst="rect">
              <a:avLst/>
            </a:prstGeom>
            <a:noFill/>
          </p:spPr>
          <p:txBody>
            <a:bodyPr wrap="square" rtlCol="0">
              <a:spAutoFit/>
            </a:bodyPr>
            <a:p>
              <a:r>
                <a:rPr lang="en-US" sz="1400"/>
                <a:t>2</a:t>
              </a:r>
              <a:endParaRPr lang="en-US" sz="1400"/>
            </a:p>
          </p:txBody>
        </p:sp>
      </p:grpSp>
      <p:cxnSp>
        <p:nvCxnSpPr>
          <p:cNvPr id="47" name="Straight Connector 46"/>
          <p:cNvCxnSpPr/>
          <p:nvPr/>
        </p:nvCxnSpPr>
        <p:spPr>
          <a:xfrm rot="900000" flipH="1">
            <a:off x="5364099" y="1112277"/>
            <a:ext cx="151130" cy="3086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rot="18420000">
            <a:off x="5898283" y="1358272"/>
            <a:ext cx="2234565" cy="4074795"/>
            <a:chOff x="4707" y="4035"/>
            <a:chExt cx="3519" cy="6417"/>
          </a:xfrm>
        </p:grpSpPr>
        <p:cxnSp>
          <p:nvCxnSpPr>
            <p:cNvPr id="50" name="Straight Connector 49"/>
            <p:cNvCxnSpPr/>
            <p:nvPr/>
          </p:nvCxnSpPr>
          <p:spPr>
            <a:xfrm flipH="1">
              <a:off x="7982" y="4035"/>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511" y="4982"/>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002" y="5951"/>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394" y="7078"/>
              <a:ext cx="238" cy="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938" y="8038"/>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rot="4200000">
              <a:off x="7736" y="4499"/>
              <a:ext cx="496" cy="483"/>
            </a:xfrm>
            <a:prstGeom prst="rect">
              <a:avLst/>
            </a:prstGeom>
            <a:noFill/>
          </p:spPr>
          <p:txBody>
            <a:bodyPr wrap="square" rtlCol="0">
              <a:spAutoFit/>
            </a:bodyPr>
            <a:p>
              <a:r>
                <a:rPr lang="en-US" sz="1400"/>
                <a:t>n</a:t>
              </a:r>
              <a:endParaRPr lang="en-US" sz="1400"/>
            </a:p>
          </p:txBody>
        </p:sp>
        <p:sp>
          <p:nvSpPr>
            <p:cNvPr id="57" name="Text Box 56"/>
            <p:cNvSpPr txBox="1"/>
            <p:nvPr/>
          </p:nvSpPr>
          <p:spPr>
            <a:xfrm rot="4500000">
              <a:off x="7294" y="5540"/>
              <a:ext cx="496" cy="483"/>
            </a:xfrm>
            <a:prstGeom prst="rect">
              <a:avLst/>
            </a:prstGeom>
            <a:noFill/>
          </p:spPr>
          <p:txBody>
            <a:bodyPr wrap="square" rtlCol="0">
              <a:spAutoFit/>
            </a:bodyPr>
            <a:p>
              <a:r>
                <a:rPr lang="en-US" sz="1400"/>
                <a:t>a</a:t>
              </a:r>
              <a:endParaRPr lang="en-US" sz="1400"/>
            </a:p>
          </p:txBody>
        </p:sp>
        <p:sp>
          <p:nvSpPr>
            <p:cNvPr id="58" name="Text Box 57"/>
            <p:cNvSpPr txBox="1"/>
            <p:nvPr/>
          </p:nvSpPr>
          <p:spPr>
            <a:xfrm rot="5100000">
              <a:off x="6641" y="6491"/>
              <a:ext cx="496" cy="483"/>
            </a:xfrm>
            <a:prstGeom prst="rect">
              <a:avLst/>
            </a:prstGeom>
            <a:noFill/>
          </p:spPr>
          <p:txBody>
            <a:bodyPr wrap="square" rtlCol="0">
              <a:spAutoFit/>
            </a:bodyPr>
            <a:p>
              <a:r>
                <a:rPr lang="en-US" sz="1400"/>
                <a:t>n</a:t>
              </a:r>
              <a:endParaRPr lang="en-US" sz="1400"/>
            </a:p>
          </p:txBody>
        </p:sp>
        <p:sp>
          <p:nvSpPr>
            <p:cNvPr id="59" name="Text Box 58"/>
            <p:cNvSpPr txBox="1"/>
            <p:nvPr/>
          </p:nvSpPr>
          <p:spPr>
            <a:xfrm rot="4920000">
              <a:off x="6038" y="7643"/>
              <a:ext cx="496" cy="483"/>
            </a:xfrm>
            <a:prstGeom prst="rect">
              <a:avLst/>
            </a:prstGeom>
            <a:noFill/>
          </p:spPr>
          <p:txBody>
            <a:bodyPr wrap="square" rtlCol="0">
              <a:spAutoFit/>
            </a:bodyPr>
            <a:p>
              <a:r>
                <a:rPr lang="en-US" sz="1400"/>
                <a:t>a</a:t>
              </a:r>
              <a:endParaRPr lang="en-US" sz="1400"/>
            </a:p>
          </p:txBody>
        </p:sp>
        <p:sp>
          <p:nvSpPr>
            <p:cNvPr id="60" name="Text Box 59"/>
            <p:cNvSpPr txBox="1"/>
            <p:nvPr/>
          </p:nvSpPr>
          <p:spPr>
            <a:xfrm rot="3480000">
              <a:off x="5542" y="8656"/>
              <a:ext cx="496" cy="483"/>
            </a:xfrm>
            <a:prstGeom prst="rect">
              <a:avLst/>
            </a:prstGeom>
            <a:noFill/>
          </p:spPr>
          <p:txBody>
            <a:bodyPr wrap="square" rtlCol="0">
              <a:spAutoFit/>
            </a:bodyPr>
            <a:p>
              <a:r>
                <a:rPr lang="en-US" sz="1400"/>
                <a:t>$</a:t>
              </a:r>
              <a:endParaRPr lang="en-US" sz="1400"/>
            </a:p>
          </p:txBody>
        </p:sp>
        <p:cxnSp>
          <p:nvCxnSpPr>
            <p:cNvPr id="61" name="Straight Connector 60"/>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rot="3300000">
              <a:off x="4941" y="9797"/>
              <a:ext cx="496" cy="483"/>
            </a:xfrm>
            <a:prstGeom prst="rect">
              <a:avLst/>
            </a:prstGeom>
            <a:noFill/>
          </p:spPr>
          <p:txBody>
            <a:bodyPr wrap="square" rtlCol="0">
              <a:spAutoFit/>
            </a:bodyPr>
            <a:p>
              <a:r>
                <a:rPr lang="en-US" sz="1400"/>
                <a:t>3</a:t>
              </a:r>
              <a:endParaRPr lang="en-US" sz="1400"/>
            </a:p>
          </p:txBody>
        </p:sp>
      </p:grpSp>
      <p:grpSp>
        <p:nvGrpSpPr>
          <p:cNvPr id="3" name="Group 2"/>
          <p:cNvGrpSpPr/>
          <p:nvPr/>
        </p:nvGrpSpPr>
        <p:grpSpPr>
          <a:xfrm rot="1020000">
            <a:off x="4140200" y="2332990"/>
            <a:ext cx="844550" cy="1488440"/>
            <a:chOff x="6257" y="4270"/>
            <a:chExt cx="1330" cy="2344"/>
          </a:xfrm>
        </p:grpSpPr>
        <p:grpSp>
          <p:nvGrpSpPr>
            <p:cNvPr id="133" name="Group 132"/>
            <p:cNvGrpSpPr/>
            <p:nvPr/>
          </p:nvGrpSpPr>
          <p:grpSpPr>
            <a:xfrm rot="19920000">
              <a:off x="6257" y="4818"/>
              <a:ext cx="1331" cy="1796"/>
              <a:chOff x="4707" y="8656"/>
              <a:chExt cx="1331" cy="1796"/>
            </a:xfrm>
          </p:grpSpPr>
          <p:sp>
            <p:nvSpPr>
              <p:cNvPr id="134" name="Text Box 13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35" name="Straight Connector 13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Text Box 136"/>
              <p:cNvSpPr txBox="1"/>
              <p:nvPr/>
            </p:nvSpPr>
            <p:spPr>
              <a:xfrm rot="2160000">
                <a:off x="4946" y="9788"/>
                <a:ext cx="496" cy="483"/>
              </a:xfrm>
              <a:prstGeom prst="rect">
                <a:avLst/>
              </a:prstGeom>
              <a:noFill/>
            </p:spPr>
            <p:txBody>
              <a:bodyPr wrap="square" rtlCol="0">
                <a:spAutoFit/>
              </a:bodyPr>
              <a:p>
                <a:r>
                  <a:rPr lang="en-US" sz="1400"/>
                  <a:t>4</a:t>
                </a:r>
                <a:endParaRPr lang="en-US" sz="1400"/>
              </a:p>
            </p:txBody>
          </p:sp>
        </p:grpSp>
        <p:cxnSp>
          <p:nvCxnSpPr>
            <p:cNvPr id="138" name="Straight Connector 137"/>
            <p:cNvCxnSpPr/>
            <p:nvPr/>
          </p:nvCxnSpPr>
          <p:spPr>
            <a:xfrm>
              <a:off x="6651" y="4270"/>
              <a:ext cx="155" cy="4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rot="2760000">
            <a:off x="4575175" y="1923415"/>
            <a:ext cx="1182370" cy="1132840"/>
            <a:chOff x="10183" y="2656"/>
            <a:chExt cx="1862" cy="1784"/>
          </a:xfrm>
        </p:grpSpPr>
        <p:grpSp>
          <p:nvGrpSpPr>
            <p:cNvPr id="103" name="Group 102"/>
            <p:cNvGrpSpPr/>
            <p:nvPr/>
          </p:nvGrpSpPr>
          <p:grpSpPr>
            <a:xfrm rot="18060000">
              <a:off x="10482" y="2877"/>
              <a:ext cx="1331" cy="1796"/>
              <a:chOff x="4707" y="8656"/>
              <a:chExt cx="1331" cy="1796"/>
            </a:xfrm>
          </p:grpSpPr>
          <p:sp>
            <p:nvSpPr>
              <p:cNvPr id="114" name="Text Box 11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15" name="Straight Connector 11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Text Box 116"/>
              <p:cNvSpPr txBox="1"/>
              <p:nvPr/>
            </p:nvSpPr>
            <p:spPr>
              <a:xfrm rot="2160000">
                <a:off x="4946" y="9788"/>
                <a:ext cx="496" cy="483"/>
              </a:xfrm>
              <a:prstGeom prst="rect">
                <a:avLst/>
              </a:prstGeom>
              <a:noFill/>
            </p:spPr>
            <p:txBody>
              <a:bodyPr wrap="square" rtlCol="0">
                <a:spAutoFit/>
              </a:bodyPr>
              <a:p>
                <a:r>
                  <a:rPr lang="en-US" sz="1400"/>
                  <a:t>6</a:t>
                </a:r>
                <a:endParaRPr lang="en-US" sz="1400"/>
              </a:p>
            </p:txBody>
          </p:sp>
        </p:grpSp>
        <p:cxnSp>
          <p:nvCxnSpPr>
            <p:cNvPr id="139" name="Straight Connector 138"/>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6944995" y="2483485"/>
            <a:ext cx="1182370" cy="1132840"/>
            <a:chOff x="10183" y="2656"/>
            <a:chExt cx="1862" cy="1784"/>
          </a:xfrm>
        </p:grpSpPr>
        <p:grpSp>
          <p:nvGrpSpPr>
            <p:cNvPr id="143" name="Group 142"/>
            <p:cNvGrpSpPr/>
            <p:nvPr/>
          </p:nvGrpSpPr>
          <p:grpSpPr>
            <a:xfrm rot="18060000">
              <a:off x="10482" y="2877"/>
              <a:ext cx="1331" cy="1796"/>
              <a:chOff x="4707" y="8656"/>
              <a:chExt cx="1331" cy="1796"/>
            </a:xfrm>
          </p:grpSpPr>
          <p:sp>
            <p:nvSpPr>
              <p:cNvPr id="144" name="Text Box 143"/>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45" name="Straight Connector 144"/>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Text Box 146"/>
              <p:cNvSpPr txBox="1"/>
              <p:nvPr/>
            </p:nvSpPr>
            <p:spPr>
              <a:xfrm rot="2160000">
                <a:off x="4946" y="9788"/>
                <a:ext cx="496" cy="483"/>
              </a:xfrm>
              <a:prstGeom prst="rect">
                <a:avLst/>
              </a:prstGeom>
              <a:noFill/>
            </p:spPr>
            <p:txBody>
              <a:bodyPr wrap="square" rtlCol="0">
                <a:spAutoFit/>
              </a:bodyPr>
              <a:p>
                <a:r>
                  <a:rPr lang="en-US" sz="1400"/>
                  <a:t>5</a:t>
                </a:r>
                <a:endParaRPr lang="en-US" sz="1400"/>
              </a:p>
            </p:txBody>
          </p:sp>
        </p:grpSp>
        <p:cxnSp>
          <p:nvCxnSpPr>
            <p:cNvPr id="148" name="Straight Connector 147"/>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rot="20760000">
            <a:off x="6326505" y="867410"/>
            <a:ext cx="1182370" cy="1132840"/>
            <a:chOff x="10183" y="2656"/>
            <a:chExt cx="1862" cy="1784"/>
          </a:xfrm>
        </p:grpSpPr>
        <p:grpSp>
          <p:nvGrpSpPr>
            <p:cNvPr id="150" name="Group 149"/>
            <p:cNvGrpSpPr/>
            <p:nvPr/>
          </p:nvGrpSpPr>
          <p:grpSpPr>
            <a:xfrm rot="18060000">
              <a:off x="10482" y="2877"/>
              <a:ext cx="1331" cy="1796"/>
              <a:chOff x="4707" y="8656"/>
              <a:chExt cx="1331" cy="1796"/>
            </a:xfrm>
          </p:grpSpPr>
          <p:sp>
            <p:nvSpPr>
              <p:cNvPr id="151" name="Text Box 150"/>
              <p:cNvSpPr txBox="1"/>
              <p:nvPr/>
            </p:nvSpPr>
            <p:spPr>
              <a:xfrm rot="2040000">
                <a:off x="5542" y="8656"/>
                <a:ext cx="496" cy="483"/>
              </a:xfrm>
              <a:prstGeom prst="rect">
                <a:avLst/>
              </a:prstGeom>
              <a:noFill/>
            </p:spPr>
            <p:txBody>
              <a:bodyPr wrap="square" rtlCol="0">
                <a:spAutoFit/>
              </a:bodyPr>
              <a:p>
                <a:r>
                  <a:rPr lang="en-US" sz="1400"/>
                  <a:t>$</a:t>
                </a:r>
                <a:endParaRPr lang="en-US" sz="1400"/>
              </a:p>
            </p:txBody>
          </p:sp>
          <p:cxnSp>
            <p:nvCxnSpPr>
              <p:cNvPr id="152" name="Straight Connector 151"/>
              <p:cNvCxnSpPr/>
              <p:nvPr/>
            </p:nvCxnSpPr>
            <p:spPr>
              <a:xfrm flipH="1">
                <a:off x="5434" y="9139"/>
                <a:ext cx="238" cy="4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4707" y="9625"/>
                <a:ext cx="965" cy="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Text Box 153"/>
              <p:cNvSpPr txBox="1"/>
              <p:nvPr/>
            </p:nvSpPr>
            <p:spPr>
              <a:xfrm rot="2160000">
                <a:off x="4946" y="9788"/>
                <a:ext cx="496" cy="483"/>
              </a:xfrm>
              <a:prstGeom prst="rect">
                <a:avLst/>
              </a:prstGeom>
              <a:noFill/>
            </p:spPr>
            <p:txBody>
              <a:bodyPr wrap="square" rtlCol="0">
                <a:spAutoFit/>
              </a:bodyPr>
              <a:p>
                <a:r>
                  <a:rPr lang="en-US" sz="1400"/>
                  <a:t>7</a:t>
                </a:r>
                <a:endParaRPr lang="en-US" sz="1400"/>
              </a:p>
            </p:txBody>
          </p:sp>
        </p:grpSp>
        <p:cxnSp>
          <p:nvCxnSpPr>
            <p:cNvPr id="155" name="Straight Connector 154"/>
            <p:cNvCxnSpPr/>
            <p:nvPr/>
          </p:nvCxnSpPr>
          <p:spPr>
            <a:xfrm>
              <a:off x="10183" y="2656"/>
              <a:ext cx="412" cy="3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3867150" y="2023110"/>
            <a:ext cx="86360" cy="412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41" idx="1"/>
            <a:endCxn id="40" idx="1"/>
          </p:cNvCxnSpPr>
          <p:nvPr/>
        </p:nvCxnSpPr>
        <p:spPr>
          <a:xfrm rot="10800000" flipH="1">
            <a:off x="3369945" y="2607945"/>
            <a:ext cx="537210" cy="594360"/>
          </a:xfrm>
          <a:prstGeom prst="curvedConnector3">
            <a:avLst>
              <a:gd name="adj1" fmla="val -8983"/>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rot="18360000">
            <a:off x="2839085" y="2553335"/>
            <a:ext cx="728345" cy="275590"/>
          </a:xfrm>
          <a:prstGeom prst="rect">
            <a:avLst/>
          </a:prstGeom>
          <a:noFill/>
        </p:spPr>
        <p:txBody>
          <a:bodyPr wrap="square" rtlCol="0">
            <a:spAutoFit/>
          </a:bodyPr>
          <a:p>
            <a:r>
              <a:rPr lang="en-US" sz="1200"/>
              <a:t>merge</a:t>
            </a:r>
            <a:endParaRPr lang="en-US" sz="120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13644</Words>
  <Application>WPS Presentation</Application>
  <PresentationFormat>宽屏</PresentationFormat>
  <Paragraphs>1841</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SimSun</vt:lpstr>
      <vt:lpstr>Wingdings</vt:lpstr>
      <vt:lpstr>Calibri</vt:lpstr>
      <vt:lpstr>Microsoft YaHei</vt:lpstr>
      <vt:lpstr>Arial Unicode MS</vt:lpstr>
      <vt:lpstr>Calibri Light</vt:lpstr>
      <vt:lpstr>Impact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jarette grene</cp:lastModifiedBy>
  <cp:revision>18</cp:revision>
  <dcterms:created xsi:type="dcterms:W3CDTF">2016-01-13T03:02:00Z</dcterms:created>
  <dcterms:modified xsi:type="dcterms:W3CDTF">2023-04-24T23:03:42Z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CCAA5FC4529A4D459106749118BE060B</vt:lpwstr>
  </property>
</Properties>
</file>