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verage" panose="020B0604020202020204" charset="0"/>
      <p:regular r:id="rId23"/>
    </p:embeddedFont>
    <p:embeddedFont>
      <p:font typeface="Oswald"/>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Shape 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accent3"/>
                </a:solidFill>
                <a:latin typeface="Average"/>
                <a:ea typeface="Average"/>
                <a:cs typeface="Average"/>
                <a:sym typeface="Average"/>
              </a:defRPr>
            </a:lvl1pPr>
            <a:lvl2pPr lvl="1" algn="r">
              <a:spcBef>
                <a:spcPts val="0"/>
              </a:spcBef>
              <a:buNone/>
              <a:defRPr sz="1000">
                <a:solidFill>
                  <a:schemeClr val="accent3"/>
                </a:solidFill>
                <a:latin typeface="Average"/>
                <a:ea typeface="Average"/>
                <a:cs typeface="Average"/>
                <a:sym typeface="Average"/>
              </a:defRPr>
            </a:lvl2pPr>
            <a:lvl3pPr lvl="2" algn="r">
              <a:spcBef>
                <a:spcPts val="0"/>
              </a:spcBef>
              <a:buNone/>
              <a:defRPr sz="1000">
                <a:solidFill>
                  <a:schemeClr val="accent3"/>
                </a:solidFill>
                <a:latin typeface="Average"/>
                <a:ea typeface="Average"/>
                <a:cs typeface="Average"/>
                <a:sym typeface="Average"/>
              </a:defRPr>
            </a:lvl3pPr>
            <a:lvl4pPr lvl="3" algn="r">
              <a:spcBef>
                <a:spcPts val="0"/>
              </a:spcBef>
              <a:buNone/>
              <a:defRPr sz="1000">
                <a:solidFill>
                  <a:schemeClr val="accent3"/>
                </a:solidFill>
                <a:latin typeface="Average"/>
                <a:ea typeface="Average"/>
                <a:cs typeface="Average"/>
                <a:sym typeface="Average"/>
              </a:defRPr>
            </a:lvl4pPr>
            <a:lvl5pPr lvl="4" algn="r">
              <a:spcBef>
                <a:spcPts val="0"/>
              </a:spcBef>
              <a:buNone/>
              <a:defRPr sz="1000">
                <a:solidFill>
                  <a:schemeClr val="accent3"/>
                </a:solidFill>
                <a:latin typeface="Average"/>
                <a:ea typeface="Average"/>
                <a:cs typeface="Average"/>
                <a:sym typeface="Average"/>
              </a:defRPr>
            </a:lvl5pPr>
            <a:lvl6pPr lvl="5" algn="r">
              <a:spcBef>
                <a:spcPts val="0"/>
              </a:spcBef>
              <a:buNone/>
              <a:defRPr sz="1000">
                <a:solidFill>
                  <a:schemeClr val="accent3"/>
                </a:solidFill>
                <a:latin typeface="Average"/>
                <a:ea typeface="Average"/>
                <a:cs typeface="Average"/>
                <a:sym typeface="Average"/>
              </a:defRPr>
            </a:lvl6pPr>
            <a:lvl7pPr lvl="6" algn="r">
              <a:spcBef>
                <a:spcPts val="0"/>
              </a:spcBef>
              <a:buNone/>
              <a:defRPr sz="1000">
                <a:solidFill>
                  <a:schemeClr val="accent3"/>
                </a:solidFill>
                <a:latin typeface="Average"/>
                <a:ea typeface="Average"/>
                <a:cs typeface="Average"/>
                <a:sym typeface="Average"/>
              </a:defRPr>
            </a:lvl7pPr>
            <a:lvl8pPr lvl="7" algn="r">
              <a:spcBef>
                <a:spcPts val="0"/>
              </a:spcBef>
              <a:buNone/>
              <a:defRPr sz="1000">
                <a:solidFill>
                  <a:schemeClr val="accent3"/>
                </a:solidFill>
                <a:latin typeface="Average"/>
                <a:ea typeface="Average"/>
                <a:cs typeface="Average"/>
                <a:sym typeface="Average"/>
              </a:defRPr>
            </a:lvl8pPr>
            <a:lvl9pPr lvl="8" algn="r">
              <a:spcBef>
                <a:spcPts val="0"/>
              </a:spcBef>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5200"/>
              <a:buFont typeface="Arial"/>
              <a:buNone/>
            </a:pPr>
            <a:r>
              <a:rPr lang="en-US" sz="5200">
                <a:latin typeface="Arial"/>
                <a:ea typeface="Arial"/>
                <a:cs typeface="Arial"/>
                <a:sym typeface="Arial"/>
              </a:rPr>
              <a:t>DevicePicker</a:t>
            </a:r>
            <a:endParaRPr sz="5200">
              <a:latin typeface="Arial"/>
              <a:ea typeface="Arial"/>
              <a:cs typeface="Arial"/>
              <a:sym typeface="Arial"/>
            </a:endParaRPr>
          </a:p>
          <a:p>
            <a:pPr marL="0" marR="0" lvl="0" indent="0" algn="ctr" rtl="0">
              <a:lnSpc>
                <a:spcPct val="100000"/>
              </a:lnSpc>
              <a:spcBef>
                <a:spcPts val="0"/>
              </a:spcBef>
              <a:spcAft>
                <a:spcPts val="0"/>
              </a:spcAft>
              <a:buClr>
                <a:schemeClr val="dk1"/>
              </a:buClr>
              <a:buSzPts val="5200"/>
              <a:buFont typeface="Arial"/>
              <a:buNone/>
            </a:pPr>
            <a:r>
              <a:rPr lang="en-US" sz="5200">
                <a:latin typeface="Arial"/>
                <a:ea typeface="Arial"/>
                <a:cs typeface="Arial"/>
                <a:sym typeface="Arial"/>
              </a:rPr>
              <a:t>App Design</a:t>
            </a:r>
            <a:endParaRPr sz="5200">
              <a:latin typeface="Arial"/>
              <a:ea typeface="Arial"/>
              <a:cs typeface="Arial"/>
              <a:sym typeface="Arial"/>
            </a:endParaRPr>
          </a:p>
        </p:txBody>
      </p:sp>
      <p:sp>
        <p:nvSpPr>
          <p:cNvPr id="60" name="Shape 60"/>
          <p:cNvSpPr txBox="1">
            <a:spLocks noGrp="1"/>
          </p:cNvSpPr>
          <p:nvPr>
            <p:ph type="subTitle" idx="1"/>
          </p:nvPr>
        </p:nvSpPr>
        <p:spPr>
          <a:xfrm>
            <a:off x="671250" y="3174875"/>
            <a:ext cx="7801500" cy="1079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a:solidFill>
                  <a:schemeClr val="dk2"/>
                </a:solidFill>
                <a:latin typeface="Arial"/>
                <a:ea typeface="Arial"/>
                <a:cs typeface="Arial"/>
                <a:sym typeface="Arial"/>
              </a:rPr>
              <a:t>Jarett Lund-Hopkins, Heegi Yun, James Lee, Marvin Oida, Vincent Mollicone</a:t>
            </a:r>
            <a:endParaRPr sz="2800" b="0" i="0" u="none" strike="noStrike" cap="non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Classes/School activities</a:t>
            </a:r>
            <a:endParaRPr/>
          </a:p>
        </p:txBody>
      </p:sp>
      <p:sp>
        <p:nvSpPr>
          <p:cNvPr id="120" name="Shape 120"/>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Page displayed if user selected “School” as device application</a:t>
            </a:r>
            <a:endParaRPr/>
          </a:p>
          <a:p>
            <a:pPr marL="457200" lvl="0" indent="-342900" rtl="0">
              <a:spcBef>
                <a:spcPts val="0"/>
              </a:spcBef>
              <a:spcAft>
                <a:spcPts val="0"/>
              </a:spcAft>
              <a:buSzPts val="1800"/>
              <a:buChar char="●"/>
            </a:pPr>
            <a:r>
              <a:rPr lang="en-US"/>
              <a:t>Asks for user’s type of classes</a:t>
            </a:r>
            <a:endParaRPr/>
          </a:p>
          <a:p>
            <a:pPr marL="457200" lvl="0" indent="-342900" rtl="0">
              <a:spcBef>
                <a:spcPts val="0"/>
              </a:spcBef>
              <a:spcAft>
                <a:spcPts val="0"/>
              </a:spcAft>
              <a:buSzPts val="1800"/>
              <a:buChar char="●"/>
            </a:pPr>
            <a:r>
              <a:rPr lang="en-US"/>
              <a:t>User can select multiple, and even type in classes, presses “Next” when done to go to next page</a:t>
            </a:r>
            <a:endParaRPr/>
          </a:p>
        </p:txBody>
      </p:sp>
      <p:pic>
        <p:nvPicPr>
          <p:cNvPr id="121" name="Shape 121"/>
          <p:cNvPicPr preferRelativeResize="0"/>
          <p:nvPr/>
        </p:nvPicPr>
        <p:blipFill rotWithShape="1">
          <a:blip r:embed="rId3">
            <a:alphaModFix/>
          </a:blip>
          <a:srcRect l="169" r="169"/>
          <a:stretch/>
        </p:blipFill>
        <p:spPr>
          <a:xfrm>
            <a:off x="1151425" y="56825"/>
            <a:ext cx="2371175" cy="5029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What will be stored on device</a:t>
            </a:r>
            <a:endParaRPr/>
          </a:p>
        </p:txBody>
      </p:sp>
      <p:sp>
        <p:nvSpPr>
          <p:cNvPr id="127" name="Shape 127"/>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what user will store on their device</a:t>
            </a:r>
            <a:endParaRPr/>
          </a:p>
          <a:p>
            <a:pPr marL="457200" lvl="0" indent="-342900" rtl="0">
              <a:spcBef>
                <a:spcPts val="0"/>
              </a:spcBef>
              <a:spcAft>
                <a:spcPts val="0"/>
              </a:spcAft>
              <a:buSzPts val="1800"/>
              <a:buChar char="●"/>
            </a:pPr>
            <a:r>
              <a:rPr lang="en-US"/>
              <a:t>Has broad options, small amount</a:t>
            </a:r>
            <a:endParaRPr/>
          </a:p>
          <a:p>
            <a:pPr marL="457200" lvl="0" indent="-342900" rtl="0">
              <a:spcBef>
                <a:spcPts val="0"/>
              </a:spcBef>
              <a:spcAft>
                <a:spcPts val="0"/>
              </a:spcAft>
              <a:buSzPts val="1800"/>
              <a:buChar char="●"/>
            </a:pPr>
            <a:r>
              <a:rPr lang="en-US"/>
              <a:t>User can skip (“I’m not sure”)</a:t>
            </a:r>
            <a:endParaRPr/>
          </a:p>
          <a:p>
            <a:pPr marL="457200" lvl="0" indent="-342900" rtl="0">
              <a:spcBef>
                <a:spcPts val="0"/>
              </a:spcBef>
              <a:spcAft>
                <a:spcPts val="0"/>
              </a:spcAft>
              <a:buSzPts val="1800"/>
              <a:buChar char="●"/>
            </a:pPr>
            <a:r>
              <a:rPr lang="en-US"/>
              <a:t>User selects one or multiple options then presses “Next” to go to next page, (unless they skip (“I’m not sure”), in that case app goes to next page automatically)</a:t>
            </a:r>
            <a:endParaRPr/>
          </a:p>
        </p:txBody>
      </p:sp>
      <p:pic>
        <p:nvPicPr>
          <p:cNvPr id="128" name="Shape 128"/>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359025" y="453100"/>
            <a:ext cx="4254900" cy="106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Preference for Dimentions/Form of Device </a:t>
            </a:r>
            <a:endParaRPr/>
          </a:p>
        </p:txBody>
      </p:sp>
      <p:sp>
        <p:nvSpPr>
          <p:cNvPr id="134" name="Shape 134"/>
          <p:cNvSpPr txBox="1">
            <a:spLocks noGrp="1"/>
          </p:cNvSpPr>
          <p:nvPr>
            <p:ph type="body" idx="1"/>
          </p:nvPr>
        </p:nvSpPr>
        <p:spPr>
          <a:xfrm>
            <a:off x="4359025" y="1555175"/>
            <a:ext cx="4254900" cy="3013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if user values specific form factors for their device</a:t>
            </a:r>
            <a:endParaRPr/>
          </a:p>
          <a:p>
            <a:pPr marL="457200" lvl="0" indent="-342900" rtl="0">
              <a:spcBef>
                <a:spcPts val="0"/>
              </a:spcBef>
              <a:spcAft>
                <a:spcPts val="0"/>
              </a:spcAft>
              <a:buSzPts val="1800"/>
              <a:buChar char="●"/>
            </a:pPr>
            <a:r>
              <a:rPr lang="en-US"/>
              <a:t>Small amount of options, broad</a:t>
            </a:r>
            <a:endParaRPr/>
          </a:p>
          <a:p>
            <a:pPr marL="457200" lvl="0" indent="-342900" rtl="0">
              <a:spcBef>
                <a:spcPts val="0"/>
              </a:spcBef>
              <a:spcAft>
                <a:spcPts val="0"/>
              </a:spcAft>
              <a:buSzPts val="1800"/>
              <a:buChar char="●"/>
            </a:pPr>
            <a:r>
              <a:rPr lang="en-US"/>
              <a:t>User can select “None of these”</a:t>
            </a:r>
            <a:endParaRPr/>
          </a:p>
          <a:p>
            <a:pPr marL="457200" lvl="0" indent="-342900" rtl="0">
              <a:spcBef>
                <a:spcPts val="0"/>
              </a:spcBef>
              <a:spcAft>
                <a:spcPts val="0"/>
              </a:spcAft>
              <a:buSzPts val="1800"/>
              <a:buChar char="●"/>
            </a:pPr>
            <a:r>
              <a:rPr lang="en-US"/>
              <a:t>User can skip (“I’m not sure”)</a:t>
            </a:r>
            <a:endParaRPr/>
          </a:p>
          <a:p>
            <a:pPr marL="457200" lvl="0" indent="-342900" rtl="0">
              <a:spcBef>
                <a:spcPts val="0"/>
              </a:spcBef>
              <a:spcAft>
                <a:spcPts val="0"/>
              </a:spcAft>
              <a:buSzPts val="1800"/>
              <a:buChar char="●"/>
            </a:pPr>
            <a:r>
              <a:rPr lang="en-US"/>
              <a:t>User selects one or multiple options then presses “Next” to go to next page, (unless they skip (“I’m not sure” or “None of these”), in that case app goes to next page automatically)</a:t>
            </a:r>
            <a:endParaRPr/>
          </a:p>
        </p:txBody>
      </p:sp>
      <p:pic>
        <p:nvPicPr>
          <p:cNvPr id="135" name="Shape 135"/>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Price range (broad)</a:t>
            </a:r>
            <a:endParaRPr/>
          </a:p>
        </p:txBody>
      </p:sp>
      <p:sp>
        <p:nvSpPr>
          <p:cNvPr id="141" name="Shape 141"/>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what user’s price range is</a:t>
            </a:r>
            <a:endParaRPr/>
          </a:p>
          <a:p>
            <a:pPr marL="457200" lvl="0" indent="-342900" rtl="0">
              <a:spcBef>
                <a:spcPts val="0"/>
              </a:spcBef>
              <a:spcAft>
                <a:spcPts val="0"/>
              </a:spcAft>
              <a:buSzPts val="1800"/>
              <a:buChar char="●"/>
            </a:pPr>
            <a:r>
              <a:rPr lang="en-US"/>
              <a:t>Categories are numberless and slightly vague to appeal to broader mindsets</a:t>
            </a:r>
            <a:endParaRPr/>
          </a:p>
          <a:p>
            <a:pPr marL="457200" lvl="0" indent="-342900" rtl="0">
              <a:spcBef>
                <a:spcPts val="0"/>
              </a:spcBef>
              <a:spcAft>
                <a:spcPts val="0"/>
              </a:spcAft>
              <a:buSzPts val="1800"/>
              <a:buChar char="●"/>
            </a:pPr>
            <a:r>
              <a:rPr lang="en-US"/>
              <a:t>User can skip (“I’m not sure”)</a:t>
            </a:r>
            <a:endParaRPr/>
          </a:p>
          <a:p>
            <a:pPr marL="457200" lvl="0" indent="-342900" rtl="0">
              <a:spcBef>
                <a:spcPts val="0"/>
              </a:spcBef>
              <a:spcAft>
                <a:spcPts val="0"/>
              </a:spcAft>
              <a:buSzPts val="1800"/>
              <a:buChar char="●"/>
            </a:pPr>
            <a:r>
              <a:rPr lang="en-US"/>
              <a:t>Goes to next page once user selects an option</a:t>
            </a:r>
            <a:endParaRPr/>
          </a:p>
        </p:txBody>
      </p:sp>
      <p:pic>
        <p:nvPicPr>
          <p:cNvPr id="142" name="Shape 142"/>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359025" y="453100"/>
            <a:ext cx="4254900" cy="1111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Operating System (if user has preference)</a:t>
            </a:r>
            <a:endParaRPr/>
          </a:p>
        </p:txBody>
      </p:sp>
      <p:sp>
        <p:nvSpPr>
          <p:cNvPr id="148" name="Shape 148"/>
          <p:cNvSpPr txBox="1">
            <a:spLocks noGrp="1"/>
          </p:cNvSpPr>
          <p:nvPr>
            <p:ph type="body" idx="1"/>
          </p:nvPr>
        </p:nvSpPr>
        <p:spPr>
          <a:xfrm>
            <a:off x="4359025" y="1614225"/>
            <a:ext cx="4254900" cy="2954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what user’s preferred operating system is</a:t>
            </a:r>
            <a:endParaRPr/>
          </a:p>
          <a:p>
            <a:pPr marL="457200" lvl="0" indent="-342900" rtl="0">
              <a:spcBef>
                <a:spcPts val="0"/>
              </a:spcBef>
              <a:spcAft>
                <a:spcPts val="0"/>
              </a:spcAft>
              <a:buSzPts val="1800"/>
              <a:buChar char="●"/>
            </a:pPr>
            <a:r>
              <a:rPr lang="en-US"/>
              <a:t>User can skip (“I’m not sure”)</a:t>
            </a:r>
            <a:endParaRPr/>
          </a:p>
          <a:p>
            <a:pPr marL="457200" lvl="0" indent="-342900" rtl="0">
              <a:spcBef>
                <a:spcPts val="0"/>
              </a:spcBef>
              <a:spcAft>
                <a:spcPts val="0"/>
              </a:spcAft>
              <a:buSzPts val="1800"/>
              <a:buChar char="●"/>
            </a:pPr>
            <a:r>
              <a:rPr lang="en-US"/>
              <a:t>Goes to next page once user selects an option</a:t>
            </a:r>
            <a:endParaRPr/>
          </a:p>
        </p:txBody>
      </p:sp>
      <p:pic>
        <p:nvPicPr>
          <p:cNvPr id="149" name="Shape 149"/>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Advanced options list </a:t>
            </a:r>
            <a:endParaRPr/>
          </a:p>
        </p:txBody>
      </p:sp>
      <p:sp>
        <p:nvSpPr>
          <p:cNvPr id="155" name="Shape 155"/>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Only shown if user turns “Advanced mode” on in settings menu</a:t>
            </a:r>
            <a:endParaRPr/>
          </a:p>
          <a:p>
            <a:pPr marL="457200" lvl="0" indent="-342900" rtl="0">
              <a:spcBef>
                <a:spcPts val="0"/>
              </a:spcBef>
              <a:spcAft>
                <a:spcPts val="0"/>
              </a:spcAft>
              <a:buSzPts val="1800"/>
              <a:buChar char="●"/>
            </a:pPr>
            <a:r>
              <a:rPr lang="en-US"/>
              <a:t>Asks user if certain advanced features are values, similar to form factor page</a:t>
            </a:r>
            <a:endParaRPr/>
          </a:p>
          <a:p>
            <a:pPr marL="457200" lvl="0" indent="-342900" rtl="0">
              <a:spcBef>
                <a:spcPts val="0"/>
              </a:spcBef>
              <a:spcAft>
                <a:spcPts val="0"/>
              </a:spcAft>
              <a:buSzPts val="1800"/>
              <a:buChar char="●"/>
            </a:pPr>
            <a:r>
              <a:rPr lang="en-US"/>
              <a:t>User selects zero, one, or multiple options then presses “Next” to go to next page</a:t>
            </a:r>
            <a:endParaRPr/>
          </a:p>
          <a:p>
            <a:pPr marL="0" lvl="0" indent="0" rtl="0">
              <a:spcBef>
                <a:spcPts val="1600"/>
              </a:spcBef>
              <a:spcAft>
                <a:spcPts val="1600"/>
              </a:spcAft>
              <a:buNone/>
            </a:pPr>
            <a:endParaRPr/>
          </a:p>
        </p:txBody>
      </p:sp>
      <p:pic>
        <p:nvPicPr>
          <p:cNvPr id="156" name="Shape 156"/>
          <p:cNvPicPr preferRelativeResize="0"/>
          <p:nvPr/>
        </p:nvPicPr>
        <p:blipFill rotWithShape="1">
          <a:blip r:embed="rId3">
            <a:alphaModFix/>
          </a:blip>
          <a:srcRect l="169" r="169"/>
          <a:stretch/>
        </p:blipFill>
        <p:spPr>
          <a:xfrm>
            <a:off x="1151425" y="56825"/>
            <a:ext cx="2371175" cy="50298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Device List (results)</a:t>
            </a:r>
            <a:endParaRPr/>
          </a:p>
        </p:txBody>
      </p:sp>
      <p:sp>
        <p:nvSpPr>
          <p:cNvPr id="162" name="Shape 162"/>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Shown after user questionnaire</a:t>
            </a:r>
            <a:endParaRPr/>
          </a:p>
          <a:p>
            <a:pPr marL="457200" lvl="0" indent="-342900" rtl="0">
              <a:spcBef>
                <a:spcPts val="0"/>
              </a:spcBef>
              <a:spcAft>
                <a:spcPts val="0"/>
              </a:spcAft>
              <a:buSzPts val="1800"/>
              <a:buChar char="●"/>
            </a:pPr>
            <a:r>
              <a:rPr lang="en-US"/>
              <a:t>Also accessible from any page (“Results” in lower-middle)</a:t>
            </a:r>
            <a:endParaRPr/>
          </a:p>
          <a:p>
            <a:pPr marL="457200" lvl="0" indent="-342900" rtl="0">
              <a:spcBef>
                <a:spcPts val="0"/>
              </a:spcBef>
              <a:spcAft>
                <a:spcPts val="0"/>
              </a:spcAft>
              <a:buSzPts val="1800"/>
              <a:buChar char="●"/>
            </a:pPr>
            <a:r>
              <a:rPr lang="en-US"/>
              <a:t>Contains devices that our algorithm picked for the user</a:t>
            </a:r>
            <a:endParaRPr/>
          </a:p>
          <a:p>
            <a:pPr marL="457200" lvl="0" indent="-342900" rtl="0">
              <a:spcBef>
                <a:spcPts val="0"/>
              </a:spcBef>
              <a:spcAft>
                <a:spcPts val="0"/>
              </a:spcAft>
              <a:buSzPts val="1800"/>
              <a:buChar char="●"/>
            </a:pPr>
            <a:r>
              <a:rPr lang="en-US"/>
              <a:t>Lists multiple devices </a:t>
            </a:r>
            <a:endParaRPr/>
          </a:p>
          <a:p>
            <a:pPr marL="457200" lvl="0" indent="-342900" rtl="0">
              <a:spcBef>
                <a:spcPts val="0"/>
              </a:spcBef>
              <a:spcAft>
                <a:spcPts val="0"/>
              </a:spcAft>
              <a:buSzPts val="1800"/>
              <a:buChar char="●"/>
            </a:pPr>
            <a:r>
              <a:rPr lang="en-US"/>
              <a:t>Has name of device, price, brand, and a confidence rating that tells the user how compatible our algorithm thinks the device is for the user</a:t>
            </a:r>
            <a:endParaRPr/>
          </a:p>
          <a:p>
            <a:pPr marL="457200" lvl="0" indent="-342900" rtl="0">
              <a:spcBef>
                <a:spcPts val="0"/>
              </a:spcBef>
              <a:spcAft>
                <a:spcPts val="0"/>
              </a:spcAft>
              <a:buSzPts val="1800"/>
              <a:buChar char="●"/>
            </a:pPr>
            <a:r>
              <a:rPr lang="en-US"/>
              <a:t>User goes to next page by selecting an option</a:t>
            </a:r>
            <a:endParaRPr/>
          </a:p>
        </p:txBody>
      </p:sp>
      <p:pic>
        <p:nvPicPr>
          <p:cNvPr id="163" name="Shape 163"/>
          <p:cNvPicPr preferRelativeResize="0"/>
          <p:nvPr/>
        </p:nvPicPr>
        <p:blipFill rotWithShape="1">
          <a:blip r:embed="rId3">
            <a:alphaModFix/>
          </a:blip>
          <a:srcRect/>
          <a:stretch/>
        </p:blipFill>
        <p:spPr>
          <a:xfrm>
            <a:off x="1151425" y="56825"/>
            <a:ext cx="2371175" cy="502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 specific device from results</a:t>
            </a:r>
            <a:endParaRPr/>
          </a:p>
        </p:txBody>
      </p:sp>
      <p:sp>
        <p:nvSpPr>
          <p:cNvPr id="169" name="Shape 169"/>
          <p:cNvSpPr txBox="1">
            <a:spLocks noGrp="1"/>
          </p:cNvSpPr>
          <p:nvPr>
            <p:ph type="body" idx="1"/>
          </p:nvPr>
        </p:nvSpPr>
        <p:spPr>
          <a:xfrm>
            <a:off x="4359025" y="1151600"/>
            <a:ext cx="4254900" cy="34173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Shows a single result once one is selected</a:t>
            </a:r>
            <a:endParaRPr/>
          </a:p>
          <a:p>
            <a:pPr marL="457200" lvl="0" indent="-342900" rtl="0">
              <a:spcBef>
                <a:spcPts val="0"/>
              </a:spcBef>
              <a:spcAft>
                <a:spcPts val="0"/>
              </a:spcAft>
              <a:buSzPts val="1800"/>
              <a:buChar char="●"/>
            </a:pPr>
            <a:r>
              <a:rPr lang="en-US"/>
              <a:t>Shows a more detailed view of the device selected</a:t>
            </a:r>
            <a:endParaRPr/>
          </a:p>
          <a:p>
            <a:pPr marL="457200" lvl="0" indent="-342900" rtl="0">
              <a:spcBef>
                <a:spcPts val="0"/>
              </a:spcBef>
              <a:spcAft>
                <a:spcPts val="0"/>
              </a:spcAft>
              <a:buSzPts val="1800"/>
              <a:buChar char="●"/>
            </a:pPr>
            <a:r>
              <a:rPr lang="en-US"/>
              <a:t>Finds device rating, lists attractive features that the user wanted</a:t>
            </a:r>
            <a:endParaRPr/>
          </a:p>
          <a:p>
            <a:pPr marL="457200" lvl="0" indent="-342900" rtl="0">
              <a:spcBef>
                <a:spcPts val="0"/>
              </a:spcBef>
              <a:spcAft>
                <a:spcPts val="0"/>
              </a:spcAft>
              <a:buSzPts val="1800"/>
              <a:buChar char="●"/>
            </a:pPr>
            <a:r>
              <a:rPr lang="en-US"/>
              <a:t>Shows closest location where device is on display (to buy or try device)</a:t>
            </a:r>
            <a:endParaRPr/>
          </a:p>
        </p:txBody>
      </p:sp>
      <p:pic>
        <p:nvPicPr>
          <p:cNvPr id="170" name="Shape 170"/>
          <p:cNvPicPr preferRelativeResize="0"/>
          <p:nvPr/>
        </p:nvPicPr>
        <p:blipFill rotWithShape="1">
          <a:blip r:embed="rId3">
            <a:alphaModFix/>
          </a:blip>
          <a:srcRect l="169" r="169"/>
          <a:stretch/>
        </p:blipFill>
        <p:spPr>
          <a:xfrm>
            <a:off x="1151425" y="56825"/>
            <a:ext cx="2371175" cy="50298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Question Overview</a:t>
            </a:r>
            <a:endParaRPr/>
          </a:p>
        </p:txBody>
      </p:sp>
      <p:sp>
        <p:nvSpPr>
          <p:cNvPr id="176" name="Shape 176"/>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Accessible by pressing “Home” (top-left) once questionnaire has begun / finished</a:t>
            </a:r>
            <a:endParaRPr/>
          </a:p>
          <a:p>
            <a:pPr marL="457200" lvl="0" indent="-342900" rtl="0">
              <a:spcBef>
                <a:spcPts val="0"/>
              </a:spcBef>
              <a:spcAft>
                <a:spcPts val="0"/>
              </a:spcAft>
              <a:buSzPts val="1800"/>
              <a:buChar char="●"/>
            </a:pPr>
            <a:r>
              <a:rPr lang="en-US"/>
              <a:t>Shows overview of each question</a:t>
            </a:r>
            <a:endParaRPr/>
          </a:p>
          <a:p>
            <a:pPr marL="457200" lvl="0" indent="-342900" rtl="0">
              <a:spcBef>
                <a:spcPts val="0"/>
              </a:spcBef>
              <a:spcAft>
                <a:spcPts val="0"/>
              </a:spcAft>
              <a:buSzPts val="1800"/>
              <a:buChar char="●"/>
            </a:pPr>
            <a:r>
              <a:rPr lang="en-US"/>
              <a:t>Questions are selectable so user can change their answers</a:t>
            </a:r>
            <a:endParaRPr/>
          </a:p>
        </p:txBody>
      </p:sp>
      <p:pic>
        <p:nvPicPr>
          <p:cNvPr id="177" name="Shape 177"/>
          <p:cNvPicPr preferRelativeResize="0"/>
          <p:nvPr/>
        </p:nvPicPr>
        <p:blipFill rotWithShape="1">
          <a:blip r:embed="rId3">
            <a:alphaModFix/>
          </a:blip>
          <a:srcRect l="169" r="169"/>
          <a:stretch/>
        </p:blipFill>
        <p:spPr>
          <a:xfrm>
            <a:off x="1151425" y="56825"/>
            <a:ext cx="2371175" cy="50298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Account Menu</a:t>
            </a:r>
            <a:endParaRPr/>
          </a:p>
        </p:txBody>
      </p:sp>
      <p:sp>
        <p:nvSpPr>
          <p:cNvPr id="183" name="Shape 183"/>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Accessible from any page (“Account” in lower-left)</a:t>
            </a:r>
            <a:endParaRPr/>
          </a:p>
          <a:p>
            <a:pPr marL="457200" lvl="0" indent="-342900" rtl="0">
              <a:spcBef>
                <a:spcPts val="0"/>
              </a:spcBef>
              <a:spcAft>
                <a:spcPts val="0"/>
              </a:spcAft>
              <a:buSzPts val="1800"/>
              <a:buChar char="●"/>
            </a:pPr>
            <a:r>
              <a:rPr lang="en-US"/>
              <a:t>Shows user information based on questionnaire</a:t>
            </a:r>
            <a:endParaRPr/>
          </a:p>
          <a:p>
            <a:pPr marL="457200" lvl="0" indent="-342900" rtl="0">
              <a:spcBef>
                <a:spcPts val="0"/>
              </a:spcBef>
              <a:spcAft>
                <a:spcPts val="0"/>
              </a:spcAft>
              <a:buSzPts val="1800"/>
              <a:buChar char="●"/>
            </a:pPr>
            <a:r>
              <a:rPr lang="en-US"/>
              <a:t>Also has fields such as name, email, age, and picture if user wants to give us that information </a:t>
            </a:r>
            <a:endParaRPr/>
          </a:p>
        </p:txBody>
      </p:sp>
      <p:pic>
        <p:nvPicPr>
          <p:cNvPr id="184" name="Shape 184"/>
          <p:cNvPicPr preferRelativeResize="0"/>
          <p:nvPr/>
        </p:nvPicPr>
        <p:blipFill rotWithShape="1">
          <a:blip r:embed="rId3">
            <a:alphaModFix/>
          </a:blip>
          <a:srcRect/>
          <a:stretch/>
        </p:blipFill>
        <p:spPr>
          <a:xfrm>
            <a:off x="1151425" y="56825"/>
            <a:ext cx="2371175" cy="502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a:t>A few notes:</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Our wireframe UI is drawn by hand</a:t>
            </a:r>
            <a:endParaRPr/>
          </a:p>
          <a:p>
            <a:pPr marL="457200" lvl="0" indent="-342900" rtl="0">
              <a:spcBef>
                <a:spcPts val="0"/>
              </a:spcBef>
              <a:spcAft>
                <a:spcPts val="0"/>
              </a:spcAft>
              <a:buSzPts val="1800"/>
              <a:buChar char="●"/>
            </a:pPr>
            <a:r>
              <a:rPr lang="en-US"/>
              <a:t>While DevicePicker is an iOS app in our wireframe, it could easily be ported to other platforms, such as Android, or a website and maintain most of the same layout</a:t>
            </a:r>
            <a:endParaRPr/>
          </a:p>
          <a:p>
            <a:pPr marL="457200" lvl="0" indent="-342900" rtl="0">
              <a:spcBef>
                <a:spcPts val="0"/>
              </a:spcBef>
              <a:spcAft>
                <a:spcPts val="0"/>
              </a:spcAft>
              <a:buSzPts val="1800"/>
              <a:buChar char="●"/>
            </a:pPr>
            <a:r>
              <a:rPr lang="en-US"/>
              <a:t>It follows our app flow diagram (each box on the diagram is a page on the app)</a:t>
            </a:r>
            <a:endParaRPr/>
          </a:p>
          <a:p>
            <a:pPr marL="457200" lvl="0" indent="-342900" rtl="0">
              <a:spcBef>
                <a:spcPts val="0"/>
              </a:spcBef>
              <a:spcAft>
                <a:spcPts val="0"/>
              </a:spcAft>
              <a:buSzPts val="1800"/>
              <a:buChar char="●"/>
            </a:pPr>
            <a:r>
              <a:rPr lang="en-US"/>
              <a:t>This wireframe is fairly low-fidelity, but for the final draft and the fair we plan to have our wireframe completed in Adobe XD and to be interactive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Settings Menu</a:t>
            </a:r>
            <a:endParaRPr/>
          </a:p>
        </p:txBody>
      </p:sp>
      <p:sp>
        <p:nvSpPr>
          <p:cNvPr id="190" name="Shape 190"/>
          <p:cNvSpPr txBox="1">
            <a:spLocks noGrp="1"/>
          </p:cNvSpPr>
          <p:nvPr>
            <p:ph type="body" idx="1"/>
          </p:nvPr>
        </p:nvSpPr>
        <p:spPr>
          <a:xfrm>
            <a:off x="4359025" y="9772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Accessible from any page (“Settings” in lower-right)</a:t>
            </a:r>
            <a:endParaRPr/>
          </a:p>
          <a:p>
            <a:pPr marL="457200" lvl="0" indent="-342900" rtl="0">
              <a:spcBef>
                <a:spcPts val="0"/>
              </a:spcBef>
              <a:spcAft>
                <a:spcPts val="0"/>
              </a:spcAft>
              <a:buSzPts val="1800"/>
              <a:buChar char="●"/>
            </a:pPr>
            <a:r>
              <a:rPr lang="en-US"/>
              <a:t>Allows user to turn on notifications if their recommended devices are on sale online or near them</a:t>
            </a:r>
            <a:endParaRPr/>
          </a:p>
          <a:p>
            <a:pPr marL="457200" lvl="0" indent="-342900" rtl="0">
              <a:spcBef>
                <a:spcPts val="0"/>
              </a:spcBef>
              <a:spcAft>
                <a:spcPts val="0"/>
              </a:spcAft>
              <a:buSzPts val="1800"/>
              <a:buChar char="●"/>
            </a:pPr>
            <a:r>
              <a:rPr lang="en-US"/>
              <a:t>Has option to make profile public to share results with others</a:t>
            </a:r>
            <a:endParaRPr/>
          </a:p>
          <a:p>
            <a:pPr marL="457200" lvl="0" indent="-342900" rtl="0">
              <a:spcBef>
                <a:spcPts val="0"/>
              </a:spcBef>
              <a:spcAft>
                <a:spcPts val="0"/>
              </a:spcAft>
              <a:buSzPts val="1800"/>
              <a:buChar char="●"/>
            </a:pPr>
            <a:r>
              <a:rPr lang="en-US"/>
              <a:t>Allows user to turn on advanced mode for more tech-specific questions</a:t>
            </a:r>
            <a:endParaRPr/>
          </a:p>
          <a:p>
            <a:pPr marL="457200" lvl="0" indent="-342900" rtl="0">
              <a:spcBef>
                <a:spcPts val="0"/>
              </a:spcBef>
              <a:spcAft>
                <a:spcPts val="0"/>
              </a:spcAft>
              <a:buSzPts val="1800"/>
              <a:buChar char="●"/>
            </a:pPr>
            <a:r>
              <a:rPr lang="en-US"/>
              <a:t>Has options to clear history, switch language, and read about the developer</a:t>
            </a:r>
            <a:endParaRPr/>
          </a:p>
          <a:p>
            <a:pPr marL="0" lvl="0" indent="0" rtl="0">
              <a:spcBef>
                <a:spcPts val="1600"/>
              </a:spcBef>
              <a:spcAft>
                <a:spcPts val="1600"/>
              </a:spcAft>
              <a:buNone/>
            </a:pPr>
            <a:endParaRPr/>
          </a:p>
        </p:txBody>
      </p:sp>
      <p:pic>
        <p:nvPicPr>
          <p:cNvPr id="191" name="Shape 191"/>
          <p:cNvPicPr preferRelativeResize="0"/>
          <p:nvPr/>
        </p:nvPicPr>
        <p:blipFill rotWithShape="1">
          <a:blip r:embed="rId3">
            <a:alphaModFix/>
          </a:blip>
          <a:srcRect/>
          <a:stretch/>
        </p:blipFill>
        <p:spPr>
          <a:xfrm>
            <a:off x="1151425" y="56825"/>
            <a:ext cx="2371175" cy="502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74813" y="157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App Flow Diagram</a:t>
            </a:r>
            <a:endParaRPr/>
          </a:p>
        </p:txBody>
      </p:sp>
      <p:pic>
        <p:nvPicPr>
          <p:cNvPr id="72" name="Shape 72"/>
          <p:cNvPicPr preferRelativeResize="0"/>
          <p:nvPr/>
        </p:nvPicPr>
        <p:blipFill>
          <a:blip r:embed="rId3">
            <a:alphaModFix/>
          </a:blip>
          <a:stretch>
            <a:fillRect/>
          </a:stretch>
        </p:blipFill>
        <p:spPr>
          <a:xfrm>
            <a:off x="1439425" y="817625"/>
            <a:ext cx="6265152" cy="4108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Introduction / Home Page</a:t>
            </a:r>
            <a:endParaRPr/>
          </a:p>
        </p:txBody>
      </p:sp>
      <p:sp>
        <p:nvSpPr>
          <p:cNvPr id="78" name="Shape 78"/>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First page user sees</a:t>
            </a:r>
            <a:endParaRPr/>
          </a:p>
          <a:p>
            <a:pPr marL="457200" lvl="0" indent="-342900" rtl="0">
              <a:spcBef>
                <a:spcPts val="0"/>
              </a:spcBef>
              <a:spcAft>
                <a:spcPts val="0"/>
              </a:spcAft>
              <a:buSzPts val="1800"/>
              <a:buChar char="●"/>
            </a:pPr>
            <a:r>
              <a:rPr lang="en-US"/>
              <a:t>Familiarizes user with app layout</a:t>
            </a:r>
            <a:endParaRPr/>
          </a:p>
          <a:p>
            <a:pPr marL="457200" lvl="0" indent="-342900" rtl="0">
              <a:spcBef>
                <a:spcPts val="0"/>
              </a:spcBef>
              <a:spcAft>
                <a:spcPts val="0"/>
              </a:spcAft>
              <a:buSzPts val="1800"/>
              <a:buChar char="●"/>
            </a:pPr>
            <a:r>
              <a:rPr lang="en-US"/>
              <a:t>Explains what app does</a:t>
            </a:r>
            <a:endParaRPr/>
          </a:p>
          <a:p>
            <a:pPr marL="457200" lvl="0" indent="-342900" rtl="0">
              <a:spcBef>
                <a:spcPts val="0"/>
              </a:spcBef>
              <a:spcAft>
                <a:spcPts val="0"/>
              </a:spcAft>
              <a:buSzPts val="1800"/>
              <a:buChar char="●"/>
            </a:pPr>
            <a:r>
              <a:rPr lang="en-US"/>
              <a:t>Accessible from any page via “Home” on the top left </a:t>
            </a:r>
            <a:endParaRPr/>
          </a:p>
          <a:p>
            <a:pPr marL="0" lvl="0" indent="0" rtl="0">
              <a:spcBef>
                <a:spcPts val="1600"/>
              </a:spcBef>
              <a:spcAft>
                <a:spcPts val="1600"/>
              </a:spcAft>
              <a:buNone/>
            </a:pPr>
            <a:endParaRPr/>
          </a:p>
        </p:txBody>
      </p:sp>
      <p:pic>
        <p:nvPicPr>
          <p:cNvPr id="79" name="Shape 79"/>
          <p:cNvPicPr preferRelativeResize="0"/>
          <p:nvPr/>
        </p:nvPicPr>
        <p:blipFill>
          <a:blip r:embed="rId3">
            <a:alphaModFix/>
          </a:blip>
          <a:stretch>
            <a:fillRect/>
          </a:stretch>
        </p:blipFill>
        <p:spPr>
          <a:xfrm>
            <a:off x="1151425" y="56825"/>
            <a:ext cx="2371175" cy="502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Devices user currently owns</a:t>
            </a:r>
            <a:endParaRPr/>
          </a:p>
        </p:txBody>
      </p:sp>
      <p:sp>
        <p:nvSpPr>
          <p:cNvPr id="85" name="Shape 85"/>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user what devices they own</a:t>
            </a:r>
            <a:endParaRPr/>
          </a:p>
          <a:p>
            <a:pPr marL="457200" lvl="0" indent="-342900" rtl="0">
              <a:spcBef>
                <a:spcPts val="0"/>
              </a:spcBef>
              <a:spcAft>
                <a:spcPts val="0"/>
              </a:spcAft>
              <a:buSzPts val="1800"/>
              <a:buChar char="●"/>
            </a:pPr>
            <a:r>
              <a:rPr lang="en-US"/>
              <a:t>User searches for their device and adds it to a list displayed on the bottom of the screen</a:t>
            </a:r>
            <a:endParaRPr/>
          </a:p>
          <a:p>
            <a:pPr marL="457200" lvl="0" indent="-342900" rtl="0">
              <a:spcBef>
                <a:spcPts val="0"/>
              </a:spcBef>
              <a:spcAft>
                <a:spcPts val="0"/>
              </a:spcAft>
              <a:buSzPts val="1800"/>
              <a:buChar char="●"/>
            </a:pPr>
            <a:r>
              <a:rPr lang="en-US"/>
              <a:t>User presses “Next” (top-right) when done making list to go to next page</a:t>
            </a:r>
            <a:endParaRPr/>
          </a:p>
        </p:txBody>
      </p:sp>
      <p:pic>
        <p:nvPicPr>
          <p:cNvPr id="86" name="Shape 86"/>
          <p:cNvPicPr preferRelativeResize="0"/>
          <p:nvPr/>
        </p:nvPicPr>
        <p:blipFill rotWithShape="1">
          <a:blip r:embed="rId3">
            <a:alphaModFix/>
          </a:blip>
          <a:srcRect l="169" r="169"/>
          <a:stretch/>
        </p:blipFill>
        <p:spPr>
          <a:xfrm>
            <a:off x="1151425" y="56825"/>
            <a:ext cx="2371175" cy="50298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Type of device needed</a:t>
            </a:r>
            <a:endParaRPr/>
          </a:p>
        </p:txBody>
      </p:sp>
      <p:sp>
        <p:nvSpPr>
          <p:cNvPr id="92" name="Shape 92"/>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User is asked what device they are looking for</a:t>
            </a:r>
            <a:endParaRPr/>
          </a:p>
          <a:p>
            <a:pPr marL="457200" lvl="0" indent="-342900" rtl="0">
              <a:spcBef>
                <a:spcPts val="0"/>
              </a:spcBef>
              <a:spcAft>
                <a:spcPts val="0"/>
              </a:spcAft>
              <a:buSzPts val="1800"/>
              <a:buChar char="●"/>
            </a:pPr>
            <a:r>
              <a:rPr lang="en-US"/>
              <a:t>Ideally scrollable for more options</a:t>
            </a:r>
            <a:endParaRPr/>
          </a:p>
          <a:p>
            <a:pPr marL="457200" lvl="0" indent="-342900" rtl="0">
              <a:spcBef>
                <a:spcPts val="0"/>
              </a:spcBef>
              <a:spcAft>
                <a:spcPts val="0"/>
              </a:spcAft>
              <a:buSzPts val="1800"/>
              <a:buChar char="●"/>
            </a:pPr>
            <a:r>
              <a:rPr lang="en-US"/>
              <a:t>Also has option to type in device name and option to skip (“I’m not sure”)</a:t>
            </a:r>
            <a:endParaRPr/>
          </a:p>
          <a:p>
            <a:pPr marL="457200" lvl="0" indent="-342900" rtl="0">
              <a:spcBef>
                <a:spcPts val="0"/>
              </a:spcBef>
              <a:spcAft>
                <a:spcPts val="0"/>
              </a:spcAft>
              <a:buSzPts val="1800"/>
              <a:buChar char="●"/>
            </a:pPr>
            <a:r>
              <a:rPr lang="en-US"/>
              <a:t>Goes to next page once user selects an option</a:t>
            </a:r>
            <a:endParaRPr/>
          </a:p>
        </p:txBody>
      </p:sp>
      <p:pic>
        <p:nvPicPr>
          <p:cNvPr id="93" name="Shape 93"/>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Applications of device </a:t>
            </a:r>
            <a:endParaRPr/>
          </a:p>
        </p:txBody>
      </p:sp>
      <p:sp>
        <p:nvSpPr>
          <p:cNvPr id="99" name="Shape 99"/>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Asks user what they would use their device for</a:t>
            </a:r>
            <a:endParaRPr/>
          </a:p>
          <a:p>
            <a:pPr marL="457200" lvl="0" indent="-342900" rtl="0">
              <a:spcBef>
                <a:spcPts val="0"/>
              </a:spcBef>
              <a:spcAft>
                <a:spcPts val="0"/>
              </a:spcAft>
              <a:buSzPts val="1800"/>
              <a:buChar char="●"/>
            </a:pPr>
            <a:r>
              <a:rPr lang="en-US"/>
              <a:t>Has a small amount of broad options, each takes user to another page for more relative questions</a:t>
            </a:r>
            <a:endParaRPr/>
          </a:p>
          <a:p>
            <a:pPr marL="457200" lvl="0" indent="-342900" rtl="0">
              <a:spcBef>
                <a:spcPts val="0"/>
              </a:spcBef>
              <a:spcAft>
                <a:spcPts val="0"/>
              </a:spcAft>
              <a:buSzPts val="1800"/>
              <a:buChar char="●"/>
            </a:pPr>
            <a:r>
              <a:rPr lang="en-US"/>
              <a:t>User selects one or multiple options then presses “Next” to go to next page, (unless they skip (“I’m not sure”), in that case app goes to next page automatically)</a:t>
            </a:r>
            <a:endParaRPr/>
          </a:p>
        </p:txBody>
      </p:sp>
      <p:pic>
        <p:nvPicPr>
          <p:cNvPr id="100" name="Shape 100"/>
          <p:cNvPicPr preferRelativeResize="0"/>
          <p:nvPr/>
        </p:nvPicPr>
        <p:blipFill rotWithShape="1">
          <a:blip r:embed="rId3">
            <a:alphaModFix/>
          </a:blip>
          <a:srcRect l="524" r="524"/>
          <a:stretch/>
        </p:blipFill>
        <p:spPr>
          <a:xfrm>
            <a:off x="1151425" y="56825"/>
            <a:ext cx="2371175" cy="5029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User's hobbies</a:t>
            </a:r>
            <a:endParaRPr/>
          </a:p>
        </p:txBody>
      </p:sp>
      <p:sp>
        <p:nvSpPr>
          <p:cNvPr id="106" name="Shape 106"/>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Page displayed if user selected “Leisure” as device application</a:t>
            </a:r>
            <a:endParaRPr/>
          </a:p>
          <a:p>
            <a:pPr marL="457200" lvl="0" indent="-342900" rtl="0">
              <a:spcBef>
                <a:spcPts val="0"/>
              </a:spcBef>
              <a:spcAft>
                <a:spcPts val="0"/>
              </a:spcAft>
              <a:buSzPts val="1800"/>
              <a:buChar char="●"/>
            </a:pPr>
            <a:r>
              <a:rPr lang="en-US"/>
              <a:t>Asks for user’s hobbies</a:t>
            </a:r>
            <a:endParaRPr/>
          </a:p>
          <a:p>
            <a:pPr marL="457200" lvl="0" indent="-342900" rtl="0">
              <a:spcBef>
                <a:spcPts val="0"/>
              </a:spcBef>
              <a:spcAft>
                <a:spcPts val="0"/>
              </a:spcAft>
              <a:buSzPts val="1800"/>
              <a:buChar char="●"/>
            </a:pPr>
            <a:r>
              <a:rPr lang="en-US"/>
              <a:t>User can select multiple, and even type in hobbies, presses “Next” when done to go to next page</a:t>
            </a:r>
            <a:endParaRPr/>
          </a:p>
        </p:txBody>
      </p:sp>
      <p:pic>
        <p:nvPicPr>
          <p:cNvPr id="107" name="Shape 107"/>
          <p:cNvPicPr preferRelativeResize="0"/>
          <p:nvPr/>
        </p:nvPicPr>
        <p:blipFill rotWithShape="1">
          <a:blip r:embed="rId3">
            <a:alphaModFix/>
          </a:blip>
          <a:srcRect/>
          <a:stretch/>
        </p:blipFill>
        <p:spPr>
          <a:xfrm>
            <a:off x="1151425" y="56825"/>
            <a:ext cx="2371175" cy="502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359025" y="453100"/>
            <a:ext cx="4254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Type of job/work they do</a:t>
            </a:r>
            <a:endParaRPr/>
          </a:p>
        </p:txBody>
      </p:sp>
      <p:sp>
        <p:nvSpPr>
          <p:cNvPr id="113" name="Shape 113"/>
          <p:cNvSpPr txBox="1">
            <a:spLocks noGrp="1"/>
          </p:cNvSpPr>
          <p:nvPr>
            <p:ph type="body" idx="1"/>
          </p:nvPr>
        </p:nvSpPr>
        <p:spPr>
          <a:xfrm>
            <a:off x="4359025" y="1152475"/>
            <a:ext cx="42549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a:t>Page displayed if user selected “Job” as device application</a:t>
            </a:r>
            <a:endParaRPr/>
          </a:p>
          <a:p>
            <a:pPr marL="457200" lvl="0" indent="-342900" rtl="0">
              <a:spcBef>
                <a:spcPts val="0"/>
              </a:spcBef>
              <a:spcAft>
                <a:spcPts val="0"/>
              </a:spcAft>
              <a:buSzPts val="1800"/>
              <a:buChar char="●"/>
            </a:pPr>
            <a:r>
              <a:rPr lang="en-US"/>
              <a:t>Asks for user’s type of job / work</a:t>
            </a:r>
            <a:endParaRPr/>
          </a:p>
          <a:p>
            <a:pPr marL="457200" lvl="0" indent="-342900" rtl="0">
              <a:spcBef>
                <a:spcPts val="0"/>
              </a:spcBef>
              <a:spcAft>
                <a:spcPts val="0"/>
              </a:spcAft>
              <a:buSzPts val="1800"/>
              <a:buChar char="●"/>
            </a:pPr>
            <a:r>
              <a:rPr lang="en-US"/>
              <a:t>User can select multiple, and even type in jobs/work, presses “Next” when done to go to next page</a:t>
            </a:r>
            <a:endParaRPr/>
          </a:p>
          <a:p>
            <a:pPr marL="0" lvl="0" indent="0" rtl="0">
              <a:spcBef>
                <a:spcPts val="1600"/>
              </a:spcBef>
              <a:spcAft>
                <a:spcPts val="1600"/>
              </a:spcAft>
              <a:buNone/>
            </a:pPr>
            <a:endParaRPr/>
          </a:p>
        </p:txBody>
      </p:sp>
      <p:pic>
        <p:nvPicPr>
          <p:cNvPr id="114" name="Shape 114"/>
          <p:cNvPicPr preferRelativeResize="0"/>
          <p:nvPr/>
        </p:nvPicPr>
        <p:blipFill rotWithShape="1">
          <a:blip r:embed="rId3">
            <a:alphaModFix/>
          </a:blip>
          <a:srcRect/>
          <a:stretch/>
        </p:blipFill>
        <p:spPr>
          <a:xfrm>
            <a:off x="1151425" y="56825"/>
            <a:ext cx="2371175" cy="50298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On-screen Show (16:9)</PresentationFormat>
  <Paragraphs>89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Average</vt:lpstr>
      <vt:lpstr>Oswald</vt:lpstr>
      <vt:lpstr>Arial</vt:lpstr>
      <vt:lpstr>Slate</vt:lpstr>
      <vt:lpstr>DevicePicker App Design</vt:lpstr>
      <vt:lpstr>A few notes:</vt:lpstr>
      <vt:lpstr>App Flow Diagram</vt:lpstr>
      <vt:lpstr>Introduction / Home Page</vt:lpstr>
      <vt:lpstr>Devices user currently owns</vt:lpstr>
      <vt:lpstr>Type of device needed</vt:lpstr>
      <vt:lpstr>Applications of device </vt:lpstr>
      <vt:lpstr>User's hobbies</vt:lpstr>
      <vt:lpstr>Type of job/work they do</vt:lpstr>
      <vt:lpstr>Classes/School activities</vt:lpstr>
      <vt:lpstr>What will be stored on device</vt:lpstr>
      <vt:lpstr>Preference for Dimentions/Form of Device </vt:lpstr>
      <vt:lpstr>Price range (broad)</vt:lpstr>
      <vt:lpstr>Operating System (if user has preference)</vt:lpstr>
      <vt:lpstr>Advanced options list </vt:lpstr>
      <vt:lpstr>Device List (results)</vt:lpstr>
      <vt:lpstr>A specific device from results</vt:lpstr>
      <vt:lpstr>Question Overview</vt:lpstr>
      <vt:lpstr>Account Menu</vt:lpstr>
      <vt:lpstr>Settings Menu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DevicePicker App Design</dc:title>
  <dc:creator>Jarett</dc:creator>
  <cp:lastModifiedBy>Jarett</cp:lastModifiedBy>
  <cp:revision>1</cp:revision>
  <dcterms:modified xsi:type="dcterms:W3CDTF">2018-02-19T10:54:03Z</dcterms:modified>
</cp:coreProperties>
</file>