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34"/>
  </p:handoutMasterIdLst>
  <p:sldIdLst>
    <p:sldId id="390" r:id="rId4"/>
    <p:sldId id="389" r:id="rId5"/>
    <p:sldId id="269" r:id="rId7"/>
    <p:sldId id="396" r:id="rId8"/>
    <p:sldId id="270" r:id="rId9"/>
    <p:sldId id="394" r:id="rId10"/>
    <p:sldId id="271" r:id="rId11"/>
    <p:sldId id="272" r:id="rId12"/>
    <p:sldId id="273" r:id="rId13"/>
    <p:sldId id="386" r:id="rId14"/>
    <p:sldId id="398" r:id="rId15"/>
    <p:sldId id="399" r:id="rId16"/>
    <p:sldId id="400" r:id="rId17"/>
    <p:sldId id="401" r:id="rId18"/>
    <p:sldId id="392" r:id="rId19"/>
    <p:sldId id="264" r:id="rId20"/>
    <p:sldId id="402" r:id="rId21"/>
    <p:sldId id="403" r:id="rId22"/>
    <p:sldId id="415" r:id="rId23"/>
    <p:sldId id="433" r:id="rId24"/>
    <p:sldId id="416" r:id="rId25"/>
    <p:sldId id="417" r:id="rId26"/>
    <p:sldId id="418" r:id="rId27"/>
    <p:sldId id="426" r:id="rId28"/>
    <p:sldId id="421" r:id="rId29"/>
    <p:sldId id="391" r:id="rId30"/>
    <p:sldId id="404" r:id="rId31"/>
    <p:sldId id="395" r:id="rId32"/>
    <p:sldId id="276" r:id="rId33"/>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32D49"/>
    <a:srgbClr val="3F220D"/>
    <a:srgbClr val="2C3E0E"/>
    <a:srgbClr val="0B3241"/>
    <a:srgbClr val="5D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68" autoAdjust="0"/>
  </p:normalViewPr>
  <p:slideViewPr>
    <p:cSldViewPr snapToGrid="0">
      <p:cViewPr varScale="1">
        <p:scale>
          <a:sx n="67" d="100"/>
          <a:sy n="67" d="100"/>
        </p:scale>
        <p:origin x="696"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gs" Target="tags/tag16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848D97"/>
                </a:solidFill>
                <a:effectLst/>
                <a:highlight>
                  <a:srgbClr val="0D1117"/>
                </a:highlight>
                <a:latin typeface="-apple-system"/>
              </a:rPr>
              <a:t>内存安全性：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是一种内存安全的系统级编程语言，其所有权系统和借用检查器可以在编译时捕获许多常见的内存错误，如空指针引用和数据竞争。通过将调度器的关键部分用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重写，可以减少潜在的漏洞和安全问题，提高系统的稳定性和可靠性。</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并发性能：</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具有良好的并发性能和线程安全性，通过内置的并发原语和类型系统，可以更容易地编写并发代码而不会出现常见的并发错误。在调度器中引入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的并发特性，可以更有效地处理多任务处理和复杂的并发场景，提升系统的性能和响应速度。</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可维护性：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的严格所有权系统和模式匹配等功能使得代码更加清晰、易读和易于维护。重写调度器的部分代码为 </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，可以降低代码复杂性，减少错误和提高代码的可维护性，有利于未来的扩展和维护工作。</a:t>
            </a:r>
            <a:endParaRPr lang="zh-CN" altLang="en-US" b="0" i="0" dirty="0">
              <a:solidFill>
                <a:srgbClr val="848D97"/>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操作系统，作为一种广泛使用的开源系统，其普及性和多样性在过去几十年中一直是计算领域的显著特点。从个人电脑到服务器，从嵌入式系统到云基础设施，</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的应用范围极为广泛。然而，随着其应用领域的扩展，</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面临的安全挑战也日益增多。例如，由于底层代码主要使用</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语言编写，这使得</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在内存管理和并发控制方面存在潜在的安全隐患。</a:t>
            </a:r>
            <a:endParaRPr lang="en-US" altLang="zh-CN" b="0" i="0" dirty="0">
              <a:solidFill>
                <a:srgbClr val="E6EDF3"/>
              </a:solidFill>
              <a:effectLst/>
              <a:highlight>
                <a:srgbClr val="0D1117"/>
              </a:highlight>
              <a:latin typeface="-apple-system"/>
            </a:endParaRPr>
          </a:p>
          <a:p>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语言近年来引起了广泛关注，特别是在系统编程领域。它的设计哲学聚焦于提供内存安全、更好的并发处理能力，同时实现零成本抽象。</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的所有权系统、借用检查器以及生命周期管理机制，共同作用于消除数据竞争和内存泄漏问题，从而提高了代码的安全性和稳定性。这些特性使得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成为优化和增强现有操作系统，特别是在安全性方面的一个有力候选者。</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的安全和性能优势提升</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系统的整体安全性和运行效率是极具价值的问题。</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2"/>
        <p:cNvGrpSpPr/>
        <p:nvPr/>
      </p:nvGrpSpPr>
      <p:grpSpPr>
        <a:xfrm>
          <a:off x="0" y="0"/>
          <a:ext cx="0" cy="0"/>
          <a:chOff x="0" y="0"/>
          <a:chExt cx="0" cy="0"/>
        </a:xfrm>
      </p:grpSpPr>
      <p:sp>
        <p:nvSpPr>
          <p:cNvPr id="1353" name="Google Shape;1353;g6039a3cf85_1_14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39a3cf85_1_14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E6EDF3"/>
                </a:solidFill>
                <a:effectLst/>
                <a:highlight>
                  <a:srgbClr val="0D1117"/>
                </a:highlight>
                <a:latin typeface="-apple-system"/>
              </a:rPr>
              <a:t>Rust</a:t>
            </a:r>
            <a:r>
              <a:rPr lang="zh-CN" altLang="en-US" b="1" i="0" dirty="0">
                <a:solidFill>
                  <a:srgbClr val="E6EDF3"/>
                </a:solidFill>
                <a:effectLst/>
                <a:highlight>
                  <a:srgbClr val="0D1117"/>
                </a:highlight>
                <a:latin typeface="-apple-system"/>
              </a:rPr>
              <a:t>语言分析</a:t>
            </a:r>
            <a:endParaRPr lang="en-US" altLang="zh-CN" b="1"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8.1.1. (1) </a:t>
            </a:r>
            <a:r>
              <a:rPr lang="zh-CN" altLang="en-US" b="1" i="0" dirty="0">
                <a:solidFill>
                  <a:srgbClr val="E6EDF3"/>
                </a:solidFill>
                <a:effectLst/>
                <a:highlight>
                  <a:srgbClr val="0D1117"/>
                </a:highlight>
                <a:latin typeface="-apple-system"/>
              </a:rPr>
              <a:t>安全性</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通过所有权</a:t>
            </a:r>
            <a:r>
              <a:rPr lang="en-US" altLang="zh-CN" b="0" i="0" dirty="0">
                <a:solidFill>
                  <a:srgbClr val="E6EDF3"/>
                </a:solidFill>
                <a:effectLst/>
                <a:highlight>
                  <a:srgbClr val="0D1117"/>
                </a:highlight>
                <a:latin typeface="-apple-system"/>
              </a:rPr>
              <a:t>(Ownership)</a:t>
            </a:r>
            <a:r>
              <a:rPr lang="zh-CN" altLang="en-US" b="0" i="0" dirty="0">
                <a:solidFill>
                  <a:srgbClr val="E6EDF3"/>
                </a:solidFill>
                <a:effectLst/>
                <a:highlight>
                  <a:srgbClr val="0D1117"/>
                </a:highlight>
                <a:latin typeface="-apple-system"/>
              </a:rPr>
              <a:t>机制来实现内存安全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并在编译期就能检查出内存错误</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从根本上解决了</a:t>
            </a:r>
            <a:r>
              <a:rPr lang="en-US" altLang="zh-CN" b="0" i="0" dirty="0">
                <a:solidFill>
                  <a:srgbClr val="E6EDF3"/>
                </a:solidFill>
                <a:effectLst/>
                <a:highlight>
                  <a:srgbClr val="0D1117"/>
                </a:highlight>
                <a:latin typeface="-apple-system"/>
              </a:rPr>
              <a:t>C/C++</a:t>
            </a:r>
            <a:r>
              <a:rPr lang="zh-CN" altLang="en-US" b="0" i="0" dirty="0">
                <a:solidFill>
                  <a:srgbClr val="E6EDF3"/>
                </a:solidFill>
                <a:effectLst/>
                <a:highlight>
                  <a:srgbClr val="0D1117"/>
                </a:highlight>
                <a:latin typeface="-apple-system"/>
              </a:rPr>
              <a:t>程序中的内存崩溃、数据竞争等问题</a:t>
            </a:r>
            <a:r>
              <a:rPr lang="en-US" altLang="zh-CN" b="0" i="0" dirty="0">
                <a:solidFill>
                  <a:srgbClr val="E6EDF3"/>
                </a:solidFill>
                <a:effectLst/>
                <a:highlight>
                  <a:srgbClr val="0D1117"/>
                </a:highlight>
                <a:latin typeface="-apple-system"/>
              </a:rPr>
              <a:t>[2]</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8.1.2. (2) </a:t>
            </a:r>
            <a:r>
              <a:rPr lang="zh-CN" altLang="en-US" b="1" i="0" dirty="0">
                <a:solidFill>
                  <a:srgbClr val="E6EDF3"/>
                </a:solidFill>
                <a:effectLst/>
                <a:highlight>
                  <a:srgbClr val="0D1117"/>
                </a:highlight>
                <a:latin typeface="-apple-system"/>
              </a:rPr>
              <a:t>并发控制</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提供了线程、消息传递、共享状态等并发编程原语</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通过所有权和生命周期</a:t>
            </a:r>
            <a:r>
              <a:rPr lang="en-US" altLang="zh-CN" b="0" i="0" dirty="0">
                <a:solidFill>
                  <a:srgbClr val="E6EDF3"/>
                </a:solidFill>
                <a:effectLst/>
                <a:highlight>
                  <a:srgbClr val="0D1117"/>
                </a:highlight>
                <a:latin typeface="-apple-system"/>
              </a:rPr>
              <a:t>(Lifetime)</a:t>
            </a:r>
            <a:r>
              <a:rPr lang="zh-CN" altLang="en-US" b="0" i="0" dirty="0">
                <a:solidFill>
                  <a:srgbClr val="E6EDF3"/>
                </a:solidFill>
                <a:effectLst/>
                <a:highlight>
                  <a:srgbClr val="0D1117"/>
                </a:highlight>
                <a:latin typeface="-apple-system"/>
              </a:rPr>
              <a:t>等概念来规避数据竞争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显著降低了并发编程的复杂度</a:t>
            </a:r>
            <a:r>
              <a:rPr lang="en-US" altLang="zh-CN" b="0" i="0" dirty="0">
                <a:solidFill>
                  <a:srgbClr val="E6EDF3"/>
                </a:solidFill>
                <a:effectLst/>
                <a:highlight>
                  <a:srgbClr val="0D1117"/>
                </a:highlight>
                <a:latin typeface="-apple-system"/>
              </a:rPr>
              <a:t>[3]</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8.1.3. (3) </a:t>
            </a:r>
            <a:r>
              <a:rPr lang="zh-CN" altLang="en-US" b="1" i="0" dirty="0">
                <a:solidFill>
                  <a:srgbClr val="E6EDF3"/>
                </a:solidFill>
                <a:effectLst/>
                <a:highlight>
                  <a:srgbClr val="0D1117"/>
                </a:highlight>
                <a:latin typeface="-apple-system"/>
              </a:rPr>
              <a:t>零开销抽象</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的编译器在生成高效的机器码方面做了大量优化工作</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程序几乎可以达到</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程序的运行效率</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因此完全可以用于撰写性能敏感的系统软件</a:t>
            </a:r>
            <a:r>
              <a:rPr lang="en-US" altLang="zh-CN" b="0" i="0" dirty="0">
                <a:solidFill>
                  <a:srgbClr val="E6EDF3"/>
                </a:solidFill>
                <a:effectLst/>
                <a:highlight>
                  <a:srgbClr val="0D1117"/>
                </a:highlight>
                <a:latin typeface="-apple-system"/>
              </a:rPr>
              <a:t>[4]</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8.1.4. (4) WASM</a:t>
            </a:r>
            <a:r>
              <a:rPr lang="zh-CN" altLang="en-US" b="1" i="0" dirty="0">
                <a:solidFill>
                  <a:srgbClr val="E6EDF3"/>
                </a:solidFill>
                <a:effectLst/>
                <a:highlight>
                  <a:srgbClr val="0D1117"/>
                </a:highlight>
                <a:latin typeface="-apple-system"/>
              </a:rPr>
              <a:t>支持</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可以被编译为</a:t>
            </a:r>
            <a:r>
              <a:rPr lang="en-US" altLang="zh-CN" b="0" i="0" dirty="0" err="1">
                <a:solidFill>
                  <a:srgbClr val="E6EDF3"/>
                </a:solidFill>
                <a:effectLst/>
                <a:highlight>
                  <a:srgbClr val="0D1117"/>
                </a:highlight>
                <a:latin typeface="-apple-system"/>
              </a:rPr>
              <a:t>WebAssembly</a:t>
            </a:r>
            <a:r>
              <a:rPr lang="en-US" altLang="zh-CN" b="0" i="0" dirty="0">
                <a:solidFill>
                  <a:srgbClr val="E6EDF3"/>
                </a:solidFill>
                <a:effectLst/>
                <a:highlight>
                  <a:srgbClr val="0D1117"/>
                </a:highlight>
                <a:latin typeface="-apple-system"/>
              </a:rPr>
              <a:t>(WASM),</a:t>
            </a:r>
            <a:r>
              <a:rPr lang="zh-CN" altLang="en-US" b="0" i="0" dirty="0">
                <a:solidFill>
                  <a:srgbClr val="E6EDF3"/>
                </a:solidFill>
                <a:effectLst/>
                <a:highlight>
                  <a:srgbClr val="0D1117"/>
                </a:highlight>
                <a:latin typeface="-apple-system"/>
              </a:rPr>
              <a:t>使其代码可以在浏览器中运行</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为操作系统带来了新的应用场景</a:t>
            </a:r>
            <a:r>
              <a:rPr lang="en-US" altLang="zh-CN" b="0" i="0" dirty="0">
                <a:solidFill>
                  <a:srgbClr val="E6EDF3"/>
                </a:solidFill>
                <a:effectLst/>
                <a:highlight>
                  <a:srgbClr val="0D1117"/>
                </a:highlight>
                <a:latin typeface="-apple-system"/>
              </a:rPr>
              <a:t>[5]</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endParaRPr lang="en-US" altLang="zh-CN" dirty="0"/>
          </a:p>
          <a:p>
            <a:r>
              <a:rPr lang="zh-CN" altLang="en-US" dirty="0"/>
              <a:t>重构策略</a:t>
            </a:r>
            <a:endParaRPr lang="en-US" altLang="zh-CN" dirty="0"/>
          </a:p>
          <a:p>
            <a:r>
              <a:rPr lang="zh-CN" altLang="en-US" b="0" i="0" dirty="0">
                <a:solidFill>
                  <a:srgbClr val="E6EDF3"/>
                </a:solidFill>
                <a:effectLst/>
                <a:highlight>
                  <a:srgbClr val="0D1117"/>
                </a:highlight>
                <a:latin typeface="-apple-system"/>
              </a:rPr>
              <a:t>第一步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从最底层的体系架构内核</a:t>
            </a:r>
            <a:r>
              <a:rPr lang="en-US" altLang="zh-CN"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Archkernel</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入手</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第二步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重写核心子系统例如进程管理、内存管理等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第三步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重写上层子系统例如文件系统、网络协议栈、设备驱动等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第四步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构建应用程序接口</a:t>
            </a:r>
            <a:r>
              <a:rPr lang="en-US" altLang="zh-CN" b="0" i="0" dirty="0">
                <a:solidFill>
                  <a:srgbClr val="E6EDF3"/>
                </a:solidFill>
                <a:effectLst/>
                <a:highlight>
                  <a:srgbClr val="0D1117"/>
                </a:highlight>
                <a:latin typeface="-apple-system"/>
              </a:rPr>
              <a:t>(API)</a:t>
            </a:r>
            <a:r>
              <a:rPr lang="zh-CN" altLang="en-US" b="0" i="0" dirty="0">
                <a:solidFill>
                  <a:srgbClr val="E6EDF3"/>
                </a:solidFill>
                <a:effectLst/>
                <a:highlight>
                  <a:srgbClr val="0D1117"/>
                </a:highlight>
                <a:latin typeface="-apple-system"/>
              </a:rPr>
              <a:t>及工具链</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让现有的</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应用程序能够在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版内核上顺利运行。</a:t>
            </a:r>
            <a:endParaRPr lang="en-US" altLang="zh-CN" b="0" i="0" dirty="0">
              <a:solidFill>
                <a:srgbClr val="E6EDF3"/>
              </a:solidFill>
              <a:effectLst/>
              <a:highlight>
                <a:srgbClr val="0D1117"/>
              </a:highlight>
              <a:latin typeface="-apple-system"/>
            </a:endParaRPr>
          </a:p>
          <a:p>
            <a:endParaRPr lang="en-US" altLang="zh-CN" b="0"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E6EDF3"/>
                </a:solidFill>
                <a:effectLst/>
                <a:highlight>
                  <a:srgbClr val="0D1117"/>
                </a:highlight>
                <a:latin typeface="-apple-system"/>
              </a:rPr>
              <a:t>他们设计了一个基于</a:t>
            </a:r>
            <a:r>
              <a:rPr lang="en-US" altLang="zh-CN" b="0" i="0" dirty="0">
                <a:solidFill>
                  <a:srgbClr val="E6EDF3"/>
                </a:solidFill>
                <a:effectLst/>
                <a:highlight>
                  <a:srgbClr val="0D1117"/>
                </a:highlight>
                <a:latin typeface="-apple-system"/>
              </a:rPr>
              <a:t>Q-Learning</a:t>
            </a:r>
            <a:r>
              <a:rPr lang="zh-CN" altLang="en-US" b="0" i="0" dirty="0">
                <a:solidFill>
                  <a:srgbClr val="E6EDF3"/>
                </a:solidFill>
                <a:effectLst/>
                <a:highlight>
                  <a:srgbClr val="0D1117"/>
                </a:highlight>
                <a:latin typeface="-apple-system"/>
              </a:rPr>
              <a:t>的页高速缓存管理器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它的状态空间由缓存命中率、缓存利用率等指标构成</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动作空间则包括增大</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减小缓存大小、调整缓存算法参数等操作。他们还为其设计了合理的奖赏函数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以最小化磁盘</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开销为目标。为了评估该方案</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他们在改写后的</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版存储栈中集成了这一缓存管理器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并使用了多种标准的</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基准测试工具</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如</a:t>
            </a:r>
            <a:r>
              <a:rPr lang="en-US" altLang="zh-CN" b="0" i="0" dirty="0">
                <a:solidFill>
                  <a:srgbClr val="E6EDF3"/>
                </a:solidFill>
                <a:effectLst/>
                <a:highlight>
                  <a:srgbClr val="0D1117"/>
                </a:highlight>
                <a:latin typeface="-apple-system"/>
              </a:rPr>
              <a:t>FIO</a:t>
            </a:r>
            <a:r>
              <a:rPr lang="zh-CN" altLang="en-US"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Vdbench</a:t>
            </a:r>
            <a:r>
              <a:rPr lang="zh-CN" altLang="en-US" b="0" i="0" dirty="0">
                <a:solidFill>
                  <a:srgbClr val="E6EDF3"/>
                </a:solidFill>
                <a:effectLst/>
                <a:highlight>
                  <a:srgbClr val="0D1117"/>
                </a:highlight>
                <a:latin typeface="-apple-system"/>
              </a:rPr>
              <a:t>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对其进行了测试。</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blktrace</a:t>
            </a:r>
            <a:r>
              <a:rPr lang="zh-CN" altLang="en-US" b="0" i="0" dirty="0">
                <a:solidFill>
                  <a:srgbClr val="848D97"/>
                </a:solidFill>
                <a:effectLst/>
                <a:highlight>
                  <a:srgbClr val="0D1117"/>
                </a:highlight>
                <a:latin typeface="-apple-system"/>
              </a:rPr>
              <a:t>从理论上讲是有益的，尤其是在提高代码质量、安全性和可能的并发性能方面。然而，由于</a:t>
            </a:r>
            <a:r>
              <a:rPr lang="en-US" altLang="zh-CN" dirty="0" err="1"/>
              <a:t>blktrace</a:t>
            </a:r>
            <a:r>
              <a:rPr lang="zh-CN" altLang="en-US" b="0" i="0" dirty="0">
                <a:solidFill>
                  <a:srgbClr val="848D97"/>
                </a:solidFill>
                <a:effectLst/>
                <a:highlight>
                  <a:srgbClr val="0D1117"/>
                </a:highlight>
                <a:latin typeface="-apple-system"/>
              </a:rPr>
              <a:t>的工作方式紧密依赖于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内核，这项工作不仅需要深入理解</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块设备的工作原理，还需要克服</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在系统级编程方面的一些限制和挑战。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改写</a:t>
            </a:r>
            <a:r>
              <a:rPr lang="en-US" altLang="zh-CN" dirty="0" err="1"/>
              <a:t>bpf</a:t>
            </a:r>
            <a:r>
              <a:rPr lang="en-US" altLang="zh-CN" dirty="0"/>
              <a:t>-trace</a:t>
            </a:r>
            <a:r>
              <a:rPr lang="zh-CN" altLang="en-US" b="0" i="0" dirty="0">
                <a:solidFill>
                  <a:srgbClr val="848D97"/>
                </a:solidFill>
                <a:effectLst/>
                <a:highlight>
                  <a:srgbClr val="0D1117"/>
                </a:highlight>
                <a:latin typeface="-apple-system"/>
              </a:rPr>
              <a:t>在理论上是有益的，特别是从提高代码的安全性和可维护性方面。然而，这样的项目需要仔细规划和执行，确保与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内核的兼容性，并且充分利用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语言的优势，同时避免潜在的性能陷阱。</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fork.c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core.c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妥善处理接口适配、并发复杂性等问题。但是代码量过于巨大，对我们小组而言是一个巨大的挑战。故暂不将其列入备选改写模块。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vmalloc.c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小型设备驱动模块</a:t>
            </a:r>
            <a:r>
              <a:rPr lang="zh-CN" altLang="en-US" b="0" i="0" dirty="0">
                <a:solidFill>
                  <a:srgbClr val="848D97"/>
                </a:solidFill>
                <a:effectLst/>
                <a:highlight>
                  <a:srgbClr val="0D1117"/>
                </a:highlight>
                <a:latin typeface="-apple-system"/>
              </a:rPr>
              <a:t>需要与硬件交互，需要扎实的硬件基础，并且由于对单个设备驱动改写的作用效果不是那么显著，方向较为单一，故暂不选择该模块。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网络协议辅助模块</a:t>
            </a:r>
            <a:r>
              <a:rPr lang="zh-CN" altLang="en-US" b="0" i="0" dirty="0">
                <a:solidFill>
                  <a:srgbClr val="848D97"/>
                </a:solidFill>
                <a:effectLst/>
                <a:highlight>
                  <a:srgbClr val="0D1117"/>
                </a:highlight>
                <a:latin typeface="-apple-system"/>
              </a:rPr>
              <a:t>涉及网络部分，经调研认为学习量以及挑战难度过多，故暂不选择该模块。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文件系统的特定辅助工具模块</a:t>
            </a:r>
            <a:r>
              <a:rPr lang="zh-CN" altLang="en-US" b="0" i="0" dirty="0">
                <a:solidFill>
                  <a:srgbClr val="848D97"/>
                </a:solidFill>
                <a:effectLst/>
                <a:highlight>
                  <a:srgbClr val="0D1117"/>
                </a:highlight>
                <a:latin typeface="-apple-system"/>
              </a:rPr>
              <a:t>跟操作系统联系没有那么紧密，并且由于对特定文件系统的辅助工具改写的作用效果不是那么显著，方向较为单一，故暂不选择该模块。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0" dirty="0">
                <a:solidFill>
                  <a:srgbClr val="E6EDF3"/>
                </a:solidFill>
                <a:effectLst/>
                <a:highlight>
                  <a:srgbClr val="0D1117"/>
                </a:highlight>
                <a:latin typeface="-apple-system"/>
              </a:rPr>
              <a:t>lib</a:t>
            </a:r>
            <a:r>
              <a:rPr lang="zh-CN" altLang="en-US" b="1" i="0" dirty="0">
                <a:solidFill>
                  <a:srgbClr val="E6EDF3"/>
                </a:solidFill>
                <a:effectLst/>
                <a:highlight>
                  <a:srgbClr val="0D1117"/>
                </a:highlight>
                <a:latin typeface="-apple-system"/>
              </a:rPr>
              <a:t>中的</a:t>
            </a:r>
            <a:r>
              <a:rPr lang="en-US" altLang="zh-CN" b="1" i="0" dirty="0" err="1">
                <a:solidFill>
                  <a:srgbClr val="E6EDF3"/>
                </a:solidFill>
                <a:effectLst/>
                <a:highlight>
                  <a:srgbClr val="0D1117"/>
                </a:highlight>
                <a:latin typeface="-apple-system"/>
              </a:rPr>
              <a:t>list_sort.c</a:t>
            </a:r>
            <a:r>
              <a:rPr lang="zh-CN" altLang="en-US" b="1" i="0" dirty="0">
                <a:solidFill>
                  <a:srgbClr val="E6EDF3"/>
                </a:solidFill>
                <a:effectLst/>
                <a:highlight>
                  <a:srgbClr val="0D1117"/>
                </a:highlight>
                <a:latin typeface="-apple-system"/>
              </a:rPr>
              <a:t>模块</a:t>
            </a:r>
            <a:r>
              <a:rPr lang="zh-CN" altLang="en-US" b="0" i="0" dirty="0">
                <a:solidFill>
                  <a:srgbClr val="848D97"/>
                </a:solidFill>
                <a:effectLst/>
                <a:highlight>
                  <a:srgbClr val="0D1117"/>
                </a:highlight>
                <a:latin typeface="-apple-system"/>
              </a:rPr>
              <a:t>的代码量很少，其也会影响项目最终的工作量和丰富程度。因此我们认为最好不将其作为一个主要的改写内容，但将其作为一个有意思的附加改写模块来说未尝不能一试。</a:t>
            </a: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37"/>
        <p:cNvGrpSpPr/>
        <p:nvPr/>
      </p:nvGrpSpPr>
      <p:grpSpPr>
        <a:xfrm>
          <a:off x="0" y="0"/>
          <a:ext cx="0" cy="0"/>
          <a:chOff x="0" y="0"/>
          <a:chExt cx="0" cy="0"/>
        </a:xfrm>
      </p:grpSpPr>
      <p:grpSp>
        <p:nvGrpSpPr>
          <p:cNvPr id="138" name="Google Shape;138;p10"/>
          <p:cNvGrpSpPr/>
          <p:nvPr/>
        </p:nvGrpSpPr>
        <p:grpSpPr>
          <a:xfrm>
            <a:off x="-16603" y="413700"/>
            <a:ext cx="12241067" cy="6051067"/>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51" name="Google Shape;151;p10"/>
          <p:cNvSpPr txBox="1">
            <a:spLocks noGrp="1"/>
          </p:cNvSpPr>
          <p:nvPr>
            <p:ph type="subTitle" idx="1"/>
          </p:nvPr>
        </p:nvSpPr>
        <p:spPr>
          <a:xfrm>
            <a:off x="1665233"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2" name="Google Shape;152;p10"/>
          <p:cNvSpPr txBox="1">
            <a:spLocks noGrp="1"/>
          </p:cNvSpPr>
          <p:nvPr>
            <p:ph type="subTitle" idx="2"/>
          </p:nvPr>
        </p:nvSpPr>
        <p:spPr>
          <a:xfrm>
            <a:off x="4965000"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3" name="Google Shape;153;p10"/>
          <p:cNvSpPr txBox="1">
            <a:spLocks noGrp="1"/>
          </p:cNvSpPr>
          <p:nvPr>
            <p:ph type="subTitle" idx="3"/>
          </p:nvPr>
        </p:nvSpPr>
        <p:spPr>
          <a:xfrm>
            <a:off x="8264767"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4" name="Google Shape;154;p10"/>
          <p:cNvSpPr txBox="1">
            <a:spLocks noGrp="1"/>
          </p:cNvSpPr>
          <p:nvPr>
            <p:ph type="ctrTitle"/>
          </p:nvPr>
        </p:nvSpPr>
        <p:spPr>
          <a:xfrm>
            <a:off x="1800217"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5" name="Google Shape;155;p10"/>
          <p:cNvSpPr txBox="1">
            <a:spLocks noGrp="1"/>
          </p:cNvSpPr>
          <p:nvPr>
            <p:ph type="ctrTitle" idx="4"/>
          </p:nvPr>
        </p:nvSpPr>
        <p:spPr>
          <a:xfrm>
            <a:off x="50999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6" name="Google Shape;156;p10"/>
          <p:cNvSpPr txBox="1">
            <a:spLocks noGrp="1"/>
          </p:cNvSpPr>
          <p:nvPr>
            <p:ph type="ctrTitle" idx="5"/>
          </p:nvPr>
        </p:nvSpPr>
        <p:spPr>
          <a:xfrm>
            <a:off x="83997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7" name="Google Shape;157;p10"/>
          <p:cNvSpPr txBox="1">
            <a:spLocks noGrp="1"/>
          </p:cNvSpPr>
          <p:nvPr>
            <p:ph type="ctrTitle" idx="6"/>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nvGrpSpPr>
        <p:grpSpPr>
          <a:xfrm>
            <a:off x="-16603" y="413700"/>
            <a:ext cx="12241067" cy="6051067"/>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285" name="Google Shape;285;p17"/>
          <p:cNvSpPr txBox="1">
            <a:spLocks noGrp="1"/>
          </p:cNvSpPr>
          <p:nvPr>
            <p:ph type="ctrTitle"/>
          </p:nvPr>
        </p:nvSpPr>
        <p:spPr>
          <a:xfrm>
            <a:off x="1252700" y="1197133"/>
            <a:ext cx="68352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
        <p:nvSpPr>
          <p:cNvPr id="286" name="Google Shape;286;p17"/>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1252700" y="4710800"/>
            <a:ext cx="41380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GB" sz="1065">
                <a:latin typeface="Comfortaa"/>
                <a:ea typeface="Comfortaa"/>
                <a:cs typeface="Comfortaa"/>
                <a:sym typeface="Comfortaa"/>
              </a:rPr>
              <a:t>CREDITS: This presentation template was created by </a:t>
            </a:r>
            <a:r>
              <a:rPr lang="en-GB" sz="1065" b="1">
                <a:uFill>
                  <a:noFill/>
                </a:uFill>
                <a:latin typeface="Comfortaa"/>
                <a:ea typeface="Comfortaa"/>
                <a:cs typeface="Comfortaa"/>
                <a:sym typeface="Comfortaa"/>
                <a:hlinkClick r:id="rId2"/>
              </a:rPr>
              <a:t>Slidesgo</a:t>
            </a:r>
            <a:r>
              <a:rPr lang="en-GB" sz="1065">
                <a:latin typeface="Comfortaa"/>
                <a:ea typeface="Comfortaa"/>
                <a:cs typeface="Comfortaa"/>
                <a:sym typeface="Comfortaa"/>
              </a:rPr>
              <a:t>, including icons by </a:t>
            </a:r>
            <a:r>
              <a:rPr lang="en-GB" sz="1065" b="1">
                <a:uFill>
                  <a:noFill/>
                </a:uFill>
                <a:latin typeface="Comfortaa"/>
                <a:ea typeface="Comfortaa"/>
                <a:cs typeface="Comfortaa"/>
                <a:sym typeface="Comfortaa"/>
                <a:hlinkClick r:id="rId3"/>
              </a:rPr>
              <a:t>Flatico</a:t>
            </a:r>
            <a:r>
              <a:rPr lang="en-GB" sz="1065">
                <a:uFill>
                  <a:noFill/>
                </a:uFill>
                <a:latin typeface="Comfortaa"/>
                <a:ea typeface="Comfortaa"/>
                <a:cs typeface="Comfortaa"/>
                <a:sym typeface="Comfortaa"/>
                <a:hlinkClick r:id="rId3"/>
              </a:rPr>
              <a:t>n</a:t>
            </a:r>
            <a:r>
              <a:rPr lang="en-GB" sz="1065">
                <a:latin typeface="Comfortaa"/>
                <a:ea typeface="Comfortaa"/>
                <a:cs typeface="Comfortaa"/>
                <a:sym typeface="Comfortaa"/>
              </a:rPr>
              <a:t>, and infographics &amp; images by </a:t>
            </a:r>
            <a:r>
              <a:rPr lang="en-GB" sz="1065" b="1">
                <a:uFill>
                  <a:noFill/>
                </a:uFill>
                <a:latin typeface="Comfortaa"/>
                <a:ea typeface="Comfortaa"/>
                <a:cs typeface="Comfortaa"/>
                <a:sym typeface="Comfortaa"/>
                <a:hlinkClick r:id="rId4"/>
              </a:rPr>
              <a:t>Freepik</a:t>
            </a:r>
            <a:r>
              <a:rPr lang="en-GB" sz="1065">
                <a:latin typeface="Comfortaa"/>
                <a:ea typeface="Comfortaa"/>
                <a:cs typeface="Comfortaa"/>
                <a:sym typeface="Comfortaa"/>
              </a:rPr>
              <a:t>. </a:t>
            </a:r>
            <a:endParaRPr sz="1065">
              <a:latin typeface="Comfortaa"/>
              <a:ea typeface="Comfortaa"/>
              <a:cs typeface="Comfortaa"/>
              <a:sym typeface="Comfortaa"/>
            </a:endParaRPr>
          </a:p>
          <a:p>
            <a:pPr marL="0" lvl="0" indent="0" algn="l" rtl="0">
              <a:spcBef>
                <a:spcPts val="400"/>
              </a:spcBef>
              <a:spcAft>
                <a:spcPts val="0"/>
              </a:spcAft>
              <a:buNone/>
            </a:pPr>
            <a:endParaRPr sz="1065">
              <a:latin typeface="Comfortaa"/>
              <a:ea typeface="Comfortaa"/>
              <a:cs typeface="Comfortaa"/>
              <a:sym typeface="Comforta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tags" Target="../tags/tag160.xml"/><Relationship Id="rId25" Type="http://schemas.openxmlformats.org/officeDocument/2006/relationships/tags" Target="../tags/tag159.xml"/><Relationship Id="rId24" Type="http://schemas.openxmlformats.org/officeDocument/2006/relationships/tags" Target="../tags/tag158.xml"/><Relationship Id="rId23" Type="http://schemas.openxmlformats.org/officeDocument/2006/relationships/tags" Target="../tags/tag157.xml"/><Relationship Id="rId22" Type="http://schemas.openxmlformats.org/officeDocument/2006/relationships/tags" Target="../tags/tag156.xml"/><Relationship Id="rId21" Type="http://schemas.openxmlformats.org/officeDocument/2006/relationships/tags" Target="../tags/tag155.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0.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0.xml"/><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0.xml"/><Relationship Id="rId2" Type="http://schemas.openxmlformats.org/officeDocument/2006/relationships/image" Target="../media/image30.png"/><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0.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0.xml"/><Relationship Id="rId2" Type="http://schemas.openxmlformats.org/officeDocument/2006/relationships/image" Target="../media/image36.png"/><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0.xml"/><Relationship Id="rId1" Type="http://schemas.openxmlformats.org/officeDocument/2006/relationships/image" Target="../media/image37.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8.xml"/><Relationship Id="rId2" Type="http://schemas.openxmlformats.org/officeDocument/2006/relationships/image" Target="../media/image39.png"/><Relationship Id="rId1" Type="http://schemas.openxmlformats.org/officeDocument/2006/relationships/image" Target="../media/image3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8.xml"/><Relationship Id="rId2" Type="http://schemas.openxmlformats.org/officeDocument/2006/relationships/image" Target="../media/image41.png"/><Relationship Id="rId1"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11.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8.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5556262" y="3186470"/>
            <a:ext cx="4140553" cy="451824"/>
            <a:chOff x="4679586" y="878988"/>
            <a:chExt cx="1745757" cy="190500"/>
          </a:xfrm>
        </p:grpSpPr>
        <p:sp>
          <p:nvSpPr>
            <p:cNvPr id="52"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9302800" y="0"/>
            <a:ext cx="12482920" cy="6858000"/>
            <a:chOff x="-290920" y="0"/>
            <a:chExt cx="12482920" cy="6858000"/>
          </a:xfrm>
        </p:grpSpPr>
        <p:sp>
          <p:nvSpPr>
            <p:cNvPr id="20" name="Rectangle 19"/>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background</a:t>
              </a:r>
              <a:endParaRPr lang="en-US" sz="2800" b="1" dirty="0">
                <a:solidFill>
                  <a:srgbClr val="F0EEF0"/>
                </a:solidFill>
                <a:latin typeface="Tw Cen MT" panose="020B0602020104020603" pitchFamily="34" charset="0"/>
              </a:endParaRPr>
            </a:p>
          </p:txBody>
        </p:sp>
        <p:pic>
          <p:nvPicPr>
            <p:cNvPr id="23" name="Picture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p:cNvGrpSpPr/>
          <p:nvPr/>
        </p:nvGrpSpPr>
        <p:grpSpPr>
          <a:xfrm>
            <a:off x="-8798784" y="0"/>
            <a:ext cx="11447503" cy="6858000"/>
            <a:chOff x="213096" y="0"/>
            <a:chExt cx="11447503" cy="6858000"/>
          </a:xfrm>
        </p:grpSpPr>
        <p:sp>
          <p:nvSpPr>
            <p:cNvPr id="25" name="Rectangle 24"/>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reason</a:t>
              </a:r>
              <a:endParaRPr lang="en-US" sz="3600" b="1" dirty="0">
                <a:solidFill>
                  <a:srgbClr val="F0EEF0"/>
                </a:solidFill>
                <a:latin typeface="Tw Cen MT" panose="020B0602020104020603" pitchFamily="34" charset="0"/>
              </a:endParaRPr>
            </a:p>
          </p:txBody>
        </p:sp>
        <p:pic>
          <p:nvPicPr>
            <p:cNvPr id="28" name="Picture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p:cNvGrpSpPr/>
          <p:nvPr/>
        </p:nvGrpSpPr>
        <p:grpSpPr>
          <a:xfrm>
            <a:off x="-7847639" y="0"/>
            <a:ext cx="9961092" cy="6858000"/>
            <a:chOff x="491575" y="0"/>
            <a:chExt cx="9961092" cy="6858000"/>
          </a:xfrm>
        </p:grpSpPr>
        <p:sp>
          <p:nvSpPr>
            <p:cNvPr id="30" name="Rectangle 29"/>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stage</a:t>
              </a:r>
              <a:endParaRPr lang="en-US" sz="3600" b="1" dirty="0">
                <a:solidFill>
                  <a:srgbClr val="F0EEF0"/>
                </a:solidFill>
                <a:latin typeface="Tw Cen MT" panose="020B0602020104020603" pitchFamily="34" charset="0"/>
              </a:endParaRPr>
            </a:p>
          </p:txBody>
        </p:sp>
        <p:pic>
          <p:nvPicPr>
            <p:cNvPr id="33" name="Picture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p:cNvGrpSpPr/>
          <p:nvPr/>
        </p:nvGrpSpPr>
        <p:grpSpPr>
          <a:xfrm>
            <a:off x="-7985197" y="0"/>
            <a:ext cx="9574094" cy="6858000"/>
            <a:chOff x="491575" y="0"/>
            <a:chExt cx="9574094" cy="6858000"/>
          </a:xfrm>
        </p:grpSpPr>
        <p:sp>
          <p:nvSpPr>
            <p:cNvPr id="35" name="Rectangle 34"/>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attempt</a:t>
              </a:r>
              <a:endParaRPr lang="en-US" sz="3600" b="1" dirty="0">
                <a:solidFill>
                  <a:srgbClr val="F0EEF0"/>
                </a:solidFill>
                <a:latin typeface="Tw Cen MT" panose="020B0602020104020603" pitchFamily="34" charset="0"/>
              </a:endParaRPr>
            </a:p>
          </p:txBody>
        </p:sp>
        <p:pic>
          <p:nvPicPr>
            <p:cNvPr id="38" name="Picture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7638543" y="-1"/>
            <a:ext cx="8692331" cy="6858000"/>
            <a:chOff x="718505" y="-1"/>
            <a:chExt cx="8692331" cy="6858000"/>
          </a:xfrm>
        </p:grpSpPr>
        <p:sp>
          <p:nvSpPr>
            <p:cNvPr id="41" name="Rectangle 40"/>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44" name="Picture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p:cNvGrpSpPr/>
          <p:nvPr/>
        </p:nvGrpSpPr>
        <p:grpSpPr>
          <a:xfrm>
            <a:off x="-9395082" y="-1"/>
            <a:ext cx="9927504" cy="6858000"/>
            <a:chOff x="-9337032" y="-1"/>
            <a:chExt cx="9927504" cy="6858000"/>
          </a:xfrm>
        </p:grpSpPr>
        <p:sp>
          <p:nvSpPr>
            <p:cNvPr id="46" name="Rectangle 45"/>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49" name="Picture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49"/>
          <p:cNvSpPr txBox="1"/>
          <p:nvPr/>
        </p:nvSpPr>
        <p:spPr>
          <a:xfrm>
            <a:off x="3655085" y="471878"/>
            <a:ext cx="7992367" cy="1015663"/>
          </a:xfrm>
          <a:prstGeom prst="rect">
            <a:avLst/>
          </a:prstGeom>
          <a:noFill/>
        </p:spPr>
        <p:txBody>
          <a:bodyPr wrap="square" rtlCol="0">
            <a:spAutoFit/>
          </a:bodyPr>
          <a:lstStyle/>
          <a:p>
            <a:pPr algn="ctr"/>
            <a:r>
              <a:rPr lang="zh-CN" altLang="en-US" sz="6000" dirty="0">
                <a:solidFill>
                  <a:srgbClr val="FF5969"/>
                </a:solidFill>
                <a:latin typeface="方正粗黑宋简体" panose="02000000000000000000" pitchFamily="2" charset="-122"/>
                <a:ea typeface="方正粗黑宋简体" panose="02000000000000000000" pitchFamily="2" charset="-122"/>
              </a:rPr>
              <a:t>用</a:t>
            </a:r>
            <a:r>
              <a:rPr lang="en-US" altLang="zh-CN" sz="6000" dirty="0">
                <a:solidFill>
                  <a:srgbClr val="FF5969"/>
                </a:solidFill>
                <a:latin typeface="方正粗黑宋简体" panose="02000000000000000000" pitchFamily="2" charset="-122"/>
                <a:ea typeface="方正粗黑宋简体" panose="02000000000000000000" pitchFamily="2" charset="-122"/>
              </a:rPr>
              <a:t>Rust</a:t>
            </a:r>
            <a:r>
              <a:rPr lang="zh-CN" altLang="en-US" sz="6000" dirty="0">
                <a:solidFill>
                  <a:srgbClr val="FF5969"/>
                </a:solidFill>
                <a:latin typeface="方正粗黑宋简体" panose="02000000000000000000" pitchFamily="2" charset="-122"/>
                <a:ea typeface="方正粗黑宋简体" panose="02000000000000000000" pitchFamily="2" charset="-122"/>
              </a:rPr>
              <a:t>改写</a:t>
            </a:r>
            <a:r>
              <a:rPr lang="en-US" altLang="zh-CN" sz="6000" dirty="0">
                <a:solidFill>
                  <a:srgbClr val="FF5969"/>
                </a:solidFill>
                <a:latin typeface="方正粗黑宋简体" panose="02000000000000000000" pitchFamily="2" charset="-122"/>
                <a:ea typeface="方正粗黑宋简体" panose="02000000000000000000" pitchFamily="2" charset="-122"/>
              </a:rPr>
              <a:t>Linux</a:t>
            </a:r>
            <a:endParaRPr lang="en-US" sz="6000" dirty="0">
              <a:solidFill>
                <a:srgbClr val="FF5969"/>
              </a:solidFill>
              <a:latin typeface="方正粗黑宋简体" panose="02000000000000000000" pitchFamily="2" charset="-122"/>
              <a:ea typeface="方正粗黑宋简体" panose="02000000000000000000" pitchFamily="2" charset="-122"/>
            </a:endParaRPr>
          </a:p>
        </p:txBody>
      </p:sp>
      <p:sp>
        <p:nvSpPr>
          <p:cNvPr id="4" name="TextBox 56"/>
          <p:cNvSpPr txBox="1"/>
          <p:nvPr/>
        </p:nvSpPr>
        <p:spPr>
          <a:xfrm>
            <a:off x="3806557" y="1603821"/>
            <a:ext cx="7689421" cy="523220"/>
          </a:xfrm>
          <a:prstGeom prst="rect">
            <a:avLst/>
          </a:prstGeom>
          <a:noFill/>
        </p:spPr>
        <p:txBody>
          <a:bodyPr wrap="square" rtlCol="0">
            <a:spAutoFit/>
          </a:bodyPr>
          <a:lstStyle/>
          <a:p>
            <a:pPr algn="ctr"/>
            <a:r>
              <a:rPr lang="en-US" altLang="zh-CN" sz="2800" dirty="0" err="1">
                <a:solidFill>
                  <a:srgbClr val="52CBBE"/>
                </a:solidFill>
                <a:latin typeface="方正粗黑宋简体" panose="02000000000000000000" pitchFamily="2" charset="-122"/>
                <a:ea typeface="方正粗黑宋简体" panose="02000000000000000000" pitchFamily="2" charset="-122"/>
              </a:rPr>
              <a:t>mkdir</a:t>
            </a:r>
            <a:r>
              <a:rPr lang="zh-CN" altLang="en-US" sz="2800" dirty="0">
                <a:solidFill>
                  <a:srgbClr val="52CBBE"/>
                </a:solidFill>
                <a:latin typeface="方正粗黑宋简体" panose="02000000000000000000" pitchFamily="2" charset="-122"/>
                <a:ea typeface="方正粗黑宋简体" panose="02000000000000000000" pitchFamily="2" charset="-122"/>
              </a:rPr>
              <a:t>队：潘铂凯 </a:t>
            </a:r>
            <a:r>
              <a:rPr lang="zh-CN" altLang="en-US" sz="2800" dirty="0">
                <a:solidFill>
                  <a:srgbClr val="52CBBE"/>
                </a:solidFill>
                <a:ea typeface="方正粗黑宋简体" panose="02000000000000000000" pitchFamily="2" charset="-122"/>
              </a:rPr>
              <a:t>胡揚嘉 王翔辉 刘宇恒 金培晟</a:t>
            </a:r>
            <a:endParaRPr lang="zh-CN" altLang="en-US" sz="2800" dirty="0">
              <a:solidFill>
                <a:srgbClr val="52CBBE"/>
              </a:solidFill>
              <a:ea typeface="方正粗黑宋简体" panose="02000000000000000000" pitchFamily="2" charset="-122"/>
            </a:endParaRPr>
          </a:p>
        </p:txBody>
      </p:sp>
      <p:sp>
        <p:nvSpPr>
          <p:cNvPr id="5" name="TextBox 57"/>
          <p:cNvSpPr txBox="1"/>
          <p:nvPr/>
        </p:nvSpPr>
        <p:spPr>
          <a:xfrm>
            <a:off x="3987082" y="2305777"/>
            <a:ext cx="7278915" cy="523220"/>
          </a:xfrm>
          <a:prstGeom prst="rect">
            <a:avLst/>
          </a:prstGeom>
          <a:noFill/>
        </p:spPr>
        <p:txBody>
          <a:bodyPr wrap="square" rtlCol="0">
            <a:spAutoFit/>
          </a:bodyPr>
          <a:lstStyle/>
          <a:p>
            <a:pPr algn="ctr"/>
            <a:r>
              <a:rPr lang="zh-CN" altLang="en-US" sz="2800" dirty="0">
                <a:solidFill>
                  <a:srgbClr val="5D7373"/>
                </a:solidFill>
                <a:latin typeface="方正粗黑宋简体" panose="02000000000000000000" pitchFamily="2" charset="-122"/>
                <a:ea typeface="方正粗黑宋简体" panose="02000000000000000000" pitchFamily="2" charset="-122"/>
              </a:rPr>
              <a:t>第一部分</a:t>
            </a:r>
            <a:r>
              <a:rPr lang="en-US" altLang="zh-CN" sz="2800" dirty="0">
                <a:solidFill>
                  <a:srgbClr val="5D7373"/>
                </a:solidFill>
                <a:latin typeface="方正粗黑宋简体" panose="02000000000000000000" pitchFamily="2" charset="-122"/>
                <a:ea typeface="方正粗黑宋简体" panose="02000000000000000000" pitchFamily="2" charset="-122"/>
              </a:rPr>
              <a:t>——</a:t>
            </a:r>
            <a:r>
              <a:rPr lang="zh-CN" altLang="en-US" sz="2800" dirty="0">
                <a:solidFill>
                  <a:srgbClr val="5D7373"/>
                </a:solidFill>
                <a:latin typeface="方正粗黑宋简体" panose="02000000000000000000" pitchFamily="2" charset="-122"/>
                <a:ea typeface="方正粗黑宋简体" panose="02000000000000000000" pitchFamily="2" charset="-122"/>
              </a:rPr>
              <a:t>问题与调研</a:t>
            </a:r>
            <a:endParaRPr lang="en-US" sz="2800" dirty="0">
              <a:solidFill>
                <a:srgbClr val="5D7373"/>
              </a:solidFill>
              <a:latin typeface="方正粗黑宋简体" panose="02000000000000000000" pitchFamily="2" charset="-122"/>
              <a:ea typeface="方正粗黑宋简体"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
        <p:nvSpPr>
          <p:cNvPr id="7" name="文本框 6"/>
          <p:cNvSpPr txBox="1"/>
          <p:nvPr/>
        </p:nvSpPr>
        <p:spPr>
          <a:xfrm>
            <a:off x="4133850" y="4508815"/>
            <a:ext cx="2160392" cy="1200329"/>
          </a:xfrm>
          <a:prstGeom prst="rect">
            <a:avLst/>
          </a:prstGeom>
          <a:noFill/>
        </p:spPr>
        <p:txBody>
          <a:bodyPr wrap="square" rtlCol="0">
            <a:spAutoFit/>
          </a:bodyPr>
          <a:lstStyle/>
          <a:p>
            <a:r>
              <a:rPr lang="zh-CN" altLang="en-US" sz="7200" dirty="0"/>
              <a:t>不是</a:t>
            </a:r>
            <a:endParaRPr lang="zh-CN" altLang="en-US" sz="7200" dirty="0"/>
          </a:p>
        </p:txBody>
      </p:sp>
      <p:sp>
        <p:nvSpPr>
          <p:cNvPr id="12" name="文本框 11"/>
          <p:cNvSpPr txBox="1"/>
          <p:nvPr/>
        </p:nvSpPr>
        <p:spPr>
          <a:xfrm>
            <a:off x="4133850" y="4508814"/>
            <a:ext cx="2160392" cy="1200329"/>
          </a:xfrm>
          <a:prstGeom prst="rect">
            <a:avLst/>
          </a:prstGeom>
          <a:noFill/>
        </p:spPr>
        <p:txBody>
          <a:bodyPr wrap="square" rtlCol="0">
            <a:spAutoFit/>
          </a:bodyPr>
          <a:lstStyle/>
          <a:p>
            <a:r>
              <a:rPr lang="zh-CN" altLang="en-US" sz="7200" dirty="0"/>
              <a:t>而是</a:t>
            </a:r>
            <a:endParaRPr lang="zh-CN" altLang="en-US" sz="72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33333E-6 L -0.02044 -0.04166 " pathEditMode="relative" rAng="0" ptsTypes="AA">
                                      <p:cBhvr>
                                        <p:cTn id="6" dur="500" fill="hold"/>
                                        <p:tgtEl>
                                          <p:spTgt spid="21"/>
                                        </p:tgtEl>
                                        <p:attrNameLst>
                                          <p:attrName>ppt_x</p:attrName>
                                          <p:attrName>ppt_y</p:attrName>
                                        </p:attrNameLst>
                                      </p:cBhvr>
                                      <p:rCtr x="-1029"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33333E-6 L 0.02683 -0.05393 " pathEditMode="relative" rAng="0" ptsTypes="AA">
                                      <p:cBhvr>
                                        <p:cTn id="6" dur="500" fill="hold"/>
                                        <p:tgtEl>
                                          <p:spTgt spid="22"/>
                                        </p:tgtEl>
                                        <p:attrNameLst>
                                          <p:attrName>ppt_x</p:attrName>
                                          <p:attrName>ppt_y</p:attrName>
                                        </p:attrNameLst>
                                      </p:cBhvr>
                                      <p:rCtr x="1341"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7037E-6 L -0.0211 0.04074 " pathEditMode="relative" rAng="0" ptsTypes="AA">
                                      <p:cBhvr>
                                        <p:cTn id="6" dur="500" fill="hold"/>
                                        <p:tgtEl>
                                          <p:spTgt spid="23"/>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7037E-6 L 0.02123 0.04074 " pathEditMode="relative" rAng="0" ptsTypes="AA">
                                      <p:cBhvr>
                                        <p:cTn id="6" dur="500" fill="hold"/>
                                        <p:tgtEl>
                                          <p:spTgt spid="24"/>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971" y="81993"/>
            <a:ext cx="8499930" cy="707886"/>
          </a:xfrm>
          <a:prstGeom prst="rect">
            <a:avLst/>
          </a:prstGeom>
          <a:noFill/>
        </p:spPr>
        <p:txBody>
          <a:bodyPr wrap="square" rtlCol="0">
            <a:spAutoFit/>
          </a:bodyPr>
          <a:lstStyle/>
          <a:p>
            <a:pPr algn="ct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第三部分</a:t>
            </a:r>
            <a:r>
              <a:rPr lang="en-US" altLang="zh-CN" sz="4000" dirty="0">
                <a:solidFill>
                  <a:schemeClr val="bg1">
                    <a:lumMod val="65000"/>
                  </a:schemeClr>
                </a:solidFill>
                <a:latin typeface="方正粗黑宋简体" panose="02000000000000000000" pitchFamily="2" charset="-122"/>
                <a:ea typeface="方正粗黑宋简体" panose="02000000000000000000" pitchFamily="2" charset="-122"/>
              </a:rPr>
              <a:t>——</a:t>
            </a: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技术依据</a:t>
            </a:r>
            <a:endParaRPr lang="en-US" sz="4000" dirty="0">
              <a:solidFill>
                <a:schemeClr val="bg1">
                  <a:lumMod val="65000"/>
                </a:schemeClr>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4253833" y="2037467"/>
            <a:ext cx="3578202" cy="3578202"/>
            <a:chOff x="4253833" y="2037467"/>
            <a:chExt cx="3578202" cy="3578202"/>
          </a:xfrm>
        </p:grpSpPr>
        <p:sp>
          <p:nvSpPr>
            <p:cNvPr id="16" name="Oval 15"/>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96781" y="2423160"/>
              <a:ext cx="2677656" cy="2862663"/>
            </a:xfrm>
            <a:prstGeom prst="rect">
              <a:avLst/>
            </a:prstGeom>
            <a:noFill/>
          </p:spPr>
          <p:txBody>
            <a:bodyPr vert="eaVert" wrap="square" rtlCol="0">
              <a:spAutoFit/>
            </a:bodyPr>
            <a:lstStyle/>
            <a:p>
              <a:pPr algn="ctr"/>
              <a:r>
                <a:rPr lang="zh-CN" altLang="en-US" sz="5400" b="1" dirty="0">
                  <a:solidFill>
                    <a:srgbClr val="E6E7E9"/>
                  </a:solidFill>
                  <a:latin typeface="Tw Cen MT" panose="020B0602020104020603" pitchFamily="34" charset="0"/>
                </a:rPr>
                <a:t>性能测试</a:t>
              </a:r>
              <a:endParaRPr lang="en-US" altLang="zh-CN" sz="5400" b="1" dirty="0">
                <a:solidFill>
                  <a:srgbClr val="E6E7E9"/>
                </a:solidFill>
                <a:latin typeface="Tw Cen MT" panose="020B0602020104020603" pitchFamily="34" charset="0"/>
              </a:endParaRPr>
            </a:p>
            <a:p>
              <a:pPr algn="ctr"/>
              <a:endParaRPr lang="en-US" sz="5400" b="1" dirty="0">
                <a:solidFill>
                  <a:srgbClr val="E6E7E9"/>
                </a:solidFill>
                <a:latin typeface="Tw Cen MT" panose="020B0602020104020603" pitchFamily="34" charset="0"/>
              </a:endParaRPr>
            </a:p>
            <a:p>
              <a:pPr algn="ctr"/>
              <a:r>
                <a:rPr lang="zh-CN" altLang="en-US" sz="5400" b="1" dirty="0">
                  <a:solidFill>
                    <a:srgbClr val="E6E7E9"/>
                  </a:solidFill>
                  <a:latin typeface="Tw Cen MT" panose="020B0602020104020603" pitchFamily="34" charset="0"/>
                </a:rPr>
                <a:t>对接技术</a:t>
              </a:r>
              <a:endParaRPr lang="en-US" sz="5400" b="1" dirty="0">
                <a:solidFill>
                  <a:srgbClr val="E6E7E9"/>
                </a:solidFill>
                <a:latin typeface="Tw Cen MT" panose="020B0602020104020603" pitchFamily="34" charset="0"/>
              </a:endParaRPr>
            </a:p>
          </p:txBody>
        </p:sp>
      </p:grpSp>
      <p:grpSp>
        <p:nvGrpSpPr>
          <p:cNvPr id="59" name="Group 58"/>
          <p:cNvGrpSpPr/>
          <p:nvPr/>
        </p:nvGrpSpPr>
        <p:grpSpPr>
          <a:xfrm>
            <a:off x="1733971" y="1629656"/>
            <a:ext cx="2133820" cy="2133820"/>
            <a:chOff x="1733971" y="1629656"/>
            <a:chExt cx="2133820" cy="2133820"/>
          </a:xfrm>
        </p:grpSpPr>
        <p:sp>
          <p:nvSpPr>
            <p:cNvPr id="22" name="Oval 21"/>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829182" y="2039047"/>
              <a:ext cx="1943398" cy="1384995"/>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头文件里面的函数</a:t>
              </a:r>
              <a:endParaRPr 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0" name="Group 59"/>
          <p:cNvGrpSpPr/>
          <p:nvPr/>
        </p:nvGrpSpPr>
        <p:grpSpPr>
          <a:xfrm>
            <a:off x="1733971" y="4238282"/>
            <a:ext cx="2133820" cy="2133820"/>
            <a:chOff x="1733971" y="4238282"/>
            <a:chExt cx="2133820" cy="2133820"/>
          </a:xfrm>
        </p:grpSpPr>
        <p:sp>
          <p:nvSpPr>
            <p:cNvPr id="33" name="Oval 32"/>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43476" y="5052558"/>
              <a:ext cx="1943398" cy="523220"/>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模块集成</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1" name="Group 60"/>
          <p:cNvGrpSpPr/>
          <p:nvPr/>
        </p:nvGrpSpPr>
        <p:grpSpPr>
          <a:xfrm>
            <a:off x="77744" y="2908620"/>
            <a:ext cx="1997944" cy="2077713"/>
            <a:chOff x="372235" y="3320011"/>
            <a:chExt cx="1361736" cy="1361736"/>
          </a:xfrm>
        </p:grpSpPr>
        <p:sp>
          <p:nvSpPr>
            <p:cNvPr id="38" name="Oval 37"/>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9404" y="3449750"/>
              <a:ext cx="1187397" cy="1190132"/>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语言编译完成的静态链接</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5" name="Group 64"/>
          <p:cNvGrpSpPr/>
          <p:nvPr/>
        </p:nvGrpSpPr>
        <p:grpSpPr>
          <a:xfrm>
            <a:off x="9188820" y="1833839"/>
            <a:ext cx="2349552" cy="734533"/>
            <a:chOff x="9188820" y="1588909"/>
            <a:chExt cx="2349552" cy="734533"/>
          </a:xfrm>
        </p:grpSpPr>
        <p:sp>
          <p:nvSpPr>
            <p:cNvPr id="42" name="TextBox 41"/>
            <p:cNvSpPr txBox="1"/>
            <p:nvPr/>
          </p:nvSpPr>
          <p:spPr>
            <a:xfrm>
              <a:off x="9188820" y="158890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串行测试</a:t>
              </a:r>
              <a:endParaRPr lang="en-US" sz="2400" b="1" dirty="0">
                <a:solidFill>
                  <a:srgbClr val="00B0F0"/>
                </a:solidFill>
                <a:latin typeface="Tw Cen MT" panose="020B0602020104020603" pitchFamily="34" charset="0"/>
              </a:endParaRPr>
            </a:p>
          </p:txBody>
        </p:sp>
        <p:sp>
          <p:nvSpPr>
            <p:cNvPr id="43" name="TextBox 42"/>
            <p:cNvSpPr txBox="1"/>
            <p:nvPr/>
          </p:nvSpPr>
          <p:spPr>
            <a:xfrm>
              <a:off x="9188820" y="195411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6" name="Group 65"/>
          <p:cNvGrpSpPr/>
          <p:nvPr/>
        </p:nvGrpSpPr>
        <p:grpSpPr>
          <a:xfrm>
            <a:off x="9781697" y="3638716"/>
            <a:ext cx="2349552" cy="734533"/>
            <a:chOff x="9781697" y="3328469"/>
            <a:chExt cx="2349552" cy="734533"/>
          </a:xfrm>
        </p:grpSpPr>
        <p:sp>
          <p:nvSpPr>
            <p:cNvPr id="44" name="TextBox 43"/>
            <p:cNvSpPr txBox="1"/>
            <p:nvPr/>
          </p:nvSpPr>
          <p:spPr>
            <a:xfrm>
              <a:off x="9781697" y="332846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并行测试</a:t>
              </a:r>
              <a:endParaRPr lang="en-US" sz="2400" b="1" dirty="0">
                <a:solidFill>
                  <a:srgbClr val="00B0F0"/>
                </a:solidFill>
                <a:latin typeface="Tw Cen MT" panose="020B0602020104020603" pitchFamily="34" charset="0"/>
              </a:endParaRPr>
            </a:p>
          </p:txBody>
        </p:sp>
        <p:sp>
          <p:nvSpPr>
            <p:cNvPr id="45" name="TextBox 44"/>
            <p:cNvSpPr txBox="1"/>
            <p:nvPr/>
          </p:nvSpPr>
          <p:spPr>
            <a:xfrm>
              <a:off x="9781697" y="369367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7" name="Group 66"/>
          <p:cNvGrpSpPr/>
          <p:nvPr/>
        </p:nvGrpSpPr>
        <p:grpSpPr>
          <a:xfrm>
            <a:off x="9188820" y="5338512"/>
            <a:ext cx="2349552" cy="461665"/>
            <a:chOff x="9188820" y="5338512"/>
            <a:chExt cx="2349552" cy="461665"/>
          </a:xfrm>
        </p:grpSpPr>
        <p:sp>
          <p:nvSpPr>
            <p:cNvPr id="48" name="TextBox 47"/>
            <p:cNvSpPr txBox="1"/>
            <p:nvPr/>
          </p:nvSpPr>
          <p:spPr>
            <a:xfrm>
              <a:off x="9188820" y="5338512"/>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对比分析</a:t>
              </a:r>
              <a:endParaRPr lang="en-US" sz="2400" b="1" dirty="0">
                <a:solidFill>
                  <a:srgbClr val="00B0F0"/>
                </a:solidFill>
                <a:latin typeface="Tw Cen MT" panose="020B0602020104020603" pitchFamily="34" charset="0"/>
              </a:endParaRPr>
            </a:p>
          </p:txBody>
        </p:sp>
        <p:sp>
          <p:nvSpPr>
            <p:cNvPr id="49" name="TextBox 48"/>
            <p:cNvSpPr txBox="1"/>
            <p:nvPr/>
          </p:nvSpPr>
          <p:spPr>
            <a:xfrm>
              <a:off x="9188820" y="5426123"/>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3" name="Group 62"/>
          <p:cNvGrpSpPr/>
          <p:nvPr/>
        </p:nvGrpSpPr>
        <p:grpSpPr>
          <a:xfrm>
            <a:off x="8520429" y="3253462"/>
            <a:ext cx="1146212" cy="1146212"/>
            <a:chOff x="8520429" y="3253462"/>
            <a:chExt cx="1146212" cy="1146212"/>
          </a:xfrm>
        </p:grpSpPr>
        <p:sp>
          <p:nvSpPr>
            <p:cNvPr id="20" name="Oval 19"/>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43653" y="3476686"/>
              <a:ext cx="699764" cy="699764"/>
            </a:xfrm>
            <a:prstGeom prst="rect">
              <a:avLst/>
            </a:prstGeom>
          </p:spPr>
        </p:pic>
      </p:grpSp>
      <p:grpSp>
        <p:nvGrpSpPr>
          <p:cNvPr id="62" name="Group 61"/>
          <p:cNvGrpSpPr/>
          <p:nvPr/>
        </p:nvGrpSpPr>
        <p:grpSpPr>
          <a:xfrm>
            <a:off x="7932233" y="1520592"/>
            <a:ext cx="1146212" cy="1146212"/>
            <a:chOff x="7932233" y="1520592"/>
            <a:chExt cx="1146212" cy="1146212"/>
          </a:xfrm>
        </p:grpSpPr>
        <p:sp>
          <p:nvSpPr>
            <p:cNvPr id="17" name="Oval 16"/>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9711" y="1664946"/>
              <a:ext cx="771256" cy="771256"/>
            </a:xfrm>
            <a:prstGeom prst="rect">
              <a:avLst/>
            </a:prstGeom>
          </p:spPr>
        </p:pic>
      </p:grpSp>
      <p:grpSp>
        <p:nvGrpSpPr>
          <p:cNvPr id="64" name="Group 63"/>
          <p:cNvGrpSpPr/>
          <p:nvPr/>
        </p:nvGrpSpPr>
        <p:grpSpPr>
          <a:xfrm>
            <a:off x="7932233" y="4986332"/>
            <a:ext cx="1146212" cy="1146212"/>
            <a:chOff x="7932233" y="4986332"/>
            <a:chExt cx="1146212" cy="1146212"/>
          </a:xfrm>
        </p:grpSpPr>
        <p:sp>
          <p:nvSpPr>
            <p:cNvPr id="21" name="Oval 20"/>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476" y="5206278"/>
              <a:ext cx="706320" cy="706320"/>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2" presetClass="entr" presetSubtype="2" fill="hold"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250" fill="hold"/>
                                        <p:tgtEl>
                                          <p:spTgt spid="65"/>
                                        </p:tgtEl>
                                        <p:attrNameLst>
                                          <p:attrName>ppt_x</p:attrName>
                                        </p:attrNameLst>
                                      </p:cBhvr>
                                      <p:tavLst>
                                        <p:tav tm="0">
                                          <p:val>
                                            <p:strVal val="1+#ppt_w/2"/>
                                          </p:val>
                                        </p:tav>
                                        <p:tav tm="100000">
                                          <p:val>
                                            <p:strVal val="#ppt_x"/>
                                          </p:val>
                                        </p:tav>
                                      </p:tavLst>
                                    </p:anim>
                                    <p:anim calcmode="lin" valueType="num">
                                      <p:cBhvr additive="base">
                                        <p:cTn id="37" dur="250" fill="hold"/>
                                        <p:tgtEl>
                                          <p:spTgt spid="6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2" presetClass="entr" presetSubtype="2" fill="hold" nodeType="withEffect">
                                  <p:stCondLst>
                                    <p:cond delay="25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250" fill="hold"/>
                                        <p:tgtEl>
                                          <p:spTgt spid="66"/>
                                        </p:tgtEl>
                                        <p:attrNameLst>
                                          <p:attrName>ppt_x</p:attrName>
                                        </p:attrNameLst>
                                      </p:cBhvr>
                                      <p:tavLst>
                                        <p:tav tm="0">
                                          <p:val>
                                            <p:strVal val="1+#ppt_w/2"/>
                                          </p:val>
                                        </p:tav>
                                        <p:tav tm="100000">
                                          <p:val>
                                            <p:strVal val="#ppt_x"/>
                                          </p:val>
                                        </p:tav>
                                      </p:tavLst>
                                    </p:anim>
                                    <p:anim calcmode="lin" valueType="num">
                                      <p:cBhvr additive="base">
                                        <p:cTn id="47" dur="25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fltVal val="0"/>
                                          </p:val>
                                        </p:tav>
                                        <p:tav tm="100000">
                                          <p:val>
                                            <p:strVal val="#ppt_h"/>
                                          </p:val>
                                        </p:tav>
                                      </p:tavLst>
                                    </p:anim>
                                    <p:animEffect transition="in" filter="fade">
                                      <p:cBhvr>
                                        <p:cTn id="53" dur="500"/>
                                        <p:tgtEl>
                                          <p:spTgt spid="64"/>
                                        </p:tgtEl>
                                      </p:cBhvr>
                                    </p:animEffect>
                                  </p:childTnLst>
                                </p:cTn>
                              </p:par>
                              <p:par>
                                <p:cTn id="54" presetID="2" presetClass="entr" presetSubtype="2" fill="hold"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250" fill="hold"/>
                                        <p:tgtEl>
                                          <p:spTgt spid="67"/>
                                        </p:tgtEl>
                                        <p:attrNameLst>
                                          <p:attrName>ppt_x</p:attrName>
                                        </p:attrNameLst>
                                      </p:cBhvr>
                                      <p:tavLst>
                                        <p:tav tm="0">
                                          <p:val>
                                            <p:strVal val="1+#ppt_w/2"/>
                                          </p:val>
                                        </p:tav>
                                        <p:tav tm="100000">
                                          <p:val>
                                            <p:strVal val="#ppt_x"/>
                                          </p:val>
                                        </p:tav>
                                      </p:tavLst>
                                    </p:anim>
                                    <p:anim calcmode="lin" valueType="num">
                                      <p:cBhvr additive="base">
                                        <p:cTn id="57" dur="2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pic>
        <p:nvPicPr>
          <p:cNvPr id="3" name="图片 2"/>
          <p:cNvPicPr>
            <a:picLocks noChangeAspect="1"/>
          </p:cNvPicPr>
          <p:nvPr/>
        </p:nvPicPr>
        <p:blipFill>
          <a:blip r:embed="rId1"/>
          <a:stretch>
            <a:fillRect/>
          </a:stretch>
        </p:blipFill>
        <p:spPr>
          <a:xfrm>
            <a:off x="3767888" y="1531731"/>
            <a:ext cx="4816042" cy="5107128"/>
          </a:xfrm>
          <a:prstGeom prst="rect">
            <a:avLst/>
          </a:prstGeom>
        </p:spPr>
      </p:pic>
      <p:sp>
        <p:nvSpPr>
          <p:cNvPr id="16" name="文本框 15"/>
          <p:cNvSpPr txBox="1"/>
          <p:nvPr/>
        </p:nvSpPr>
        <p:spPr>
          <a:xfrm>
            <a:off x="3387089" y="1071466"/>
            <a:ext cx="5417820" cy="369332"/>
          </a:xfrm>
          <a:prstGeom prst="rect">
            <a:avLst/>
          </a:prstGeom>
          <a:noFill/>
        </p:spPr>
        <p:txBody>
          <a:bodyPr wrap="square" rtlCol="0">
            <a:spAutoFit/>
          </a:bodyPr>
          <a:lstStyle/>
          <a:p>
            <a:pPr algn="ct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调用</a:t>
            </a:r>
            <a:r>
              <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头文件里面的函数</a:t>
            </a:r>
            <a:endPar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78"/>
                                        </p:tgtEl>
                                        <p:attrNameLst>
                                          <p:attrName>style.visibility</p:attrName>
                                        </p:attrNameLst>
                                      </p:cBhvr>
                                      <p:to>
                                        <p:strVal val="visible"/>
                                      </p:to>
                                    </p:set>
                                    <p:anim calcmode="lin" valueType="num">
                                      <p:cBhvr additive="base">
                                        <p:cTn id="7" dur="500" fill="hold"/>
                                        <p:tgtEl>
                                          <p:spTgt spid="878"/>
                                        </p:tgtEl>
                                        <p:attrNameLst>
                                          <p:attrName>ppt_x</p:attrName>
                                        </p:attrNameLst>
                                      </p:cBhvr>
                                      <p:tavLst>
                                        <p:tav tm="0">
                                          <p:val>
                                            <p:strVal val="#ppt_x"/>
                                          </p:val>
                                        </p:tav>
                                        <p:tav tm="100000">
                                          <p:val>
                                            <p:strVal val="#ppt_x"/>
                                          </p:val>
                                        </p:tav>
                                      </p:tavLst>
                                    </p:anim>
                                    <p:anim calcmode="lin" valueType="num">
                                      <p:cBhvr additive="base">
                                        <p:cTn id="8" dur="500" fill="hold"/>
                                        <p:tgtEl>
                                          <p:spTgt spid="8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endParaRPr lang="zh-CN" altLang="en-US" b="1" dirty="0"/>
          </a:p>
        </p:txBody>
      </p:sp>
      <p:pic>
        <p:nvPicPr>
          <p:cNvPr id="4" name="图片 3"/>
          <p:cNvPicPr>
            <a:picLocks noChangeAspect="1"/>
          </p:cNvPicPr>
          <p:nvPr/>
        </p:nvPicPr>
        <p:blipFill>
          <a:blip r:embed="rId1"/>
          <a:stretch>
            <a:fillRect/>
          </a:stretch>
        </p:blipFill>
        <p:spPr>
          <a:xfrm>
            <a:off x="2206823" y="1466904"/>
            <a:ext cx="3314700" cy="5033433"/>
          </a:xfrm>
          <a:prstGeom prst="rect">
            <a:avLst/>
          </a:prstGeom>
        </p:spPr>
      </p:pic>
      <p:pic>
        <p:nvPicPr>
          <p:cNvPr id="6" name="图片 5"/>
          <p:cNvPicPr>
            <a:picLocks noChangeAspect="1"/>
          </p:cNvPicPr>
          <p:nvPr/>
        </p:nvPicPr>
        <p:blipFill>
          <a:blip r:embed="rId2"/>
          <a:stretch>
            <a:fillRect/>
          </a:stretch>
        </p:blipFill>
        <p:spPr>
          <a:xfrm>
            <a:off x="6316149" y="1674738"/>
            <a:ext cx="5022412" cy="46177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endParaRPr lang="zh-CN" altLang="en-US" b="1" dirty="0"/>
          </a:p>
        </p:txBody>
      </p:sp>
      <p:pic>
        <p:nvPicPr>
          <p:cNvPr id="3" name="图片 2"/>
          <p:cNvPicPr>
            <a:picLocks noChangeAspect="1"/>
          </p:cNvPicPr>
          <p:nvPr/>
        </p:nvPicPr>
        <p:blipFill>
          <a:blip r:embed="rId1"/>
          <a:stretch>
            <a:fillRect/>
          </a:stretch>
        </p:blipFill>
        <p:spPr>
          <a:xfrm>
            <a:off x="826504" y="1603403"/>
            <a:ext cx="5094235" cy="4536657"/>
          </a:xfrm>
          <a:prstGeom prst="rect">
            <a:avLst/>
          </a:prstGeom>
        </p:spPr>
      </p:pic>
      <p:pic>
        <p:nvPicPr>
          <p:cNvPr id="7" name="图片 6"/>
          <p:cNvPicPr>
            <a:picLocks noChangeAspect="1"/>
          </p:cNvPicPr>
          <p:nvPr/>
        </p:nvPicPr>
        <p:blipFill>
          <a:blip r:embed="rId2"/>
          <a:stretch>
            <a:fillRect/>
          </a:stretch>
        </p:blipFill>
        <p:spPr>
          <a:xfrm>
            <a:off x="6972871" y="1603403"/>
            <a:ext cx="4649136" cy="45366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a:t>
            </a:r>
            <a:r>
              <a:rPr lang="zh-CN" altLang="en-US" dirty="0">
                <a:solidFill>
                  <a:srgbClr val="3F220D"/>
                </a:solidFill>
                <a:latin typeface="方正粗黑宋简体" panose="02000000000000000000" pitchFamily="2" charset="-122"/>
                <a:ea typeface="方正粗黑宋简体" panose="02000000000000000000" pitchFamily="2" charset="-122"/>
              </a:rPr>
              <a:t>编译</a:t>
            </a:r>
            <a:r>
              <a:rPr lang="zh-CN" altLang="en-US" dirty="0">
                <a:solidFill>
                  <a:srgbClr val="3F220D"/>
                </a:solidFill>
                <a:latin typeface="方正粗黑宋简体" panose="02000000000000000000" pitchFamily="2" charset="-122"/>
                <a:ea typeface="方正粗黑宋简体" panose="02000000000000000000" pitchFamily="2" charset="-122"/>
              </a:rPr>
              <a:t>工具链</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1504950" y="1124585"/>
            <a:ext cx="7261225" cy="2806065"/>
          </a:xfrm>
          <a:prstGeom prst="rect">
            <a:avLst/>
          </a:prstGeom>
        </p:spPr>
      </p:pic>
      <p:pic>
        <p:nvPicPr>
          <p:cNvPr id="4" name="图片 3"/>
          <p:cNvPicPr>
            <a:picLocks noChangeAspect="1"/>
          </p:cNvPicPr>
          <p:nvPr/>
        </p:nvPicPr>
        <p:blipFill>
          <a:blip r:embed="rId2"/>
          <a:stretch>
            <a:fillRect/>
          </a:stretch>
        </p:blipFill>
        <p:spPr>
          <a:xfrm>
            <a:off x="1504950" y="4476750"/>
            <a:ext cx="9439275" cy="885825"/>
          </a:xfrm>
          <a:prstGeom prst="rect">
            <a:avLst/>
          </a:prstGeom>
        </p:spPr>
      </p:pic>
      <p:sp>
        <p:nvSpPr>
          <p:cNvPr id="5" name="文本框 4"/>
          <p:cNvSpPr txBox="1"/>
          <p:nvPr/>
        </p:nvSpPr>
        <p:spPr>
          <a:xfrm>
            <a:off x="9084945" y="980440"/>
            <a:ext cx="2371725" cy="645160"/>
          </a:xfrm>
          <a:prstGeom prst="rect">
            <a:avLst/>
          </a:prstGeom>
          <a:noFill/>
        </p:spPr>
        <p:txBody>
          <a:bodyPr wrap="square" rtlCol="0">
            <a:spAutoFit/>
          </a:bodyPr>
          <a:p>
            <a:r>
              <a:rPr lang="zh-CN" altLang="en-US"/>
              <a:t>编译</a:t>
            </a:r>
            <a:r>
              <a:rPr lang="en-US" altLang="zh-CN"/>
              <a:t>rust</a:t>
            </a:r>
            <a:r>
              <a:rPr lang="zh-CN" altLang="en-US"/>
              <a:t>模块需要特定的工具</a:t>
            </a:r>
            <a:r>
              <a:rPr lang="zh-CN" altLang="en-US"/>
              <a:t>链</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8798784" y="0"/>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7847639"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2"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81"/>
          <p:cNvGrpSpPr/>
          <p:nvPr/>
        </p:nvGrpSpPr>
        <p:grpSpPr>
          <a:xfrm>
            <a:off x="3863790" y="946845"/>
            <a:ext cx="6791600" cy="1753232"/>
            <a:chOff x="3017811" y="486697"/>
            <a:chExt cx="6791600" cy="1753232"/>
          </a:xfrm>
        </p:grpSpPr>
        <p:sp>
          <p:nvSpPr>
            <p:cNvPr id="3" name="TextBox 82"/>
            <p:cNvSpPr txBox="1"/>
            <p:nvPr/>
          </p:nvSpPr>
          <p:spPr>
            <a:xfrm>
              <a:off x="3228160" y="486697"/>
              <a:ext cx="6505147"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是内存安全的系统级编程语言</a:t>
              </a:r>
              <a:endParaRPr lang="en-US" sz="3200" dirty="0">
                <a:solidFill>
                  <a:srgbClr val="03A1A4"/>
                </a:solidFill>
                <a:ea typeface="方正粗黑宋简体" panose="02000000000000000000" pitchFamily="2" charset="-122"/>
              </a:endParaRPr>
            </a:p>
          </p:txBody>
        </p:sp>
        <p:sp>
          <p:nvSpPr>
            <p:cNvPr id="4" name="TextBox 83"/>
            <p:cNvSpPr txBox="1"/>
            <p:nvPr/>
          </p:nvSpPr>
          <p:spPr>
            <a:xfrm>
              <a:off x="3017811" y="1224266"/>
              <a:ext cx="6791600" cy="1015663"/>
            </a:xfrm>
            <a:prstGeom prst="rect">
              <a:avLst/>
            </a:prstGeom>
            <a:noFill/>
          </p:spPr>
          <p:txBody>
            <a:bodyPr wrap="square" rtlCol="0">
              <a:spAutoFit/>
            </a:bodyPr>
            <a:lstStyle/>
            <a:p>
              <a:r>
                <a:rPr lang="en-US" altLang="zh-CN" sz="2000" dirty="0">
                  <a:solidFill>
                    <a:schemeClr val="tx2">
                      <a:lumMod val="60000"/>
                      <a:lumOff val="40000"/>
                    </a:schemeClr>
                  </a:solidFill>
                  <a:ea typeface="方正粗黑宋简体" panose="02000000000000000000" pitchFamily="2" charset="-122"/>
                </a:rPr>
                <a:t>Rust</a:t>
              </a:r>
              <a:r>
                <a:rPr lang="zh-CN" altLang="en-US" sz="2000" dirty="0">
                  <a:solidFill>
                    <a:schemeClr val="tx2">
                      <a:lumMod val="60000"/>
                      <a:lumOff val="40000"/>
                    </a:schemeClr>
                  </a:solidFill>
                  <a:ea typeface="方正粗黑宋简体" panose="02000000000000000000" pitchFamily="2" charset="-122"/>
                </a:rPr>
                <a:t>的检查器和所有权系统可以在编译时捕获许多常见的内存错误，如空指针引用、数据竞争等问题，从而降低了引入漏洞和安全问题的风险。</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8" name="TextBox 82"/>
          <p:cNvSpPr txBox="1"/>
          <p:nvPr/>
        </p:nvSpPr>
        <p:spPr>
          <a:xfrm>
            <a:off x="3704136" y="4405968"/>
            <a:ext cx="7223491"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具有良好的并发性能和线程安全性</a:t>
            </a:r>
            <a:endParaRPr lang="en-US" sz="3200" dirty="0">
              <a:solidFill>
                <a:srgbClr val="03A1A4"/>
              </a:solidFill>
              <a:latin typeface="方正粗黑宋简体" panose="02000000000000000000" pitchFamily="2" charset="-122"/>
              <a:ea typeface="方正粗黑宋简体" panose="02000000000000000000" pitchFamily="2" charset="-122"/>
            </a:endParaRPr>
          </a:p>
        </p:txBody>
      </p:sp>
      <p:sp>
        <p:nvSpPr>
          <p:cNvPr id="9" name="TextBox 83"/>
          <p:cNvSpPr txBox="1"/>
          <p:nvPr/>
        </p:nvSpPr>
        <p:spPr>
          <a:xfrm>
            <a:off x="3920083" y="5164890"/>
            <a:ext cx="6791600" cy="1323439"/>
          </a:xfrm>
          <a:prstGeom prst="rect">
            <a:avLst/>
          </a:prstGeom>
          <a:noFill/>
        </p:spPr>
        <p:txBody>
          <a:bodyPr wrap="square" rtlCol="0">
            <a:spAutoFit/>
          </a:bodyPr>
          <a:lstStyle/>
          <a:p>
            <a:r>
              <a:rPr lang="zh-CN" altLang="en-US" sz="2000" dirty="0">
                <a:solidFill>
                  <a:schemeClr val="tx2">
                    <a:lumMod val="60000"/>
                    <a:lumOff val="40000"/>
                  </a:schemeClr>
                </a:solidFill>
                <a:ea typeface="方正粗黑宋简体" panose="02000000000000000000" pitchFamily="2" charset="-122"/>
              </a:rPr>
              <a:t>通过内置的并发原语和类型系统，可以更容易地编写并发代码而不会出现常见的并发错误。在修改</a:t>
            </a:r>
            <a:r>
              <a:rPr lang="en-US" altLang="zh-CN" sz="2000" dirty="0">
                <a:solidFill>
                  <a:schemeClr val="tx2">
                    <a:lumMod val="60000"/>
                    <a:lumOff val="40000"/>
                  </a:schemeClr>
                </a:solidFill>
                <a:ea typeface="方正粗黑宋简体" panose="02000000000000000000" pitchFamily="2" charset="-122"/>
              </a:rPr>
              <a:t>Linux</a:t>
            </a:r>
            <a:r>
              <a:rPr lang="zh-CN" altLang="en-US" sz="2000" dirty="0">
                <a:solidFill>
                  <a:schemeClr val="tx2">
                    <a:lumMod val="60000"/>
                    <a:lumOff val="40000"/>
                  </a:schemeClr>
                </a:solidFill>
                <a:ea typeface="方正粗黑宋简体" panose="02000000000000000000" pitchFamily="2" charset="-122"/>
              </a:rPr>
              <a:t>内核时，这些特性可以帮助开发人员更好地处理复杂的并发场景，提高系统的性能和稳定性。</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0" name="TextBox 56"/>
          <p:cNvSpPr txBox="1"/>
          <p:nvPr/>
        </p:nvSpPr>
        <p:spPr>
          <a:xfrm>
            <a:off x="3676425" y="270905"/>
            <a:ext cx="7278915" cy="584775"/>
          </a:xfrm>
          <a:prstGeom prst="rect">
            <a:avLst/>
          </a:prstGeom>
          <a:noFill/>
        </p:spPr>
        <p:txBody>
          <a:bodyPr wrap="square" rtlCol="0">
            <a:spAutoFit/>
          </a:bodyPr>
          <a:lstStyle/>
          <a:p>
            <a:pPr algn="ctr"/>
            <a:r>
              <a:rPr lang="en-US" altLang="zh-CN" sz="3200" dirty="0">
                <a:solidFill>
                  <a:srgbClr val="52CBBE"/>
                </a:solidFill>
                <a:ea typeface="方正粗黑宋简体" panose="02000000000000000000" pitchFamily="2" charset="-122"/>
              </a:rPr>
              <a:t>Rust</a:t>
            </a:r>
            <a:r>
              <a:rPr lang="zh-CN" altLang="en-US" sz="3200" dirty="0">
                <a:solidFill>
                  <a:srgbClr val="52CBBE"/>
                </a:solidFill>
                <a:ea typeface="方正粗黑宋简体" panose="02000000000000000000" pitchFamily="2" charset="-122"/>
              </a:rPr>
              <a:t>语言本身的优势</a:t>
            </a:r>
            <a:endParaRPr lang="en-US" sz="3200" dirty="0">
              <a:solidFill>
                <a:srgbClr val="52CBBE"/>
              </a:solidFill>
              <a:ea typeface="方正粗黑宋简体" panose="02000000000000000000"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0727" y="2697957"/>
            <a:ext cx="2649027" cy="17660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a:t>
            </a:r>
            <a:r>
              <a:rPr lang="zh-CN" altLang="en-US" dirty="0">
                <a:solidFill>
                  <a:srgbClr val="3F220D"/>
                </a:solidFill>
                <a:latin typeface="方正粗黑宋简体" panose="02000000000000000000" pitchFamily="2" charset="-122"/>
                <a:ea typeface="方正粗黑宋简体" panose="02000000000000000000" pitchFamily="2" charset="-122"/>
              </a:rPr>
              <a:t>编译</a:t>
            </a:r>
            <a:r>
              <a:rPr lang="zh-CN" altLang="en-US" dirty="0">
                <a:solidFill>
                  <a:srgbClr val="3F220D"/>
                </a:solidFill>
                <a:latin typeface="方正粗黑宋简体" panose="02000000000000000000" pitchFamily="2" charset="-122"/>
                <a:ea typeface="方正粗黑宋简体" panose="02000000000000000000" pitchFamily="2" charset="-122"/>
              </a:rPr>
              <a:t>工具链</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3" name="图片 2"/>
          <p:cNvPicPr>
            <a:picLocks noChangeAspect="1"/>
          </p:cNvPicPr>
          <p:nvPr/>
        </p:nvPicPr>
        <p:blipFill>
          <a:blip r:embed="rId1"/>
          <a:stretch>
            <a:fillRect/>
          </a:stretch>
        </p:blipFill>
        <p:spPr>
          <a:xfrm>
            <a:off x="1261745" y="1184275"/>
            <a:ext cx="9389110" cy="201358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 </a:t>
            </a:r>
            <a:r>
              <a:rPr lang="zh-CN" altLang="en-US" dirty="0">
                <a:solidFill>
                  <a:srgbClr val="3F220D"/>
                </a:solidFill>
                <a:latin typeface="方正粗黑宋简体" panose="02000000000000000000" pitchFamily="2" charset="-122"/>
                <a:ea typeface="方正粗黑宋简体" panose="02000000000000000000" pitchFamily="2" charset="-122"/>
              </a:rPr>
              <a:t>配置选项</a:t>
            </a:r>
            <a:r>
              <a:rPr lang="en-US" altLang="zh-CN" dirty="0">
                <a:solidFill>
                  <a:srgbClr val="3F220D"/>
                </a:solidFill>
                <a:latin typeface="方正粗黑宋简体" panose="02000000000000000000" pitchFamily="2" charset="-122"/>
                <a:ea typeface="方正粗黑宋简体" panose="02000000000000000000" pitchFamily="2" charset="-122"/>
              </a:rPr>
              <a:t> </a:t>
            </a:r>
            <a:endParaRPr lang="en-US" altLang="zh-CN" dirty="0">
              <a:solidFill>
                <a:srgbClr val="3F220D"/>
              </a:solidFill>
              <a:latin typeface="方正粗黑宋简体" panose="02000000000000000000" pitchFamily="2" charset="-122"/>
              <a:ea typeface="方正粗黑宋简体" panose="02000000000000000000" pitchFamily="2" charset="-122"/>
            </a:endParaRPr>
          </a:p>
        </p:txBody>
      </p:sp>
      <p:sp>
        <p:nvSpPr>
          <p:cNvPr id="2" name="文本框 1"/>
          <p:cNvSpPr txBox="1"/>
          <p:nvPr/>
        </p:nvSpPr>
        <p:spPr>
          <a:xfrm>
            <a:off x="1189990" y="1205230"/>
            <a:ext cx="4947920" cy="1807845"/>
          </a:xfrm>
          <a:prstGeom prst="rect">
            <a:avLst/>
          </a:prstGeom>
          <a:noFill/>
        </p:spPr>
        <p:txBody>
          <a:bodyPr wrap="square" rtlCol="0">
            <a:noAutofit/>
          </a:bodyPr>
          <a:p>
            <a:r>
              <a:rPr lang="en-US" altLang="zh-CN"/>
              <a:t>1. </a:t>
            </a:r>
            <a:r>
              <a:rPr lang="zh-CN" altLang="en-US"/>
              <a:t>关掉MODEVERSIONS: Enable Loadble module support -&gt; Module versioning support</a:t>
            </a:r>
            <a:endParaRPr lang="zh-CN" altLang="en-US"/>
          </a:p>
          <a:p>
            <a:endParaRPr lang="zh-CN" altLang="en-US"/>
          </a:p>
        </p:txBody>
      </p:sp>
      <p:pic>
        <p:nvPicPr>
          <p:cNvPr id="3" name="图片 2"/>
          <p:cNvPicPr>
            <a:picLocks noChangeAspect="1"/>
          </p:cNvPicPr>
          <p:nvPr/>
        </p:nvPicPr>
        <p:blipFill>
          <a:blip r:embed="rId1"/>
          <a:stretch>
            <a:fillRect/>
          </a:stretch>
        </p:blipFill>
        <p:spPr>
          <a:xfrm>
            <a:off x="1768475" y="2057400"/>
            <a:ext cx="8575675" cy="410337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859155" y="1533525"/>
            <a:ext cx="10038715" cy="4950460"/>
          </a:xfrm>
          <a:prstGeom prst="rect">
            <a:avLst/>
          </a:prstGeom>
        </p:spPr>
      </p:pic>
      <p:sp>
        <p:nvSpPr>
          <p:cNvPr id="3" name="文本框 2"/>
          <p:cNvSpPr txBox="1"/>
          <p:nvPr/>
        </p:nvSpPr>
        <p:spPr>
          <a:xfrm>
            <a:off x="1284605" y="934085"/>
            <a:ext cx="8477885" cy="368300"/>
          </a:xfrm>
          <a:prstGeom prst="rect">
            <a:avLst/>
          </a:prstGeom>
          <a:noFill/>
        </p:spPr>
        <p:txBody>
          <a:bodyPr wrap="square" rtlCol="0">
            <a:spAutoFit/>
          </a:bodyPr>
          <a:p>
            <a:r>
              <a:rPr lang="en-US" altLang="zh-CN">
                <a:sym typeface="+mn-ea"/>
              </a:rPr>
              <a:t>2. </a:t>
            </a:r>
            <a:r>
              <a:rPr lang="zh-CN" altLang="en-US">
                <a:sym typeface="+mn-ea"/>
              </a:rPr>
              <a:t>使能rust support : General setup --&gt; Rust support</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sp>
        <p:nvSpPr>
          <p:cNvPr id="3" name="文本框 2"/>
          <p:cNvSpPr txBox="1"/>
          <p:nvPr/>
        </p:nvSpPr>
        <p:spPr>
          <a:xfrm>
            <a:off x="1148715" y="980440"/>
            <a:ext cx="8477885" cy="645160"/>
          </a:xfrm>
          <a:prstGeom prst="rect">
            <a:avLst/>
          </a:prstGeom>
          <a:noFill/>
        </p:spPr>
        <p:txBody>
          <a:bodyPr wrap="square" rtlCol="0">
            <a:spAutoFit/>
          </a:bodyPr>
          <a:p>
            <a:r>
              <a:rPr lang="en-US" altLang="zh-CN">
                <a:sym typeface="+mn-ea"/>
              </a:rPr>
              <a:t>3. </a:t>
            </a:r>
            <a:r>
              <a:rPr lang="zh-CN" altLang="en-US">
                <a:sym typeface="+mn-ea"/>
              </a:rPr>
              <a:t>使能rust sample code: kernel hacking --&gt; Sample Kernel code --&gt; rust Samples</a:t>
            </a:r>
            <a:endParaRPr lang="zh-CN" altLang="en-US"/>
          </a:p>
          <a:p>
            <a:endParaRPr lang="zh-CN" altLang="en-US"/>
          </a:p>
        </p:txBody>
      </p:sp>
      <p:pic>
        <p:nvPicPr>
          <p:cNvPr id="4" name="图片 3"/>
          <p:cNvPicPr>
            <a:picLocks noChangeAspect="1"/>
          </p:cNvPicPr>
          <p:nvPr/>
        </p:nvPicPr>
        <p:blipFill>
          <a:blip r:embed="rId1"/>
          <a:stretch>
            <a:fillRect/>
          </a:stretch>
        </p:blipFill>
        <p:spPr>
          <a:xfrm>
            <a:off x="1007745" y="1520825"/>
            <a:ext cx="10045700" cy="50165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加载</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模块</a:t>
            </a:r>
            <a:endParaRPr lang="zh-CN" altLang="en-US" dirty="0">
              <a:solidFill>
                <a:srgbClr val="3F220D"/>
              </a:solidFill>
              <a:latin typeface="方正粗黑宋简体" panose="02000000000000000000" pitchFamily="2" charset="-122"/>
              <a:ea typeface="方正粗黑宋简体" panose="02000000000000000000" pitchFamily="2" charset="-122"/>
              <a:sym typeface="+mn-ea"/>
            </a:endParaRPr>
          </a:p>
        </p:txBody>
      </p:sp>
      <p:pic>
        <p:nvPicPr>
          <p:cNvPr id="6" name="图片 5"/>
          <p:cNvPicPr>
            <a:picLocks noChangeAspect="1"/>
          </p:cNvPicPr>
          <p:nvPr/>
        </p:nvPicPr>
        <p:blipFill>
          <a:blip r:embed="rId1"/>
          <a:stretch>
            <a:fillRect/>
          </a:stretch>
        </p:blipFill>
        <p:spPr>
          <a:xfrm>
            <a:off x="361950" y="1165860"/>
            <a:ext cx="11326495" cy="1806575"/>
          </a:xfrm>
          <a:prstGeom prst="rect">
            <a:avLst/>
          </a:prstGeom>
        </p:spPr>
      </p:pic>
      <p:pic>
        <p:nvPicPr>
          <p:cNvPr id="7" name="图片 6"/>
          <p:cNvPicPr>
            <a:picLocks noChangeAspect="1"/>
          </p:cNvPicPr>
          <p:nvPr/>
        </p:nvPicPr>
        <p:blipFill>
          <a:blip r:embed="rId2"/>
          <a:stretch>
            <a:fillRect/>
          </a:stretch>
        </p:blipFill>
        <p:spPr>
          <a:xfrm>
            <a:off x="517525" y="3745865"/>
            <a:ext cx="8715375" cy="1409700"/>
          </a:xfrm>
          <a:prstGeom prst="rect">
            <a:avLst/>
          </a:prstGeom>
        </p:spPr>
      </p:pic>
      <p:sp>
        <p:nvSpPr>
          <p:cNvPr id="8" name="文本框 7"/>
          <p:cNvSpPr txBox="1"/>
          <p:nvPr/>
        </p:nvSpPr>
        <p:spPr>
          <a:xfrm>
            <a:off x="756285" y="3199130"/>
            <a:ext cx="6356350" cy="460375"/>
          </a:xfrm>
          <a:prstGeom prst="rect">
            <a:avLst/>
          </a:prstGeom>
          <a:noFill/>
        </p:spPr>
        <p:txBody>
          <a:bodyPr wrap="square" rtlCol="0">
            <a:spAutoFit/>
          </a:bodyPr>
          <a:p>
            <a:r>
              <a:rPr lang="zh-CN" altLang="en-US" sz="2400"/>
              <a:t>使用</a:t>
            </a:r>
            <a:r>
              <a:rPr lang="en-US" altLang="zh-CN" sz="2400"/>
              <a:t>insmod</a:t>
            </a:r>
            <a:r>
              <a:rPr lang="zh-CN" altLang="en-US" sz="2400"/>
              <a:t>加载</a:t>
            </a:r>
            <a:r>
              <a:rPr lang="en-US" altLang="zh-CN" sz="2400"/>
              <a:t> </a:t>
            </a:r>
            <a:endParaRPr lang="en-US" altLang="zh-CN" sz="2400"/>
          </a:p>
        </p:txBody>
      </p:sp>
      <p:sp>
        <p:nvSpPr>
          <p:cNvPr id="10" name="文本框 9"/>
          <p:cNvSpPr txBox="1"/>
          <p:nvPr/>
        </p:nvSpPr>
        <p:spPr>
          <a:xfrm>
            <a:off x="830580" y="5576570"/>
            <a:ext cx="8010525" cy="368300"/>
          </a:xfrm>
          <a:prstGeom prst="rect">
            <a:avLst/>
          </a:prstGeom>
          <a:noFill/>
        </p:spPr>
        <p:txBody>
          <a:bodyPr wrap="square" rtlCol="0">
            <a:spAutoFit/>
          </a:bodyPr>
          <a:p>
            <a:r>
              <a:rPr lang="zh-CN" altLang="en-US"/>
              <a:t>或更改</a:t>
            </a:r>
            <a:r>
              <a:rPr lang="en-US" altLang="zh-CN"/>
              <a:t> </a:t>
            </a:r>
            <a:r>
              <a:rPr lang="zh-CN" altLang="en-US"/>
              <a:t>/etc/modules-load.d/modules.conf</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启动</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测试</a:t>
            </a:r>
            <a:endParaRPr lang="zh-CN" altLang="en-US" dirty="0">
              <a:solidFill>
                <a:srgbClr val="3F220D"/>
              </a:solidFill>
              <a:latin typeface="方正粗黑宋简体" panose="02000000000000000000" pitchFamily="2" charset="-122"/>
              <a:ea typeface="方正粗黑宋简体" panose="02000000000000000000" pitchFamily="2" charset="-122"/>
              <a:sym typeface="+mn-ea"/>
            </a:endParaRPr>
          </a:p>
        </p:txBody>
      </p:sp>
      <p:sp>
        <p:nvSpPr>
          <p:cNvPr id="2" name="文本框 1"/>
          <p:cNvSpPr txBox="1"/>
          <p:nvPr/>
        </p:nvSpPr>
        <p:spPr>
          <a:xfrm>
            <a:off x="614045" y="1185545"/>
            <a:ext cx="5014595" cy="460375"/>
          </a:xfrm>
          <a:prstGeom prst="rect">
            <a:avLst/>
          </a:prstGeom>
          <a:noFill/>
        </p:spPr>
        <p:txBody>
          <a:bodyPr wrap="square" rtlCol="0">
            <a:spAutoFit/>
          </a:bodyPr>
          <a:p>
            <a:r>
              <a:rPr lang="zh-CN" altLang="en-US" sz="2400"/>
              <a:t>编译好的</a:t>
            </a:r>
            <a:r>
              <a:rPr lang="en-US" altLang="zh-CN" sz="2400"/>
              <a:t>image</a:t>
            </a:r>
            <a:r>
              <a:rPr lang="zh-CN" altLang="en-US" sz="2400"/>
              <a:t>有两种启动方式</a:t>
            </a:r>
            <a:endParaRPr lang="zh-CN" altLang="en-US" sz="2400"/>
          </a:p>
        </p:txBody>
      </p:sp>
      <p:sp>
        <p:nvSpPr>
          <p:cNvPr id="3" name="文本框 2"/>
          <p:cNvSpPr txBox="1"/>
          <p:nvPr/>
        </p:nvSpPr>
        <p:spPr>
          <a:xfrm>
            <a:off x="980440" y="1675765"/>
            <a:ext cx="6234430" cy="368300"/>
          </a:xfrm>
          <a:prstGeom prst="rect">
            <a:avLst/>
          </a:prstGeom>
          <a:noFill/>
        </p:spPr>
        <p:txBody>
          <a:bodyPr wrap="square" rtlCol="0">
            <a:spAutoFit/>
          </a:bodyPr>
          <a:p>
            <a:r>
              <a:rPr lang="en-US" altLang="zh-CN"/>
              <a:t> QEMU </a:t>
            </a:r>
            <a:r>
              <a:rPr lang="zh-CN" altLang="en-US"/>
              <a:t>启动</a:t>
            </a:r>
            <a:r>
              <a:rPr lang="en-US" altLang="zh-CN"/>
              <a:t>  </a:t>
            </a:r>
            <a:r>
              <a:rPr lang="zh-CN" altLang="en-US"/>
              <a:t>使用</a:t>
            </a:r>
            <a:r>
              <a:rPr lang="en-US" altLang="zh-CN"/>
              <a:t>busy box</a:t>
            </a:r>
            <a:r>
              <a:rPr lang="zh-CN" altLang="en-US"/>
              <a:t>构建初始内存盘</a:t>
            </a:r>
            <a:r>
              <a:rPr lang="en-US" altLang="zh-CN"/>
              <a:t>   </a:t>
            </a:r>
            <a:endParaRPr lang="en-US" altLang="zh-CN"/>
          </a:p>
        </p:txBody>
      </p:sp>
      <p:sp>
        <p:nvSpPr>
          <p:cNvPr id="4" name="文本框 3"/>
          <p:cNvSpPr txBox="1"/>
          <p:nvPr/>
        </p:nvSpPr>
        <p:spPr>
          <a:xfrm>
            <a:off x="980440" y="2403475"/>
            <a:ext cx="10462260" cy="368300"/>
          </a:xfrm>
          <a:prstGeom prst="rect">
            <a:avLst/>
          </a:prstGeom>
          <a:noFill/>
        </p:spPr>
        <p:txBody>
          <a:bodyPr wrap="square" rtlCol="0">
            <a:spAutoFit/>
          </a:bodyPr>
          <a:p>
            <a:r>
              <a:rPr lang="zh-CN" altLang="en-US"/>
              <a:t>在已有的虚拟机上启动</a:t>
            </a:r>
            <a:r>
              <a:rPr lang="en-US" altLang="zh-CN"/>
              <a:t>  采用GRUB来使能启kernel选择：可以手工选择我们的新Kernel      </a:t>
            </a:r>
            <a:endParaRPr lang="en-US" altLang="zh-CN"/>
          </a:p>
        </p:txBody>
      </p:sp>
      <p:pic>
        <p:nvPicPr>
          <p:cNvPr id="5" name="图片 4"/>
          <p:cNvPicPr>
            <a:picLocks noChangeAspect="1"/>
          </p:cNvPicPr>
          <p:nvPr/>
        </p:nvPicPr>
        <p:blipFill>
          <a:blip r:embed="rId1"/>
          <a:stretch>
            <a:fillRect/>
          </a:stretch>
        </p:blipFill>
        <p:spPr>
          <a:xfrm>
            <a:off x="2198370" y="2921000"/>
            <a:ext cx="7097395" cy="362140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串行性能测试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95143"/>
            <a:ext cx="5849166" cy="4382112"/>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732" y="1695144"/>
            <a:ext cx="5833268" cy="4382111"/>
          </a:xfrm>
          <a:prstGeom prst="rect">
            <a:avLst/>
          </a:prstGeom>
        </p:spPr>
      </p:pic>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并行性能测试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47549"/>
            <a:ext cx="5869214" cy="393603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52" y="1847549"/>
            <a:ext cx="5365748" cy="39360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543" y="131812"/>
            <a:ext cx="7278915" cy="707886"/>
          </a:xfrm>
          <a:prstGeom prst="rect">
            <a:avLst/>
          </a:prstGeom>
          <a:noFill/>
        </p:spPr>
        <p:txBody>
          <a:bodyPr wrap="square" rtlCol="0">
            <a:spAutoFit/>
          </a:bodyPr>
          <a:lstStyle/>
          <a:p>
            <a:pPr algn="ctr"/>
            <a:r>
              <a:rPr lang="zh-CN" altLang="en-US" sz="4000" dirty="0">
                <a:solidFill>
                  <a:srgbClr val="FF6600"/>
                </a:solidFill>
                <a:latin typeface="方正粗黑宋简体" panose="02000000000000000000" pitchFamily="2" charset="-122"/>
                <a:ea typeface="方正粗黑宋简体" panose="02000000000000000000" pitchFamily="2" charset="-122"/>
              </a:rPr>
              <a:t>困难与展望</a:t>
            </a:r>
            <a:endParaRPr lang="en-US" sz="4000" dirty="0">
              <a:solidFill>
                <a:srgbClr val="FF6600"/>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8309995" y="1056236"/>
            <a:ext cx="3334070" cy="3334070"/>
            <a:chOff x="8309995" y="1056236"/>
            <a:chExt cx="3334070" cy="3334070"/>
          </a:xfrm>
        </p:grpSpPr>
        <p:sp>
          <p:nvSpPr>
            <p:cNvPr id="11" name="Oval 10"/>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8421670" y="1765384"/>
              <a:ext cx="3154633" cy="1583204"/>
              <a:chOff x="8421670" y="1765384"/>
              <a:chExt cx="3154633" cy="1583204"/>
            </a:xfrm>
          </p:grpSpPr>
          <p:sp>
            <p:nvSpPr>
              <p:cNvPr id="20" name="TextBox 19"/>
              <p:cNvSpPr txBox="1"/>
              <p:nvPr/>
            </p:nvSpPr>
            <p:spPr>
              <a:xfrm>
                <a:off x="8421670" y="1765384"/>
                <a:ext cx="3154633"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创新点</a:t>
                </a:r>
                <a:endParaRPr lang="en-US" sz="2800" b="1" dirty="0">
                  <a:solidFill>
                    <a:srgbClr val="E6E7E9"/>
                  </a:solidFill>
                  <a:latin typeface="Tw Cen MT" panose="020B0602020104020603" pitchFamily="34" charset="0"/>
                </a:endParaRPr>
              </a:p>
            </p:txBody>
          </p:sp>
          <p:sp>
            <p:nvSpPr>
              <p:cNvPr id="21" name="TextBox 20"/>
              <p:cNvSpPr txBox="1"/>
              <p:nvPr/>
            </p:nvSpPr>
            <p:spPr>
              <a:xfrm>
                <a:off x="8646755" y="2609924"/>
                <a:ext cx="2775987" cy="738664"/>
              </a:xfrm>
              <a:prstGeom prst="rect">
                <a:avLst/>
              </a:prstGeom>
              <a:noFill/>
            </p:spPr>
            <p:txBody>
              <a:bodyPr wrap="square" rtlCol="0">
                <a:spAutoFit/>
              </a:bodyPr>
              <a:lstStyle/>
              <a:p>
                <a:pPr indent="355600" algn="just"/>
                <a:r>
                  <a:rPr lang="zh-CN" altLang="en-US" sz="1400" b="1" kern="100" dirty="0">
                    <a:solidFill>
                      <a:schemeClr val="bg1"/>
                    </a:solidFill>
                    <a:effectLst/>
                    <a:latin typeface="+mn-ea"/>
                    <a:cs typeface="Times New Roman" panose="02020603050405020304" pitchFamily="18" charset="0"/>
                  </a:rPr>
                  <a:t>使用</a:t>
                </a:r>
                <a:r>
                  <a:rPr lang="en-US" altLang="zh-CN" sz="1400" b="1" kern="100" dirty="0">
                    <a:solidFill>
                      <a:schemeClr val="bg1"/>
                    </a:solidFill>
                    <a:effectLst/>
                    <a:latin typeface="+mn-ea"/>
                    <a:cs typeface="Times New Roman" panose="02020603050405020304" pitchFamily="18" charset="0"/>
                  </a:rPr>
                  <a:t>Rust</a:t>
                </a:r>
                <a:r>
                  <a:rPr lang="zh-CN" altLang="en-US" sz="1400" b="1" kern="100" dirty="0">
                    <a:solidFill>
                      <a:schemeClr val="bg1"/>
                    </a:solidFill>
                    <a:effectLst/>
                    <a:latin typeface="+mn-ea"/>
                    <a:cs typeface="Times New Roman" panose="02020603050405020304" pitchFamily="18" charset="0"/>
                  </a:rPr>
                  <a:t>重写</a:t>
                </a:r>
                <a:r>
                  <a:rPr lang="en-US" altLang="zh-CN" sz="1400" b="1" kern="100" dirty="0">
                    <a:solidFill>
                      <a:schemeClr val="bg1"/>
                    </a:solidFill>
                    <a:effectLst/>
                    <a:latin typeface="+mn-ea"/>
                    <a:cs typeface="Times New Roman" panose="02020603050405020304" pitchFamily="18" charset="0"/>
                  </a:rPr>
                  <a:t>Linux</a:t>
                </a:r>
                <a:r>
                  <a:rPr lang="zh-CN" altLang="en-US" sz="1400" b="1" kern="100" dirty="0">
                    <a:solidFill>
                      <a:schemeClr val="bg1"/>
                    </a:solidFill>
                    <a:effectLst/>
                    <a:latin typeface="+mn-ea"/>
                    <a:cs typeface="Times New Roman" panose="02020603050405020304" pitchFamily="18" charset="0"/>
                  </a:rPr>
                  <a:t>内核模块，是一种有益的尝试，有望为内核开发带来新的思路和方法。</a:t>
                </a:r>
                <a:endParaRPr lang="zh-CN" altLang="zh-CN" sz="1400" b="1" kern="100" dirty="0">
                  <a:solidFill>
                    <a:schemeClr val="bg1"/>
                  </a:solidFill>
                  <a:effectLst/>
                  <a:latin typeface="+mn-ea"/>
                  <a:cs typeface="Times New Roman" panose="02020603050405020304" pitchFamily="18" charset="0"/>
                </a:endParaRPr>
              </a:p>
            </p:txBody>
          </p:sp>
        </p:grpSp>
      </p:grpSp>
      <p:grpSp>
        <p:nvGrpSpPr>
          <p:cNvPr id="40" name="Group 39"/>
          <p:cNvGrpSpPr/>
          <p:nvPr/>
        </p:nvGrpSpPr>
        <p:grpSpPr>
          <a:xfrm>
            <a:off x="3414864" y="1241717"/>
            <a:ext cx="2848086" cy="2848086"/>
            <a:chOff x="5746584" y="3207677"/>
            <a:chExt cx="2848086" cy="2848086"/>
          </a:xfrm>
        </p:grpSpPr>
        <p:sp>
          <p:nvSpPr>
            <p:cNvPr id="14" name="Oval 13"/>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5798669" y="3811837"/>
              <a:ext cx="2716237" cy="1568741"/>
              <a:chOff x="8645539" y="1751950"/>
              <a:chExt cx="2716237" cy="1568741"/>
            </a:xfrm>
          </p:grpSpPr>
          <p:sp>
            <p:nvSpPr>
              <p:cNvPr id="25" name="TextBox 24"/>
              <p:cNvSpPr txBox="1"/>
              <p:nvPr/>
            </p:nvSpPr>
            <p:spPr>
              <a:xfrm>
                <a:off x="8645539" y="1751950"/>
                <a:ext cx="2716237" cy="523220"/>
              </a:xfrm>
              <a:prstGeom prst="rect">
                <a:avLst/>
              </a:prstGeom>
              <a:noFill/>
            </p:spPr>
            <p:txBody>
              <a:bodyPr wrap="square" rtlCol="0">
                <a:spAutoFit/>
              </a:bodyPr>
              <a:lstStyle/>
              <a:p>
                <a:pPr algn="ctr"/>
                <a:r>
                  <a:rPr lang="en-US" altLang="zh-CN" sz="2800" b="1" dirty="0" err="1">
                    <a:solidFill>
                      <a:srgbClr val="E6E7E9"/>
                    </a:solidFill>
                    <a:latin typeface="Tw Cen MT" panose="020B0602020104020603" pitchFamily="34" charset="0"/>
                  </a:rPr>
                  <a:t>eBPF</a:t>
                </a:r>
                <a:r>
                  <a:rPr lang="zh-CN" altLang="en-US" sz="2800" b="1" dirty="0">
                    <a:solidFill>
                      <a:srgbClr val="E6E7E9"/>
                    </a:solidFill>
                    <a:latin typeface="Tw Cen MT" panose="020B0602020104020603" pitchFamily="34" charset="0"/>
                  </a:rPr>
                  <a:t>集成</a:t>
                </a:r>
                <a:endParaRPr lang="en-US" sz="2800" b="1" dirty="0">
                  <a:solidFill>
                    <a:srgbClr val="E6E7E9"/>
                  </a:solidFill>
                  <a:latin typeface="Tw Cen MT" panose="020B0602020104020603" pitchFamily="34" charset="0"/>
                </a:endParaRPr>
              </a:p>
            </p:txBody>
          </p:sp>
          <p:sp>
            <p:nvSpPr>
              <p:cNvPr id="26" name="TextBox 25"/>
              <p:cNvSpPr txBox="1"/>
              <p:nvPr/>
            </p:nvSpPr>
            <p:spPr>
              <a:xfrm>
                <a:off x="8808233" y="2366584"/>
                <a:ext cx="2460308" cy="954107"/>
              </a:xfrm>
              <a:prstGeom prst="rect">
                <a:avLst/>
              </a:prstGeom>
              <a:noFill/>
            </p:spPr>
            <p:txBody>
              <a:bodyPr wrap="square" rtlCol="0">
                <a:spAutoFit/>
              </a:bodyPr>
              <a:lstStyle/>
              <a:p>
                <a:pPr algn="ctr"/>
                <a:r>
                  <a:rPr lang="zh-CN" altLang="en-US" sz="1400" b="1" dirty="0">
                    <a:solidFill>
                      <a:schemeClr val="bg1"/>
                    </a:solidFill>
                    <a:effectLst/>
                    <a:latin typeface="+mn-ea"/>
                    <a:cs typeface="Times New Roman" panose="02020603050405020304" pitchFamily="18" charset="0"/>
                  </a:rPr>
                  <a:t>需要充分考虑与内核</a:t>
                </a:r>
                <a:r>
                  <a:rPr lang="en-US" altLang="zh-CN" sz="1400" b="1" dirty="0" err="1">
                    <a:solidFill>
                      <a:schemeClr val="bg1"/>
                    </a:solidFill>
                    <a:effectLst/>
                    <a:latin typeface="+mn-ea"/>
                    <a:cs typeface="Times New Roman" panose="02020603050405020304" pitchFamily="18" charset="0"/>
                  </a:rPr>
                  <a:t>eBPF</a:t>
                </a:r>
                <a:r>
                  <a:rPr lang="zh-CN" altLang="en-US" sz="1400" b="1" dirty="0">
                    <a:solidFill>
                      <a:schemeClr val="bg1"/>
                    </a:solidFill>
                    <a:effectLst/>
                    <a:latin typeface="+mn-ea"/>
                    <a:cs typeface="Times New Roman" panose="02020603050405020304" pitchFamily="18" charset="0"/>
                  </a:rPr>
                  <a:t>子系统的集成方式，这可能需要解决</a:t>
                </a:r>
                <a:r>
                  <a:rPr lang="en-US" altLang="zh-CN" sz="1400" b="1" dirty="0">
                    <a:solidFill>
                      <a:schemeClr val="bg1"/>
                    </a:solidFill>
                    <a:effectLst/>
                    <a:latin typeface="+mn-ea"/>
                    <a:cs typeface="Times New Roman" panose="02020603050405020304" pitchFamily="18" charset="0"/>
                  </a:rPr>
                  <a:t>Rust</a:t>
                </a:r>
                <a:r>
                  <a:rPr lang="zh-CN" altLang="en-US" sz="1400" b="1" dirty="0">
                    <a:solidFill>
                      <a:schemeClr val="bg1"/>
                    </a:solidFill>
                    <a:effectLst/>
                    <a:latin typeface="+mn-ea"/>
                    <a:cs typeface="Times New Roman" panose="02020603050405020304" pitchFamily="18" charset="0"/>
                  </a:rPr>
                  <a:t>与</a:t>
                </a:r>
                <a:r>
                  <a:rPr lang="en-US" altLang="zh-CN" sz="1400" b="1" dirty="0">
                    <a:solidFill>
                      <a:schemeClr val="bg1"/>
                    </a:solidFill>
                    <a:effectLst/>
                    <a:latin typeface="+mn-ea"/>
                    <a:cs typeface="Times New Roman" panose="02020603050405020304" pitchFamily="18" charset="0"/>
                  </a:rPr>
                  <a:t>C</a:t>
                </a:r>
                <a:r>
                  <a:rPr lang="zh-CN" altLang="en-US" sz="1400" b="1" dirty="0">
                    <a:solidFill>
                      <a:schemeClr val="bg1"/>
                    </a:solidFill>
                    <a:effectLst/>
                    <a:latin typeface="+mn-ea"/>
                    <a:cs typeface="Times New Roman" panose="02020603050405020304" pitchFamily="18" charset="0"/>
                  </a:rPr>
                  <a:t>语言互操作的相关问题。</a:t>
                </a:r>
                <a:endParaRPr lang="en-US" sz="1400" b="1" dirty="0">
                  <a:solidFill>
                    <a:schemeClr val="bg1"/>
                  </a:solidFill>
                  <a:latin typeface="+mn-ea"/>
                </a:endParaRPr>
              </a:p>
            </p:txBody>
          </p:sp>
        </p:grpSp>
      </p:grpSp>
      <p:grpSp>
        <p:nvGrpSpPr>
          <p:cNvPr id="41" name="Group 40"/>
          <p:cNvGrpSpPr/>
          <p:nvPr/>
        </p:nvGrpSpPr>
        <p:grpSpPr>
          <a:xfrm>
            <a:off x="1075221" y="2950126"/>
            <a:ext cx="2460308" cy="2030750"/>
            <a:chOff x="3338361" y="4390306"/>
            <a:chExt cx="2460308" cy="2030750"/>
          </a:xfrm>
        </p:grpSpPr>
        <p:sp>
          <p:nvSpPr>
            <p:cNvPr id="15" name="Oval 14"/>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3338361" y="4815627"/>
              <a:ext cx="2460308" cy="1299857"/>
              <a:chOff x="8842910" y="1955902"/>
              <a:chExt cx="2460308" cy="1299857"/>
            </a:xfrm>
          </p:grpSpPr>
          <p:sp>
            <p:nvSpPr>
              <p:cNvPr id="29" name="TextBox 28"/>
              <p:cNvSpPr txBox="1"/>
              <p:nvPr/>
            </p:nvSpPr>
            <p:spPr>
              <a:xfrm>
                <a:off x="8842910" y="1955902"/>
                <a:ext cx="2460308"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性能考量</a:t>
                </a:r>
                <a:endParaRPr lang="en-US" sz="2800" b="1" dirty="0">
                  <a:solidFill>
                    <a:srgbClr val="E6E7E9"/>
                  </a:solidFill>
                  <a:latin typeface="Tw Cen MT" panose="020B0602020104020603" pitchFamily="34" charset="0"/>
                </a:endParaRPr>
              </a:p>
            </p:txBody>
          </p:sp>
          <p:sp>
            <p:nvSpPr>
              <p:cNvPr id="30" name="TextBox 29"/>
              <p:cNvSpPr txBox="1"/>
              <p:nvPr/>
            </p:nvSpPr>
            <p:spPr>
              <a:xfrm>
                <a:off x="9158570" y="2424762"/>
                <a:ext cx="1831415" cy="830997"/>
              </a:xfrm>
              <a:prstGeom prst="rect">
                <a:avLst/>
              </a:prstGeom>
              <a:noFill/>
            </p:spPr>
            <p:txBody>
              <a:bodyPr wrap="square" rtlCol="0">
                <a:spAutoFit/>
              </a:bodyPr>
              <a:lstStyle/>
              <a:p>
                <a:pPr algn="ctr"/>
                <a:r>
                  <a:rPr lang="zh-CN" altLang="en-US" sz="1600" b="1" dirty="0">
                    <a:solidFill>
                      <a:srgbClr val="E6E7E9"/>
                    </a:solidFill>
                    <a:latin typeface="Tw Cen MT" panose="020B0602020104020603" pitchFamily="34" charset="0"/>
                  </a:rPr>
                  <a:t>确保改写后的</a:t>
                </a:r>
                <a:r>
                  <a:rPr lang="en-US" altLang="zh-CN" sz="1600" b="1" dirty="0" err="1">
                    <a:solidFill>
                      <a:srgbClr val="E6E7E9"/>
                    </a:solidFill>
                    <a:latin typeface="Tw Cen MT" panose="020B0602020104020603" pitchFamily="34" charset="0"/>
                  </a:rPr>
                  <a:t>bpf</a:t>
                </a:r>
                <a:r>
                  <a:rPr lang="en-US" altLang="zh-CN" sz="1600" b="1" dirty="0">
                    <a:solidFill>
                      <a:srgbClr val="E6E7E9"/>
                    </a:solidFill>
                    <a:latin typeface="Tw Cen MT" panose="020B0602020104020603" pitchFamily="34" charset="0"/>
                  </a:rPr>
                  <a:t>-trace</a:t>
                </a:r>
                <a:r>
                  <a:rPr lang="zh-CN" altLang="en-US" sz="1600" b="1" dirty="0">
                    <a:solidFill>
                      <a:srgbClr val="E6E7E9"/>
                    </a:solidFill>
                    <a:latin typeface="Tw Cen MT" panose="020B0602020104020603" pitchFamily="34" charset="0"/>
                  </a:rPr>
                  <a:t>不会引入不必要的开销。</a:t>
                </a:r>
                <a:endParaRPr lang="en-US" sz="1600" b="1" dirty="0">
                  <a:solidFill>
                    <a:srgbClr val="E6E7E9"/>
                  </a:solidFill>
                  <a:latin typeface="Tw Cen MT" panose="020B0602020104020603" pitchFamily="34" charset="0"/>
                </a:endParaRPr>
              </a:p>
            </p:txBody>
          </p:sp>
        </p:grpSp>
      </p:grpSp>
      <p:grpSp>
        <p:nvGrpSpPr>
          <p:cNvPr id="2" name="Group 41"/>
          <p:cNvGrpSpPr/>
          <p:nvPr/>
        </p:nvGrpSpPr>
        <p:grpSpPr>
          <a:xfrm>
            <a:off x="5358416" y="3354808"/>
            <a:ext cx="4271779" cy="2598252"/>
            <a:chOff x="1259992" y="4663368"/>
            <a:chExt cx="2510365" cy="1484630"/>
          </a:xfrm>
        </p:grpSpPr>
        <p:sp>
          <p:nvSpPr>
            <p:cNvPr id="3" name="Oval 15"/>
            <p:cNvSpPr/>
            <p:nvPr/>
          </p:nvSpPr>
          <p:spPr>
            <a:xfrm>
              <a:off x="1797889" y="4663368"/>
              <a:ext cx="1484630" cy="1484630"/>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0"/>
            <p:cNvGrpSpPr/>
            <p:nvPr/>
          </p:nvGrpSpPr>
          <p:grpSpPr>
            <a:xfrm>
              <a:off x="1259992" y="4904995"/>
              <a:ext cx="2510365" cy="907877"/>
              <a:chOff x="8787298" y="2003544"/>
              <a:chExt cx="2510365" cy="907877"/>
            </a:xfrm>
          </p:grpSpPr>
          <p:sp>
            <p:nvSpPr>
              <p:cNvPr id="13" name="TextBox 31"/>
              <p:cNvSpPr txBox="1"/>
              <p:nvPr/>
            </p:nvSpPr>
            <p:spPr>
              <a:xfrm>
                <a:off x="8787298" y="2203786"/>
                <a:ext cx="2460308" cy="36931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8" name="TextBox 32"/>
              <p:cNvSpPr txBox="1"/>
              <p:nvPr/>
            </p:nvSpPr>
            <p:spPr>
              <a:xfrm>
                <a:off x="8837355" y="2003544"/>
                <a:ext cx="2460308" cy="26379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未来发展趋势</a:t>
                </a:r>
                <a:endParaRPr lang="en-US" sz="2400" b="1" dirty="0">
                  <a:solidFill>
                    <a:srgbClr val="E6E7E9"/>
                  </a:solidFill>
                  <a:latin typeface="Tw Cen MT" panose="020B0602020104020603" pitchFamily="34" charset="0"/>
                </a:endParaRPr>
              </a:p>
            </p:txBody>
          </p:sp>
          <p:sp>
            <p:nvSpPr>
              <p:cNvPr id="44" name="TextBox 33"/>
              <p:cNvSpPr txBox="1"/>
              <p:nvPr/>
            </p:nvSpPr>
            <p:spPr>
              <a:xfrm>
                <a:off x="9361744" y="2295904"/>
                <a:ext cx="1411530" cy="615517"/>
              </a:xfrm>
              <a:prstGeom prst="rect">
                <a:avLst/>
              </a:prstGeom>
              <a:noFill/>
            </p:spPr>
            <p:txBody>
              <a:bodyPr wrap="square" rtlCol="0">
                <a:spAutoFit/>
              </a:bodyPr>
              <a:lstStyle/>
              <a:p>
                <a:pPr algn="ctr"/>
                <a:r>
                  <a:rPr lang="en-US" altLang="zh-CN" sz="1600" b="1" dirty="0">
                    <a:solidFill>
                      <a:srgbClr val="E6E7E9"/>
                    </a:solidFill>
                    <a:latin typeface="+mn-ea"/>
                  </a:rPr>
                  <a:t>Rust</a:t>
                </a:r>
                <a:r>
                  <a:rPr lang="zh-CN" altLang="en-US" sz="1600" b="1" dirty="0">
                    <a:solidFill>
                      <a:srgbClr val="E6E7E9"/>
                    </a:solidFill>
                    <a:latin typeface="+mn-ea"/>
                  </a:rPr>
                  <a:t>的发展方向都聚焦于成为系统软件领域的主导语言</a:t>
                </a:r>
                <a:r>
                  <a:rPr lang="en-US" altLang="zh-CN" sz="1600" b="1" dirty="0">
                    <a:solidFill>
                      <a:srgbClr val="E6E7E9"/>
                    </a:solidFill>
                    <a:latin typeface="+mn-ea"/>
                  </a:rPr>
                  <a:t>,</a:t>
                </a:r>
                <a:r>
                  <a:rPr lang="zh-CN" altLang="en-US" sz="1600" b="1" dirty="0">
                    <a:solidFill>
                      <a:srgbClr val="E6E7E9"/>
                    </a:solidFill>
                    <a:latin typeface="+mn-ea"/>
                  </a:rPr>
                  <a:t>并彻底提升系统的可靠性</a:t>
                </a:r>
                <a:endParaRPr lang="en-US" sz="1600" b="1" dirty="0">
                  <a:solidFill>
                    <a:srgbClr val="E6E7E9"/>
                  </a:solidFill>
                  <a:latin typeface="+mn-ea"/>
                </a:endParaRPr>
              </a:p>
            </p:txBody>
          </p:sp>
        </p:grpSp>
      </p:grpSp>
      <p:grpSp>
        <p:nvGrpSpPr>
          <p:cNvPr id="45" name="Group 42"/>
          <p:cNvGrpSpPr/>
          <p:nvPr/>
        </p:nvGrpSpPr>
        <p:grpSpPr>
          <a:xfrm>
            <a:off x="4031978" y="4574597"/>
            <a:ext cx="2187447" cy="2170651"/>
            <a:chOff x="472709" y="4528400"/>
            <a:chExt cx="1082183" cy="1050394"/>
          </a:xfrm>
        </p:grpSpPr>
        <p:sp>
          <p:nvSpPr>
            <p:cNvPr id="46" name="Oval 16"/>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34"/>
            <p:cNvGrpSpPr/>
            <p:nvPr/>
          </p:nvGrpSpPr>
          <p:grpSpPr>
            <a:xfrm>
              <a:off x="472709" y="4597547"/>
              <a:ext cx="1082183" cy="857492"/>
              <a:chOff x="9433880" y="2017533"/>
              <a:chExt cx="1082183" cy="857492"/>
            </a:xfrm>
          </p:grpSpPr>
          <p:sp>
            <p:nvSpPr>
              <p:cNvPr id="49" name="TextBox 36"/>
              <p:cNvSpPr txBox="1"/>
              <p:nvPr/>
            </p:nvSpPr>
            <p:spPr>
              <a:xfrm>
                <a:off x="9568047" y="2017533"/>
                <a:ext cx="779882" cy="22340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专家观点</a:t>
                </a:r>
                <a:endParaRPr lang="en-US" sz="2400" b="1" dirty="0">
                  <a:solidFill>
                    <a:srgbClr val="E6E7E9"/>
                  </a:solidFill>
                  <a:latin typeface="Tw Cen MT" panose="020B0602020104020603" pitchFamily="34" charset="0"/>
                </a:endParaRPr>
              </a:p>
            </p:txBody>
          </p:sp>
          <p:sp>
            <p:nvSpPr>
              <p:cNvPr id="50" name="TextBox 37"/>
              <p:cNvSpPr txBox="1"/>
              <p:nvPr/>
            </p:nvSpPr>
            <p:spPr>
              <a:xfrm>
                <a:off x="9433880" y="2204816"/>
                <a:ext cx="1082183" cy="670209"/>
              </a:xfrm>
              <a:prstGeom prst="rect">
                <a:avLst/>
              </a:prstGeom>
              <a:noFill/>
            </p:spPr>
            <p:txBody>
              <a:bodyPr wrap="square" rtlCol="0">
                <a:spAutoFit/>
              </a:bodyPr>
              <a:lstStyle/>
              <a:p>
                <a:pPr algn="ctr"/>
                <a:r>
                  <a:rPr lang="zh-CN" altLang="en-US" sz="1400" b="1" dirty="0">
                    <a:solidFill>
                      <a:srgbClr val="E6E7E9"/>
                    </a:solidFill>
                    <a:latin typeface="+mn-ea"/>
                  </a:rPr>
                  <a:t>引入</a:t>
                </a:r>
                <a:r>
                  <a:rPr lang="en-US" altLang="zh-CN" sz="1400" b="1" dirty="0">
                    <a:solidFill>
                      <a:srgbClr val="E6E7E9"/>
                    </a:solidFill>
                    <a:latin typeface="+mn-ea"/>
                  </a:rPr>
                  <a:t>Rust</a:t>
                </a:r>
                <a:r>
                  <a:rPr lang="zh-CN" altLang="en-US" sz="1400" b="1" dirty="0">
                    <a:solidFill>
                      <a:srgbClr val="E6E7E9"/>
                    </a:solidFill>
                    <a:latin typeface="+mn-ea"/>
                  </a:rPr>
                  <a:t>语言有望从根本上提高</a:t>
                </a:r>
                <a:r>
                  <a:rPr lang="en-US" altLang="zh-CN" sz="1400" b="1" dirty="0">
                    <a:solidFill>
                      <a:srgbClr val="E6E7E9"/>
                    </a:solidFill>
                    <a:latin typeface="+mn-ea"/>
                  </a:rPr>
                  <a:t>Linux</a:t>
                </a:r>
                <a:r>
                  <a:rPr lang="zh-CN" altLang="en-US" sz="1400" b="1" dirty="0">
                    <a:solidFill>
                      <a:srgbClr val="E6E7E9"/>
                    </a:solidFill>
                    <a:latin typeface="+mn-ea"/>
                  </a:rPr>
                  <a:t>内核的内存安全性、并发性能以及开发效率</a:t>
                </a:r>
                <a:r>
                  <a:rPr lang="en-US" altLang="zh-CN" sz="1400" b="1" dirty="0">
                    <a:solidFill>
                      <a:srgbClr val="E6E7E9"/>
                    </a:solidFill>
                    <a:latin typeface="+mn-ea"/>
                  </a:rPr>
                  <a:t>,</a:t>
                </a:r>
                <a:r>
                  <a:rPr lang="zh-CN" altLang="en-US" sz="1400" b="1" dirty="0">
                    <a:solidFill>
                      <a:srgbClr val="E6E7E9"/>
                    </a:solidFill>
                    <a:latin typeface="+mn-ea"/>
                  </a:rPr>
                  <a:t>但同时也面临诸如</a:t>
                </a:r>
                <a:r>
                  <a:rPr lang="en-US" altLang="zh-CN" sz="1400" b="1" dirty="0">
                    <a:solidFill>
                      <a:srgbClr val="E6E7E9"/>
                    </a:solidFill>
                    <a:latin typeface="+mn-ea"/>
                  </a:rPr>
                  <a:t>Rust</a:t>
                </a:r>
                <a:r>
                  <a:rPr lang="zh-CN" altLang="en-US" sz="1400" b="1" dirty="0">
                    <a:solidFill>
                      <a:srgbClr val="E6E7E9"/>
                    </a:solidFill>
                    <a:latin typeface="+mn-ea"/>
                  </a:rPr>
                  <a:t>与</a:t>
                </a:r>
                <a:r>
                  <a:rPr lang="en-US" altLang="zh-CN" sz="1400" b="1" dirty="0">
                    <a:solidFill>
                      <a:srgbClr val="E6E7E9"/>
                    </a:solidFill>
                    <a:latin typeface="+mn-ea"/>
                  </a:rPr>
                  <a:t>C</a:t>
                </a:r>
                <a:r>
                  <a:rPr lang="zh-CN" altLang="en-US" sz="1400" b="1" dirty="0">
                    <a:solidFill>
                      <a:srgbClr val="E6E7E9"/>
                    </a:solidFill>
                    <a:latin typeface="+mn-ea"/>
                  </a:rPr>
                  <a:t>互操作性、工具链集成等技术挑战</a:t>
                </a:r>
                <a:r>
                  <a:rPr lang="en-US" altLang="zh-CN" sz="1400" b="1" dirty="0">
                    <a:solidFill>
                      <a:srgbClr val="E6E7E9"/>
                    </a:solidFill>
                    <a:latin typeface="+mn-ea"/>
                  </a:rPr>
                  <a:t>,</a:t>
                </a:r>
                <a:endParaRPr lang="en-US" sz="1400" b="1" dirty="0">
                  <a:solidFill>
                    <a:srgbClr val="E6E7E9"/>
                  </a:solidFill>
                  <a:latin typeface="+mn-ea"/>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animEffect transition="in" filter="fade">
                                      <p:cBhvr>
                                        <p:cTn id="22" dur="500"/>
                                        <p:tgtEl>
                                          <p:spTgt spid="39"/>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grpSp>
        <p:nvGrpSpPr>
          <p:cNvPr id="1358" name="Google Shape;1358;p43"/>
          <p:cNvGrpSpPr/>
          <p:nvPr/>
        </p:nvGrpSpPr>
        <p:grpSpPr>
          <a:xfrm>
            <a:off x="6336400" y="1137433"/>
            <a:ext cx="4636981" cy="4969723"/>
            <a:chOff x="4752300" y="853075"/>
            <a:chExt cx="3477736" cy="3727292"/>
          </a:xfrm>
        </p:grpSpPr>
        <p:sp>
          <p:nvSpPr>
            <p:cNvPr id="1359" name="Google Shape;1359;p43"/>
            <p:cNvSpPr/>
            <p:nvPr/>
          </p:nvSpPr>
          <p:spPr>
            <a:xfrm>
              <a:off x="6060460" y="2524656"/>
              <a:ext cx="660081" cy="425397"/>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0" name="Google Shape;1360;p43"/>
            <p:cNvSpPr/>
            <p:nvPr/>
          </p:nvSpPr>
          <p:spPr>
            <a:xfrm>
              <a:off x="6358330" y="2087679"/>
              <a:ext cx="353171" cy="382874"/>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1" name="Google Shape;1361;p43"/>
            <p:cNvSpPr/>
            <p:nvPr/>
          </p:nvSpPr>
          <p:spPr>
            <a:xfrm>
              <a:off x="6623081" y="2036634"/>
              <a:ext cx="216517" cy="180866"/>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2" name="Google Shape;1362;p43"/>
            <p:cNvSpPr/>
            <p:nvPr/>
          </p:nvSpPr>
          <p:spPr>
            <a:xfrm>
              <a:off x="6109978" y="2033660"/>
              <a:ext cx="218366" cy="276967"/>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3" name="Google Shape;1363;p43"/>
            <p:cNvSpPr/>
            <p:nvPr/>
          </p:nvSpPr>
          <p:spPr>
            <a:xfrm>
              <a:off x="4880114" y="2466175"/>
              <a:ext cx="291476" cy="125561"/>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4" name="Google Shape;1364;p43"/>
            <p:cNvSpPr/>
            <p:nvPr/>
          </p:nvSpPr>
          <p:spPr>
            <a:xfrm>
              <a:off x="4795749" y="2546601"/>
              <a:ext cx="384321" cy="243968"/>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5" name="Google Shape;1365;p43"/>
            <p:cNvSpPr/>
            <p:nvPr/>
          </p:nvSpPr>
          <p:spPr>
            <a:xfrm>
              <a:off x="5019181" y="2641095"/>
              <a:ext cx="412013" cy="267521"/>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6" name="Google Shape;1366;p43"/>
            <p:cNvSpPr/>
            <p:nvPr/>
          </p:nvSpPr>
          <p:spPr>
            <a:xfrm>
              <a:off x="5119061" y="2450138"/>
              <a:ext cx="315592" cy="19224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7" name="Google Shape;1367;p43"/>
            <p:cNvSpPr/>
            <p:nvPr/>
          </p:nvSpPr>
          <p:spPr>
            <a:xfrm>
              <a:off x="5402622" y="2482453"/>
              <a:ext cx="224033" cy="197707"/>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8" name="Google Shape;1368;p43"/>
            <p:cNvSpPr/>
            <p:nvPr/>
          </p:nvSpPr>
          <p:spPr>
            <a:xfrm>
              <a:off x="5245869" y="2684543"/>
              <a:ext cx="355905" cy="249676"/>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9" name="Google Shape;1369;p43"/>
            <p:cNvSpPr/>
            <p:nvPr/>
          </p:nvSpPr>
          <p:spPr>
            <a:xfrm>
              <a:off x="5455837" y="2726102"/>
              <a:ext cx="436450" cy="208117"/>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0" name="Google Shape;1370;p43"/>
            <p:cNvSpPr/>
            <p:nvPr/>
          </p:nvSpPr>
          <p:spPr>
            <a:xfrm>
              <a:off x="5595267" y="2552108"/>
              <a:ext cx="249877" cy="189950"/>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1" name="Google Shape;1371;p43"/>
            <p:cNvSpPr/>
            <p:nvPr/>
          </p:nvSpPr>
          <p:spPr>
            <a:xfrm>
              <a:off x="4752300" y="853075"/>
              <a:ext cx="3477736" cy="3727292"/>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2" name="Google Shape;1372;p43"/>
            <p:cNvSpPr/>
            <p:nvPr/>
          </p:nvSpPr>
          <p:spPr>
            <a:xfrm>
              <a:off x="6086867" y="2875459"/>
              <a:ext cx="1798172" cy="1020447"/>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3" name="Google Shape;1373;p43"/>
            <p:cNvSpPr/>
            <p:nvPr/>
          </p:nvSpPr>
          <p:spPr>
            <a:xfrm>
              <a:off x="6334777" y="1096523"/>
              <a:ext cx="705378" cy="310085"/>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4" name="Google Shape;1374;p43"/>
            <p:cNvSpPr/>
            <p:nvPr/>
          </p:nvSpPr>
          <p:spPr>
            <a:xfrm>
              <a:off x="6089921" y="969031"/>
              <a:ext cx="950472" cy="535244"/>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5" name="Google Shape;1375;p43"/>
            <p:cNvSpPr/>
            <p:nvPr/>
          </p:nvSpPr>
          <p:spPr>
            <a:xfrm>
              <a:off x="6025090" y="887279"/>
              <a:ext cx="981220" cy="488942"/>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6" name="Google Shape;1376;p43"/>
            <p:cNvSpPr/>
            <p:nvPr/>
          </p:nvSpPr>
          <p:spPr>
            <a:xfrm>
              <a:off x="6866610" y="1580767"/>
              <a:ext cx="121462" cy="13794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7" name="Google Shape;1377;p43"/>
            <p:cNvSpPr/>
            <p:nvPr/>
          </p:nvSpPr>
          <p:spPr>
            <a:xfrm>
              <a:off x="5287268" y="3041054"/>
              <a:ext cx="1673294" cy="1500064"/>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8" name="Google Shape;1378;p43"/>
            <p:cNvSpPr/>
            <p:nvPr/>
          </p:nvSpPr>
          <p:spPr>
            <a:xfrm>
              <a:off x="6794785" y="1424939"/>
              <a:ext cx="81832" cy="122105"/>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9" name="Google Shape;1379;p43"/>
            <p:cNvSpPr/>
            <p:nvPr/>
          </p:nvSpPr>
          <p:spPr>
            <a:xfrm>
              <a:off x="6647558" y="1750461"/>
              <a:ext cx="175239" cy="120055"/>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0" name="Google Shape;1380;p43"/>
            <p:cNvSpPr/>
            <p:nvPr/>
          </p:nvSpPr>
          <p:spPr>
            <a:xfrm>
              <a:off x="6729391" y="3957170"/>
              <a:ext cx="77210" cy="134484"/>
            </a:xfrm>
            <a:custGeom>
              <a:avLst/>
              <a:gdLst/>
              <a:ahLst/>
              <a:cxnLst/>
              <a:rect l="l" t="t" r="r" b="b"/>
              <a:pathLst>
                <a:path w="1921" h="3346"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1" name="Google Shape;1381;p43"/>
            <p:cNvSpPr/>
            <p:nvPr/>
          </p:nvSpPr>
          <p:spPr>
            <a:xfrm>
              <a:off x="6685500" y="1586755"/>
              <a:ext cx="93448" cy="122105"/>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2" name="Google Shape;1382;p43"/>
            <p:cNvSpPr/>
            <p:nvPr/>
          </p:nvSpPr>
          <p:spPr>
            <a:xfrm>
              <a:off x="6592454" y="4203471"/>
              <a:ext cx="98472" cy="122386"/>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3" name="Google Shape;1383;p43"/>
            <p:cNvSpPr/>
            <p:nvPr/>
          </p:nvSpPr>
          <p:spPr>
            <a:xfrm>
              <a:off x="6619745" y="3960305"/>
              <a:ext cx="68568" cy="123110"/>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4" name="Google Shape;1384;p43"/>
            <p:cNvSpPr/>
            <p:nvPr/>
          </p:nvSpPr>
          <p:spPr>
            <a:xfrm>
              <a:off x="6610339" y="2287518"/>
              <a:ext cx="43006" cy="80666"/>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5" name="Google Shape;1385;p43"/>
            <p:cNvSpPr/>
            <p:nvPr/>
          </p:nvSpPr>
          <p:spPr>
            <a:xfrm>
              <a:off x="6562992" y="2685467"/>
              <a:ext cx="44573" cy="81470"/>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6" name="Google Shape;1386;p43"/>
            <p:cNvSpPr/>
            <p:nvPr/>
          </p:nvSpPr>
          <p:spPr>
            <a:xfrm>
              <a:off x="6548643" y="2372245"/>
              <a:ext cx="47186" cy="69935"/>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7" name="Google Shape;1387;p43"/>
            <p:cNvSpPr/>
            <p:nvPr/>
          </p:nvSpPr>
          <p:spPr>
            <a:xfrm>
              <a:off x="6519021" y="2166658"/>
              <a:ext cx="49397" cy="79862"/>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8" name="Google Shape;1388;p43"/>
            <p:cNvSpPr/>
            <p:nvPr/>
          </p:nvSpPr>
          <p:spPr>
            <a:xfrm>
              <a:off x="6449166" y="1511112"/>
              <a:ext cx="111494" cy="137338"/>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9" name="Google Shape;1389;p43"/>
            <p:cNvSpPr/>
            <p:nvPr/>
          </p:nvSpPr>
          <p:spPr>
            <a:xfrm>
              <a:off x="6407526" y="1701667"/>
              <a:ext cx="132675" cy="129983"/>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90" name="Google Shape;1390;p43"/>
            <p:cNvSpPr/>
            <p:nvPr/>
          </p:nvSpPr>
          <p:spPr>
            <a:xfrm>
              <a:off x="6479029" y="2283659"/>
              <a:ext cx="46463" cy="84806"/>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1" name="Google Shape;1391;p43"/>
            <p:cNvSpPr/>
            <p:nvPr/>
          </p:nvSpPr>
          <p:spPr>
            <a:xfrm>
              <a:off x="6468700" y="2775339"/>
              <a:ext cx="42765" cy="114669"/>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2" name="Google Shape;1392;p43"/>
            <p:cNvSpPr/>
            <p:nvPr/>
          </p:nvSpPr>
          <p:spPr>
            <a:xfrm>
              <a:off x="6410701" y="2177470"/>
              <a:ext cx="39268" cy="77692"/>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3" name="Google Shape;1393;p43"/>
            <p:cNvSpPr/>
            <p:nvPr/>
          </p:nvSpPr>
          <p:spPr>
            <a:xfrm>
              <a:off x="6364640" y="2643627"/>
              <a:ext cx="41479" cy="104742"/>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4" name="Google Shape;1394;p43"/>
            <p:cNvSpPr/>
            <p:nvPr/>
          </p:nvSpPr>
          <p:spPr>
            <a:xfrm>
              <a:off x="6161224" y="1403436"/>
              <a:ext cx="201405" cy="323389"/>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95" name="Google Shape;1395;p43"/>
            <p:cNvSpPr/>
            <p:nvPr/>
          </p:nvSpPr>
          <p:spPr>
            <a:xfrm>
              <a:off x="6253265" y="2785829"/>
              <a:ext cx="42082" cy="97909"/>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6" name="Google Shape;1396;p43"/>
            <p:cNvSpPr/>
            <p:nvPr/>
          </p:nvSpPr>
          <p:spPr>
            <a:xfrm>
              <a:off x="6188675" y="2600178"/>
              <a:ext cx="54742" cy="117764"/>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7" name="Google Shape;1397;p43"/>
            <p:cNvSpPr/>
            <p:nvPr/>
          </p:nvSpPr>
          <p:spPr>
            <a:xfrm>
              <a:off x="6111505" y="2794109"/>
              <a:ext cx="57274" cy="76768"/>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8" name="Google Shape;1398;p43"/>
            <p:cNvSpPr/>
            <p:nvPr/>
          </p:nvSpPr>
          <p:spPr>
            <a:xfrm>
              <a:off x="5450331" y="3254156"/>
              <a:ext cx="122145" cy="169371"/>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9" name="Google Shape;1399;p43"/>
            <p:cNvSpPr/>
            <p:nvPr/>
          </p:nvSpPr>
          <p:spPr>
            <a:xfrm>
              <a:off x="5490484" y="3384301"/>
              <a:ext cx="73512" cy="238904"/>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400" name="Google Shape;1400;p43"/>
            <p:cNvSpPr/>
            <p:nvPr/>
          </p:nvSpPr>
          <p:spPr>
            <a:xfrm>
              <a:off x="5396312" y="3501182"/>
              <a:ext cx="55667" cy="22572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sp>
        <p:nvSpPr>
          <p:cNvPr id="3" name="Google Shape;479;p32"/>
          <p:cNvSpPr/>
          <p:nvPr/>
        </p:nvSpPr>
        <p:spPr>
          <a:xfrm>
            <a:off x="192925" y="1911313"/>
            <a:ext cx="5296024" cy="4855124"/>
          </a:xfrm>
          <a:custGeom>
            <a:avLst/>
            <a:gdLst/>
            <a:ahLst/>
            <a:cxnLst/>
            <a:rect l="l" t="t" r="r" b="b"/>
            <a:pathLst>
              <a:path w="122785" h="112563" extrusionOk="0">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480;p32"/>
          <p:cNvGrpSpPr/>
          <p:nvPr/>
        </p:nvGrpSpPr>
        <p:grpSpPr>
          <a:xfrm rot="358680">
            <a:off x="172651" y="3972107"/>
            <a:ext cx="1873559" cy="2348463"/>
            <a:chOff x="702975" y="3038700"/>
            <a:chExt cx="838525" cy="1051025"/>
          </a:xfrm>
        </p:grpSpPr>
        <p:sp>
          <p:nvSpPr>
            <p:cNvPr id="5" name="Google Shape;481;p32"/>
            <p:cNvSpPr/>
            <p:nvPr/>
          </p:nvSpPr>
          <p:spPr>
            <a:xfrm>
              <a:off x="1235125" y="3038700"/>
              <a:ext cx="306375" cy="1047625"/>
            </a:xfrm>
            <a:custGeom>
              <a:avLst/>
              <a:gdLst/>
              <a:ahLst/>
              <a:cxnLst/>
              <a:rect l="l" t="t" r="r" b="b"/>
              <a:pathLst>
                <a:path w="12255" h="41905" extrusionOk="0">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482;p32"/>
            <p:cNvSpPr/>
            <p:nvPr/>
          </p:nvSpPr>
          <p:spPr>
            <a:xfrm>
              <a:off x="1388300" y="3139625"/>
              <a:ext cx="100175" cy="127225"/>
            </a:xfrm>
            <a:custGeom>
              <a:avLst/>
              <a:gdLst/>
              <a:ahLst/>
              <a:cxnLst/>
              <a:rect l="l" t="t" r="r" b="b"/>
              <a:pathLst>
                <a:path w="4007" h="5089" extrusionOk="0">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483;p32"/>
            <p:cNvSpPr/>
            <p:nvPr/>
          </p:nvSpPr>
          <p:spPr>
            <a:xfrm>
              <a:off x="702975" y="3307575"/>
              <a:ext cx="755100" cy="782150"/>
            </a:xfrm>
            <a:custGeom>
              <a:avLst/>
              <a:gdLst/>
              <a:ahLst/>
              <a:cxnLst/>
              <a:rect l="l" t="t" r="r" b="b"/>
              <a:pathLst>
                <a:path w="30204" h="31286" extrusionOk="0">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486;p32"/>
          <p:cNvSpPr txBox="1"/>
          <p:nvPr/>
        </p:nvSpPr>
        <p:spPr>
          <a:xfrm>
            <a:off x="-430252" y="4764542"/>
            <a:ext cx="2397000" cy="1040100"/>
          </a:xfrm>
          <a:prstGeom prst="rect">
            <a:avLst/>
          </a:prstGeom>
        </p:spPr>
        <p:txBody>
          <a:bodyPr spcFirstLastPara="1" wrap="square" lIns="0" tIns="0" rIns="0" bIns="0" anchor="b" anchorCtr="0">
            <a:no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a:lstStyle>
          <a:p>
            <a:pPr algn="r">
              <a:spcBef>
                <a:spcPts val="0"/>
              </a:spcBef>
            </a:pPr>
            <a:endParaRPr lang="en-US" dirty="0">
              <a:solidFill>
                <a:srgbClr val="434343"/>
              </a:solidFill>
            </a:endParaRPr>
          </a:p>
        </p:txBody>
      </p:sp>
      <p:grpSp>
        <p:nvGrpSpPr>
          <p:cNvPr id="11" name="Google Shape;487;p32"/>
          <p:cNvGrpSpPr/>
          <p:nvPr/>
        </p:nvGrpSpPr>
        <p:grpSpPr>
          <a:xfrm>
            <a:off x="4797966" y="5039847"/>
            <a:ext cx="1479755" cy="1642184"/>
            <a:chOff x="5863018" y="3309697"/>
            <a:chExt cx="1479755" cy="1642184"/>
          </a:xfrm>
        </p:grpSpPr>
        <p:sp>
          <p:nvSpPr>
            <p:cNvPr id="12" name="Google Shape;488;p32"/>
            <p:cNvSpPr/>
            <p:nvPr/>
          </p:nvSpPr>
          <p:spPr>
            <a:xfrm rot="171602">
              <a:off x="6289847" y="3325356"/>
              <a:ext cx="665411" cy="1511980"/>
            </a:xfrm>
            <a:custGeom>
              <a:avLst/>
              <a:gdLst/>
              <a:ahLst/>
              <a:cxnLst/>
              <a:rect l="l" t="t" r="r" b="b"/>
              <a:pathLst>
                <a:path w="15754" h="35797" extrusionOk="0">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489;p32"/>
            <p:cNvSpPr/>
            <p:nvPr/>
          </p:nvSpPr>
          <p:spPr>
            <a:xfrm rot="171602">
              <a:off x="5878938" y="4251772"/>
              <a:ext cx="608813" cy="653331"/>
            </a:xfrm>
            <a:custGeom>
              <a:avLst/>
              <a:gdLst/>
              <a:ahLst/>
              <a:cxnLst/>
              <a:rect l="l" t="t" r="r" b="b"/>
              <a:pathLst>
                <a:path w="14414" h="15468" extrusionOk="0">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490;p32"/>
            <p:cNvSpPr/>
            <p:nvPr/>
          </p:nvSpPr>
          <p:spPr>
            <a:xfrm rot="171602">
              <a:off x="6713134" y="4300853"/>
              <a:ext cx="611981" cy="631875"/>
            </a:xfrm>
            <a:custGeom>
              <a:avLst/>
              <a:gdLst/>
              <a:ahLst/>
              <a:cxnLst/>
              <a:rect l="l" t="t" r="r" b="b"/>
              <a:pathLst>
                <a:path w="14489" h="14960" extrusionOk="0">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491;p32"/>
            <p:cNvSpPr/>
            <p:nvPr/>
          </p:nvSpPr>
          <p:spPr>
            <a:xfrm rot="171602">
              <a:off x="6344840" y="3325368"/>
              <a:ext cx="555931" cy="1511980"/>
            </a:xfrm>
            <a:custGeom>
              <a:avLst/>
              <a:gdLst/>
              <a:ahLst/>
              <a:cxnLst/>
              <a:rect l="l" t="t" r="r" b="b"/>
              <a:pathLst>
                <a:path w="13162" h="35797" extrusionOk="0">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492;p32"/>
            <p:cNvSpPr/>
            <p:nvPr/>
          </p:nvSpPr>
          <p:spPr>
            <a:xfrm rot="171602">
              <a:off x="5886275" y="4248084"/>
              <a:ext cx="593607" cy="661188"/>
            </a:xfrm>
            <a:custGeom>
              <a:avLst/>
              <a:gdLst/>
              <a:ahLst/>
              <a:cxnLst/>
              <a:rect l="l" t="t" r="r" b="b"/>
              <a:pathLst>
                <a:path w="14054" h="15654" extrusionOk="0">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93;p32"/>
            <p:cNvSpPr/>
            <p:nvPr/>
          </p:nvSpPr>
          <p:spPr>
            <a:xfrm rot="171602">
              <a:off x="6710515" y="4296658"/>
              <a:ext cx="616669" cy="640238"/>
            </a:xfrm>
            <a:custGeom>
              <a:avLst/>
              <a:gdLst/>
              <a:ahLst/>
              <a:cxnLst/>
              <a:rect l="l" t="t" r="r" b="b"/>
              <a:pathLst>
                <a:path w="14600" h="15158" extrusionOk="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6" name="Google Shape;1356;p43"/>
          <p:cNvSpPr txBox="1">
            <a:spLocks noGrp="1"/>
          </p:cNvSpPr>
          <p:nvPr>
            <p:ph type="ctrTitle"/>
          </p:nvPr>
        </p:nvSpPr>
        <p:spPr>
          <a:xfrm>
            <a:off x="1580692" y="3962398"/>
            <a:ext cx="6835200" cy="977200"/>
          </a:xfrm>
          <a:prstGeom prst="rect">
            <a:avLst/>
          </a:prstGeom>
        </p:spPr>
        <p:txBody>
          <a:bodyPr spcFirstLastPara="1" vert="horz" wrap="square" lIns="121900" tIns="121900" rIns="121900" bIns="121900" rtlCol="0" anchor="b" anchorCtr="0">
            <a:noAutofit/>
          </a:bodyPr>
          <a:lstStyle/>
          <a:p>
            <a:r>
              <a:rPr lang="en-GB" sz="6600" dirty="0"/>
              <a:t>THANKS!</a:t>
            </a:r>
            <a:endParaRPr sz="66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1" cy="6858000"/>
            <a:chOff x="718505" y="-1"/>
            <a:chExt cx="869233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p:cNvGrpSpPr/>
          <p:nvPr/>
        </p:nvGrpSpPr>
        <p:grpSpPr>
          <a:xfrm>
            <a:off x="7976170" y="1491437"/>
            <a:ext cx="1805441" cy="1894017"/>
            <a:chOff x="6381342" y="2182683"/>
            <a:chExt cx="1805441" cy="1894017"/>
          </a:xfrm>
        </p:grpSpPr>
        <p:sp>
          <p:nvSpPr>
            <p:cNvPr id="97" name="Rectangle: Top Corners Rounded 96"/>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endParaRPr lang="en-US" sz="6000" b="1" dirty="0">
                <a:solidFill>
                  <a:srgbClr val="E6E7E9"/>
                </a:solidFill>
                <a:latin typeface="Tw Cen MT" panose="020B0602020104020603" pitchFamily="34" charset="0"/>
              </a:endParaRPr>
            </a:p>
          </p:txBody>
        </p:sp>
      </p:grpSp>
      <p:grpSp>
        <p:nvGrpSpPr>
          <p:cNvPr id="100" name="Group 99"/>
          <p:cNvGrpSpPr/>
          <p:nvPr/>
        </p:nvGrpSpPr>
        <p:grpSpPr>
          <a:xfrm>
            <a:off x="5479293" y="1491437"/>
            <a:ext cx="1805441" cy="1894017"/>
            <a:chOff x="3884465" y="2182683"/>
            <a:chExt cx="1805441" cy="1894017"/>
          </a:xfrm>
        </p:grpSpPr>
        <p:sp>
          <p:nvSpPr>
            <p:cNvPr id="101" name="Rectangle: Top Corners Rounded 100"/>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endParaRPr lang="en-US" sz="6000" b="1" dirty="0">
                <a:solidFill>
                  <a:srgbClr val="E6E7E9"/>
                </a:solidFill>
                <a:latin typeface="Tw Cen MT" panose="020B0602020104020603" pitchFamily="34" charset="0"/>
              </a:endParaRPr>
            </a:p>
          </p:txBody>
        </p:sp>
      </p:grpSp>
      <p:grpSp>
        <p:nvGrpSpPr>
          <p:cNvPr id="104" name="Group 103"/>
          <p:cNvGrpSpPr/>
          <p:nvPr/>
        </p:nvGrpSpPr>
        <p:grpSpPr>
          <a:xfrm>
            <a:off x="2982416" y="1491437"/>
            <a:ext cx="1805441" cy="1894017"/>
            <a:chOff x="1387588" y="2182683"/>
            <a:chExt cx="1805441" cy="1894017"/>
          </a:xfrm>
        </p:grpSpPr>
        <p:sp>
          <p:nvSpPr>
            <p:cNvPr id="105" name="Rectangle: Top Corners Rounded 104"/>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endParaRPr lang="en-US" sz="6000" b="1" dirty="0">
                <a:solidFill>
                  <a:srgbClr val="E6E7E9"/>
                </a:solidFill>
                <a:latin typeface="Tw Cen MT" panose="020B0602020104020603" pitchFamily="34" charset="0"/>
              </a:endParaRPr>
            </a:p>
          </p:txBody>
        </p:sp>
      </p:grpSp>
      <p:sp>
        <p:nvSpPr>
          <p:cNvPr id="108" name="Freeform: Shape 107"/>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p:cNvGrpSpPr/>
          <p:nvPr/>
        </p:nvGrpSpPr>
        <p:grpSpPr>
          <a:xfrm>
            <a:off x="3088368" y="3002301"/>
            <a:ext cx="1591582" cy="1048049"/>
            <a:chOff x="1488849" y="3837442"/>
            <a:chExt cx="1591582" cy="1048049"/>
          </a:xfrm>
        </p:grpSpPr>
        <p:sp>
          <p:nvSpPr>
            <p:cNvPr id="115" name="TextBox 114"/>
            <p:cNvSpPr txBox="1"/>
            <p:nvPr/>
          </p:nvSpPr>
          <p:spPr>
            <a:xfrm>
              <a:off x="1488849" y="3837442"/>
              <a:ext cx="1591582" cy="369332"/>
            </a:xfrm>
            <a:prstGeom prst="rect">
              <a:avLst/>
            </a:prstGeom>
            <a:noFill/>
          </p:spPr>
          <p:txBody>
            <a:bodyPr wrap="square" rtlCol="0">
              <a:spAutoFit/>
            </a:bodyPr>
            <a:lstStyle/>
            <a:p>
              <a:pPr algn="ctr"/>
              <a:r>
                <a:rPr lang="en-US" altLang="zh-CN" b="1" dirty="0">
                  <a:solidFill>
                    <a:srgbClr val="FF5969"/>
                  </a:solidFill>
                  <a:latin typeface="Tw Cen MT" panose="020B0602020104020603" pitchFamily="34" charset="0"/>
                </a:rPr>
                <a:t>Linux</a:t>
              </a:r>
              <a:endParaRPr lang="en-US" b="1" dirty="0">
                <a:solidFill>
                  <a:srgbClr val="FF5969"/>
                </a:solidFill>
                <a:latin typeface="Tw Cen MT" panose="020B0602020104020603" pitchFamily="34" charset="0"/>
              </a:endParaRPr>
            </a:p>
          </p:txBody>
        </p:sp>
        <p:sp>
          <p:nvSpPr>
            <p:cNvPr id="116" name="TextBox 115"/>
            <p:cNvSpPr txBox="1"/>
            <p:nvPr/>
          </p:nvSpPr>
          <p:spPr>
            <a:xfrm>
              <a:off x="1488849"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普及性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多样性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安全挑战</a:t>
              </a:r>
              <a:endParaRPr lang="en-US" sz="1400" b="1"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17" name="Group 116"/>
          <p:cNvGrpSpPr/>
          <p:nvPr/>
        </p:nvGrpSpPr>
        <p:grpSpPr>
          <a:xfrm>
            <a:off x="5558929" y="3012694"/>
            <a:ext cx="1591582" cy="1048049"/>
            <a:chOff x="3977674" y="3837442"/>
            <a:chExt cx="1591582" cy="1048049"/>
          </a:xfrm>
        </p:grpSpPr>
        <p:sp>
          <p:nvSpPr>
            <p:cNvPr id="118" name="TextBox 117"/>
            <p:cNvSpPr txBox="1"/>
            <p:nvPr/>
          </p:nvSpPr>
          <p:spPr>
            <a:xfrm>
              <a:off x="3977674" y="3837442"/>
              <a:ext cx="1591582" cy="369332"/>
            </a:xfrm>
            <a:prstGeom prst="rect">
              <a:avLst/>
            </a:prstGeom>
            <a:noFill/>
          </p:spPr>
          <p:txBody>
            <a:bodyPr wrap="square" rtlCol="0">
              <a:spAutoFit/>
            </a:bodyPr>
            <a:lstStyle/>
            <a:p>
              <a:pPr algn="ctr"/>
              <a:r>
                <a:rPr lang="en-US" altLang="zh-CN" b="1" dirty="0">
                  <a:solidFill>
                    <a:srgbClr val="52CBBE"/>
                  </a:solidFill>
                  <a:latin typeface="Tw Cen MT" panose="020B0602020104020603" pitchFamily="34" charset="0"/>
                </a:rPr>
                <a:t>Rust</a:t>
              </a:r>
              <a:endParaRPr lang="en-US" b="1" dirty="0">
                <a:solidFill>
                  <a:srgbClr val="52CBBE"/>
                </a:solidFill>
                <a:latin typeface="Tw Cen MT" panose="020B0602020104020603" pitchFamily="34" charset="0"/>
              </a:endParaRPr>
            </a:p>
          </p:txBody>
        </p:sp>
        <p:sp>
          <p:nvSpPr>
            <p:cNvPr id="119" name="TextBox 118"/>
            <p:cNvSpPr txBox="1"/>
            <p:nvPr/>
          </p:nvSpPr>
          <p:spPr>
            <a:xfrm>
              <a:off x="3977674"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内存安全</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并发处理</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20" name="Group 119"/>
          <p:cNvGrpSpPr/>
          <p:nvPr/>
        </p:nvGrpSpPr>
        <p:grpSpPr>
          <a:xfrm>
            <a:off x="8089624" y="3012694"/>
            <a:ext cx="1591582" cy="1048049"/>
            <a:chOff x="6488272" y="3837442"/>
            <a:chExt cx="1591582" cy="1048049"/>
          </a:xfrm>
        </p:grpSpPr>
        <p:sp>
          <p:nvSpPr>
            <p:cNvPr id="121" name="TextBox 120"/>
            <p:cNvSpPr txBox="1"/>
            <p:nvPr/>
          </p:nvSpPr>
          <p:spPr>
            <a:xfrm>
              <a:off x="6488272" y="3837442"/>
              <a:ext cx="1591582" cy="369332"/>
            </a:xfrm>
            <a:prstGeom prst="rect">
              <a:avLst/>
            </a:prstGeom>
            <a:noFill/>
          </p:spPr>
          <p:txBody>
            <a:bodyPr wrap="square" rtlCol="0">
              <a:spAutoFit/>
            </a:bodyPr>
            <a:lstStyle/>
            <a:p>
              <a:pPr algn="ctr"/>
              <a:r>
                <a:rPr lang="en-US" altLang="zh-CN" b="1" dirty="0">
                  <a:solidFill>
                    <a:srgbClr val="FEC630"/>
                  </a:solidFill>
                  <a:latin typeface="Tw Cen MT" panose="020B0602020104020603" pitchFamily="34" charset="0"/>
                </a:rPr>
                <a:t>Rust for Linux</a:t>
              </a:r>
              <a:endParaRPr lang="en-US" b="1" dirty="0">
                <a:solidFill>
                  <a:srgbClr val="FEC630"/>
                </a:solidFill>
                <a:latin typeface="Tw Cen MT" panose="020B0602020104020603" pitchFamily="34" charset="0"/>
              </a:endParaRPr>
            </a:p>
          </p:txBody>
        </p:sp>
        <p:sp>
          <p:nvSpPr>
            <p:cNvPr id="122" name="TextBox 121"/>
            <p:cNvSpPr txBox="1"/>
            <p:nvPr/>
          </p:nvSpPr>
          <p:spPr>
            <a:xfrm>
              <a:off x="6488272"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安全性提升</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性能优化</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系统创新 </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
        <p:nvSpPr>
          <p:cNvPr id="2" name="文本框 1"/>
          <p:cNvSpPr txBox="1"/>
          <p:nvPr/>
        </p:nvSpPr>
        <p:spPr>
          <a:xfrm>
            <a:off x="5479293" y="653434"/>
            <a:ext cx="2140481" cy="584775"/>
          </a:xfrm>
          <a:prstGeom prst="rect">
            <a:avLst/>
          </a:prstGeom>
          <a:noFill/>
        </p:spPr>
        <p:txBody>
          <a:bodyPr wrap="square" rtlCol="0">
            <a:spAutoFit/>
          </a:bodyPr>
          <a:lstStyle/>
          <a:p>
            <a:r>
              <a:rPr lang="zh-CN" altLang="en-US" sz="3200" dirty="0">
                <a:solidFill>
                  <a:srgbClr val="52CBBE"/>
                </a:solidFill>
                <a:ea typeface="方正粗黑宋简体" panose="02000000000000000000" pitchFamily="2" charset="-122"/>
              </a:rPr>
              <a:t>初步构想</a:t>
            </a:r>
            <a:endParaRPr lang="zh-CN" altLang="en-US" sz="3200" dirty="0">
              <a:solidFill>
                <a:srgbClr val="52CBBE"/>
              </a:solidFill>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anim calcmode="lin" valueType="num">
                                      <p:cBhvr>
                                        <p:cTn id="12" dur="500" fill="hold"/>
                                        <p:tgtEl>
                                          <p:spTgt spid="108"/>
                                        </p:tgtEl>
                                        <p:attrNameLst>
                                          <p:attrName>ppt_x</p:attrName>
                                        </p:attrNameLst>
                                      </p:cBhvr>
                                      <p:tavLst>
                                        <p:tav tm="0">
                                          <p:val>
                                            <p:strVal val="#ppt_x"/>
                                          </p:val>
                                        </p:tav>
                                        <p:tav tm="100000">
                                          <p:val>
                                            <p:strVal val="#ppt_x"/>
                                          </p:val>
                                        </p:tav>
                                      </p:tavLst>
                                    </p:anim>
                                    <p:anim calcmode="lin" valueType="num">
                                      <p:cBhvr>
                                        <p:cTn id="13" dur="500" fill="hold"/>
                                        <p:tgtEl>
                                          <p:spTgt spid="10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25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anim calcmode="lin" valueType="num">
                                      <p:cBhvr>
                                        <p:cTn id="18" dur="500" fill="hold"/>
                                        <p:tgtEl>
                                          <p:spTgt spid="104"/>
                                        </p:tgtEl>
                                        <p:attrNameLst>
                                          <p:attrName>ppt_x</p:attrName>
                                        </p:attrNameLst>
                                      </p:cBhvr>
                                      <p:tavLst>
                                        <p:tav tm="0">
                                          <p:val>
                                            <p:strVal val="#ppt_x"/>
                                          </p:val>
                                        </p:tav>
                                        <p:tav tm="100000">
                                          <p:val>
                                            <p:strVal val="#ppt_x"/>
                                          </p:val>
                                        </p:tav>
                                      </p:tavLst>
                                    </p:anim>
                                    <p:anim calcmode="lin" valueType="num">
                                      <p:cBhvr>
                                        <p:cTn id="19" dur="500" fill="hold"/>
                                        <p:tgtEl>
                                          <p:spTgt spid="104"/>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p:cTn id="23" dur="500" fill="hold"/>
                                        <p:tgtEl>
                                          <p:spTgt spid="114"/>
                                        </p:tgtEl>
                                        <p:attrNameLst>
                                          <p:attrName>ppt_w</p:attrName>
                                        </p:attrNameLst>
                                      </p:cBhvr>
                                      <p:tavLst>
                                        <p:tav tm="0">
                                          <p:val>
                                            <p:fltVal val="0"/>
                                          </p:val>
                                        </p:tav>
                                        <p:tav tm="100000">
                                          <p:val>
                                            <p:strVal val="#ppt_w"/>
                                          </p:val>
                                        </p:tav>
                                      </p:tavLst>
                                    </p:anim>
                                    <p:anim calcmode="lin" valueType="num">
                                      <p:cBhvr>
                                        <p:cTn id="24" dur="500" fill="hold"/>
                                        <p:tgtEl>
                                          <p:spTgt spid="114"/>
                                        </p:tgtEl>
                                        <p:attrNameLst>
                                          <p:attrName>ppt_h</p:attrName>
                                        </p:attrNameLst>
                                      </p:cBhvr>
                                      <p:tavLst>
                                        <p:tav tm="0">
                                          <p:val>
                                            <p:fltVal val="0"/>
                                          </p:val>
                                        </p:tav>
                                        <p:tav tm="100000">
                                          <p:val>
                                            <p:strVal val="#ppt_h"/>
                                          </p:val>
                                        </p:tav>
                                      </p:tavLst>
                                    </p:anim>
                                    <p:animEffect transition="in" filter="fade">
                                      <p:cBhvr>
                                        <p:cTn id="25" dur="500"/>
                                        <p:tgtEl>
                                          <p:spTgt spid="114"/>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par>
                          <p:cTn id="31" fill="hold">
                            <p:stCondLst>
                              <p:cond delay="2750"/>
                            </p:stCondLst>
                            <p:childTnLst>
                              <p:par>
                                <p:cTn id="32" presetID="42" presetClass="entr" presetSubtype="0" fill="hold" grpId="0" nodeType="afterEffect">
                                  <p:stCondLst>
                                    <p:cond delay="25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500"/>
                                        <p:tgtEl>
                                          <p:spTgt spid="109"/>
                                        </p:tgtEl>
                                      </p:cBhvr>
                                    </p:animEffect>
                                    <p:anim calcmode="lin" valueType="num">
                                      <p:cBhvr>
                                        <p:cTn id="35" dur="500" fill="hold"/>
                                        <p:tgtEl>
                                          <p:spTgt spid="109"/>
                                        </p:tgtEl>
                                        <p:attrNameLst>
                                          <p:attrName>ppt_x</p:attrName>
                                        </p:attrNameLst>
                                      </p:cBhvr>
                                      <p:tavLst>
                                        <p:tav tm="0">
                                          <p:val>
                                            <p:strVal val="#ppt_x"/>
                                          </p:val>
                                        </p:tav>
                                        <p:tav tm="100000">
                                          <p:val>
                                            <p:strVal val="#ppt_x"/>
                                          </p:val>
                                        </p:tav>
                                      </p:tavLst>
                                    </p:anim>
                                    <p:anim calcmode="lin" valueType="num">
                                      <p:cBhvr>
                                        <p:cTn id="36" dur="500" fill="hold"/>
                                        <p:tgtEl>
                                          <p:spTgt spid="10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nodeType="afterEffect">
                                  <p:stCondLst>
                                    <p:cond delay="25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anim calcmode="lin" valueType="num">
                                      <p:cBhvr>
                                        <p:cTn id="41" dur="500" fill="hold"/>
                                        <p:tgtEl>
                                          <p:spTgt spid="100"/>
                                        </p:tgtEl>
                                        <p:attrNameLst>
                                          <p:attrName>ppt_x</p:attrName>
                                        </p:attrNameLst>
                                      </p:cBhvr>
                                      <p:tavLst>
                                        <p:tav tm="0">
                                          <p:val>
                                            <p:strVal val="#ppt_x"/>
                                          </p:val>
                                        </p:tav>
                                        <p:tav tm="100000">
                                          <p:val>
                                            <p:strVal val="#ppt_x"/>
                                          </p:val>
                                        </p:tav>
                                      </p:tavLst>
                                    </p:anim>
                                    <p:anim calcmode="lin" valueType="num">
                                      <p:cBhvr>
                                        <p:cTn id="42" dur="500" fill="hold"/>
                                        <p:tgtEl>
                                          <p:spTgt spid="100"/>
                                        </p:tgtEl>
                                        <p:attrNameLst>
                                          <p:attrName>ppt_y</p:attrName>
                                        </p:attrNameLst>
                                      </p:cBhvr>
                                      <p:tavLst>
                                        <p:tav tm="0">
                                          <p:val>
                                            <p:strVal val="#ppt_y+.1"/>
                                          </p:val>
                                        </p:tav>
                                        <p:tav tm="100000">
                                          <p:val>
                                            <p:strVal val="#ppt_y"/>
                                          </p:val>
                                        </p:tav>
                                      </p:tavLst>
                                    </p:anim>
                                  </p:childTnLst>
                                </p:cTn>
                              </p:par>
                            </p:childTnLst>
                          </p:cTn>
                        </p:par>
                        <p:par>
                          <p:cTn id="43" fill="hold">
                            <p:stCondLst>
                              <p:cond delay="4250"/>
                            </p:stCondLst>
                            <p:childTnLst>
                              <p:par>
                                <p:cTn id="44" presetID="53" presetClass="entr" presetSubtype="16"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anim calcmode="lin" valueType="num">
                                      <p:cBhvr>
                                        <p:cTn id="46" dur="500" fill="hold"/>
                                        <p:tgtEl>
                                          <p:spTgt spid="117"/>
                                        </p:tgtEl>
                                        <p:attrNameLst>
                                          <p:attrName>ppt_w</p:attrName>
                                        </p:attrNameLst>
                                      </p:cBhvr>
                                      <p:tavLst>
                                        <p:tav tm="0">
                                          <p:val>
                                            <p:fltVal val="0"/>
                                          </p:val>
                                        </p:tav>
                                        <p:tav tm="100000">
                                          <p:val>
                                            <p:strVal val="#ppt_w"/>
                                          </p:val>
                                        </p:tav>
                                      </p:tavLst>
                                    </p:anim>
                                    <p:anim calcmode="lin" valueType="num">
                                      <p:cBhvr>
                                        <p:cTn id="47" dur="500" fill="hold"/>
                                        <p:tgtEl>
                                          <p:spTgt spid="117"/>
                                        </p:tgtEl>
                                        <p:attrNameLst>
                                          <p:attrName>ppt_h</p:attrName>
                                        </p:attrNameLst>
                                      </p:cBhvr>
                                      <p:tavLst>
                                        <p:tav tm="0">
                                          <p:val>
                                            <p:fltVal val="0"/>
                                          </p:val>
                                        </p:tav>
                                        <p:tav tm="100000">
                                          <p:val>
                                            <p:strVal val="#ppt_h"/>
                                          </p:val>
                                        </p:tav>
                                      </p:tavLst>
                                    </p:anim>
                                    <p:animEffect transition="in" filter="fade">
                                      <p:cBhvr>
                                        <p:cTn id="48" dur="500"/>
                                        <p:tgtEl>
                                          <p:spTgt spid="117"/>
                                        </p:tgtEl>
                                      </p:cBhvr>
                                    </p:animEffect>
                                  </p:childTnLst>
                                </p:cTn>
                              </p:par>
                              <p:par>
                                <p:cTn id="49" presetID="53" presetClass="entr" presetSubtype="16"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500"/>
                                        <p:tgtEl>
                                          <p:spTgt spid="110"/>
                                        </p:tgtEl>
                                      </p:cBhvr>
                                    </p:animEffect>
                                    <p:anim calcmode="lin" valueType="num">
                                      <p:cBhvr>
                                        <p:cTn id="58" dur="500" fill="hold"/>
                                        <p:tgtEl>
                                          <p:spTgt spid="110"/>
                                        </p:tgtEl>
                                        <p:attrNameLst>
                                          <p:attrName>ppt_x</p:attrName>
                                        </p:attrNameLst>
                                      </p:cBhvr>
                                      <p:tavLst>
                                        <p:tav tm="0">
                                          <p:val>
                                            <p:strVal val="#ppt_x"/>
                                          </p:val>
                                        </p:tav>
                                        <p:tav tm="100000">
                                          <p:val>
                                            <p:strVal val="#ppt_x"/>
                                          </p:val>
                                        </p:tav>
                                      </p:tavLst>
                                    </p:anim>
                                    <p:anim calcmode="lin" valueType="num">
                                      <p:cBhvr>
                                        <p:cTn id="59" dur="500" fill="hold"/>
                                        <p:tgtEl>
                                          <p:spTgt spid="110"/>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2" presetClass="entr" presetSubtype="0" fill="hold" nodeType="afterEffect">
                                  <p:stCondLst>
                                    <p:cond delay="25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anim calcmode="lin" valueType="num">
                                      <p:cBhvr>
                                        <p:cTn id="64" dur="500" fill="hold"/>
                                        <p:tgtEl>
                                          <p:spTgt spid="96"/>
                                        </p:tgtEl>
                                        <p:attrNameLst>
                                          <p:attrName>ppt_x</p:attrName>
                                        </p:attrNameLst>
                                      </p:cBhvr>
                                      <p:tavLst>
                                        <p:tav tm="0">
                                          <p:val>
                                            <p:strVal val="#ppt_x"/>
                                          </p:val>
                                        </p:tav>
                                        <p:tav tm="100000">
                                          <p:val>
                                            <p:strVal val="#ppt_x"/>
                                          </p:val>
                                        </p:tav>
                                      </p:tavLst>
                                    </p:anim>
                                    <p:anim calcmode="lin" valueType="num">
                                      <p:cBhvr>
                                        <p:cTn id="65" dur="500" fill="hold"/>
                                        <p:tgtEl>
                                          <p:spTgt spid="96"/>
                                        </p:tgtEl>
                                        <p:attrNameLst>
                                          <p:attrName>ppt_y</p:attrName>
                                        </p:attrNameLst>
                                      </p:cBhvr>
                                      <p:tavLst>
                                        <p:tav tm="0">
                                          <p:val>
                                            <p:strVal val="#ppt_y+.1"/>
                                          </p:val>
                                        </p:tav>
                                        <p:tav tm="100000">
                                          <p:val>
                                            <p:strVal val="#ppt_y"/>
                                          </p:val>
                                        </p:tav>
                                      </p:tavLst>
                                    </p:anim>
                                  </p:childTnLst>
                                </p:cTn>
                              </p:par>
                            </p:childTnLst>
                          </p:cTn>
                        </p:par>
                        <p:par>
                          <p:cTn id="66" fill="hold">
                            <p:stCondLst>
                              <p:cond delay="6250"/>
                            </p:stCondLst>
                            <p:childTnLst>
                              <p:par>
                                <p:cTn id="67" presetID="53" presetClass="entr" presetSubtype="16"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anim calcmode="lin" valueType="num">
                                      <p:cBhvr>
                                        <p:cTn id="69" dur="500" fill="hold"/>
                                        <p:tgtEl>
                                          <p:spTgt spid="120"/>
                                        </p:tgtEl>
                                        <p:attrNameLst>
                                          <p:attrName>ppt_w</p:attrName>
                                        </p:attrNameLst>
                                      </p:cBhvr>
                                      <p:tavLst>
                                        <p:tav tm="0">
                                          <p:val>
                                            <p:fltVal val="0"/>
                                          </p:val>
                                        </p:tav>
                                        <p:tav tm="100000">
                                          <p:val>
                                            <p:strVal val="#ppt_w"/>
                                          </p:val>
                                        </p:tav>
                                      </p:tavLst>
                                    </p:anim>
                                    <p:anim calcmode="lin" valueType="num">
                                      <p:cBhvr>
                                        <p:cTn id="70" dur="500" fill="hold"/>
                                        <p:tgtEl>
                                          <p:spTgt spid="120"/>
                                        </p:tgtEl>
                                        <p:attrNameLst>
                                          <p:attrName>ppt_h</p:attrName>
                                        </p:attrNameLst>
                                      </p:cBhvr>
                                      <p:tavLst>
                                        <p:tav tm="0">
                                          <p:val>
                                            <p:fltVal val="0"/>
                                          </p:val>
                                        </p:tav>
                                        <p:tav tm="100000">
                                          <p:val>
                                            <p:strVal val="#ppt_h"/>
                                          </p:val>
                                        </p:tav>
                                      </p:tavLst>
                                    </p:anim>
                                    <p:animEffect transition="in" filter="fade">
                                      <p:cBhvr>
                                        <p:cTn id="71" dur="500"/>
                                        <p:tgtEl>
                                          <p:spTgt spid="120"/>
                                        </p:tgtEl>
                                      </p:cBhvr>
                                    </p:animEffect>
                                  </p:childTnLst>
                                </p:cTn>
                              </p:par>
                              <p:par>
                                <p:cTn id="72" presetID="53" presetClass="entr" presetSubtype="16"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p:cTn id="74" dur="500" fill="hold"/>
                                        <p:tgtEl>
                                          <p:spTgt spid="9"/>
                                        </p:tgtEl>
                                        <p:attrNameLst>
                                          <p:attrName>ppt_w</p:attrName>
                                        </p:attrNameLst>
                                      </p:cBhvr>
                                      <p:tavLst>
                                        <p:tav tm="0">
                                          <p:val>
                                            <p:fltVal val="0"/>
                                          </p:val>
                                        </p:tav>
                                        <p:tav tm="100000">
                                          <p:val>
                                            <p:strVal val="#ppt_w"/>
                                          </p:val>
                                        </p:tav>
                                      </p:tavLst>
                                    </p:anim>
                                    <p:anim calcmode="lin" valueType="num">
                                      <p:cBhvr>
                                        <p:cTn id="75" dur="500" fill="hold"/>
                                        <p:tgtEl>
                                          <p:spTgt spid="9"/>
                                        </p:tgtEl>
                                        <p:attrNameLst>
                                          <p:attrName>ppt_h</p:attrName>
                                        </p:attrNameLst>
                                      </p:cBhvr>
                                      <p:tavLst>
                                        <p:tav tm="0">
                                          <p:val>
                                            <p:fltVal val="0"/>
                                          </p:val>
                                        </p:tav>
                                        <p:tav tm="100000">
                                          <p:val>
                                            <p:strVal val="#ppt_h"/>
                                          </p:val>
                                        </p:tav>
                                      </p:tavLst>
                                    </p:anim>
                                    <p:animEffect transition="in" filter="fade">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question</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1" cy="6858000"/>
            <a:chOff x="718505" y="-1"/>
            <a:chExt cx="869233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56"/>
          <p:cNvSpPr txBox="1"/>
          <p:nvPr/>
        </p:nvSpPr>
        <p:spPr>
          <a:xfrm>
            <a:off x="2918358" y="427297"/>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问题陈述</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
        <p:nvSpPr>
          <p:cNvPr id="75" name="Oval 23"/>
          <p:cNvSpPr/>
          <p:nvPr/>
        </p:nvSpPr>
        <p:spPr>
          <a:xfrm>
            <a:off x="3841208" y="3364683"/>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24"/>
          <p:cNvSpPr/>
          <p:nvPr/>
        </p:nvSpPr>
        <p:spPr>
          <a:xfrm>
            <a:off x="5861974" y="3508230"/>
            <a:ext cx="935542" cy="935542"/>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25"/>
          <p:cNvSpPr/>
          <p:nvPr/>
        </p:nvSpPr>
        <p:spPr>
          <a:xfrm>
            <a:off x="6987346" y="3611922"/>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6"/>
          <p:cNvSpPr/>
          <p:nvPr/>
        </p:nvSpPr>
        <p:spPr>
          <a:xfrm>
            <a:off x="8358948" y="3115340"/>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1805" y="3318197"/>
            <a:ext cx="571750" cy="571750"/>
          </a:xfrm>
          <a:prstGeom prst="rect">
            <a:avLst/>
          </a:prstGeom>
        </p:spPr>
      </p:pic>
      <p:pic>
        <p:nvPicPr>
          <p:cNvPr id="95"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8297" y="3890334"/>
            <a:ext cx="814778" cy="814778"/>
          </a:xfrm>
          <a:prstGeom prst="rect">
            <a:avLst/>
          </a:prstGeom>
        </p:spPr>
      </p:pic>
      <p:pic>
        <p:nvPicPr>
          <p:cNvPr id="111"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887" y="3664040"/>
            <a:ext cx="622302" cy="622300"/>
          </a:xfrm>
          <a:prstGeom prst="rect">
            <a:avLst/>
          </a:prstGeom>
        </p:spPr>
      </p:pic>
      <p:grpSp>
        <p:nvGrpSpPr>
          <p:cNvPr id="126" name="Group 104"/>
          <p:cNvGrpSpPr/>
          <p:nvPr/>
        </p:nvGrpSpPr>
        <p:grpSpPr>
          <a:xfrm>
            <a:off x="3594487" y="2699093"/>
            <a:ext cx="988771" cy="707135"/>
            <a:chOff x="4432701" y="2054542"/>
            <a:chExt cx="988771" cy="707135"/>
          </a:xfrm>
        </p:grpSpPr>
        <p:cxnSp>
          <p:nvCxnSpPr>
            <p:cNvPr id="127" name="Straight Connector 59"/>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28" name="Straight Connector 60"/>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2" name="Group 65"/>
          <p:cNvGrpSpPr/>
          <p:nvPr/>
        </p:nvGrpSpPr>
        <p:grpSpPr>
          <a:xfrm flipH="1">
            <a:off x="8839677" y="1782934"/>
            <a:ext cx="814165" cy="1326589"/>
            <a:chOff x="1801222" y="3059827"/>
            <a:chExt cx="853629" cy="707135"/>
          </a:xfrm>
        </p:grpSpPr>
        <p:cxnSp>
          <p:nvCxnSpPr>
            <p:cNvPr id="133" name="Straight Connector 66"/>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4" name="Straight Connector 67"/>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35" name="Group 68"/>
          <p:cNvGrpSpPr/>
          <p:nvPr/>
        </p:nvGrpSpPr>
        <p:grpSpPr>
          <a:xfrm flipH="1" flipV="1">
            <a:off x="7620660" y="4983524"/>
            <a:ext cx="842991" cy="505342"/>
            <a:chOff x="1811860" y="3261620"/>
            <a:chExt cx="842991" cy="505342"/>
          </a:xfrm>
        </p:grpSpPr>
        <p:cxnSp>
          <p:nvCxnSpPr>
            <p:cNvPr id="136" name="Straight Connector 69"/>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37" name="Straight Connector 70"/>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8" name="Group 71"/>
          <p:cNvGrpSpPr/>
          <p:nvPr/>
        </p:nvGrpSpPr>
        <p:grpSpPr>
          <a:xfrm flipH="1">
            <a:off x="6282666" y="2306861"/>
            <a:ext cx="858010" cy="1297213"/>
            <a:chOff x="1976797" y="2950736"/>
            <a:chExt cx="459234" cy="694309"/>
          </a:xfrm>
        </p:grpSpPr>
        <p:cxnSp>
          <p:nvCxnSpPr>
            <p:cNvPr id="139" name="Straight Connector 72"/>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40" name="Straight Connector 73"/>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45" name="Group 105"/>
          <p:cNvGrpSpPr/>
          <p:nvPr/>
        </p:nvGrpSpPr>
        <p:grpSpPr>
          <a:xfrm>
            <a:off x="1975119" y="1768277"/>
            <a:ext cx="2058556" cy="1217756"/>
            <a:chOff x="2838604" y="1359188"/>
            <a:chExt cx="1843313" cy="1084440"/>
          </a:xfrm>
        </p:grpSpPr>
        <p:sp>
          <p:nvSpPr>
            <p:cNvPr id="146" name="TextBox 80"/>
            <p:cNvSpPr txBox="1"/>
            <p:nvPr/>
          </p:nvSpPr>
          <p:spPr>
            <a:xfrm>
              <a:off x="3707888" y="1552263"/>
              <a:ext cx="724812" cy="461665"/>
            </a:xfrm>
            <a:prstGeom prst="rect">
              <a:avLst/>
            </a:prstGeom>
            <a:noFill/>
          </p:spPr>
          <p:txBody>
            <a:bodyPr wrap="square" rtlCol="0">
              <a:spAutoFit/>
            </a:bodyPr>
            <a:lstStyle/>
            <a:p>
              <a:pPr algn="r"/>
              <a:endParaRPr lang="en-US" sz="2400" dirty="0">
                <a:solidFill>
                  <a:srgbClr val="03A1A4"/>
                </a:solidFill>
                <a:latin typeface="Tw Cen MT" panose="020B0602020104020603" pitchFamily="34" charset="0"/>
              </a:endParaRPr>
            </a:p>
          </p:txBody>
        </p:sp>
        <p:sp>
          <p:nvSpPr>
            <p:cNvPr id="147" name="TextBox 81"/>
            <p:cNvSpPr txBox="1"/>
            <p:nvPr/>
          </p:nvSpPr>
          <p:spPr>
            <a:xfrm>
              <a:off x="3088829" y="1359188"/>
              <a:ext cx="1387320" cy="400110"/>
            </a:xfrm>
            <a:prstGeom prst="rect">
              <a:avLst/>
            </a:prstGeom>
            <a:noFill/>
          </p:spPr>
          <p:txBody>
            <a:bodyPr wrap="square" rtlCol="0">
              <a:spAutoFit/>
            </a:bodyPr>
            <a:lstStyle/>
            <a:p>
              <a:pPr algn="r"/>
              <a:r>
                <a:rPr lang="zh-CN" altLang="en-US" sz="2000" b="1" dirty="0">
                  <a:solidFill>
                    <a:srgbClr val="03A1A4"/>
                  </a:solidFill>
                  <a:latin typeface="+mn-ea"/>
                </a:rPr>
                <a:t>适用性？</a:t>
              </a:r>
              <a:endParaRPr lang="en-US" sz="2000" b="1" dirty="0">
                <a:solidFill>
                  <a:srgbClr val="03A1A4"/>
                </a:solidFill>
                <a:latin typeface="+mn-ea"/>
              </a:endParaRPr>
            </a:p>
          </p:txBody>
        </p:sp>
        <p:sp>
          <p:nvSpPr>
            <p:cNvPr id="148" name="TextBox 82"/>
            <p:cNvSpPr txBox="1"/>
            <p:nvPr/>
          </p:nvSpPr>
          <p:spPr>
            <a:xfrm>
              <a:off x="2838604" y="1703606"/>
              <a:ext cx="1843313" cy="740022"/>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是否真的具备撰写操作系统内核所需的全部特性</a:t>
              </a:r>
              <a:r>
                <a:rPr lang="en-US" altLang="zh-CN" sz="1600" b="1" dirty="0">
                  <a:solidFill>
                    <a:srgbClr val="A6A6A6"/>
                  </a:solidFill>
                  <a:latin typeface="Tw Cen MT" panose="020B0602020104020603" pitchFamily="34" charset="0"/>
                </a:rPr>
                <a:t>?</a:t>
              </a:r>
              <a:endParaRPr lang="en-US" sz="1600" b="1" dirty="0">
                <a:solidFill>
                  <a:srgbClr val="A6A6A6"/>
                </a:solidFill>
                <a:latin typeface="Tw Cen MT" panose="020B0602020104020603" pitchFamily="34" charset="0"/>
              </a:endParaRPr>
            </a:p>
          </p:txBody>
        </p:sp>
      </p:grpSp>
      <p:grpSp>
        <p:nvGrpSpPr>
          <p:cNvPr id="149" name="Group 108"/>
          <p:cNvGrpSpPr/>
          <p:nvPr/>
        </p:nvGrpSpPr>
        <p:grpSpPr>
          <a:xfrm>
            <a:off x="9559460" y="838641"/>
            <a:ext cx="2144314" cy="1445551"/>
            <a:chOff x="10159800" y="1768885"/>
            <a:chExt cx="2144314" cy="1445551"/>
          </a:xfrm>
        </p:grpSpPr>
        <p:sp>
          <p:nvSpPr>
            <p:cNvPr id="150" name="TextBox 86"/>
            <p:cNvSpPr txBox="1"/>
            <p:nvPr/>
          </p:nvSpPr>
          <p:spPr>
            <a:xfrm>
              <a:off x="10405055" y="2198594"/>
              <a:ext cx="724812" cy="461665"/>
            </a:xfrm>
            <a:prstGeom prst="rect">
              <a:avLst/>
            </a:prstGeom>
            <a:noFill/>
          </p:spPr>
          <p:txBody>
            <a:bodyPr wrap="square" rtlCol="0">
              <a:spAutoFit/>
            </a:bodyPr>
            <a:lstStyle/>
            <a:p>
              <a:endParaRPr lang="en-US" sz="2400" dirty="0">
                <a:solidFill>
                  <a:srgbClr val="EF3078"/>
                </a:solidFill>
                <a:latin typeface="Tw Cen MT" panose="020B0602020104020603" pitchFamily="34" charset="0"/>
              </a:endParaRPr>
            </a:p>
          </p:txBody>
        </p:sp>
        <p:sp>
          <p:nvSpPr>
            <p:cNvPr id="151" name="TextBox 87"/>
            <p:cNvSpPr txBox="1"/>
            <p:nvPr/>
          </p:nvSpPr>
          <p:spPr>
            <a:xfrm>
              <a:off x="10462803" y="1768885"/>
              <a:ext cx="1841311" cy="400110"/>
            </a:xfrm>
            <a:prstGeom prst="rect">
              <a:avLst/>
            </a:prstGeom>
            <a:noFill/>
          </p:spPr>
          <p:txBody>
            <a:bodyPr wrap="square" rtlCol="0">
              <a:spAutoFit/>
            </a:bodyPr>
            <a:lstStyle/>
            <a:p>
              <a:r>
                <a:rPr lang="zh-CN" altLang="en-US" sz="2000" b="1" dirty="0">
                  <a:solidFill>
                    <a:srgbClr val="EF3078"/>
                  </a:solidFill>
                  <a:latin typeface="Tw Cen MT" panose="020B0602020104020603" pitchFamily="34" charset="0"/>
                </a:rPr>
                <a:t>性能评估？</a:t>
              </a:r>
              <a:endParaRPr lang="en-US" sz="2000" b="1" dirty="0">
                <a:solidFill>
                  <a:srgbClr val="EF3078"/>
                </a:solidFill>
                <a:latin typeface="Tw Cen MT" panose="020B0602020104020603" pitchFamily="34" charset="0"/>
              </a:endParaRPr>
            </a:p>
          </p:txBody>
        </p:sp>
        <p:sp>
          <p:nvSpPr>
            <p:cNvPr id="152" name="TextBox 88"/>
            <p:cNvSpPr txBox="1"/>
            <p:nvPr/>
          </p:nvSpPr>
          <p:spPr>
            <a:xfrm>
              <a:off x="10159800" y="2137218"/>
              <a:ext cx="1841310" cy="1077218"/>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在性能、内存管理、并发控制等方面是否足够出色</a:t>
              </a:r>
              <a:r>
                <a:rPr lang="en-US" altLang="zh-CN" sz="1600" b="1" dirty="0">
                  <a:solidFill>
                    <a:srgbClr val="A6A6A6"/>
                  </a:solidFill>
                  <a:latin typeface="Tw Cen MT" panose="020B0602020104020603" pitchFamily="34" charset="0"/>
                </a:rPr>
                <a:t>?</a:t>
              </a:r>
              <a:endParaRPr lang="en-US" altLang="zh-CN" sz="1600" b="1" dirty="0">
                <a:solidFill>
                  <a:srgbClr val="A6A6A6"/>
                </a:solidFill>
                <a:latin typeface="Tw Cen MT" panose="020B0602020104020603" pitchFamily="34" charset="0"/>
              </a:endParaRPr>
            </a:p>
            <a:p>
              <a:pPr algn="r"/>
              <a:r>
                <a:rPr lang="zh-CN" altLang="en-US" sz="1600" b="1" dirty="0">
                  <a:solidFill>
                    <a:srgbClr val="A6A6A6"/>
                  </a:solidFill>
                  <a:latin typeface="Tw Cen MT" panose="020B0602020104020603" pitchFamily="34" charset="0"/>
                </a:rPr>
                <a:t>如何定量分析？</a:t>
              </a:r>
              <a:endParaRPr lang="en-US" altLang="zh-CN" sz="1600" b="1" dirty="0">
                <a:solidFill>
                  <a:srgbClr val="A6A6A6"/>
                </a:solidFill>
                <a:latin typeface="Tw Cen MT" panose="020B0602020104020603" pitchFamily="34" charset="0"/>
              </a:endParaRPr>
            </a:p>
          </p:txBody>
        </p:sp>
      </p:grpSp>
      <p:grpSp>
        <p:nvGrpSpPr>
          <p:cNvPr id="153" name="Group 107"/>
          <p:cNvGrpSpPr/>
          <p:nvPr/>
        </p:nvGrpSpPr>
        <p:grpSpPr>
          <a:xfrm>
            <a:off x="8463651" y="4922006"/>
            <a:ext cx="1666472" cy="1395645"/>
            <a:chOff x="9146176" y="5576515"/>
            <a:chExt cx="1666472" cy="1395645"/>
          </a:xfrm>
        </p:grpSpPr>
        <p:sp>
          <p:nvSpPr>
            <p:cNvPr id="155" name="TextBox 90"/>
            <p:cNvSpPr txBox="1"/>
            <p:nvPr/>
          </p:nvSpPr>
          <p:spPr>
            <a:xfrm>
              <a:off x="9152127" y="5576515"/>
              <a:ext cx="1509182" cy="400110"/>
            </a:xfrm>
            <a:prstGeom prst="rect">
              <a:avLst/>
            </a:prstGeom>
            <a:noFill/>
          </p:spPr>
          <p:txBody>
            <a:bodyPr wrap="square" rtlCol="0">
              <a:spAutoFit/>
            </a:bodyPr>
            <a:lstStyle/>
            <a:p>
              <a:r>
                <a:rPr lang="zh-CN" altLang="en-US" sz="2000" b="1" dirty="0">
                  <a:solidFill>
                    <a:srgbClr val="00B0F0"/>
                  </a:solidFill>
                  <a:latin typeface="Tw Cen MT" panose="020B0602020104020603" pitchFamily="34" charset="0"/>
                </a:rPr>
                <a:t>生态系统？</a:t>
              </a:r>
              <a:endParaRPr lang="en-US" sz="2000" b="1" dirty="0">
                <a:solidFill>
                  <a:srgbClr val="00B0F0"/>
                </a:solidFill>
                <a:latin typeface="Tw Cen MT" panose="020B0602020104020603" pitchFamily="34" charset="0"/>
              </a:endParaRPr>
            </a:p>
          </p:txBody>
        </p:sp>
        <p:sp>
          <p:nvSpPr>
            <p:cNvPr id="156" name="TextBox 91"/>
            <p:cNvSpPr txBox="1"/>
            <p:nvPr/>
          </p:nvSpPr>
          <p:spPr>
            <a:xfrm>
              <a:off x="9146176" y="5894942"/>
              <a:ext cx="1666472" cy="1077218"/>
            </a:xfrm>
            <a:prstGeom prst="rect">
              <a:avLst/>
            </a:prstGeom>
            <a:noFill/>
          </p:spPr>
          <p:txBody>
            <a:bodyPr wrap="square" rtlCol="0">
              <a:spAutoFit/>
            </a:bodyPr>
            <a:lstStyle/>
            <a:p>
              <a:r>
                <a:rPr lang="en-US" altLang="zh-CN" sz="1600" b="1" dirty="0">
                  <a:solidFill>
                    <a:srgbClr val="A6A6A6"/>
                  </a:solidFill>
                  <a:latin typeface="Tw Cen MT" panose="020B0602020104020603" pitchFamily="34" charset="0"/>
                </a:rPr>
                <a:t>Linux</a:t>
              </a:r>
              <a:r>
                <a:rPr lang="zh-CN" altLang="en-US" sz="1600" b="1" dirty="0">
                  <a:solidFill>
                    <a:srgbClr val="A6A6A6"/>
                  </a:solidFill>
                  <a:latin typeface="Tw Cen MT" panose="020B0602020104020603" pitchFamily="34" charset="0"/>
                </a:rPr>
                <a:t>包括大量的用户态工具和库，如何与</a:t>
              </a: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版内核兼容？</a:t>
              </a:r>
              <a:endParaRPr lang="en-US" sz="1600" b="1" dirty="0">
                <a:solidFill>
                  <a:srgbClr val="A6A6A6"/>
                </a:solidFill>
                <a:latin typeface="Tw Cen MT" panose="020B0602020104020603" pitchFamily="34" charset="0"/>
              </a:endParaRPr>
            </a:p>
          </p:txBody>
        </p:sp>
      </p:grpSp>
      <p:grpSp>
        <p:nvGrpSpPr>
          <p:cNvPr id="157" name="Group 106"/>
          <p:cNvGrpSpPr/>
          <p:nvPr/>
        </p:nvGrpSpPr>
        <p:grpSpPr>
          <a:xfrm>
            <a:off x="7060412" y="1782934"/>
            <a:ext cx="1666472" cy="968368"/>
            <a:chOff x="7742937" y="2085925"/>
            <a:chExt cx="1666472" cy="968368"/>
          </a:xfrm>
        </p:grpSpPr>
        <p:sp>
          <p:nvSpPr>
            <p:cNvPr id="158" name="TextBox 92"/>
            <p:cNvSpPr txBox="1"/>
            <p:nvPr/>
          </p:nvSpPr>
          <p:spPr>
            <a:xfrm>
              <a:off x="7840984" y="2085925"/>
              <a:ext cx="724812" cy="461665"/>
            </a:xfrm>
            <a:prstGeom prst="rect">
              <a:avLst/>
            </a:prstGeom>
            <a:noFill/>
          </p:spPr>
          <p:txBody>
            <a:bodyPr wrap="square" rtlCol="0">
              <a:spAutoFit/>
            </a:bodyPr>
            <a:lstStyle/>
            <a:p>
              <a:endParaRPr lang="en-US" sz="2400" dirty="0">
                <a:solidFill>
                  <a:srgbClr val="385723"/>
                </a:solidFill>
                <a:latin typeface="Tw Cen MT" panose="020B0602020104020603" pitchFamily="34" charset="0"/>
              </a:endParaRPr>
            </a:p>
          </p:txBody>
        </p:sp>
        <p:sp>
          <p:nvSpPr>
            <p:cNvPr id="159" name="TextBox 93"/>
            <p:cNvSpPr txBox="1"/>
            <p:nvPr/>
          </p:nvSpPr>
          <p:spPr>
            <a:xfrm>
              <a:off x="7857010" y="2103776"/>
              <a:ext cx="1387320" cy="400110"/>
            </a:xfrm>
            <a:prstGeom prst="rect">
              <a:avLst/>
            </a:prstGeom>
            <a:noFill/>
          </p:spPr>
          <p:txBody>
            <a:bodyPr wrap="square" rtlCol="0">
              <a:spAutoFit/>
            </a:bodyPr>
            <a:lstStyle/>
            <a:p>
              <a:r>
                <a:rPr lang="zh-CN" altLang="en-US" sz="2000" b="1" dirty="0">
                  <a:solidFill>
                    <a:srgbClr val="385723"/>
                  </a:solidFill>
                  <a:latin typeface="Tw Cen MT" panose="020B0602020104020603" pitchFamily="34" charset="0"/>
                </a:rPr>
                <a:t>如何重构？</a:t>
              </a:r>
              <a:endParaRPr lang="en-US" sz="2000" b="1" dirty="0">
                <a:solidFill>
                  <a:srgbClr val="385723"/>
                </a:solidFill>
                <a:latin typeface="Tw Cen MT" panose="020B0602020104020603" pitchFamily="34" charset="0"/>
              </a:endParaRPr>
            </a:p>
          </p:txBody>
        </p:sp>
        <p:sp>
          <p:nvSpPr>
            <p:cNvPr id="160" name="TextBox 94"/>
            <p:cNvSpPr txBox="1"/>
            <p:nvPr/>
          </p:nvSpPr>
          <p:spPr>
            <a:xfrm>
              <a:off x="7742937" y="2469518"/>
              <a:ext cx="1666472" cy="584775"/>
            </a:xfrm>
            <a:prstGeom prst="rect">
              <a:avLst/>
            </a:prstGeom>
            <a:noFill/>
          </p:spPr>
          <p:txBody>
            <a:bodyPr wrap="square" rtlCol="0">
              <a:spAutoFit/>
            </a:bodyPr>
            <a:lstStyle/>
            <a:p>
              <a:r>
                <a:rPr lang="zh-CN" altLang="en-US" sz="1600" b="1" dirty="0">
                  <a:solidFill>
                    <a:srgbClr val="A6A6A6"/>
                  </a:solidFill>
                  <a:latin typeface="Tw Cen MT" panose="020B0602020104020603" pitchFamily="34" charset="0"/>
                </a:rPr>
                <a:t>如何制定合理的重构策略？</a:t>
              </a:r>
              <a:endParaRPr lang="en-US" sz="1600" dirty="0">
                <a:solidFill>
                  <a:srgbClr val="A6A6A6"/>
                </a:solidFill>
                <a:latin typeface="Tw Cen MT" panose="020B0602020104020603" pitchFamily="34" charset="0"/>
              </a:endParaRPr>
            </a:p>
          </p:txBody>
        </p:sp>
      </p:grpSp>
      <p:sp>
        <p:nvSpPr>
          <p:cNvPr id="171" name="Google Shape;11734;p67"/>
          <p:cNvSpPr/>
          <p:nvPr/>
        </p:nvSpPr>
        <p:spPr>
          <a:xfrm>
            <a:off x="4268332" y="3589998"/>
            <a:ext cx="991328" cy="1332008"/>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1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Effect transition="in" filter="fade">
                                      <p:cBhvr>
                                        <p:cTn id="15" dur="500"/>
                                        <p:tgtEl>
                                          <p:spTgt spid="75"/>
                                        </p:tgtEl>
                                      </p:cBhvr>
                                    </p:animEffect>
                                  </p:childTnLst>
                                </p:cTn>
                              </p:par>
                            </p:childTnLst>
                          </p:cTn>
                        </p:par>
                        <p:par>
                          <p:cTn id="16" fill="hold">
                            <p:stCondLst>
                              <p:cond delay="1600"/>
                            </p:stCondLst>
                            <p:childTnLst>
                              <p:par>
                                <p:cTn id="17" presetID="10" presetClass="entr" presetSubtype="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500"/>
                                        <p:tgtEl>
                                          <p:spTgt spid="171"/>
                                        </p:tgtEl>
                                      </p:cBhvr>
                                    </p:animEffect>
                                  </p:childTnLst>
                                </p:cTn>
                              </p:par>
                            </p:childTnLst>
                          </p:cTn>
                        </p:par>
                        <p:par>
                          <p:cTn id="20" fill="hold">
                            <p:stCondLst>
                              <p:cond delay="2100"/>
                            </p:stCondLst>
                            <p:childTnLst>
                              <p:par>
                                <p:cTn id="21" presetID="22" presetClass="entr" presetSubtype="2" fill="hold" nodeType="afterEffect">
                                  <p:stCondLst>
                                    <p:cond delay="100"/>
                                  </p:stCondLst>
                                  <p:childTnLst>
                                    <p:set>
                                      <p:cBhvr>
                                        <p:cTn id="22" dur="1" fill="hold">
                                          <p:stCondLst>
                                            <p:cond delay="0"/>
                                          </p:stCondLst>
                                        </p:cTn>
                                        <p:tgtEl>
                                          <p:spTgt spid="126"/>
                                        </p:tgtEl>
                                        <p:attrNameLst>
                                          <p:attrName>style.visibility</p:attrName>
                                        </p:attrNameLst>
                                      </p:cBhvr>
                                      <p:to>
                                        <p:strVal val="visible"/>
                                      </p:to>
                                    </p:set>
                                    <p:animEffect transition="in" filter="wipe(right)">
                                      <p:cBhvr>
                                        <p:cTn id="23" dur="500"/>
                                        <p:tgtEl>
                                          <p:spTgt spid="126"/>
                                        </p:tgtEl>
                                      </p:cBhvr>
                                    </p:animEffect>
                                  </p:childTnLst>
                                </p:cTn>
                              </p:par>
                            </p:childTnLst>
                          </p:cTn>
                        </p:par>
                        <p:par>
                          <p:cTn id="24" fill="hold">
                            <p:stCondLst>
                              <p:cond delay="2700"/>
                            </p:stCondLst>
                            <p:childTnLst>
                              <p:par>
                                <p:cTn id="25" presetID="53" presetClass="entr" presetSubtype="16" fill="hold" nodeType="afterEffect">
                                  <p:stCondLst>
                                    <p:cond delay="100"/>
                                  </p:stCondLst>
                                  <p:childTnLst>
                                    <p:set>
                                      <p:cBhvr>
                                        <p:cTn id="26" dur="1" fill="hold">
                                          <p:stCondLst>
                                            <p:cond delay="0"/>
                                          </p:stCondLst>
                                        </p:cTn>
                                        <p:tgtEl>
                                          <p:spTgt spid="145"/>
                                        </p:tgtEl>
                                        <p:attrNameLst>
                                          <p:attrName>style.visibility</p:attrName>
                                        </p:attrNameLst>
                                      </p:cBhvr>
                                      <p:to>
                                        <p:strVal val="visible"/>
                                      </p:to>
                                    </p:set>
                                    <p:anim calcmode="lin" valueType="num">
                                      <p:cBhvr>
                                        <p:cTn id="27" dur="500" fill="hold"/>
                                        <p:tgtEl>
                                          <p:spTgt spid="145"/>
                                        </p:tgtEl>
                                        <p:attrNameLst>
                                          <p:attrName>ppt_w</p:attrName>
                                        </p:attrNameLst>
                                      </p:cBhvr>
                                      <p:tavLst>
                                        <p:tav tm="0">
                                          <p:val>
                                            <p:fltVal val="0"/>
                                          </p:val>
                                        </p:tav>
                                        <p:tav tm="100000">
                                          <p:val>
                                            <p:strVal val="#ppt_w"/>
                                          </p:val>
                                        </p:tav>
                                      </p:tavLst>
                                    </p:anim>
                                    <p:anim calcmode="lin" valueType="num">
                                      <p:cBhvr>
                                        <p:cTn id="28" dur="500" fill="hold"/>
                                        <p:tgtEl>
                                          <p:spTgt spid="145"/>
                                        </p:tgtEl>
                                        <p:attrNameLst>
                                          <p:attrName>ppt_h</p:attrName>
                                        </p:attrNameLst>
                                      </p:cBhvr>
                                      <p:tavLst>
                                        <p:tav tm="0">
                                          <p:val>
                                            <p:fltVal val="0"/>
                                          </p:val>
                                        </p:tav>
                                        <p:tav tm="100000">
                                          <p:val>
                                            <p:strVal val="#ppt_h"/>
                                          </p:val>
                                        </p:tav>
                                      </p:tavLst>
                                    </p:anim>
                                    <p:animEffect transition="in" filter="fade">
                                      <p:cBhvr>
                                        <p:cTn id="29" dur="500"/>
                                        <p:tgtEl>
                                          <p:spTgt spid="145"/>
                                        </p:tgtEl>
                                      </p:cBhvr>
                                    </p:animEffect>
                                  </p:childTnLst>
                                </p:cTn>
                              </p:par>
                            </p:childTnLst>
                          </p:cTn>
                        </p:par>
                        <p:par>
                          <p:cTn id="30" fill="hold">
                            <p:stCondLst>
                              <p:cond delay="3300"/>
                            </p:stCondLst>
                            <p:childTnLst>
                              <p:par>
                                <p:cTn id="31" presetID="53" presetClass="entr" presetSubtype="16" fill="hold" grpId="0" nodeType="afterEffect">
                                  <p:stCondLst>
                                    <p:cond delay="10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par>
                          <p:cTn id="36" fill="hold">
                            <p:stCondLst>
                              <p:cond delay="3900"/>
                            </p:stCondLst>
                            <p:childTnLst>
                              <p:par>
                                <p:cTn id="37" presetID="53" presetClass="entr" presetSubtype="16" fill="hold" nodeType="afterEffect">
                                  <p:stCondLst>
                                    <p:cond delay="100"/>
                                  </p:stCondLst>
                                  <p:childTnLst>
                                    <p:set>
                                      <p:cBhvr>
                                        <p:cTn id="38" dur="1" fill="hold">
                                          <p:stCondLst>
                                            <p:cond delay="0"/>
                                          </p:stCondLst>
                                        </p:cTn>
                                        <p:tgtEl>
                                          <p:spTgt spid="111"/>
                                        </p:tgtEl>
                                        <p:attrNameLst>
                                          <p:attrName>style.visibility</p:attrName>
                                        </p:attrNameLst>
                                      </p:cBhvr>
                                      <p:to>
                                        <p:strVal val="visible"/>
                                      </p:to>
                                    </p:set>
                                    <p:anim calcmode="lin" valueType="num">
                                      <p:cBhvr>
                                        <p:cTn id="39" dur="500" fill="hold"/>
                                        <p:tgtEl>
                                          <p:spTgt spid="111"/>
                                        </p:tgtEl>
                                        <p:attrNameLst>
                                          <p:attrName>ppt_w</p:attrName>
                                        </p:attrNameLst>
                                      </p:cBhvr>
                                      <p:tavLst>
                                        <p:tav tm="0">
                                          <p:val>
                                            <p:fltVal val="0"/>
                                          </p:val>
                                        </p:tav>
                                        <p:tav tm="100000">
                                          <p:val>
                                            <p:strVal val="#ppt_w"/>
                                          </p:val>
                                        </p:tav>
                                      </p:tavLst>
                                    </p:anim>
                                    <p:anim calcmode="lin" valueType="num">
                                      <p:cBhvr>
                                        <p:cTn id="40" dur="500" fill="hold"/>
                                        <p:tgtEl>
                                          <p:spTgt spid="111"/>
                                        </p:tgtEl>
                                        <p:attrNameLst>
                                          <p:attrName>ppt_h</p:attrName>
                                        </p:attrNameLst>
                                      </p:cBhvr>
                                      <p:tavLst>
                                        <p:tav tm="0">
                                          <p:val>
                                            <p:fltVal val="0"/>
                                          </p:val>
                                        </p:tav>
                                        <p:tav tm="100000">
                                          <p:val>
                                            <p:strVal val="#ppt_h"/>
                                          </p:val>
                                        </p:tav>
                                      </p:tavLst>
                                    </p:anim>
                                    <p:animEffect transition="in" filter="fade">
                                      <p:cBhvr>
                                        <p:cTn id="41" dur="500"/>
                                        <p:tgtEl>
                                          <p:spTgt spid="111"/>
                                        </p:tgtEl>
                                      </p:cBhvr>
                                    </p:animEffect>
                                  </p:childTnLst>
                                </p:cTn>
                              </p:par>
                            </p:childTnLst>
                          </p:cTn>
                        </p:par>
                        <p:par>
                          <p:cTn id="42" fill="hold">
                            <p:stCondLst>
                              <p:cond delay="4500"/>
                            </p:stCondLst>
                            <p:childTnLst>
                              <p:par>
                                <p:cTn id="43" presetID="22" presetClass="entr" presetSubtype="8" fill="hold" nodeType="afterEffect">
                                  <p:stCondLst>
                                    <p:cond delay="10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par>
                          <p:cTn id="46" fill="hold">
                            <p:stCondLst>
                              <p:cond delay="5100"/>
                            </p:stCondLst>
                            <p:childTnLst>
                              <p:par>
                                <p:cTn id="47" presetID="53" presetClass="entr" presetSubtype="16" fill="hold" nodeType="afterEffect">
                                  <p:stCondLst>
                                    <p:cond delay="100"/>
                                  </p:stCondLst>
                                  <p:childTnLst>
                                    <p:set>
                                      <p:cBhvr>
                                        <p:cTn id="48" dur="1" fill="hold">
                                          <p:stCondLst>
                                            <p:cond delay="0"/>
                                          </p:stCondLst>
                                        </p:cTn>
                                        <p:tgtEl>
                                          <p:spTgt spid="157"/>
                                        </p:tgtEl>
                                        <p:attrNameLst>
                                          <p:attrName>style.visibility</p:attrName>
                                        </p:attrNameLst>
                                      </p:cBhvr>
                                      <p:to>
                                        <p:strVal val="visible"/>
                                      </p:to>
                                    </p:set>
                                    <p:anim calcmode="lin" valueType="num">
                                      <p:cBhvr>
                                        <p:cTn id="49" dur="500" fill="hold"/>
                                        <p:tgtEl>
                                          <p:spTgt spid="157"/>
                                        </p:tgtEl>
                                        <p:attrNameLst>
                                          <p:attrName>ppt_w</p:attrName>
                                        </p:attrNameLst>
                                      </p:cBhvr>
                                      <p:tavLst>
                                        <p:tav tm="0">
                                          <p:val>
                                            <p:fltVal val="0"/>
                                          </p:val>
                                        </p:tav>
                                        <p:tav tm="100000">
                                          <p:val>
                                            <p:strVal val="#ppt_w"/>
                                          </p:val>
                                        </p:tav>
                                      </p:tavLst>
                                    </p:anim>
                                    <p:anim calcmode="lin" valueType="num">
                                      <p:cBhvr>
                                        <p:cTn id="50" dur="500" fill="hold"/>
                                        <p:tgtEl>
                                          <p:spTgt spid="157"/>
                                        </p:tgtEl>
                                        <p:attrNameLst>
                                          <p:attrName>ppt_h</p:attrName>
                                        </p:attrNameLst>
                                      </p:cBhvr>
                                      <p:tavLst>
                                        <p:tav tm="0">
                                          <p:val>
                                            <p:fltVal val="0"/>
                                          </p:val>
                                        </p:tav>
                                        <p:tav tm="100000">
                                          <p:val>
                                            <p:strVal val="#ppt_h"/>
                                          </p:val>
                                        </p:tav>
                                      </p:tavLst>
                                    </p:anim>
                                    <p:animEffect transition="in" filter="fade">
                                      <p:cBhvr>
                                        <p:cTn id="51" dur="500"/>
                                        <p:tgtEl>
                                          <p:spTgt spid="157"/>
                                        </p:tgtEl>
                                      </p:cBhvr>
                                    </p:animEffect>
                                  </p:childTnLst>
                                </p:cTn>
                              </p:par>
                            </p:childTnLst>
                          </p:cTn>
                        </p:par>
                        <p:par>
                          <p:cTn id="52" fill="hold">
                            <p:stCondLst>
                              <p:cond delay="5700"/>
                            </p:stCondLst>
                            <p:childTnLst>
                              <p:par>
                                <p:cTn id="53" presetID="53" presetClass="entr" presetSubtype="16" fill="hold" grpId="0" nodeType="afterEffect">
                                  <p:stCondLst>
                                    <p:cond delay="100"/>
                                  </p:stCondLst>
                                  <p:childTnLst>
                                    <p:set>
                                      <p:cBhvr>
                                        <p:cTn id="54" dur="1" fill="hold">
                                          <p:stCondLst>
                                            <p:cond delay="0"/>
                                          </p:stCondLst>
                                        </p:cTn>
                                        <p:tgtEl>
                                          <p:spTgt spid="77"/>
                                        </p:tgtEl>
                                        <p:attrNameLst>
                                          <p:attrName>style.visibility</p:attrName>
                                        </p:attrNameLst>
                                      </p:cBhvr>
                                      <p:to>
                                        <p:strVal val="visible"/>
                                      </p:to>
                                    </p:set>
                                    <p:anim calcmode="lin" valueType="num">
                                      <p:cBhvr>
                                        <p:cTn id="55" dur="500" fill="hold"/>
                                        <p:tgtEl>
                                          <p:spTgt spid="77"/>
                                        </p:tgtEl>
                                        <p:attrNameLst>
                                          <p:attrName>ppt_w</p:attrName>
                                        </p:attrNameLst>
                                      </p:cBhvr>
                                      <p:tavLst>
                                        <p:tav tm="0">
                                          <p:val>
                                            <p:fltVal val="0"/>
                                          </p:val>
                                        </p:tav>
                                        <p:tav tm="100000">
                                          <p:val>
                                            <p:strVal val="#ppt_w"/>
                                          </p:val>
                                        </p:tav>
                                      </p:tavLst>
                                    </p:anim>
                                    <p:anim calcmode="lin" valueType="num">
                                      <p:cBhvr>
                                        <p:cTn id="56" dur="500" fill="hold"/>
                                        <p:tgtEl>
                                          <p:spTgt spid="77"/>
                                        </p:tgtEl>
                                        <p:attrNameLst>
                                          <p:attrName>ppt_h</p:attrName>
                                        </p:attrNameLst>
                                      </p:cBhvr>
                                      <p:tavLst>
                                        <p:tav tm="0">
                                          <p:val>
                                            <p:fltVal val="0"/>
                                          </p:val>
                                        </p:tav>
                                        <p:tav tm="100000">
                                          <p:val>
                                            <p:strVal val="#ppt_h"/>
                                          </p:val>
                                        </p:tav>
                                      </p:tavLst>
                                    </p:anim>
                                    <p:animEffect transition="in" filter="fade">
                                      <p:cBhvr>
                                        <p:cTn id="57" dur="500"/>
                                        <p:tgtEl>
                                          <p:spTgt spid="77"/>
                                        </p:tgtEl>
                                      </p:cBhvr>
                                    </p:animEffect>
                                  </p:childTnLst>
                                </p:cTn>
                              </p:par>
                            </p:childTnLst>
                          </p:cTn>
                        </p:par>
                        <p:par>
                          <p:cTn id="58" fill="hold">
                            <p:stCondLst>
                              <p:cond delay="6300"/>
                            </p:stCondLst>
                            <p:childTnLst>
                              <p:par>
                                <p:cTn id="59" presetID="53" presetClass="entr" presetSubtype="16" fill="hold" nodeType="afterEffect">
                                  <p:stCondLst>
                                    <p:cond delay="10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par>
                          <p:cTn id="64" fill="hold">
                            <p:stCondLst>
                              <p:cond delay="6900"/>
                            </p:stCondLst>
                            <p:childTnLst>
                              <p:par>
                                <p:cTn id="65" presetID="22" presetClass="entr" presetSubtype="8" fill="hold" nodeType="afterEffect">
                                  <p:stCondLst>
                                    <p:cond delay="100"/>
                                  </p:stCondLst>
                                  <p:childTnLst>
                                    <p:set>
                                      <p:cBhvr>
                                        <p:cTn id="66" dur="1" fill="hold">
                                          <p:stCondLst>
                                            <p:cond delay="0"/>
                                          </p:stCondLst>
                                        </p:cTn>
                                        <p:tgtEl>
                                          <p:spTgt spid="135"/>
                                        </p:tgtEl>
                                        <p:attrNameLst>
                                          <p:attrName>style.visibility</p:attrName>
                                        </p:attrNameLst>
                                      </p:cBhvr>
                                      <p:to>
                                        <p:strVal val="visible"/>
                                      </p:to>
                                    </p:set>
                                    <p:animEffect transition="in" filter="wipe(left)">
                                      <p:cBhvr>
                                        <p:cTn id="67" dur="500"/>
                                        <p:tgtEl>
                                          <p:spTgt spid="135"/>
                                        </p:tgtEl>
                                      </p:cBhvr>
                                    </p:animEffect>
                                  </p:childTnLst>
                                </p:cTn>
                              </p:par>
                            </p:childTnLst>
                          </p:cTn>
                        </p:par>
                        <p:par>
                          <p:cTn id="68" fill="hold">
                            <p:stCondLst>
                              <p:cond delay="7500"/>
                            </p:stCondLst>
                            <p:childTnLst>
                              <p:par>
                                <p:cTn id="69" presetID="53" presetClass="entr" presetSubtype="16" fill="hold" nodeType="afterEffect">
                                  <p:stCondLst>
                                    <p:cond delay="100"/>
                                  </p:stCondLst>
                                  <p:childTnLst>
                                    <p:set>
                                      <p:cBhvr>
                                        <p:cTn id="70" dur="1" fill="hold">
                                          <p:stCondLst>
                                            <p:cond delay="0"/>
                                          </p:stCondLst>
                                        </p:cTn>
                                        <p:tgtEl>
                                          <p:spTgt spid="153"/>
                                        </p:tgtEl>
                                        <p:attrNameLst>
                                          <p:attrName>style.visibility</p:attrName>
                                        </p:attrNameLst>
                                      </p:cBhvr>
                                      <p:to>
                                        <p:strVal val="visible"/>
                                      </p:to>
                                    </p:set>
                                    <p:anim calcmode="lin" valueType="num">
                                      <p:cBhvr>
                                        <p:cTn id="71" dur="500" fill="hold"/>
                                        <p:tgtEl>
                                          <p:spTgt spid="153"/>
                                        </p:tgtEl>
                                        <p:attrNameLst>
                                          <p:attrName>ppt_w</p:attrName>
                                        </p:attrNameLst>
                                      </p:cBhvr>
                                      <p:tavLst>
                                        <p:tav tm="0">
                                          <p:val>
                                            <p:fltVal val="0"/>
                                          </p:val>
                                        </p:tav>
                                        <p:tav tm="100000">
                                          <p:val>
                                            <p:strVal val="#ppt_w"/>
                                          </p:val>
                                        </p:tav>
                                      </p:tavLst>
                                    </p:anim>
                                    <p:anim calcmode="lin" valueType="num">
                                      <p:cBhvr>
                                        <p:cTn id="72" dur="500" fill="hold"/>
                                        <p:tgtEl>
                                          <p:spTgt spid="153"/>
                                        </p:tgtEl>
                                        <p:attrNameLst>
                                          <p:attrName>ppt_h</p:attrName>
                                        </p:attrNameLst>
                                      </p:cBhvr>
                                      <p:tavLst>
                                        <p:tav tm="0">
                                          <p:val>
                                            <p:fltVal val="0"/>
                                          </p:val>
                                        </p:tav>
                                        <p:tav tm="100000">
                                          <p:val>
                                            <p:strVal val="#ppt_h"/>
                                          </p:val>
                                        </p:tav>
                                      </p:tavLst>
                                    </p:anim>
                                    <p:animEffect transition="in" filter="fade">
                                      <p:cBhvr>
                                        <p:cTn id="73" dur="500"/>
                                        <p:tgtEl>
                                          <p:spTgt spid="153"/>
                                        </p:tgtEl>
                                      </p:cBhvr>
                                    </p:animEffect>
                                  </p:childTnLst>
                                </p:cTn>
                              </p:par>
                            </p:childTnLst>
                          </p:cTn>
                        </p:par>
                        <p:par>
                          <p:cTn id="74" fill="hold">
                            <p:stCondLst>
                              <p:cond delay="8100"/>
                            </p:stCondLst>
                            <p:childTnLst>
                              <p:par>
                                <p:cTn id="75" presetID="53" presetClass="entr" presetSubtype="16" fill="hold" grpId="0" nodeType="afterEffect">
                                  <p:stCondLst>
                                    <p:cond delay="100"/>
                                  </p:stCondLst>
                                  <p:childTnLst>
                                    <p:set>
                                      <p:cBhvr>
                                        <p:cTn id="76" dur="1" fill="hold">
                                          <p:stCondLst>
                                            <p:cond delay="0"/>
                                          </p:stCondLst>
                                        </p:cTn>
                                        <p:tgtEl>
                                          <p:spTgt spid="78"/>
                                        </p:tgtEl>
                                        <p:attrNameLst>
                                          <p:attrName>style.visibility</p:attrName>
                                        </p:attrNameLst>
                                      </p:cBhvr>
                                      <p:to>
                                        <p:strVal val="visible"/>
                                      </p:to>
                                    </p:set>
                                    <p:anim calcmode="lin" valueType="num">
                                      <p:cBhvr>
                                        <p:cTn id="77" dur="500" fill="hold"/>
                                        <p:tgtEl>
                                          <p:spTgt spid="78"/>
                                        </p:tgtEl>
                                        <p:attrNameLst>
                                          <p:attrName>ppt_w</p:attrName>
                                        </p:attrNameLst>
                                      </p:cBhvr>
                                      <p:tavLst>
                                        <p:tav tm="0">
                                          <p:val>
                                            <p:fltVal val="0"/>
                                          </p:val>
                                        </p:tav>
                                        <p:tav tm="100000">
                                          <p:val>
                                            <p:strVal val="#ppt_w"/>
                                          </p:val>
                                        </p:tav>
                                      </p:tavLst>
                                    </p:anim>
                                    <p:anim calcmode="lin" valueType="num">
                                      <p:cBhvr>
                                        <p:cTn id="78" dur="500" fill="hold"/>
                                        <p:tgtEl>
                                          <p:spTgt spid="78"/>
                                        </p:tgtEl>
                                        <p:attrNameLst>
                                          <p:attrName>ppt_h</p:attrName>
                                        </p:attrNameLst>
                                      </p:cBhvr>
                                      <p:tavLst>
                                        <p:tav tm="0">
                                          <p:val>
                                            <p:fltVal val="0"/>
                                          </p:val>
                                        </p:tav>
                                        <p:tav tm="100000">
                                          <p:val>
                                            <p:strVal val="#ppt_h"/>
                                          </p:val>
                                        </p:tav>
                                      </p:tavLst>
                                    </p:anim>
                                    <p:animEffect transition="in" filter="fade">
                                      <p:cBhvr>
                                        <p:cTn id="79" dur="500"/>
                                        <p:tgtEl>
                                          <p:spTgt spid="78"/>
                                        </p:tgtEl>
                                      </p:cBhvr>
                                    </p:animEffect>
                                  </p:childTnLst>
                                </p:cTn>
                              </p:par>
                            </p:childTnLst>
                          </p:cTn>
                        </p:par>
                        <p:par>
                          <p:cTn id="80" fill="hold">
                            <p:stCondLst>
                              <p:cond delay="8700"/>
                            </p:stCondLst>
                            <p:childTnLst>
                              <p:par>
                                <p:cTn id="81" presetID="53" presetClass="entr" presetSubtype="16" fill="hold" nodeType="afterEffect">
                                  <p:stCondLst>
                                    <p:cond delay="100"/>
                                  </p:stCondLst>
                                  <p:childTnLst>
                                    <p:set>
                                      <p:cBhvr>
                                        <p:cTn id="82" dur="1" fill="hold">
                                          <p:stCondLst>
                                            <p:cond delay="0"/>
                                          </p:stCondLst>
                                        </p:cTn>
                                        <p:tgtEl>
                                          <p:spTgt spid="80"/>
                                        </p:tgtEl>
                                        <p:attrNameLst>
                                          <p:attrName>style.visibility</p:attrName>
                                        </p:attrNameLst>
                                      </p:cBhvr>
                                      <p:to>
                                        <p:strVal val="visible"/>
                                      </p:to>
                                    </p:set>
                                    <p:anim calcmode="lin" valueType="num">
                                      <p:cBhvr>
                                        <p:cTn id="83" dur="500" fill="hold"/>
                                        <p:tgtEl>
                                          <p:spTgt spid="80"/>
                                        </p:tgtEl>
                                        <p:attrNameLst>
                                          <p:attrName>ppt_w</p:attrName>
                                        </p:attrNameLst>
                                      </p:cBhvr>
                                      <p:tavLst>
                                        <p:tav tm="0">
                                          <p:val>
                                            <p:fltVal val="0"/>
                                          </p:val>
                                        </p:tav>
                                        <p:tav tm="100000">
                                          <p:val>
                                            <p:strVal val="#ppt_w"/>
                                          </p:val>
                                        </p:tav>
                                      </p:tavLst>
                                    </p:anim>
                                    <p:anim calcmode="lin" valueType="num">
                                      <p:cBhvr>
                                        <p:cTn id="84" dur="500" fill="hold"/>
                                        <p:tgtEl>
                                          <p:spTgt spid="80"/>
                                        </p:tgtEl>
                                        <p:attrNameLst>
                                          <p:attrName>ppt_h</p:attrName>
                                        </p:attrNameLst>
                                      </p:cBhvr>
                                      <p:tavLst>
                                        <p:tav tm="0">
                                          <p:val>
                                            <p:fltVal val="0"/>
                                          </p:val>
                                        </p:tav>
                                        <p:tav tm="100000">
                                          <p:val>
                                            <p:strVal val="#ppt_h"/>
                                          </p:val>
                                        </p:tav>
                                      </p:tavLst>
                                    </p:anim>
                                    <p:animEffect transition="in" filter="fade">
                                      <p:cBhvr>
                                        <p:cTn id="85" dur="500"/>
                                        <p:tgtEl>
                                          <p:spTgt spid="80"/>
                                        </p:tgtEl>
                                      </p:cBhvr>
                                    </p:animEffect>
                                  </p:childTnLst>
                                </p:cTn>
                              </p:par>
                            </p:childTnLst>
                          </p:cTn>
                        </p:par>
                        <p:par>
                          <p:cTn id="86" fill="hold">
                            <p:stCondLst>
                              <p:cond delay="9300"/>
                            </p:stCondLst>
                            <p:childTnLst>
                              <p:par>
                                <p:cTn id="87" presetID="22" presetClass="entr" presetSubtype="8" fill="hold" nodeType="afterEffect">
                                  <p:stCondLst>
                                    <p:cond delay="100"/>
                                  </p:stCondLst>
                                  <p:childTnLst>
                                    <p:set>
                                      <p:cBhvr>
                                        <p:cTn id="88" dur="1" fill="hold">
                                          <p:stCondLst>
                                            <p:cond delay="0"/>
                                          </p:stCondLst>
                                        </p:cTn>
                                        <p:tgtEl>
                                          <p:spTgt spid="132"/>
                                        </p:tgtEl>
                                        <p:attrNameLst>
                                          <p:attrName>style.visibility</p:attrName>
                                        </p:attrNameLst>
                                      </p:cBhvr>
                                      <p:to>
                                        <p:strVal val="visible"/>
                                      </p:to>
                                    </p:set>
                                    <p:animEffect transition="in" filter="wipe(left)">
                                      <p:cBhvr>
                                        <p:cTn id="89" dur="500"/>
                                        <p:tgtEl>
                                          <p:spTgt spid="132"/>
                                        </p:tgtEl>
                                      </p:cBhvr>
                                    </p:animEffect>
                                  </p:childTnLst>
                                </p:cTn>
                              </p:par>
                            </p:childTnLst>
                          </p:cTn>
                        </p:par>
                        <p:par>
                          <p:cTn id="90" fill="hold">
                            <p:stCondLst>
                              <p:cond delay="9900"/>
                            </p:stCondLst>
                            <p:childTnLst>
                              <p:par>
                                <p:cTn id="91" presetID="53" presetClass="entr" presetSubtype="16" fill="hold" nodeType="afterEffect">
                                  <p:stCondLst>
                                    <p:cond delay="100"/>
                                  </p:stCondLst>
                                  <p:childTnLst>
                                    <p:set>
                                      <p:cBhvr>
                                        <p:cTn id="92" dur="1" fill="hold">
                                          <p:stCondLst>
                                            <p:cond delay="0"/>
                                          </p:stCondLst>
                                        </p:cTn>
                                        <p:tgtEl>
                                          <p:spTgt spid="149"/>
                                        </p:tgtEl>
                                        <p:attrNameLst>
                                          <p:attrName>style.visibility</p:attrName>
                                        </p:attrNameLst>
                                      </p:cBhvr>
                                      <p:to>
                                        <p:strVal val="visible"/>
                                      </p:to>
                                    </p:set>
                                    <p:anim calcmode="lin" valueType="num">
                                      <p:cBhvr>
                                        <p:cTn id="93" dur="500" fill="hold"/>
                                        <p:tgtEl>
                                          <p:spTgt spid="149"/>
                                        </p:tgtEl>
                                        <p:attrNameLst>
                                          <p:attrName>ppt_w</p:attrName>
                                        </p:attrNameLst>
                                      </p:cBhvr>
                                      <p:tavLst>
                                        <p:tav tm="0">
                                          <p:val>
                                            <p:fltVal val="0"/>
                                          </p:val>
                                        </p:tav>
                                        <p:tav tm="100000">
                                          <p:val>
                                            <p:strVal val="#ppt_w"/>
                                          </p:val>
                                        </p:tav>
                                      </p:tavLst>
                                    </p:anim>
                                    <p:anim calcmode="lin" valueType="num">
                                      <p:cBhvr>
                                        <p:cTn id="94" dur="500" fill="hold"/>
                                        <p:tgtEl>
                                          <p:spTgt spid="149"/>
                                        </p:tgtEl>
                                        <p:attrNameLst>
                                          <p:attrName>ppt_h</p:attrName>
                                        </p:attrNameLst>
                                      </p:cBhvr>
                                      <p:tavLst>
                                        <p:tav tm="0">
                                          <p:val>
                                            <p:fltVal val="0"/>
                                          </p:val>
                                        </p:tav>
                                        <p:tav tm="100000">
                                          <p:val>
                                            <p:strVal val="#ppt_h"/>
                                          </p:val>
                                        </p:tav>
                                      </p:tavLst>
                                    </p:anim>
                                    <p:animEffect transition="in" filter="fade">
                                      <p:cBhvr>
                                        <p:cTn id="9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1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3638922" y="3517706"/>
            <a:ext cx="211094" cy="211094"/>
            <a:chOff x="1677812" y="4248152"/>
            <a:chExt cx="211094" cy="211094"/>
          </a:xfrm>
        </p:grpSpPr>
        <p:sp>
          <p:nvSpPr>
            <p:cNvPr id="98" name="Oval 97"/>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816929" y="3517706"/>
            <a:ext cx="211094" cy="211094"/>
            <a:chOff x="3855819" y="4248152"/>
            <a:chExt cx="211094" cy="211094"/>
          </a:xfrm>
        </p:grpSpPr>
        <p:sp>
          <p:nvSpPr>
            <p:cNvPr id="102" name="Oval 101"/>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934360" y="3517706"/>
            <a:ext cx="211094" cy="211094"/>
            <a:chOff x="5973250" y="4248152"/>
            <a:chExt cx="211094" cy="211094"/>
          </a:xfrm>
        </p:grpSpPr>
        <p:sp>
          <p:nvSpPr>
            <p:cNvPr id="105" name="Oval 104"/>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2594536" y="4142156"/>
            <a:ext cx="2289049" cy="733322"/>
            <a:chOff x="1514240" y="4816886"/>
            <a:chExt cx="2289049" cy="733322"/>
          </a:xfrm>
        </p:grpSpPr>
        <p:sp>
          <p:nvSpPr>
            <p:cNvPr id="108" name="TextBox 107"/>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初步调研</a:t>
              </a:r>
              <a:endParaRPr lang="en-US" b="1" dirty="0">
                <a:solidFill>
                  <a:schemeClr val="tx1">
                    <a:lumMod val="75000"/>
                    <a:lumOff val="25000"/>
                  </a:schemeClr>
                </a:solidFill>
                <a:latin typeface="Tw Cen MT" panose="020B0602020104020603" pitchFamily="34" charset="0"/>
              </a:endParaRPr>
            </a:p>
          </p:txBody>
        </p:sp>
        <p:sp>
          <p:nvSpPr>
            <p:cNvPr id="109" name="TextBox 108"/>
            <p:cNvSpPr txBox="1"/>
            <p:nvPr/>
          </p:nvSpPr>
          <p:spPr>
            <a:xfrm>
              <a:off x="1733898" y="5088543"/>
              <a:ext cx="1849733" cy="461665"/>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多方向调研</a:t>
              </a:r>
              <a:endParaRPr lang="en-US" altLang="zh-CN" sz="1200" dirty="0">
                <a:solidFill>
                  <a:schemeClr val="tx1">
                    <a:lumMod val="75000"/>
                    <a:lumOff val="25000"/>
                  </a:schemeClr>
                </a:solidFill>
                <a:latin typeface="Tw Cen MT" panose="020B0602020104020603" pitchFamily="34" charset="0"/>
              </a:endParaRPr>
            </a:p>
            <a:p>
              <a:pPr algn="ctr"/>
              <a:r>
                <a:rPr lang="en-US" altLang="zh-CN" sz="1200" dirty="0">
                  <a:solidFill>
                    <a:schemeClr val="tx1">
                      <a:lumMod val="75000"/>
                      <a:lumOff val="25000"/>
                    </a:schemeClr>
                  </a:solidFill>
                  <a:latin typeface="Tw Cen MT" panose="020B0602020104020603" pitchFamily="34" charset="0"/>
                </a:rPr>
                <a:t>Rust</a:t>
              </a:r>
              <a:r>
                <a:rPr lang="zh-CN" altLang="en-US" sz="1200" dirty="0">
                  <a:solidFill>
                    <a:schemeClr val="tx1">
                      <a:lumMod val="75000"/>
                      <a:lumOff val="25000"/>
                    </a:schemeClr>
                  </a:solidFill>
                  <a:latin typeface="Tw Cen MT" panose="020B0602020104020603" pitchFamily="34" charset="0"/>
                </a:rPr>
                <a:t>语言学习</a:t>
              </a:r>
              <a:endParaRPr lang="en-US" altLang="zh-CN" sz="1200" dirty="0">
                <a:solidFill>
                  <a:schemeClr val="tx1">
                    <a:lumMod val="75000"/>
                    <a:lumOff val="25000"/>
                  </a:schemeClr>
                </a:solidFill>
                <a:latin typeface="Tw Cen MT" panose="020B0602020104020603" pitchFamily="34" charset="0"/>
              </a:endParaRPr>
            </a:p>
          </p:txBody>
        </p:sp>
      </p:grpSp>
      <p:sp>
        <p:nvSpPr>
          <p:cNvPr id="110" name="TextBox 109"/>
          <p:cNvSpPr txBox="1"/>
          <p:nvPr/>
        </p:nvSpPr>
        <p:spPr>
          <a:xfrm>
            <a:off x="2594536" y="3709155"/>
            <a:ext cx="2289049" cy="523220"/>
          </a:xfrm>
          <a:prstGeom prst="rect">
            <a:avLst/>
          </a:prstGeom>
          <a:noFill/>
        </p:spPr>
        <p:txBody>
          <a:bodyPr wrap="square" rtlCol="0">
            <a:spAutoFit/>
          </a:bodyPr>
          <a:lstStyle/>
          <a:p>
            <a:pPr algn="ctr"/>
            <a:r>
              <a:rPr lang="en-US" altLang="zh-CN" sz="2800" b="1" dirty="0">
                <a:solidFill>
                  <a:srgbClr val="FF5969"/>
                </a:solidFill>
                <a:latin typeface="Tw Cen MT" panose="020B0602020104020603" pitchFamily="34" charset="0"/>
              </a:rPr>
              <a:t>3.3—3.23</a:t>
            </a:r>
            <a:endParaRPr lang="en-US" sz="2800" b="1" dirty="0">
              <a:solidFill>
                <a:srgbClr val="FF5969"/>
              </a:solidFill>
              <a:latin typeface="Tw Cen MT" panose="020B0602020104020603" pitchFamily="34" charset="0"/>
            </a:endParaRPr>
          </a:p>
        </p:txBody>
      </p:sp>
      <p:grpSp>
        <p:nvGrpSpPr>
          <p:cNvPr id="111" name="Group 110"/>
          <p:cNvGrpSpPr/>
          <p:nvPr/>
        </p:nvGrpSpPr>
        <p:grpSpPr>
          <a:xfrm>
            <a:off x="4783446" y="4142156"/>
            <a:ext cx="2289049" cy="917988"/>
            <a:chOff x="1514240" y="4816886"/>
            <a:chExt cx="2289049" cy="917988"/>
          </a:xfrm>
        </p:grpSpPr>
        <p:sp>
          <p:nvSpPr>
            <p:cNvPr id="112" name="TextBox 111"/>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可行性分析</a:t>
              </a:r>
              <a:endParaRPr lang="en-US" b="1" dirty="0">
                <a:solidFill>
                  <a:schemeClr val="tx1">
                    <a:lumMod val="75000"/>
                    <a:lumOff val="25000"/>
                  </a:schemeClr>
                </a:solidFill>
                <a:latin typeface="Tw Cen MT" panose="020B0602020104020603" pitchFamily="34" charset="0"/>
              </a:endParaRPr>
            </a:p>
          </p:txBody>
        </p:sp>
        <p:sp>
          <p:nvSpPr>
            <p:cNvPr id="113" name="TextBox 112"/>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理论可行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技术可行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模块筛选，确定选题</a:t>
              </a:r>
              <a:endParaRPr lang="en-US" altLang="zh-CN" sz="1200" dirty="0">
                <a:solidFill>
                  <a:schemeClr val="tx1">
                    <a:lumMod val="75000"/>
                    <a:lumOff val="25000"/>
                  </a:schemeClr>
                </a:solidFill>
                <a:latin typeface="Tw Cen MT" panose="020B0602020104020603" pitchFamily="34" charset="0"/>
              </a:endParaRPr>
            </a:p>
          </p:txBody>
        </p:sp>
      </p:grpSp>
      <p:sp>
        <p:nvSpPr>
          <p:cNvPr id="114" name="TextBox 113"/>
          <p:cNvSpPr txBox="1"/>
          <p:nvPr/>
        </p:nvSpPr>
        <p:spPr>
          <a:xfrm>
            <a:off x="4783446" y="3709155"/>
            <a:ext cx="2289049" cy="523220"/>
          </a:xfrm>
          <a:prstGeom prst="rect">
            <a:avLst/>
          </a:prstGeom>
          <a:noFill/>
        </p:spPr>
        <p:txBody>
          <a:bodyPr wrap="square" rtlCol="0">
            <a:spAutoFit/>
          </a:bodyPr>
          <a:lstStyle/>
          <a:p>
            <a:pPr algn="ctr"/>
            <a:r>
              <a:rPr lang="en-US" altLang="zh-CN" sz="2800" b="1" dirty="0">
                <a:solidFill>
                  <a:srgbClr val="52CBBE"/>
                </a:solidFill>
                <a:latin typeface="Tw Cen MT" panose="020B0602020104020603" pitchFamily="34" charset="0"/>
              </a:rPr>
              <a:t>3.24—4.10</a:t>
            </a:r>
            <a:endParaRPr lang="en-US" sz="2800" b="1" dirty="0">
              <a:solidFill>
                <a:srgbClr val="52CBBE"/>
              </a:solidFill>
              <a:latin typeface="Tw Cen MT" panose="020B0602020104020603" pitchFamily="34" charset="0"/>
            </a:endParaRPr>
          </a:p>
        </p:txBody>
      </p:sp>
      <p:grpSp>
        <p:nvGrpSpPr>
          <p:cNvPr id="115" name="Group 114"/>
          <p:cNvGrpSpPr/>
          <p:nvPr/>
        </p:nvGrpSpPr>
        <p:grpSpPr>
          <a:xfrm>
            <a:off x="6912585" y="4142156"/>
            <a:ext cx="2289049" cy="917988"/>
            <a:chOff x="1514240" y="4816886"/>
            <a:chExt cx="2289049" cy="917988"/>
          </a:xfrm>
        </p:grpSpPr>
        <p:sp>
          <p:nvSpPr>
            <p:cNvPr id="116" name="TextBox 115"/>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模块改写</a:t>
              </a:r>
              <a:endParaRPr lang="en-US" b="1"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改写模块</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验证功能</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测试性能</a:t>
              </a:r>
              <a:endParaRPr lang="en-US" sz="1200" dirty="0">
                <a:solidFill>
                  <a:schemeClr val="tx1">
                    <a:lumMod val="75000"/>
                    <a:lumOff val="25000"/>
                  </a:schemeClr>
                </a:solidFill>
                <a:latin typeface="Tw Cen MT" panose="020B0602020104020603" pitchFamily="34" charset="0"/>
              </a:endParaRPr>
            </a:p>
          </p:txBody>
        </p:sp>
      </p:grpSp>
      <p:sp>
        <p:nvSpPr>
          <p:cNvPr id="118" name="TextBox 117"/>
          <p:cNvSpPr txBox="1"/>
          <p:nvPr/>
        </p:nvSpPr>
        <p:spPr>
          <a:xfrm>
            <a:off x="6912585" y="3709155"/>
            <a:ext cx="2289049" cy="523220"/>
          </a:xfrm>
          <a:prstGeom prst="rect">
            <a:avLst/>
          </a:prstGeom>
          <a:noFill/>
        </p:spPr>
        <p:txBody>
          <a:bodyPr wrap="square" rtlCol="0">
            <a:spAutoFit/>
          </a:bodyPr>
          <a:lstStyle/>
          <a:p>
            <a:pPr algn="ctr"/>
            <a:r>
              <a:rPr lang="en-US" altLang="zh-CN" sz="2800" b="1" dirty="0">
                <a:solidFill>
                  <a:srgbClr val="FEC630"/>
                </a:solidFill>
                <a:latin typeface="Tw Cen MT" panose="020B0602020104020603" pitchFamily="34" charset="0"/>
              </a:rPr>
              <a:t>4.10—future</a:t>
            </a:r>
            <a:endParaRPr lang="en-US" sz="2800" b="1" dirty="0">
              <a:solidFill>
                <a:srgbClr val="FEC630"/>
              </a:solidFill>
              <a:latin typeface="Tw Cen MT" panose="020B0602020104020603" pitchFamily="34" charset="0"/>
            </a:endParaRPr>
          </a:p>
        </p:txBody>
      </p:sp>
      <p:grpSp>
        <p:nvGrpSpPr>
          <p:cNvPr id="2" name="Group 1"/>
          <p:cNvGrpSpPr/>
          <p:nvPr/>
        </p:nvGrpSpPr>
        <p:grpSpPr>
          <a:xfrm>
            <a:off x="3101220" y="1755914"/>
            <a:ext cx="1275682" cy="1275682"/>
            <a:chOff x="3063120" y="1755914"/>
            <a:chExt cx="1275682" cy="1275682"/>
          </a:xfrm>
        </p:grpSpPr>
        <p:sp>
          <p:nvSpPr>
            <p:cNvPr id="120" name="Teardrop 119"/>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p:cNvGrpSpPr/>
          <p:nvPr/>
        </p:nvGrpSpPr>
        <p:grpSpPr>
          <a:xfrm>
            <a:off x="5280540" y="1755914"/>
            <a:ext cx="1275682" cy="1275682"/>
            <a:chOff x="5242440" y="1755914"/>
            <a:chExt cx="1275682" cy="1275682"/>
          </a:xfrm>
        </p:grpSpPr>
        <p:sp>
          <p:nvSpPr>
            <p:cNvPr id="124" name="Teardrop 123"/>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p:cNvGrpSpPr/>
          <p:nvPr/>
        </p:nvGrpSpPr>
        <p:grpSpPr>
          <a:xfrm>
            <a:off x="7391281" y="1755914"/>
            <a:ext cx="1275682" cy="1275682"/>
            <a:chOff x="7353181" y="1755914"/>
            <a:chExt cx="1275682" cy="1275682"/>
          </a:xfrm>
        </p:grpSpPr>
        <p:sp>
          <p:nvSpPr>
            <p:cNvPr id="128" name="Teardrop 127"/>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工作进展</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p:cTn id="13" dur="250" fill="hold"/>
                                        <p:tgtEl>
                                          <p:spTgt spid="97"/>
                                        </p:tgtEl>
                                        <p:attrNameLst>
                                          <p:attrName>ppt_w</p:attrName>
                                        </p:attrNameLst>
                                      </p:cBhvr>
                                      <p:tavLst>
                                        <p:tav tm="0">
                                          <p:val>
                                            <p:fltVal val="0"/>
                                          </p:val>
                                        </p:tav>
                                        <p:tav tm="100000">
                                          <p:val>
                                            <p:strVal val="#ppt_w"/>
                                          </p:val>
                                        </p:tav>
                                      </p:tavLst>
                                    </p:anim>
                                    <p:anim calcmode="lin" valueType="num">
                                      <p:cBhvr>
                                        <p:cTn id="14" dur="250" fill="hold"/>
                                        <p:tgtEl>
                                          <p:spTgt spid="97"/>
                                        </p:tgtEl>
                                        <p:attrNameLst>
                                          <p:attrName>ppt_h</p:attrName>
                                        </p:attrNameLst>
                                      </p:cBhvr>
                                      <p:tavLst>
                                        <p:tav tm="0">
                                          <p:val>
                                            <p:fltVal val="0"/>
                                          </p:val>
                                        </p:tav>
                                        <p:tav tm="100000">
                                          <p:val>
                                            <p:strVal val="#ppt_h"/>
                                          </p:val>
                                        </p:tav>
                                      </p:tavLst>
                                    </p:anim>
                                    <p:animEffect transition="in" filter="fade">
                                      <p:cBhvr>
                                        <p:cTn id="15" dur="250"/>
                                        <p:tgtEl>
                                          <p:spTgt spid="97"/>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250" fill="hold"/>
                                        <p:tgtEl>
                                          <p:spTgt spid="110"/>
                                        </p:tgtEl>
                                        <p:attrNameLst>
                                          <p:attrName>ppt_w</p:attrName>
                                        </p:attrNameLst>
                                      </p:cBhvr>
                                      <p:tavLst>
                                        <p:tav tm="0">
                                          <p:val>
                                            <p:fltVal val="0"/>
                                          </p:val>
                                        </p:tav>
                                        <p:tav tm="100000">
                                          <p:val>
                                            <p:strVal val="#ppt_w"/>
                                          </p:val>
                                        </p:tav>
                                      </p:tavLst>
                                    </p:anim>
                                    <p:anim calcmode="lin" valueType="num">
                                      <p:cBhvr>
                                        <p:cTn id="20" dur="250" fill="hold"/>
                                        <p:tgtEl>
                                          <p:spTgt spid="110"/>
                                        </p:tgtEl>
                                        <p:attrNameLst>
                                          <p:attrName>ppt_h</p:attrName>
                                        </p:attrNameLst>
                                      </p:cBhvr>
                                      <p:tavLst>
                                        <p:tav tm="0">
                                          <p:val>
                                            <p:fltVal val="0"/>
                                          </p:val>
                                        </p:tav>
                                        <p:tav tm="100000">
                                          <p:val>
                                            <p:strVal val="#ppt_h"/>
                                          </p:val>
                                        </p:tav>
                                      </p:tavLst>
                                    </p:anim>
                                    <p:animEffect transition="in" filter="fade">
                                      <p:cBhvr>
                                        <p:cTn id="21" dur="250"/>
                                        <p:tgtEl>
                                          <p:spTgt spid="110"/>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250"/>
                                        <p:tgtEl>
                                          <p:spTgt spid="107"/>
                                        </p:tgtEl>
                                      </p:cBhvr>
                                    </p:animEffect>
                                    <p:anim calcmode="lin" valueType="num">
                                      <p:cBhvr>
                                        <p:cTn id="32" dur="250" fill="hold"/>
                                        <p:tgtEl>
                                          <p:spTgt spid="107"/>
                                        </p:tgtEl>
                                        <p:attrNameLst>
                                          <p:attrName>ppt_x</p:attrName>
                                        </p:attrNameLst>
                                      </p:cBhvr>
                                      <p:tavLst>
                                        <p:tav tm="0">
                                          <p:val>
                                            <p:strVal val="#ppt_x"/>
                                          </p:val>
                                        </p:tav>
                                        <p:tav tm="100000">
                                          <p:val>
                                            <p:strVal val="#ppt_x"/>
                                          </p:val>
                                        </p:tav>
                                      </p:tavLst>
                                    </p:anim>
                                    <p:anim calcmode="lin" valueType="num">
                                      <p:cBhvr>
                                        <p:cTn id="33" dur="250" fill="hold"/>
                                        <p:tgtEl>
                                          <p:spTgt spid="10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425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47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5250"/>
                            </p:stCondLst>
                            <p:childTnLst>
                              <p:par>
                                <p:cTn id="57" presetID="42" presetClass="entr" presetSubtype="0" fill="hold" nodeType="after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250"/>
                                        <p:tgtEl>
                                          <p:spTgt spid="111"/>
                                        </p:tgtEl>
                                      </p:cBhvr>
                                    </p:animEffect>
                                    <p:anim calcmode="lin" valueType="num">
                                      <p:cBhvr>
                                        <p:cTn id="60" dur="250" fill="hold"/>
                                        <p:tgtEl>
                                          <p:spTgt spid="111"/>
                                        </p:tgtEl>
                                        <p:attrNameLst>
                                          <p:attrName>ppt_x</p:attrName>
                                        </p:attrNameLst>
                                      </p:cBhvr>
                                      <p:tavLst>
                                        <p:tav tm="0">
                                          <p:val>
                                            <p:strVal val="#ppt_x"/>
                                          </p:val>
                                        </p:tav>
                                        <p:tav tm="100000">
                                          <p:val>
                                            <p:strVal val="#ppt_x"/>
                                          </p:val>
                                        </p:tav>
                                      </p:tavLst>
                                    </p:anim>
                                    <p:anim calcmode="lin" valueType="num">
                                      <p:cBhvr>
                                        <p:cTn id="61" dur="250" fill="hold"/>
                                        <p:tgtEl>
                                          <p:spTgt spid="111"/>
                                        </p:tgtEl>
                                        <p:attrNameLst>
                                          <p:attrName>ppt_y</p:attrName>
                                        </p:attrNameLst>
                                      </p:cBhvr>
                                      <p:tavLst>
                                        <p:tav tm="0">
                                          <p:val>
                                            <p:strVal val="#ppt_y+.1"/>
                                          </p:val>
                                        </p:tav>
                                        <p:tav tm="100000">
                                          <p:val>
                                            <p:strVal val="#ppt_y"/>
                                          </p:val>
                                        </p:tav>
                                      </p:tavLst>
                                    </p:anim>
                                  </p:childTnLst>
                                </p:cTn>
                              </p:par>
                            </p:childTnLst>
                          </p:cTn>
                        </p:par>
                        <p:par>
                          <p:cTn id="62" fill="hold">
                            <p:stCondLst>
                              <p:cond delay="5750"/>
                            </p:stCondLst>
                            <p:childTnLst>
                              <p:par>
                                <p:cTn id="63" presetID="22" presetClass="entr" presetSubtype="8" fill="hold" nodeType="afterEffect">
                                  <p:stCondLst>
                                    <p:cond delay="250"/>
                                  </p:stCondLst>
                                  <p:childTnLst>
                                    <p:set>
                                      <p:cBhvr>
                                        <p:cTn id="64" dur="1" fill="hold">
                                          <p:stCondLst>
                                            <p:cond delay="0"/>
                                          </p:stCondLst>
                                        </p:cTn>
                                        <p:tgtEl>
                                          <p:spTgt spid="100"/>
                                        </p:tgtEl>
                                        <p:attrNameLst>
                                          <p:attrName>style.visibility</p:attrName>
                                        </p:attrNameLst>
                                      </p:cBhvr>
                                      <p:to>
                                        <p:strVal val="visible"/>
                                      </p:to>
                                    </p:set>
                                    <p:animEffect transition="in" filter="wipe(left)">
                                      <p:cBhvr>
                                        <p:cTn id="65" dur="500"/>
                                        <p:tgtEl>
                                          <p:spTgt spid="100"/>
                                        </p:tgtEl>
                                      </p:cBhvr>
                                    </p:animEffect>
                                  </p:childTnLst>
                                </p:cTn>
                              </p:par>
                            </p:childTnLst>
                          </p:cTn>
                        </p:par>
                        <p:par>
                          <p:cTn id="66" fill="hold">
                            <p:stCondLst>
                              <p:cond delay="6500"/>
                            </p:stCondLst>
                            <p:childTnLst>
                              <p:par>
                                <p:cTn id="67" presetID="53" presetClass="entr" presetSubtype="16"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 calcmode="lin" valueType="num">
                                      <p:cBhvr>
                                        <p:cTn id="69" dur="250" fill="hold"/>
                                        <p:tgtEl>
                                          <p:spTgt spid="104"/>
                                        </p:tgtEl>
                                        <p:attrNameLst>
                                          <p:attrName>ppt_w</p:attrName>
                                        </p:attrNameLst>
                                      </p:cBhvr>
                                      <p:tavLst>
                                        <p:tav tm="0">
                                          <p:val>
                                            <p:fltVal val="0"/>
                                          </p:val>
                                        </p:tav>
                                        <p:tav tm="100000">
                                          <p:val>
                                            <p:strVal val="#ppt_w"/>
                                          </p:val>
                                        </p:tav>
                                      </p:tavLst>
                                    </p:anim>
                                    <p:anim calcmode="lin" valueType="num">
                                      <p:cBhvr>
                                        <p:cTn id="70" dur="250" fill="hold"/>
                                        <p:tgtEl>
                                          <p:spTgt spid="104"/>
                                        </p:tgtEl>
                                        <p:attrNameLst>
                                          <p:attrName>ppt_h</p:attrName>
                                        </p:attrNameLst>
                                      </p:cBhvr>
                                      <p:tavLst>
                                        <p:tav tm="0">
                                          <p:val>
                                            <p:fltVal val="0"/>
                                          </p:val>
                                        </p:tav>
                                        <p:tav tm="100000">
                                          <p:val>
                                            <p:strVal val="#ppt_h"/>
                                          </p:val>
                                        </p:tav>
                                      </p:tavLst>
                                    </p:anim>
                                    <p:animEffect transition="in" filter="fade">
                                      <p:cBhvr>
                                        <p:cTn id="71" dur="250"/>
                                        <p:tgtEl>
                                          <p:spTgt spid="104"/>
                                        </p:tgtEl>
                                      </p:cBhvr>
                                    </p:animEffect>
                                  </p:childTnLst>
                                </p:cTn>
                              </p:par>
                            </p:childTnLst>
                          </p:cTn>
                        </p:par>
                        <p:par>
                          <p:cTn id="72" fill="hold">
                            <p:stCondLst>
                              <p:cond delay="7000"/>
                            </p:stCondLst>
                            <p:childTnLst>
                              <p:par>
                                <p:cTn id="73" presetID="53" presetClass="entr" presetSubtype="16" fill="hold" grpId="0" nodeType="afterEffect">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cBhvr>
                                        <p:cTn id="75" dur="250" fill="hold"/>
                                        <p:tgtEl>
                                          <p:spTgt spid="118"/>
                                        </p:tgtEl>
                                        <p:attrNameLst>
                                          <p:attrName>ppt_w</p:attrName>
                                        </p:attrNameLst>
                                      </p:cBhvr>
                                      <p:tavLst>
                                        <p:tav tm="0">
                                          <p:val>
                                            <p:fltVal val="0"/>
                                          </p:val>
                                        </p:tav>
                                        <p:tav tm="100000">
                                          <p:val>
                                            <p:strVal val="#ppt_w"/>
                                          </p:val>
                                        </p:tav>
                                      </p:tavLst>
                                    </p:anim>
                                    <p:anim calcmode="lin" valueType="num">
                                      <p:cBhvr>
                                        <p:cTn id="76" dur="250" fill="hold"/>
                                        <p:tgtEl>
                                          <p:spTgt spid="118"/>
                                        </p:tgtEl>
                                        <p:attrNameLst>
                                          <p:attrName>ppt_h</p:attrName>
                                        </p:attrNameLst>
                                      </p:cBhvr>
                                      <p:tavLst>
                                        <p:tav tm="0">
                                          <p:val>
                                            <p:fltVal val="0"/>
                                          </p:val>
                                        </p:tav>
                                        <p:tav tm="100000">
                                          <p:val>
                                            <p:strVal val="#ppt_h"/>
                                          </p:val>
                                        </p:tav>
                                      </p:tavLst>
                                    </p:anim>
                                    <p:animEffect transition="in" filter="fade">
                                      <p:cBhvr>
                                        <p:cTn id="77" dur="250"/>
                                        <p:tgtEl>
                                          <p:spTgt spid="118"/>
                                        </p:tgtEl>
                                      </p:cBhvr>
                                    </p:animEffect>
                                  </p:childTnLst>
                                </p:cTn>
                              </p:par>
                            </p:childTnLst>
                          </p:cTn>
                        </p:par>
                        <p:par>
                          <p:cTn id="78" fill="hold">
                            <p:stCondLst>
                              <p:cond delay="7500"/>
                            </p:stCondLst>
                            <p:childTnLst>
                              <p:par>
                                <p:cTn id="79" presetID="42" presetClass="entr" presetSubtype="0" fill="hold" nodeType="after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250"/>
                                        <p:tgtEl>
                                          <p:spTgt spid="115"/>
                                        </p:tgtEl>
                                      </p:cBhvr>
                                    </p:animEffect>
                                    <p:anim calcmode="lin" valueType="num">
                                      <p:cBhvr>
                                        <p:cTn id="82" dur="250" fill="hold"/>
                                        <p:tgtEl>
                                          <p:spTgt spid="115"/>
                                        </p:tgtEl>
                                        <p:attrNameLst>
                                          <p:attrName>ppt_x</p:attrName>
                                        </p:attrNameLst>
                                      </p:cBhvr>
                                      <p:tavLst>
                                        <p:tav tm="0">
                                          <p:val>
                                            <p:strVal val="#ppt_x"/>
                                          </p:val>
                                        </p:tav>
                                        <p:tav tm="100000">
                                          <p:val>
                                            <p:strVal val="#ppt_x"/>
                                          </p:val>
                                        </p:tav>
                                      </p:tavLst>
                                    </p:anim>
                                    <p:anim calcmode="lin" valueType="num">
                                      <p:cBhvr>
                                        <p:cTn id="83" dur="250" fill="hold"/>
                                        <p:tgtEl>
                                          <p:spTgt spid="115"/>
                                        </p:tgtEl>
                                        <p:attrNameLst>
                                          <p:attrName>ppt_y</p:attrName>
                                        </p:attrNameLst>
                                      </p:cBhvr>
                                      <p:tavLst>
                                        <p:tav tm="0">
                                          <p:val>
                                            <p:strVal val="#ppt_y+.1"/>
                                          </p:val>
                                        </p:tav>
                                        <p:tav tm="100000">
                                          <p:val>
                                            <p:strVal val="#ppt_y"/>
                                          </p:val>
                                        </p:tav>
                                      </p:tavLst>
                                    </p:anim>
                                  </p:childTnLst>
                                </p:cTn>
                              </p:par>
                            </p:childTnLst>
                          </p:cTn>
                        </p:par>
                        <p:par>
                          <p:cTn id="84" fill="hold">
                            <p:stCondLst>
                              <p:cond delay="8000"/>
                            </p:stCondLst>
                            <p:childTnLst>
                              <p:par>
                                <p:cTn id="85" presetID="53" presetClass="entr" presetSubtype="16" fill="hold" nodeType="after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250" fill="hold"/>
                                        <p:tgtEl>
                                          <p:spTgt spid="4"/>
                                        </p:tgtEl>
                                        <p:attrNameLst>
                                          <p:attrName>ppt_w</p:attrName>
                                        </p:attrNameLst>
                                      </p:cBhvr>
                                      <p:tavLst>
                                        <p:tav tm="0">
                                          <p:val>
                                            <p:fltVal val="0"/>
                                          </p:val>
                                        </p:tav>
                                        <p:tav tm="100000">
                                          <p:val>
                                            <p:strVal val="#ppt_w"/>
                                          </p:val>
                                        </p:tav>
                                      </p:tavLst>
                                    </p:anim>
                                    <p:anim calcmode="lin" valueType="num">
                                      <p:cBhvr>
                                        <p:cTn id="88" dur="250" fill="hold"/>
                                        <p:tgtEl>
                                          <p:spTgt spid="4"/>
                                        </p:tgtEl>
                                        <p:attrNameLst>
                                          <p:attrName>ppt_h</p:attrName>
                                        </p:attrNameLst>
                                      </p:cBhvr>
                                      <p:tavLst>
                                        <p:tav tm="0">
                                          <p:val>
                                            <p:fltVal val="0"/>
                                          </p:val>
                                        </p:tav>
                                        <p:tav tm="100000">
                                          <p:val>
                                            <p:strVal val="#ppt_h"/>
                                          </p:val>
                                        </p:tav>
                                      </p:tavLst>
                                    </p:anim>
                                    <p:animEffect transition="in" filter="fade">
                                      <p:cBhvr>
                                        <p:cTn id="8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100" name="Group 54"/>
          <p:cNvGrpSpPr/>
          <p:nvPr/>
        </p:nvGrpSpPr>
        <p:grpSpPr>
          <a:xfrm>
            <a:off x="226788" y="-2"/>
            <a:ext cx="11447503" cy="6858000"/>
            <a:chOff x="213096" y="0"/>
            <a:chExt cx="11447503" cy="6858000"/>
          </a:xfrm>
        </p:grpSpPr>
        <p:sp>
          <p:nvSpPr>
            <p:cNvPr id="101"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104"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5" name="Group 59"/>
          <p:cNvGrpSpPr/>
          <p:nvPr/>
        </p:nvGrpSpPr>
        <p:grpSpPr>
          <a:xfrm>
            <a:off x="1184133" y="0"/>
            <a:ext cx="9961092" cy="6858000"/>
            <a:chOff x="491575" y="0"/>
            <a:chExt cx="9961092" cy="6858000"/>
          </a:xfrm>
        </p:grpSpPr>
        <p:sp>
          <p:nvSpPr>
            <p:cNvPr id="96"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99"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问题解答</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cxnSp>
        <p:nvCxnSpPr>
          <p:cNvPr id="2" name="Straight Connector 38"/>
          <p:cNvCxnSpPr/>
          <p:nvPr/>
        </p:nvCxnSpPr>
        <p:spPr>
          <a:xfrm flipV="1">
            <a:off x="5348801" y="2625582"/>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 name="Straight Connector 36"/>
          <p:cNvCxnSpPr/>
          <p:nvPr/>
        </p:nvCxnSpPr>
        <p:spPr>
          <a:xfrm flipH="1" flipV="1">
            <a:off x="6961873" y="2556586"/>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4" name="Straight Connector 27"/>
          <p:cNvCxnSpPr/>
          <p:nvPr/>
        </p:nvCxnSpPr>
        <p:spPr>
          <a:xfrm flipH="1" flipV="1">
            <a:off x="3536387" y="2879752"/>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1" name="Oval 12"/>
          <p:cNvSpPr/>
          <p:nvPr/>
        </p:nvSpPr>
        <p:spPr>
          <a:xfrm>
            <a:off x="3030324" y="2505786"/>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3"/>
          <p:cNvSpPr txBox="1"/>
          <p:nvPr/>
        </p:nvSpPr>
        <p:spPr>
          <a:xfrm>
            <a:off x="3132912" y="247686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endParaRPr lang="en-US" sz="3600" b="1" dirty="0">
              <a:solidFill>
                <a:srgbClr val="E3E3E3"/>
              </a:solidFill>
              <a:latin typeface="Tw Cen MT" panose="020B0602020104020603" pitchFamily="34" charset="0"/>
            </a:endParaRPr>
          </a:p>
        </p:txBody>
      </p:sp>
      <p:sp>
        <p:nvSpPr>
          <p:cNvPr id="15" name="Oval 14"/>
          <p:cNvSpPr/>
          <p:nvPr/>
        </p:nvSpPr>
        <p:spPr>
          <a:xfrm>
            <a:off x="4983083" y="3455514"/>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5"/>
          <p:cNvSpPr txBox="1"/>
          <p:nvPr/>
        </p:nvSpPr>
        <p:spPr>
          <a:xfrm>
            <a:off x="5085671" y="342658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endParaRPr lang="en-US" sz="3600" b="1" dirty="0">
              <a:solidFill>
                <a:srgbClr val="E3E3E3"/>
              </a:solidFill>
              <a:latin typeface="Tw Cen MT" panose="020B0602020104020603" pitchFamily="34" charset="0"/>
            </a:endParaRPr>
          </a:p>
        </p:txBody>
      </p:sp>
      <p:sp>
        <p:nvSpPr>
          <p:cNvPr id="18" name="Oval 16"/>
          <p:cNvSpPr/>
          <p:nvPr/>
        </p:nvSpPr>
        <p:spPr>
          <a:xfrm>
            <a:off x="6689884" y="2262346"/>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7"/>
          <p:cNvSpPr txBox="1"/>
          <p:nvPr/>
        </p:nvSpPr>
        <p:spPr>
          <a:xfrm>
            <a:off x="6792183" y="223342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endParaRPr lang="en-US" sz="3600" b="1" dirty="0">
              <a:solidFill>
                <a:srgbClr val="E3E3E3"/>
              </a:solidFill>
              <a:latin typeface="Tw Cen MT" panose="020B0602020104020603" pitchFamily="34" charset="0"/>
            </a:endParaRPr>
          </a:p>
        </p:txBody>
      </p:sp>
      <p:sp>
        <p:nvSpPr>
          <p:cNvPr id="28" name="Oval 18"/>
          <p:cNvSpPr/>
          <p:nvPr/>
        </p:nvSpPr>
        <p:spPr>
          <a:xfrm>
            <a:off x="8503212" y="3253717"/>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19"/>
          <p:cNvSpPr txBox="1"/>
          <p:nvPr/>
        </p:nvSpPr>
        <p:spPr>
          <a:xfrm>
            <a:off x="8605800" y="322479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endParaRPr lang="en-US" sz="3600" b="1" dirty="0">
              <a:solidFill>
                <a:srgbClr val="E3E3E3"/>
              </a:solidFill>
              <a:latin typeface="Tw Cen MT" panose="020B0602020104020603" pitchFamily="34" charset="0"/>
            </a:endParaRPr>
          </a:p>
        </p:txBody>
      </p:sp>
      <p:grpSp>
        <p:nvGrpSpPr>
          <p:cNvPr id="30" name="Group 96"/>
          <p:cNvGrpSpPr/>
          <p:nvPr/>
        </p:nvGrpSpPr>
        <p:grpSpPr>
          <a:xfrm>
            <a:off x="2262402" y="1301427"/>
            <a:ext cx="2126507" cy="1149636"/>
            <a:chOff x="2281192" y="2835528"/>
            <a:chExt cx="2126507" cy="1149636"/>
          </a:xfrm>
        </p:grpSpPr>
        <p:sp>
          <p:nvSpPr>
            <p:cNvPr id="31" name="TextBox 84"/>
            <p:cNvSpPr txBox="1"/>
            <p:nvPr/>
          </p:nvSpPr>
          <p:spPr>
            <a:xfrm>
              <a:off x="2281192" y="2835528"/>
              <a:ext cx="2126507" cy="400110"/>
            </a:xfrm>
            <a:prstGeom prst="rect">
              <a:avLst/>
            </a:prstGeom>
            <a:noFill/>
          </p:spPr>
          <p:txBody>
            <a:bodyPr wrap="square" rtlCol="0">
              <a:spAutoFit/>
            </a:bodyPr>
            <a:lstStyle/>
            <a:p>
              <a:pPr algn="ctr"/>
              <a:r>
                <a:rPr lang="en-US" altLang="zh-CN" sz="2000" b="1" dirty="0">
                  <a:solidFill>
                    <a:srgbClr val="03A1A4"/>
                  </a:solidFill>
                  <a:latin typeface="Tw Cen MT" panose="020B0602020104020603" pitchFamily="34" charset="0"/>
                </a:rPr>
                <a:t>Rust</a:t>
              </a:r>
              <a:r>
                <a:rPr lang="zh-CN" altLang="en-US" sz="2000" b="1" dirty="0">
                  <a:solidFill>
                    <a:srgbClr val="03A1A4"/>
                  </a:solidFill>
                  <a:latin typeface="Tw Cen MT" panose="020B0602020104020603" pitchFamily="34" charset="0"/>
                </a:rPr>
                <a:t>语言分析</a:t>
              </a:r>
              <a:endParaRPr lang="en-US" sz="2000" b="1" dirty="0">
                <a:solidFill>
                  <a:srgbClr val="03A1A4"/>
                </a:solidFill>
                <a:latin typeface="Tw Cen MT" panose="020B0602020104020603" pitchFamily="34" charset="0"/>
              </a:endParaRPr>
            </a:p>
          </p:txBody>
        </p:sp>
        <p:sp>
          <p:nvSpPr>
            <p:cNvPr id="32" name="TextBox 85"/>
            <p:cNvSpPr txBox="1"/>
            <p:nvPr/>
          </p:nvSpPr>
          <p:spPr>
            <a:xfrm>
              <a:off x="2281192" y="3154167"/>
              <a:ext cx="2126507" cy="830997"/>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安全性</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并发控制</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零开销抽象</a:t>
              </a:r>
              <a:endParaRPr lang="en-US" altLang="zh-CN" sz="1200" b="1" dirty="0">
                <a:solidFill>
                  <a:srgbClr val="A6A6A6"/>
                </a:solidFill>
                <a:latin typeface="Tw Cen MT" panose="020B0602020104020603" pitchFamily="34" charset="0"/>
              </a:endParaRPr>
            </a:p>
            <a:p>
              <a:pPr algn="ctr"/>
              <a:r>
                <a:rPr lang="en-US" altLang="zh-CN" sz="1200" b="1" dirty="0">
                  <a:solidFill>
                    <a:srgbClr val="A6A6A6"/>
                  </a:solidFill>
                  <a:latin typeface="Tw Cen MT" panose="020B0602020104020603" pitchFamily="34" charset="0"/>
                </a:rPr>
                <a:t>WASM</a:t>
              </a:r>
              <a:r>
                <a:rPr lang="zh-CN" altLang="en-US" sz="1200" b="1" dirty="0">
                  <a:solidFill>
                    <a:srgbClr val="A6A6A6"/>
                  </a:solidFill>
                  <a:latin typeface="Tw Cen MT" panose="020B0602020104020603" pitchFamily="34" charset="0"/>
                </a:rPr>
                <a:t>支持</a:t>
              </a:r>
              <a:endParaRPr lang="en-US" sz="1200" b="1" dirty="0">
                <a:solidFill>
                  <a:srgbClr val="A6A6A6"/>
                </a:solidFill>
                <a:latin typeface="Tw Cen MT" panose="020B0602020104020603" pitchFamily="34" charset="0"/>
              </a:endParaRPr>
            </a:p>
          </p:txBody>
        </p:sp>
      </p:grpSp>
      <p:grpSp>
        <p:nvGrpSpPr>
          <p:cNvPr id="45" name="Group 99"/>
          <p:cNvGrpSpPr/>
          <p:nvPr/>
        </p:nvGrpSpPr>
        <p:grpSpPr>
          <a:xfrm>
            <a:off x="3332665" y="2457301"/>
            <a:ext cx="3630717" cy="954161"/>
            <a:chOff x="3353312" y="3882872"/>
            <a:chExt cx="3630717" cy="954161"/>
          </a:xfrm>
        </p:grpSpPr>
        <p:sp>
          <p:nvSpPr>
            <p:cNvPr id="46" name="TextBox 86"/>
            <p:cNvSpPr txBox="1"/>
            <p:nvPr/>
          </p:nvSpPr>
          <p:spPr>
            <a:xfrm>
              <a:off x="3353312" y="3882872"/>
              <a:ext cx="3630717" cy="400110"/>
            </a:xfrm>
            <a:prstGeom prst="rect">
              <a:avLst/>
            </a:prstGeom>
            <a:noFill/>
          </p:spPr>
          <p:txBody>
            <a:bodyPr wrap="square" rtlCol="0">
              <a:spAutoFit/>
            </a:bodyPr>
            <a:lstStyle/>
            <a:p>
              <a:pPr algn="ctr"/>
              <a:r>
                <a:rPr lang="en-US" altLang="zh-CN" sz="2000" b="1" dirty="0">
                  <a:solidFill>
                    <a:srgbClr val="EE9524"/>
                  </a:solidFill>
                  <a:latin typeface="Tw Cen MT" panose="020B0602020104020603" pitchFamily="34" charset="0"/>
                </a:rPr>
                <a:t>Linux</a:t>
              </a:r>
              <a:r>
                <a:rPr lang="zh-CN" altLang="en-US" sz="2000" b="1" dirty="0">
                  <a:solidFill>
                    <a:srgbClr val="EE9524"/>
                  </a:solidFill>
                  <a:latin typeface="Tw Cen MT" panose="020B0602020104020603" pitchFamily="34" charset="0"/>
                </a:rPr>
                <a:t>内核分析</a:t>
              </a:r>
              <a:endParaRPr lang="en-US" sz="2000" b="1" dirty="0">
                <a:solidFill>
                  <a:srgbClr val="EE9524"/>
                </a:solidFill>
                <a:latin typeface="Tw Cen MT" panose="020B0602020104020603" pitchFamily="34" charset="0"/>
              </a:endParaRPr>
            </a:p>
          </p:txBody>
        </p:sp>
        <p:sp>
          <p:nvSpPr>
            <p:cNvPr id="47" name="TextBox 87"/>
            <p:cNvSpPr txBox="1"/>
            <p:nvPr/>
          </p:nvSpPr>
          <p:spPr>
            <a:xfrm>
              <a:off x="4246516" y="4190702"/>
              <a:ext cx="2126507" cy="646331"/>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进程管理</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行为追踪</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文件系统</a:t>
              </a:r>
              <a:endParaRPr lang="en-US" sz="1200" b="1" dirty="0">
                <a:solidFill>
                  <a:srgbClr val="A6A6A6"/>
                </a:solidFill>
                <a:latin typeface="Tw Cen MT" panose="020B0602020104020603" pitchFamily="34" charset="0"/>
              </a:endParaRPr>
            </a:p>
          </p:txBody>
        </p:sp>
      </p:grpSp>
      <p:grpSp>
        <p:nvGrpSpPr>
          <p:cNvPr id="48" name="Group 100"/>
          <p:cNvGrpSpPr/>
          <p:nvPr/>
        </p:nvGrpSpPr>
        <p:grpSpPr>
          <a:xfrm>
            <a:off x="5920580" y="1401490"/>
            <a:ext cx="2126507" cy="780304"/>
            <a:chOff x="5943402" y="2692391"/>
            <a:chExt cx="2126507" cy="780304"/>
          </a:xfrm>
        </p:grpSpPr>
        <p:sp>
          <p:nvSpPr>
            <p:cNvPr id="49" name="TextBox 89"/>
            <p:cNvSpPr txBox="1"/>
            <p:nvPr/>
          </p:nvSpPr>
          <p:spPr>
            <a:xfrm>
              <a:off x="5943402" y="2692391"/>
              <a:ext cx="2126507" cy="400110"/>
            </a:xfrm>
            <a:prstGeom prst="rect">
              <a:avLst/>
            </a:prstGeom>
            <a:noFill/>
          </p:spPr>
          <p:txBody>
            <a:bodyPr wrap="square" rtlCol="0">
              <a:spAutoFit/>
            </a:bodyPr>
            <a:lstStyle/>
            <a:p>
              <a:pPr algn="ctr"/>
              <a:r>
                <a:rPr lang="zh-CN" altLang="en-US" sz="2000" b="1" dirty="0">
                  <a:solidFill>
                    <a:srgbClr val="385723"/>
                  </a:solidFill>
                  <a:latin typeface="Tw Cen MT" panose="020B0602020104020603" pitchFamily="34" charset="0"/>
                </a:rPr>
                <a:t>重构策略</a:t>
              </a:r>
              <a:endParaRPr lang="en-US" sz="2000" b="1" dirty="0">
                <a:solidFill>
                  <a:srgbClr val="385723"/>
                </a:solidFill>
                <a:latin typeface="Tw Cen MT" panose="020B0602020104020603" pitchFamily="34" charset="0"/>
              </a:endParaRPr>
            </a:p>
          </p:txBody>
        </p:sp>
        <p:sp>
          <p:nvSpPr>
            <p:cNvPr id="56" name="TextBox 90"/>
            <p:cNvSpPr txBox="1"/>
            <p:nvPr/>
          </p:nvSpPr>
          <p:spPr>
            <a:xfrm>
              <a:off x="5943402" y="3011030"/>
              <a:ext cx="2126507" cy="461665"/>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分步骤</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分模块</a:t>
              </a:r>
              <a:endParaRPr lang="en-US" sz="1200" b="1" dirty="0">
                <a:solidFill>
                  <a:srgbClr val="A6A6A6"/>
                </a:solidFill>
                <a:latin typeface="Tw Cen MT" panose="020B0602020104020603" pitchFamily="34" charset="0"/>
              </a:endParaRPr>
            </a:p>
          </p:txBody>
        </p:sp>
      </p:grpSp>
      <p:grpSp>
        <p:nvGrpSpPr>
          <p:cNvPr id="60" name="Group 101"/>
          <p:cNvGrpSpPr/>
          <p:nvPr/>
        </p:nvGrpSpPr>
        <p:grpSpPr>
          <a:xfrm>
            <a:off x="7724030" y="2551667"/>
            <a:ext cx="2126507" cy="595638"/>
            <a:chOff x="7742820" y="3644885"/>
            <a:chExt cx="2126507" cy="595638"/>
          </a:xfrm>
        </p:grpSpPr>
        <p:sp>
          <p:nvSpPr>
            <p:cNvPr id="61" name="TextBox 91"/>
            <p:cNvSpPr txBox="1"/>
            <p:nvPr/>
          </p:nvSpPr>
          <p:spPr>
            <a:xfrm>
              <a:off x="7742820" y="3644885"/>
              <a:ext cx="2126507" cy="400110"/>
            </a:xfrm>
            <a:prstGeom prst="rect">
              <a:avLst/>
            </a:prstGeom>
            <a:noFill/>
          </p:spPr>
          <p:txBody>
            <a:bodyPr wrap="square" rtlCol="0">
              <a:spAutoFit/>
            </a:bodyPr>
            <a:lstStyle/>
            <a:p>
              <a:pPr algn="ctr"/>
              <a:r>
                <a:rPr lang="zh-CN" altLang="en-US" sz="2000" b="1" dirty="0">
                  <a:solidFill>
                    <a:srgbClr val="00B0F0"/>
                  </a:solidFill>
                  <a:latin typeface="Tw Cen MT" panose="020B0602020104020603" pitchFamily="34" charset="0"/>
                </a:rPr>
                <a:t>已有工作</a:t>
              </a:r>
              <a:endParaRPr lang="en-US" sz="2000" b="1" dirty="0">
                <a:solidFill>
                  <a:srgbClr val="00B0F0"/>
                </a:solidFill>
                <a:latin typeface="Tw Cen MT" panose="020B0602020104020603" pitchFamily="34" charset="0"/>
              </a:endParaRPr>
            </a:p>
          </p:txBody>
        </p:sp>
        <p:sp>
          <p:nvSpPr>
            <p:cNvPr id="62" name="TextBox 92"/>
            <p:cNvSpPr txBox="1"/>
            <p:nvPr/>
          </p:nvSpPr>
          <p:spPr>
            <a:xfrm>
              <a:off x="7742820" y="3963524"/>
              <a:ext cx="2126507" cy="276999"/>
            </a:xfrm>
            <a:prstGeom prst="rect">
              <a:avLst/>
            </a:prstGeom>
            <a:noFill/>
          </p:spPr>
          <p:txBody>
            <a:bodyPr wrap="square" rtlCol="0">
              <a:spAutoFit/>
            </a:bodyPr>
            <a:lstStyle/>
            <a:p>
              <a:pPr algn="ctr"/>
              <a:r>
                <a:rPr lang="en-US" altLang="zh-CN" sz="1200" b="1" dirty="0">
                  <a:solidFill>
                    <a:srgbClr val="A6A6A6"/>
                  </a:solidFill>
                  <a:latin typeface="Tw Cen MT" panose="020B0602020104020603" pitchFamily="34" charset="0"/>
                </a:rPr>
                <a:t>Rust for Linux</a:t>
              </a:r>
              <a:endParaRPr lang="en-US" sz="1200" b="1" dirty="0">
                <a:solidFill>
                  <a:srgbClr val="A6A6A6"/>
                </a:solidFill>
                <a:latin typeface="Tw Cen MT" panose="020B0602020104020603" pitchFamily="34" charset="0"/>
              </a:endParaRPr>
            </a:p>
          </p:txBody>
        </p:sp>
      </p:grpSp>
      <p:grpSp>
        <p:nvGrpSpPr>
          <p:cNvPr id="63" name="Group 55"/>
          <p:cNvGrpSpPr/>
          <p:nvPr/>
        </p:nvGrpSpPr>
        <p:grpSpPr>
          <a:xfrm>
            <a:off x="2371030" y="4451796"/>
            <a:ext cx="1615145" cy="1484244"/>
            <a:chOff x="2197983" y="3657473"/>
            <a:chExt cx="1615145" cy="1484244"/>
          </a:xfrm>
        </p:grpSpPr>
        <p:sp>
          <p:nvSpPr>
            <p:cNvPr id="64" name="Rectangle: Rounded Corners 20"/>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43"/>
            <p:cNvSpPr txBox="1"/>
            <p:nvPr/>
          </p:nvSpPr>
          <p:spPr>
            <a:xfrm>
              <a:off x="2197983" y="4085220"/>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语言完全具备撰写操作系统内核的能力</a:t>
              </a:r>
              <a:endParaRPr lang="en-US" sz="1400" b="1" dirty="0">
                <a:solidFill>
                  <a:srgbClr val="E6E7E9"/>
                </a:solidFill>
                <a:latin typeface="Tw Cen MT" panose="020B0602020104020603" pitchFamily="34" charset="0"/>
              </a:endParaRPr>
            </a:p>
          </p:txBody>
        </p:sp>
      </p:grpSp>
      <p:grpSp>
        <p:nvGrpSpPr>
          <p:cNvPr id="83" name="Group 56"/>
          <p:cNvGrpSpPr/>
          <p:nvPr/>
        </p:nvGrpSpPr>
        <p:grpSpPr>
          <a:xfrm>
            <a:off x="4464530" y="4451796"/>
            <a:ext cx="1615145" cy="1484244"/>
            <a:chOff x="4291483" y="3657473"/>
            <a:chExt cx="1615145" cy="1484244"/>
          </a:xfrm>
        </p:grpSpPr>
        <p:sp>
          <p:nvSpPr>
            <p:cNvPr id="84" name="Rectangle: Rounded Corners 21"/>
            <p:cNvSpPr/>
            <p:nvPr/>
          </p:nvSpPr>
          <p:spPr>
            <a:xfrm rot="2700000">
              <a:off x="4335973" y="3657473"/>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45"/>
            <p:cNvSpPr txBox="1"/>
            <p:nvPr/>
          </p:nvSpPr>
          <p:spPr>
            <a:xfrm>
              <a:off x="4291483" y="4137985"/>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用</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改写</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内核是可行的</a:t>
              </a:r>
              <a:endParaRPr lang="en-US" sz="1400" b="1" dirty="0">
                <a:solidFill>
                  <a:srgbClr val="E6E7E9"/>
                </a:solidFill>
                <a:latin typeface="Tw Cen MT" panose="020B0602020104020603" pitchFamily="34" charset="0"/>
              </a:endParaRPr>
            </a:p>
          </p:txBody>
        </p:sp>
      </p:grpSp>
      <p:grpSp>
        <p:nvGrpSpPr>
          <p:cNvPr id="87" name="Group 57"/>
          <p:cNvGrpSpPr/>
          <p:nvPr/>
        </p:nvGrpSpPr>
        <p:grpSpPr>
          <a:xfrm>
            <a:off x="6566266" y="4451796"/>
            <a:ext cx="1615145" cy="1484244"/>
            <a:chOff x="6393219" y="3657473"/>
            <a:chExt cx="1615145" cy="1484244"/>
          </a:xfrm>
        </p:grpSpPr>
        <p:sp>
          <p:nvSpPr>
            <p:cNvPr id="88" name="Rectangle: Rounded Corners 22"/>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47"/>
            <p:cNvSpPr txBox="1"/>
            <p:nvPr/>
          </p:nvSpPr>
          <p:spPr>
            <a:xfrm>
              <a:off x="6393219" y="4150536"/>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尽管</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生态目前来说不够成熟</a:t>
              </a:r>
              <a:endParaRPr lang="en-US" sz="1400" b="1" dirty="0">
                <a:solidFill>
                  <a:srgbClr val="E6E7E9"/>
                </a:solidFill>
                <a:latin typeface="Tw Cen MT" panose="020B0602020104020603" pitchFamily="34" charset="0"/>
              </a:endParaRPr>
            </a:p>
          </p:txBody>
        </p:sp>
      </p:grpSp>
      <p:grpSp>
        <p:nvGrpSpPr>
          <p:cNvPr id="91" name="Group 58"/>
          <p:cNvGrpSpPr/>
          <p:nvPr/>
        </p:nvGrpSpPr>
        <p:grpSpPr>
          <a:xfrm>
            <a:off x="8624425" y="4451796"/>
            <a:ext cx="1615145" cy="1484244"/>
            <a:chOff x="8451378" y="3657473"/>
            <a:chExt cx="1615145" cy="1484244"/>
          </a:xfrm>
        </p:grpSpPr>
        <p:sp>
          <p:nvSpPr>
            <p:cNvPr id="92" name="Rectangle: Rounded Corners 23"/>
            <p:cNvSpPr/>
            <p:nvPr/>
          </p:nvSpPr>
          <p:spPr>
            <a:xfrm rot="2700000">
              <a:off x="8497121" y="3657473"/>
              <a:ext cx="1484244" cy="1484244"/>
            </a:xfrm>
            <a:prstGeom prst="roundRect">
              <a:avLst>
                <a:gd name="adj" fmla="val 13096"/>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49"/>
            <p:cNvSpPr txBox="1"/>
            <p:nvPr/>
          </p:nvSpPr>
          <p:spPr>
            <a:xfrm>
              <a:off x="8451378" y="4063799"/>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版</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将推动操作系统研究的创新发展</a:t>
              </a:r>
              <a:endParaRPr lang="en-US" sz="1400" b="1" dirty="0">
                <a:solidFill>
                  <a:srgbClr val="E6E7E9"/>
                </a:solidFill>
                <a:latin typeface="Tw Cen MT" panose="020B06020201040206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22" presetClass="entr" presetSubtype="8" fill="hold" nodeType="with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100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500"/>
                            </p:stCondLst>
                            <p:childTnLst>
                              <p:par>
                                <p:cTn id="41" presetID="53" presetClass="entr" presetSubtype="16"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22" presetClass="entr" presetSubtype="4" fill="hold" nodeType="withEffect">
                                  <p:stCondLst>
                                    <p:cond delay="25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2500"/>
                            </p:stCondLst>
                            <p:childTnLst>
                              <p:par>
                                <p:cTn id="61" presetID="53" presetClass="entr" presetSubtype="16"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22" presetClass="entr" presetSubtype="8" fill="hold" nodeType="withEffect">
                                  <p:stCondLst>
                                    <p:cond delay="25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3000"/>
                            </p:stCondLst>
                            <p:childTnLst>
                              <p:par>
                                <p:cTn id="75" presetID="53" presetClass="entr" presetSubtype="16"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childTnLst>
                          </p:cTn>
                        </p:par>
                        <p:par>
                          <p:cTn id="80" fill="hold">
                            <p:stCondLst>
                              <p:cond delay="3500"/>
                            </p:stCondLst>
                            <p:childTnLst>
                              <p:par>
                                <p:cTn id="81" presetID="53" presetClass="entr" presetSubtype="16" fill="hold"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anim calcmode="lin" valueType="num">
                                      <p:cBhvr>
                                        <p:cTn id="91" dur="500" fill="hold"/>
                                        <p:tgtEl>
                                          <p:spTgt spid="63"/>
                                        </p:tgtEl>
                                        <p:attrNameLst>
                                          <p:attrName>ppt_x</p:attrName>
                                        </p:attrNameLst>
                                      </p:cBhvr>
                                      <p:tavLst>
                                        <p:tav tm="0">
                                          <p:val>
                                            <p:strVal val="#ppt_x"/>
                                          </p:val>
                                        </p:tav>
                                        <p:tav tm="100000">
                                          <p:val>
                                            <p:strVal val="#ppt_x"/>
                                          </p:val>
                                        </p:tav>
                                      </p:tavLst>
                                    </p:anim>
                                    <p:anim calcmode="lin" valueType="num">
                                      <p:cBhvr>
                                        <p:cTn id="92" dur="500" fill="hold"/>
                                        <p:tgtEl>
                                          <p:spTgt spid="63"/>
                                        </p:tgtEl>
                                        <p:attrNameLst>
                                          <p:attrName>ppt_y</p:attrName>
                                        </p:attrNameLst>
                                      </p:cBhvr>
                                      <p:tavLst>
                                        <p:tav tm="0">
                                          <p:val>
                                            <p:strVal val="#ppt_y+.1"/>
                                          </p:val>
                                        </p:tav>
                                        <p:tav tm="100000">
                                          <p:val>
                                            <p:strVal val="#ppt_y"/>
                                          </p:val>
                                        </p:tav>
                                      </p:tavLst>
                                    </p:anim>
                                  </p:childTnLst>
                                </p:cTn>
                              </p:par>
                            </p:childTnLst>
                          </p:cTn>
                        </p:par>
                        <p:par>
                          <p:cTn id="93" fill="hold">
                            <p:stCondLst>
                              <p:cond delay="500"/>
                            </p:stCondLst>
                            <p:childTnLst>
                              <p:par>
                                <p:cTn id="94" presetID="42" presetClass="entr" presetSubtype="0" fill="hold" nodeType="after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fade">
                                      <p:cBhvr>
                                        <p:cTn id="96" dur="500"/>
                                        <p:tgtEl>
                                          <p:spTgt spid="83"/>
                                        </p:tgtEl>
                                      </p:cBhvr>
                                    </p:animEffect>
                                    <p:anim calcmode="lin" valueType="num">
                                      <p:cBhvr>
                                        <p:cTn id="97" dur="500" fill="hold"/>
                                        <p:tgtEl>
                                          <p:spTgt spid="83"/>
                                        </p:tgtEl>
                                        <p:attrNameLst>
                                          <p:attrName>ppt_x</p:attrName>
                                        </p:attrNameLst>
                                      </p:cBhvr>
                                      <p:tavLst>
                                        <p:tav tm="0">
                                          <p:val>
                                            <p:strVal val="#ppt_x"/>
                                          </p:val>
                                        </p:tav>
                                        <p:tav tm="100000">
                                          <p:val>
                                            <p:strVal val="#ppt_x"/>
                                          </p:val>
                                        </p:tav>
                                      </p:tavLst>
                                    </p:anim>
                                    <p:anim calcmode="lin" valueType="num">
                                      <p:cBhvr>
                                        <p:cTn id="98" dur="500" fill="hold"/>
                                        <p:tgtEl>
                                          <p:spTgt spid="83"/>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42" presetClass="entr" presetSubtype="0" fill="hold" nodeType="after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anim calcmode="lin" valueType="num">
                                      <p:cBhvr>
                                        <p:cTn id="103" dur="500" fill="hold"/>
                                        <p:tgtEl>
                                          <p:spTgt spid="87"/>
                                        </p:tgtEl>
                                        <p:attrNameLst>
                                          <p:attrName>ppt_x</p:attrName>
                                        </p:attrNameLst>
                                      </p:cBhvr>
                                      <p:tavLst>
                                        <p:tav tm="0">
                                          <p:val>
                                            <p:strVal val="#ppt_x"/>
                                          </p:val>
                                        </p:tav>
                                        <p:tav tm="100000">
                                          <p:val>
                                            <p:strVal val="#ppt_x"/>
                                          </p:val>
                                        </p:tav>
                                      </p:tavLst>
                                    </p:anim>
                                    <p:anim calcmode="lin" valueType="num">
                                      <p:cBhvr>
                                        <p:cTn id="104" dur="500" fill="hold"/>
                                        <p:tgtEl>
                                          <p:spTgt spid="87"/>
                                        </p:tgtEl>
                                        <p:attrNameLst>
                                          <p:attrName>ppt_y</p:attrName>
                                        </p:attrNameLst>
                                      </p:cBhvr>
                                      <p:tavLst>
                                        <p:tav tm="0">
                                          <p:val>
                                            <p:strVal val="#ppt_y+.1"/>
                                          </p:val>
                                        </p:tav>
                                        <p:tav tm="100000">
                                          <p:val>
                                            <p:strVal val="#ppt_y"/>
                                          </p:val>
                                        </p:tav>
                                      </p:tavLst>
                                    </p:anim>
                                  </p:childTnLst>
                                </p:cTn>
                              </p:par>
                            </p:childTnLst>
                          </p:cTn>
                        </p:par>
                        <p:par>
                          <p:cTn id="105" fill="hold">
                            <p:stCondLst>
                              <p:cond delay="1500"/>
                            </p:stCondLst>
                            <p:childTnLst>
                              <p:par>
                                <p:cTn id="106" presetID="42" presetClass="entr" presetSubtype="0" fill="hold"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anim calcmode="lin" valueType="num">
                                      <p:cBhvr>
                                        <p:cTn id="109" dur="500" fill="hold"/>
                                        <p:tgtEl>
                                          <p:spTgt spid="91"/>
                                        </p:tgtEl>
                                        <p:attrNameLst>
                                          <p:attrName>ppt_x</p:attrName>
                                        </p:attrNameLst>
                                      </p:cBhvr>
                                      <p:tavLst>
                                        <p:tav tm="0">
                                          <p:val>
                                            <p:strVal val="#ppt_x"/>
                                          </p:val>
                                        </p:tav>
                                        <p:tav tm="100000">
                                          <p:val>
                                            <p:strVal val="#ppt_x"/>
                                          </p:val>
                                        </p:tav>
                                      </p:tavLst>
                                    </p:anim>
                                    <p:anim calcmode="lin" valueType="num">
                                      <p:cBhvr>
                                        <p:cTn id="110"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5" grpId="0" animBg="1"/>
      <p:bldP spid="17" grpId="0"/>
      <p:bldP spid="18" grpId="0" animBg="1"/>
      <p:bldP spid="19"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1" name="Oval 100"/>
          <p:cNvSpPr/>
          <p:nvPr/>
        </p:nvSpPr>
        <p:spPr>
          <a:xfrm>
            <a:off x="1590156" y="1623565"/>
            <a:ext cx="3614236" cy="344149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5401139" y="2268848"/>
            <a:ext cx="3904018" cy="2391582"/>
            <a:chOff x="62896" y="4321115"/>
            <a:chExt cx="3549476" cy="2100432"/>
          </a:xfrm>
        </p:grpSpPr>
        <p:sp>
          <p:nvSpPr>
            <p:cNvPr id="119" name="TextBox 118"/>
            <p:cNvSpPr txBox="1"/>
            <p:nvPr/>
          </p:nvSpPr>
          <p:spPr>
            <a:xfrm>
              <a:off x="369375" y="4321115"/>
              <a:ext cx="2930923" cy="461665"/>
            </a:xfrm>
            <a:prstGeom prst="rect">
              <a:avLst/>
            </a:prstGeom>
            <a:noFill/>
          </p:spPr>
          <p:txBody>
            <a:bodyPr wrap="square" rtlCol="0">
              <a:spAutoFit/>
            </a:bodyPr>
            <a:lstStyle/>
            <a:p>
              <a:pPr algn="ctr"/>
              <a:r>
                <a:rPr lang="zh-CN" altLang="en-US" sz="2400" dirty="0">
                  <a:solidFill>
                    <a:srgbClr val="FF5969"/>
                  </a:solidFill>
                  <a:latin typeface="方正粗黑宋简体" panose="02000000000000000000" pitchFamily="2" charset="-122"/>
                  <a:ea typeface="方正粗黑宋简体" panose="02000000000000000000" pitchFamily="2" charset="-122"/>
                </a:rPr>
                <a:t>现有实例</a:t>
              </a:r>
              <a:endParaRPr lang="en-US" sz="2400" dirty="0">
                <a:solidFill>
                  <a:srgbClr val="FF5969"/>
                </a:solidFill>
                <a:latin typeface="方正粗黑宋简体" panose="02000000000000000000" pitchFamily="2" charset="-122"/>
                <a:ea typeface="方正粗黑宋简体" panose="02000000000000000000" pitchFamily="2" charset="-122"/>
              </a:endParaRPr>
            </a:p>
          </p:txBody>
        </p:sp>
        <p:sp>
          <p:nvSpPr>
            <p:cNvPr id="121" name="TextBox 120"/>
            <p:cNvSpPr txBox="1"/>
            <p:nvPr/>
          </p:nvSpPr>
          <p:spPr>
            <a:xfrm>
              <a:off x="62896" y="4826729"/>
              <a:ext cx="3549476" cy="1594818"/>
            </a:xfrm>
            <a:prstGeom prst="rect">
              <a:avLst/>
            </a:prstGeom>
            <a:noFill/>
          </p:spPr>
          <p:txBody>
            <a:bodyPr wrap="square" rtlCol="0">
              <a:spAutoFit/>
            </a:bodyPr>
            <a:lstStyle/>
            <a:p>
              <a:pPr algn="ct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一些研究小组探索了将强化学习</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(Reinforcement 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应用于存储优化的可能性。初步的实验结果显示</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与传统的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LRU</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等算法相比</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,Q-Learning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算法在大多数情况下都能够获得更优的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I/O</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性能</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其优化效果在高并发、混合读写的工作负载下最为明显。</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127" name="TextBox 126"/>
          <p:cNvSpPr txBox="1"/>
          <p:nvPr/>
        </p:nvSpPr>
        <p:spPr>
          <a:xfrm>
            <a:off x="1721225" y="268780"/>
            <a:ext cx="8068234" cy="584775"/>
          </a:xfrm>
          <a:prstGeom prst="rect">
            <a:avLst/>
          </a:prstGeom>
          <a:noFill/>
        </p:spPr>
        <p:txBody>
          <a:bodyPr wrap="square" rtlCol="0">
            <a:spAutoFit/>
          </a:bodyPr>
          <a:lstStyle/>
          <a:p>
            <a:pPr algn="ctr"/>
            <a:r>
              <a:rPr lang="zh-CN" altLang="en-US" sz="3200" dirty="0">
                <a:solidFill>
                  <a:srgbClr val="5DA42C"/>
                </a:solidFill>
                <a:latin typeface="方正粗黑宋简体" panose="02000000000000000000" pitchFamily="2" charset="-122"/>
                <a:ea typeface="方正粗黑宋简体" panose="02000000000000000000" pitchFamily="2" charset="-122"/>
              </a:rPr>
              <a:t>强化学习辅助</a:t>
            </a:r>
            <a:endParaRPr lang="en-US" sz="3200" dirty="0">
              <a:solidFill>
                <a:srgbClr val="5DA42C"/>
              </a:solidFill>
              <a:latin typeface="方正粗黑宋简体" panose="02000000000000000000" pitchFamily="2" charset="-122"/>
              <a:ea typeface="方正粗黑宋简体" panose="02000000000000000000" pitchFamily="2" charset="-122"/>
            </a:endParaRPr>
          </a:p>
        </p:txBody>
      </p:sp>
      <p:pic>
        <p:nvPicPr>
          <p:cNvPr id="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13811" y="2456370"/>
            <a:ext cx="2945067" cy="17563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36577"/>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p:cNvGrpSpPr/>
          <p:nvPr/>
        </p:nvGrpSpPr>
        <p:grpSpPr>
          <a:xfrm>
            <a:off x="1390386" y="1782708"/>
            <a:ext cx="3197225" cy="956716"/>
            <a:chOff x="764723" y="2207710"/>
            <a:chExt cx="3197225" cy="956716"/>
          </a:xfrm>
        </p:grpSpPr>
        <p:sp>
          <p:nvSpPr>
            <p:cNvPr id="114" name="Oval 113"/>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p:cNvSpPr txBox="1"/>
            <p:nvPr/>
          </p:nvSpPr>
          <p:spPr>
            <a:xfrm>
              <a:off x="1435199" y="2207710"/>
              <a:ext cx="1942195"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blktrace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2000+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435200" y="2518095"/>
              <a:ext cx="2526748" cy="646331"/>
            </a:xfrm>
            <a:prstGeom prst="rect">
              <a:avLst/>
            </a:prstGeom>
            <a:noFill/>
          </p:spPr>
          <p:txBody>
            <a:bodyPr wrap="square" rtlCol="0">
              <a:spAutoFit/>
            </a:bodyPr>
            <a:lstStyle/>
            <a:p>
              <a:r>
                <a:rPr lang="en-US" altLang="zh-CN" sz="1200" dirty="0" err="1">
                  <a:solidFill>
                    <a:schemeClr val="dk1"/>
                  </a:solidFill>
                  <a:latin typeface="+mn-ea"/>
                </a:rPr>
                <a:t>blktrace</a:t>
              </a:r>
              <a:r>
                <a:rPr lang="zh-CN" altLang="en-US" sz="1200" dirty="0">
                  <a:solidFill>
                    <a:schemeClr val="dk1"/>
                  </a:solidFill>
                  <a:latin typeface="+mn-ea"/>
                </a:rPr>
                <a:t>是一个</a:t>
              </a:r>
              <a:r>
                <a:rPr lang="en-US" altLang="zh-CN" sz="1200" dirty="0">
                  <a:solidFill>
                    <a:schemeClr val="dk1"/>
                  </a:solidFill>
                  <a:latin typeface="+mn-ea"/>
                </a:rPr>
                <a:t>Linux</a:t>
              </a:r>
              <a:r>
                <a:rPr lang="zh-CN" altLang="en-US" sz="1200" dirty="0">
                  <a:solidFill>
                    <a:schemeClr val="dk1"/>
                  </a:solidFill>
                  <a:latin typeface="+mn-ea"/>
                </a:rPr>
                <a:t>工具，用于追踪块层（</a:t>
              </a:r>
              <a:r>
                <a:rPr lang="en-US" altLang="zh-CN" sz="1200" dirty="0">
                  <a:solidFill>
                    <a:schemeClr val="dk1"/>
                  </a:solidFill>
                  <a:latin typeface="+mn-ea"/>
                </a:rPr>
                <a:t>block layer</a:t>
              </a:r>
              <a:r>
                <a:rPr lang="zh-CN" altLang="en-US" sz="1200" dirty="0">
                  <a:solidFill>
                    <a:schemeClr val="dk1"/>
                  </a:solidFill>
                  <a:latin typeface="+mn-ea"/>
                </a:rPr>
                <a:t>）的</a:t>
              </a:r>
              <a:r>
                <a:rPr lang="en-US" altLang="zh-CN" sz="1200" dirty="0">
                  <a:solidFill>
                    <a:schemeClr val="dk1"/>
                  </a:solidFill>
                  <a:latin typeface="+mn-ea"/>
                </a:rPr>
                <a:t>I/O</a:t>
              </a:r>
              <a:r>
                <a:rPr lang="zh-CN" altLang="en-US" sz="1200" dirty="0">
                  <a:solidFill>
                    <a:schemeClr val="dk1"/>
                  </a:solidFill>
                  <a:latin typeface="+mn-ea"/>
                </a:rPr>
                <a:t>（输入</a:t>
              </a:r>
              <a:r>
                <a:rPr lang="en-US" altLang="zh-CN" sz="1200" dirty="0">
                  <a:solidFill>
                    <a:schemeClr val="dk1"/>
                  </a:solidFill>
                  <a:latin typeface="+mn-ea"/>
                </a:rPr>
                <a:t>/</a:t>
              </a:r>
              <a:r>
                <a:rPr lang="zh-CN" altLang="en-US" sz="1200" dirty="0">
                  <a:solidFill>
                    <a:schemeClr val="dk1"/>
                  </a:solidFill>
                  <a:latin typeface="+mn-ea"/>
                </a:rPr>
                <a:t>输出）操作</a:t>
              </a:r>
              <a:r>
                <a:rPr lang="zh-CN" altLang="en-US" sz="900" dirty="0">
                  <a:solidFill>
                    <a:schemeClr val="tx1">
                      <a:lumMod val="75000"/>
                      <a:lumOff val="25000"/>
                    </a:schemeClr>
                  </a:solidFill>
                  <a:latin typeface="Tw Cen MT" panose="020B0602020104020603" pitchFamily="34" charset="0"/>
                </a:rPr>
                <a:t>。</a:t>
              </a:r>
              <a:endParaRPr lang="en-US" sz="1200" dirty="0">
                <a:solidFill>
                  <a:schemeClr val="tx1">
                    <a:lumMod val="75000"/>
                    <a:lumOff val="25000"/>
                  </a:schemeClr>
                </a:solidFill>
                <a:latin typeface="Tw Cen MT" panose="020B0602020104020603" pitchFamily="34" charset="0"/>
              </a:endParaRPr>
            </a:p>
          </p:txBody>
        </p:sp>
      </p:grpSp>
      <p:grpSp>
        <p:nvGrpSpPr>
          <p:cNvPr id="118" name="Group 117"/>
          <p:cNvGrpSpPr/>
          <p:nvPr/>
        </p:nvGrpSpPr>
        <p:grpSpPr>
          <a:xfrm>
            <a:off x="1390386" y="2995413"/>
            <a:ext cx="3197225" cy="1113751"/>
            <a:chOff x="764723" y="3420415"/>
            <a:chExt cx="3197225" cy="1113751"/>
          </a:xfrm>
        </p:grpSpPr>
        <p:sp>
          <p:nvSpPr>
            <p:cNvPr id="119" name="Oval 118"/>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p:cNvSpPr txBox="1"/>
            <p:nvPr/>
          </p:nvSpPr>
          <p:spPr>
            <a:xfrm>
              <a:off x="1435200" y="3420415"/>
              <a:ext cx="2399176"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bpf</a:t>
              </a:r>
              <a:r>
                <a:rPr lang="en-US" altLang="zh-CN" dirty="0">
                  <a:solidFill>
                    <a:schemeClr val="tx1">
                      <a:lumMod val="75000"/>
                      <a:lumOff val="25000"/>
                    </a:schemeClr>
                  </a:solidFill>
                  <a:latin typeface="Tw Cen MT" panose="020B0602020104020603" pitchFamily="34" charset="0"/>
                </a:rPr>
                <a:t>-trace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3500+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21" name="TextBox 120"/>
            <p:cNvSpPr txBox="1"/>
            <p:nvPr/>
          </p:nvSpPr>
          <p:spPr>
            <a:xfrm>
              <a:off x="1435200" y="3703169"/>
              <a:ext cx="2526748" cy="830997"/>
            </a:xfrm>
            <a:prstGeom prst="rect">
              <a:avLst/>
            </a:prstGeom>
            <a:noFill/>
          </p:spPr>
          <p:txBody>
            <a:bodyPr wrap="square" rtlCol="0">
              <a:spAutoFit/>
            </a:bodyPr>
            <a:lstStyle/>
            <a:p>
              <a:r>
                <a:rPr lang="en-US" altLang="zh-CN" sz="1200" dirty="0">
                  <a:solidFill>
                    <a:schemeClr val="dk1"/>
                  </a:solidFill>
                  <a:latin typeface="+mn-ea"/>
                  <a:cs typeface="微软雅黑" panose="020B0503020204020204" charset="-122"/>
                </a:rPr>
                <a:t>Linux</a:t>
              </a:r>
              <a:r>
                <a:rPr lang="zh-CN" altLang="en-US" sz="1200" dirty="0">
                  <a:solidFill>
                    <a:schemeClr val="dk1"/>
                  </a:solidFill>
                  <a:latin typeface="+mn-ea"/>
                  <a:cs typeface="微软雅黑" panose="020B0503020204020204" charset="-122"/>
                </a:rPr>
                <a:t>中的</a:t>
              </a:r>
              <a:r>
                <a:rPr lang="en-US" altLang="zh-CN" sz="1200" dirty="0" err="1">
                  <a:solidFill>
                    <a:schemeClr val="dk1"/>
                  </a:solidFill>
                  <a:latin typeface="+mn-ea"/>
                  <a:cs typeface="微软雅黑" panose="020B0503020204020204" charset="-122"/>
                </a:rPr>
                <a:t>bpf</a:t>
              </a:r>
              <a:r>
                <a:rPr lang="en-US" altLang="zh-CN" sz="1200" dirty="0">
                  <a:solidFill>
                    <a:schemeClr val="dk1"/>
                  </a:solidFill>
                  <a:latin typeface="+mn-ea"/>
                  <a:cs typeface="微软雅黑" panose="020B0503020204020204" charset="-122"/>
                </a:rPr>
                <a:t>-trace</a:t>
              </a:r>
              <a:r>
                <a:rPr lang="zh-CN" altLang="en-US" sz="1200" dirty="0">
                  <a:solidFill>
                    <a:schemeClr val="dk1"/>
                  </a:solidFill>
                  <a:latin typeface="+mn-ea"/>
                  <a:cs typeface="微软雅黑" panose="020B0503020204020204" charset="-122"/>
                </a:rPr>
                <a:t>是一种基于</a:t>
              </a:r>
              <a:r>
                <a:rPr lang="en-US" altLang="zh-CN" sz="1200" dirty="0">
                  <a:solidFill>
                    <a:schemeClr val="dk1"/>
                  </a:solidFill>
                  <a:latin typeface="+mn-ea"/>
                  <a:cs typeface="微软雅黑" panose="020B0503020204020204" charset="-122"/>
                </a:rPr>
                <a:t>BPF (Berkeley Packet Filter</a:t>
              </a:r>
              <a:r>
                <a:rPr lang="zh-CN" altLang="en-US" sz="1200" dirty="0">
                  <a:solidFill>
                    <a:schemeClr val="dk1"/>
                  </a:solidFill>
                  <a:latin typeface="+mn-ea"/>
                  <a:cs typeface="微软雅黑" panose="020B0503020204020204" charset="-122"/>
                </a:rPr>
                <a:t>，伯克利包过滤器</a:t>
              </a:r>
              <a:r>
                <a:rPr lang="en-US" altLang="zh-CN" sz="1200" dirty="0">
                  <a:solidFill>
                    <a:schemeClr val="dk1"/>
                  </a:solidFill>
                  <a:latin typeface="+mn-ea"/>
                  <a:cs typeface="微软雅黑" panose="020B0503020204020204" charset="-122"/>
                </a:rPr>
                <a:t>) </a:t>
              </a:r>
              <a:r>
                <a:rPr lang="zh-CN" altLang="en-US" sz="1200" dirty="0">
                  <a:solidFill>
                    <a:schemeClr val="dk1"/>
                  </a:solidFill>
                  <a:latin typeface="+mn-ea"/>
                  <a:cs typeface="微软雅黑" panose="020B0503020204020204" charset="-122"/>
                </a:rPr>
                <a:t>的高级追踪语言，用于创建内核追踪和观察。</a:t>
              </a:r>
              <a:endParaRPr lang="en-US" altLang="zh-CN" sz="1200" dirty="0">
                <a:solidFill>
                  <a:schemeClr val="dk1"/>
                </a:solidFill>
                <a:latin typeface="+mn-ea"/>
                <a:cs typeface="微软雅黑" panose="020B0503020204020204" charset="-122"/>
              </a:endParaRPr>
            </a:p>
          </p:txBody>
        </p:sp>
        <p:pic>
          <p:nvPicPr>
            <p:cNvPr id="122" name="Picture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8" name="Group 127"/>
          <p:cNvGrpSpPr/>
          <p:nvPr/>
        </p:nvGrpSpPr>
        <p:grpSpPr>
          <a:xfrm>
            <a:off x="5130290" y="3060726"/>
            <a:ext cx="3547545" cy="754440"/>
            <a:chOff x="4504627" y="3485728"/>
            <a:chExt cx="3547545" cy="754440"/>
          </a:xfrm>
        </p:grpSpPr>
        <p:sp>
          <p:nvSpPr>
            <p:cNvPr id="129" name="Oval 128"/>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5175103" y="3485728"/>
              <a:ext cx="1998731"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vmalloc.c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4000+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31" name="TextBox 130"/>
            <p:cNvSpPr txBox="1"/>
            <p:nvPr/>
          </p:nvSpPr>
          <p:spPr>
            <a:xfrm>
              <a:off x="5175104" y="3778503"/>
              <a:ext cx="287706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rPr>
                <a:t>Linux</a:t>
              </a:r>
              <a:r>
                <a:rPr lang="zh-CN" altLang="en-US" sz="1200" dirty="0">
                  <a:solidFill>
                    <a:schemeClr val="dk1"/>
                  </a:solidFill>
                  <a:latin typeface="微软雅黑" panose="020B0503020204020204" charset="-122"/>
                  <a:ea typeface="汉仪文黑-55简" panose="00020600040101010101" charset="-122"/>
                </a:rPr>
                <a:t>内核中的</a:t>
              </a:r>
              <a:r>
                <a:rPr lang="en-US" altLang="zh-CN" sz="1200" dirty="0" err="1">
                  <a:solidFill>
                    <a:schemeClr val="dk1"/>
                  </a:solidFill>
                  <a:latin typeface="微软雅黑" panose="020B0503020204020204" charset="-122"/>
                  <a:ea typeface="汉仪文黑-55简" panose="00020600040101010101" charset="-122"/>
                </a:rPr>
                <a:t>vmalloc.c</a:t>
              </a:r>
              <a:r>
                <a:rPr lang="zh-CN" altLang="en-US" sz="1200" dirty="0">
                  <a:solidFill>
                    <a:schemeClr val="dk1"/>
                  </a:solidFill>
                  <a:latin typeface="微软雅黑" panose="020B0503020204020204" charset="-122"/>
                  <a:ea typeface="汉仪文黑-55简" panose="00020600040101010101" charset="-122"/>
                </a:rPr>
                <a:t>模块主要负责虚拟内存区域的分配和管理。</a:t>
              </a:r>
              <a:endParaRPr lang="zh-CN" altLang="en-US" sz="1200" dirty="0">
                <a:solidFill>
                  <a:schemeClr val="dk1"/>
                </a:solidFill>
                <a:latin typeface="微软雅黑" panose="020B0503020204020204" charset="-122"/>
                <a:ea typeface="汉仪文黑-55简" panose="00020600040101010101" charset="-122"/>
              </a:endParaRPr>
            </a:p>
          </p:txBody>
        </p:sp>
        <p:pic>
          <p:nvPicPr>
            <p:cNvPr id="132" name="Picture 1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8" name="Group 137"/>
          <p:cNvGrpSpPr/>
          <p:nvPr/>
        </p:nvGrpSpPr>
        <p:grpSpPr>
          <a:xfrm>
            <a:off x="5130290" y="1717392"/>
            <a:ext cx="4686669" cy="929085"/>
            <a:chOff x="4504627" y="2142394"/>
            <a:chExt cx="4686669" cy="929085"/>
          </a:xfrm>
        </p:grpSpPr>
        <p:sp>
          <p:nvSpPr>
            <p:cNvPr id="139" name="Oval 138"/>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5175104" y="2142394"/>
              <a:ext cx="4016192"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core.c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12000+</a:t>
              </a:r>
              <a:r>
                <a:rPr lang="zh-CN" altLang="en-US" dirty="0">
                  <a:solidFill>
                    <a:schemeClr val="tx1">
                      <a:lumMod val="75000"/>
                      <a:lumOff val="25000"/>
                    </a:schemeClr>
                  </a:solidFill>
                  <a:latin typeface="Tw Cen MT" panose="020B0602020104020603" pitchFamily="34" charset="0"/>
                </a:rPr>
                <a:t>）</a:t>
              </a:r>
              <a:endParaRPr lang="en-US" altLang="zh-CN" dirty="0">
                <a:solidFill>
                  <a:schemeClr val="tx1">
                    <a:lumMod val="75000"/>
                    <a:lumOff val="25000"/>
                  </a:schemeClr>
                </a:solidFill>
                <a:latin typeface="Tw Cen MT" panose="020B0602020104020603" pitchFamily="34" charset="0"/>
              </a:endParaRPr>
            </a:p>
          </p:txBody>
        </p:sp>
        <p:sp>
          <p:nvSpPr>
            <p:cNvPr id="141" name="TextBox 140"/>
            <p:cNvSpPr txBox="1"/>
            <p:nvPr/>
          </p:nvSpPr>
          <p:spPr>
            <a:xfrm>
              <a:off x="5175104" y="2425148"/>
              <a:ext cx="2526748" cy="646331"/>
            </a:xfrm>
            <a:prstGeom prst="rect">
              <a:avLst/>
            </a:prstGeom>
            <a:noFill/>
          </p:spPr>
          <p:txBody>
            <a:bodyPr wrap="square" rtlCol="0">
              <a:spAutoFit/>
            </a:bodyPr>
            <a:lstStyle/>
            <a:p>
              <a:r>
                <a:rPr lang="en-US" altLang="zh-CN" sz="1200" dirty="0" err="1">
                  <a:solidFill>
                    <a:schemeClr val="dk1"/>
                  </a:solidFill>
                  <a:latin typeface="微软雅黑" panose="020B0503020204020204" charset="-122"/>
                  <a:ea typeface="汉仪文黑-55简" panose="00020600040101010101" charset="-122"/>
                </a:rPr>
                <a:t>core.c</a:t>
              </a:r>
              <a:r>
                <a:rPr lang="zh-CN" altLang="en-US" sz="1200" dirty="0">
                  <a:solidFill>
                    <a:schemeClr val="dk1"/>
                  </a:solidFill>
                  <a:latin typeface="微软雅黑" panose="020B0503020204020204" charset="-122"/>
                  <a:ea typeface="汉仪文黑-55简" panose="00020600040101010101" charset="-122"/>
                </a:rPr>
                <a:t>模块是进程调度器的核心部分</a:t>
              </a:r>
              <a:r>
                <a:rPr lang="en-US" altLang="zh-CN" sz="1200" dirty="0">
                  <a:solidFill>
                    <a:schemeClr val="dk1"/>
                  </a:solidFill>
                  <a:latin typeface="微软雅黑" panose="020B0503020204020204" charset="-122"/>
                  <a:ea typeface="汉仪文黑-55简" panose="00020600040101010101" charset="-122"/>
                </a:rPr>
                <a:t>,</a:t>
              </a:r>
              <a:r>
                <a:rPr lang="zh-CN" altLang="en-US" sz="1200" dirty="0">
                  <a:solidFill>
                    <a:schemeClr val="dk1"/>
                  </a:solidFill>
                  <a:latin typeface="微软雅黑" panose="020B0503020204020204" charset="-122"/>
                  <a:ea typeface="汉仪文黑-55简" panose="00020600040101010101" charset="-122"/>
                </a:rPr>
                <a:t>负责管理进程的调度和上下文切换。</a:t>
              </a:r>
              <a:endParaRPr lang="zh-CN" altLang="en-US" sz="1200" dirty="0">
                <a:solidFill>
                  <a:schemeClr val="dk1"/>
                </a:solidFill>
                <a:latin typeface="微软雅黑" panose="020B0503020204020204" charset="-122"/>
                <a:ea typeface="汉仪文黑-55简" panose="00020600040101010101" charset="-122"/>
              </a:endParaRPr>
            </a:p>
          </p:txBody>
        </p:sp>
        <p:pic>
          <p:nvPicPr>
            <p:cNvPr id="142" name="Picture 1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
        <p:nvSpPr>
          <p:cNvPr id="3" name="TextBox 56"/>
          <p:cNvSpPr txBox="1"/>
          <p:nvPr/>
        </p:nvSpPr>
        <p:spPr>
          <a:xfrm>
            <a:off x="1794697" y="665762"/>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第二部分</a:t>
            </a:r>
            <a:r>
              <a:rPr lang="en-US" altLang="zh-CN" sz="3200" dirty="0">
                <a:solidFill>
                  <a:srgbClr val="52CBBE"/>
                </a:solidFill>
                <a:latin typeface="方正粗黑宋简体" panose="02000000000000000000" pitchFamily="2" charset="-122"/>
                <a:ea typeface="方正粗黑宋简体" panose="02000000000000000000" pitchFamily="2" charset="-122"/>
              </a:rPr>
              <a:t>——</a:t>
            </a:r>
            <a:r>
              <a:rPr lang="zh-CN" altLang="en-US" sz="3200" dirty="0">
                <a:solidFill>
                  <a:srgbClr val="52CBBE"/>
                </a:solidFill>
                <a:latin typeface="方正粗黑宋简体" panose="02000000000000000000" pitchFamily="2" charset="-122"/>
                <a:ea typeface="方正粗黑宋简体" panose="02000000000000000000" pitchFamily="2" charset="-122"/>
              </a:rPr>
              <a:t>模块筛选</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grpSp>
        <p:nvGrpSpPr>
          <p:cNvPr id="13" name="Group 122"/>
          <p:cNvGrpSpPr/>
          <p:nvPr/>
        </p:nvGrpSpPr>
        <p:grpSpPr>
          <a:xfrm>
            <a:off x="1390386" y="4371408"/>
            <a:ext cx="3197225" cy="809735"/>
            <a:chOff x="764723" y="4796410"/>
            <a:chExt cx="3197225" cy="809735"/>
          </a:xfrm>
        </p:grpSpPr>
        <p:sp>
          <p:nvSpPr>
            <p:cNvPr id="14" name="Oval 123"/>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24"/>
            <p:cNvSpPr txBox="1"/>
            <p:nvPr/>
          </p:nvSpPr>
          <p:spPr>
            <a:xfrm>
              <a:off x="1435199" y="4796410"/>
              <a:ext cx="2145972" cy="369332"/>
            </a:xfrm>
            <a:prstGeom prst="rect">
              <a:avLst/>
            </a:prstGeom>
            <a:noFill/>
          </p:spPr>
          <p:txBody>
            <a:bodyPr wrap="square" rtlCol="0">
              <a:spAutoFit/>
            </a:bodyPr>
            <a:lstStyle/>
            <a:p>
              <a:r>
                <a:rPr lang="en-US" altLang="zh-CN" dirty="0" err="1">
                  <a:solidFill>
                    <a:schemeClr val="dk1"/>
                  </a:solidFill>
                  <a:latin typeface="+mn-ea"/>
                  <a:cs typeface="微软雅黑" panose="020B0503020204020204" charset="-122"/>
                  <a:sym typeface="+mn-ea"/>
                </a:rPr>
                <a:t>fork.c</a:t>
              </a:r>
              <a:r>
                <a:rPr lang="zh-CN" altLang="en-US" dirty="0">
                  <a:solidFill>
                    <a:schemeClr val="dk1"/>
                  </a:solidFill>
                  <a:latin typeface="+mn-ea"/>
                  <a:cs typeface="微软雅黑" panose="020B0503020204020204" charset="-122"/>
                  <a:sym typeface="+mn-ea"/>
                </a:rPr>
                <a:t>（</a:t>
              </a:r>
              <a:r>
                <a:rPr lang="en-US" altLang="zh-CN" dirty="0">
                  <a:solidFill>
                    <a:schemeClr val="dk1"/>
                  </a:solidFill>
                  <a:latin typeface="+mn-ea"/>
                  <a:cs typeface="微软雅黑" panose="020B0503020204020204" charset="-122"/>
                  <a:sym typeface="+mn-ea"/>
                </a:rPr>
                <a:t>3500+</a:t>
              </a:r>
              <a:r>
                <a:rPr lang="zh-CN" altLang="en-US" dirty="0">
                  <a:solidFill>
                    <a:schemeClr val="dk1"/>
                  </a:solidFill>
                  <a:latin typeface="+mn-ea"/>
                  <a:cs typeface="微软雅黑" panose="020B0503020204020204" charset="-122"/>
                  <a:sym typeface="+mn-ea"/>
                </a:rPr>
                <a:t>）</a:t>
              </a:r>
              <a:endParaRPr lang="en-US" dirty="0">
                <a:solidFill>
                  <a:schemeClr val="tx1">
                    <a:lumMod val="75000"/>
                    <a:lumOff val="25000"/>
                  </a:schemeClr>
                </a:solidFill>
                <a:latin typeface="+mn-ea"/>
              </a:endParaRPr>
            </a:p>
          </p:txBody>
        </p:sp>
        <p:sp>
          <p:nvSpPr>
            <p:cNvPr id="16" name="TextBox 125"/>
            <p:cNvSpPr txBox="1"/>
            <p:nvPr/>
          </p:nvSpPr>
          <p:spPr>
            <a:xfrm>
              <a:off x="1435200" y="5144480"/>
              <a:ext cx="252674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Linux</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内核中的</a:t>
              </a:r>
              <a:r>
                <a:rPr lang="en-US" altLang="zh-CN" sz="1200" dirty="0" err="1">
                  <a:solidFill>
                    <a:schemeClr val="dk1"/>
                  </a:solidFill>
                  <a:latin typeface="微软雅黑" panose="020B0503020204020204" charset="-122"/>
                  <a:ea typeface="汉仪文黑-55简" panose="00020600040101010101" charset="-122"/>
                  <a:cs typeface="微软雅黑" panose="020B0503020204020204" charset="-122"/>
                  <a:sym typeface="+mn-ea"/>
                </a:rPr>
                <a:t>fork.c</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模块是负责进程创建</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(fork</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系统调用</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的核心模块。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endParaRPr>
            </a:p>
          </p:txBody>
        </p:sp>
        <p:pic>
          <p:nvPicPr>
            <p:cNvPr id="1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8" name="Group 132"/>
          <p:cNvGrpSpPr/>
          <p:nvPr/>
        </p:nvGrpSpPr>
        <p:grpSpPr>
          <a:xfrm>
            <a:off x="5130290" y="4273434"/>
            <a:ext cx="3197225" cy="1113751"/>
            <a:chOff x="4504627" y="4698436"/>
            <a:chExt cx="3197225" cy="1113751"/>
          </a:xfrm>
        </p:grpSpPr>
        <p:sp>
          <p:nvSpPr>
            <p:cNvPr id="19" name="Oval 133"/>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34"/>
            <p:cNvSpPr txBox="1"/>
            <p:nvPr/>
          </p:nvSpPr>
          <p:spPr>
            <a:xfrm>
              <a:off x="5175103" y="4698436"/>
              <a:ext cx="2145971" cy="369332"/>
            </a:xfrm>
            <a:prstGeom prst="rect">
              <a:avLst/>
            </a:prstGeom>
            <a:noFill/>
          </p:spPr>
          <p:txBody>
            <a:bodyPr wrap="square" rtlCol="0">
              <a:spAutoFit/>
            </a:bodyPr>
            <a:lstStyle/>
            <a:p>
              <a:r>
                <a:rPr lang="zh-CN" altLang="en-US" dirty="0">
                  <a:solidFill>
                    <a:schemeClr val="dk1"/>
                  </a:solidFill>
                  <a:latin typeface="+mn-ea"/>
                  <a:cs typeface="微软雅黑" panose="020B0503020204020204" charset="-122"/>
                  <a:sym typeface="+mn-ea"/>
                </a:rPr>
                <a:t>其余模块</a:t>
              </a:r>
              <a:endParaRPr lang="en-US" altLang="zh-CN" dirty="0">
                <a:solidFill>
                  <a:schemeClr val="tx1">
                    <a:lumMod val="75000"/>
                    <a:lumOff val="25000"/>
                  </a:schemeClr>
                </a:solidFill>
                <a:latin typeface="+mn-ea"/>
              </a:endParaRPr>
            </a:p>
          </p:txBody>
        </p:sp>
        <p:sp>
          <p:nvSpPr>
            <p:cNvPr id="21" name="TextBox 135"/>
            <p:cNvSpPr txBox="1"/>
            <p:nvPr/>
          </p:nvSpPr>
          <p:spPr>
            <a:xfrm>
              <a:off x="5175104" y="4981190"/>
              <a:ext cx="2526748" cy="830997"/>
            </a:xfrm>
            <a:prstGeom prst="rect">
              <a:avLst/>
            </a:prstGeom>
            <a:noFill/>
          </p:spPr>
          <p:txBody>
            <a:bodyPr wrap="square" rtlCol="0">
              <a:spAutoFit/>
            </a:bodyPr>
            <a:lstStyle/>
            <a:p>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小型设备驱动模块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endParaRPr>
            </a:p>
            <a:p>
              <a:r>
                <a:rPr lang="zh-CN" altLang="en-US" sz="1200" dirty="0"/>
                <a:t>网络协议辅助模块</a:t>
              </a:r>
              <a:endParaRPr lang="en-US" altLang="zh-CN" sz="1200" dirty="0"/>
            </a:p>
            <a:p>
              <a:r>
                <a:rPr lang="zh-CN" altLang="en-US" sz="1200" dirty="0"/>
                <a:t>文件系统的特定辅助工具模块</a:t>
              </a:r>
              <a:endParaRPr lang="en-US" altLang="zh-CN" sz="1200" dirty="0"/>
            </a:p>
            <a:p>
              <a:r>
                <a:rPr lang="en-US" altLang="zh-CN" sz="1200" dirty="0"/>
                <a:t>lib</a:t>
              </a:r>
              <a:r>
                <a:rPr lang="zh-CN" altLang="en-US" sz="1200" dirty="0"/>
                <a:t>中的</a:t>
              </a:r>
              <a:r>
                <a:rPr lang="en-US" altLang="zh-CN" sz="1200" dirty="0" err="1"/>
                <a:t>list_sort.c</a:t>
              </a:r>
              <a:r>
                <a:rPr lang="zh-CN" altLang="en-US" sz="1200" dirty="0"/>
                <a:t>模块</a:t>
              </a:r>
              <a:endParaRPr lang="zh-CN" altLang="en-US" sz="1200" dirty="0"/>
            </a:p>
          </p:txBody>
        </p:sp>
        <p:pic>
          <p:nvPicPr>
            <p:cNvPr id="22" name="Picture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3"/>
                                        </p:tgtEl>
                                        <p:attrNameLst>
                                          <p:attrName>style.visibility</p:attrName>
                                        </p:attrNameLst>
                                      </p:cBhvr>
                                      <p:to>
                                        <p:strVal val="visible"/>
                                      </p:to>
                                    </p:set>
                                    <p:anim calcmode="lin" valueType="num">
                                      <p:cBhvr>
                                        <p:cTn id="14" dur="500" fill="hold"/>
                                        <p:tgtEl>
                                          <p:spTgt spid="113"/>
                                        </p:tgtEl>
                                        <p:attrNameLst>
                                          <p:attrName>ppt_w</p:attrName>
                                        </p:attrNameLst>
                                      </p:cBhvr>
                                      <p:tavLst>
                                        <p:tav tm="0">
                                          <p:val>
                                            <p:fltVal val="0"/>
                                          </p:val>
                                        </p:tav>
                                        <p:tav tm="100000">
                                          <p:val>
                                            <p:strVal val="#ppt_w"/>
                                          </p:val>
                                        </p:tav>
                                      </p:tavLst>
                                    </p:anim>
                                    <p:anim calcmode="lin" valueType="num">
                                      <p:cBhvr>
                                        <p:cTn id="15" dur="500" fill="hold"/>
                                        <p:tgtEl>
                                          <p:spTgt spid="113"/>
                                        </p:tgtEl>
                                        <p:attrNameLst>
                                          <p:attrName>ppt_h</p:attrName>
                                        </p:attrNameLst>
                                      </p:cBhvr>
                                      <p:tavLst>
                                        <p:tav tm="0">
                                          <p:val>
                                            <p:fltVal val="0"/>
                                          </p:val>
                                        </p:tav>
                                        <p:tav tm="100000">
                                          <p:val>
                                            <p:strVal val="#ppt_h"/>
                                          </p:val>
                                        </p:tav>
                                      </p:tavLst>
                                    </p:anim>
                                    <p:anim calcmode="lin" valueType="num">
                                      <p:cBhvr>
                                        <p:cTn id="16" dur="500" fill="hold"/>
                                        <p:tgtEl>
                                          <p:spTgt spid="113"/>
                                        </p:tgtEl>
                                        <p:attrNameLst>
                                          <p:attrName>style.rotation</p:attrName>
                                        </p:attrNameLst>
                                      </p:cBhvr>
                                      <p:tavLst>
                                        <p:tav tm="0">
                                          <p:val>
                                            <p:fltVal val="90"/>
                                          </p:val>
                                        </p:tav>
                                        <p:tav tm="100000">
                                          <p:val>
                                            <p:fltVal val="0"/>
                                          </p:val>
                                        </p:tav>
                                      </p:tavLst>
                                    </p:anim>
                                    <p:animEffect transition="in" filter="fade">
                                      <p:cBhvr>
                                        <p:cTn id="17" dur="500"/>
                                        <p:tgtEl>
                                          <p:spTgt spid="11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fltVal val="0"/>
                                          </p:val>
                                        </p:tav>
                                        <p:tav tm="100000">
                                          <p:val>
                                            <p:strVal val="#ppt_w"/>
                                          </p:val>
                                        </p:tav>
                                      </p:tavLst>
                                    </p:anim>
                                    <p:anim calcmode="lin" valueType="num">
                                      <p:cBhvr>
                                        <p:cTn id="22" dur="500" fill="hold"/>
                                        <p:tgtEl>
                                          <p:spTgt spid="118"/>
                                        </p:tgtEl>
                                        <p:attrNameLst>
                                          <p:attrName>ppt_h</p:attrName>
                                        </p:attrNameLst>
                                      </p:cBhvr>
                                      <p:tavLst>
                                        <p:tav tm="0">
                                          <p:val>
                                            <p:fltVal val="0"/>
                                          </p:val>
                                        </p:tav>
                                        <p:tav tm="100000">
                                          <p:val>
                                            <p:strVal val="#ppt_h"/>
                                          </p:val>
                                        </p:tav>
                                      </p:tavLst>
                                    </p:anim>
                                    <p:anim calcmode="lin" valueType="num">
                                      <p:cBhvr>
                                        <p:cTn id="23" dur="500" fill="hold"/>
                                        <p:tgtEl>
                                          <p:spTgt spid="118"/>
                                        </p:tgtEl>
                                        <p:attrNameLst>
                                          <p:attrName>style.rotation</p:attrName>
                                        </p:attrNameLst>
                                      </p:cBhvr>
                                      <p:tavLst>
                                        <p:tav tm="0">
                                          <p:val>
                                            <p:fltVal val="90"/>
                                          </p:val>
                                        </p:tav>
                                        <p:tav tm="100000">
                                          <p:val>
                                            <p:fltVal val="0"/>
                                          </p:val>
                                        </p:tav>
                                      </p:tavLst>
                                    </p:anim>
                                    <p:animEffect transition="in" filter="fade">
                                      <p:cBhvr>
                                        <p:cTn id="24" dur="500"/>
                                        <p:tgtEl>
                                          <p:spTgt spid="118"/>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 calcmode="lin" valueType="num">
                                      <p:cBhvr>
                                        <p:cTn id="30" dur="500" fill="hold"/>
                                        <p:tgtEl>
                                          <p:spTgt spid="13"/>
                                        </p:tgtEl>
                                        <p:attrNameLst>
                                          <p:attrName>style.rotation</p:attrName>
                                        </p:attrNameLst>
                                      </p:cBhvr>
                                      <p:tavLst>
                                        <p:tav tm="0">
                                          <p:val>
                                            <p:fltVal val="90"/>
                                          </p:val>
                                        </p:tav>
                                        <p:tav tm="100000">
                                          <p:val>
                                            <p:fltVal val="0"/>
                                          </p:val>
                                        </p:tav>
                                      </p:tavLst>
                                    </p:anim>
                                    <p:animEffect transition="in" filter="fade">
                                      <p:cBhvr>
                                        <p:cTn id="31" dur="500"/>
                                        <p:tgtEl>
                                          <p:spTgt spid="13"/>
                                        </p:tgtEl>
                                      </p:cBhvr>
                                    </p:animEffect>
                                  </p:childTnLst>
                                </p:cTn>
                              </p:par>
                            </p:childTnLst>
                          </p:cTn>
                        </p:par>
                        <p:par>
                          <p:cTn id="32" fill="hold">
                            <p:stCondLst>
                              <p:cond delay="2500"/>
                            </p:stCondLst>
                            <p:childTnLst>
                              <p:par>
                                <p:cTn id="33" presetID="31" presetClass="entr" presetSubtype="0" fill="hold" nodeType="after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p:cTn id="35" dur="500" fill="hold"/>
                                        <p:tgtEl>
                                          <p:spTgt spid="138"/>
                                        </p:tgtEl>
                                        <p:attrNameLst>
                                          <p:attrName>ppt_w</p:attrName>
                                        </p:attrNameLst>
                                      </p:cBhvr>
                                      <p:tavLst>
                                        <p:tav tm="0">
                                          <p:val>
                                            <p:fltVal val="0"/>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anim calcmode="lin" valueType="num">
                                      <p:cBhvr>
                                        <p:cTn id="37" dur="500" fill="hold"/>
                                        <p:tgtEl>
                                          <p:spTgt spid="138"/>
                                        </p:tgtEl>
                                        <p:attrNameLst>
                                          <p:attrName>style.rotation</p:attrName>
                                        </p:attrNameLst>
                                      </p:cBhvr>
                                      <p:tavLst>
                                        <p:tav tm="0">
                                          <p:val>
                                            <p:fltVal val="90"/>
                                          </p:val>
                                        </p:tav>
                                        <p:tav tm="100000">
                                          <p:val>
                                            <p:fltVal val="0"/>
                                          </p:val>
                                        </p:tav>
                                      </p:tavLst>
                                    </p:anim>
                                    <p:animEffect transition="in" filter="fade">
                                      <p:cBhvr>
                                        <p:cTn id="38" dur="500"/>
                                        <p:tgtEl>
                                          <p:spTgt spid="138"/>
                                        </p:tgtEl>
                                      </p:cBhvr>
                                    </p:animEffect>
                                  </p:childTnLst>
                                </p:cTn>
                              </p:par>
                            </p:childTnLst>
                          </p:cTn>
                        </p:par>
                        <p:par>
                          <p:cTn id="39" fill="hold">
                            <p:stCondLst>
                              <p:cond delay="3000"/>
                            </p:stCondLst>
                            <p:childTnLst>
                              <p:par>
                                <p:cTn id="40" presetID="31" presetClass="entr" presetSubtype="0" fill="hold" nodeType="afterEffect">
                                  <p:stCondLst>
                                    <p:cond delay="0"/>
                                  </p:stCondLst>
                                  <p:childTnLst>
                                    <p:set>
                                      <p:cBhvr>
                                        <p:cTn id="41" dur="1" fill="hold">
                                          <p:stCondLst>
                                            <p:cond delay="0"/>
                                          </p:stCondLst>
                                        </p:cTn>
                                        <p:tgtEl>
                                          <p:spTgt spid="128"/>
                                        </p:tgtEl>
                                        <p:attrNameLst>
                                          <p:attrName>style.visibility</p:attrName>
                                        </p:attrNameLst>
                                      </p:cBhvr>
                                      <p:to>
                                        <p:strVal val="visible"/>
                                      </p:to>
                                    </p:set>
                                    <p:anim calcmode="lin" valueType="num">
                                      <p:cBhvr>
                                        <p:cTn id="42" dur="500" fill="hold"/>
                                        <p:tgtEl>
                                          <p:spTgt spid="128"/>
                                        </p:tgtEl>
                                        <p:attrNameLst>
                                          <p:attrName>ppt_w</p:attrName>
                                        </p:attrNameLst>
                                      </p:cBhvr>
                                      <p:tavLst>
                                        <p:tav tm="0">
                                          <p:val>
                                            <p:fltVal val="0"/>
                                          </p:val>
                                        </p:tav>
                                        <p:tav tm="100000">
                                          <p:val>
                                            <p:strVal val="#ppt_w"/>
                                          </p:val>
                                        </p:tav>
                                      </p:tavLst>
                                    </p:anim>
                                    <p:anim calcmode="lin" valueType="num">
                                      <p:cBhvr>
                                        <p:cTn id="43" dur="500" fill="hold"/>
                                        <p:tgtEl>
                                          <p:spTgt spid="128"/>
                                        </p:tgtEl>
                                        <p:attrNameLst>
                                          <p:attrName>ppt_h</p:attrName>
                                        </p:attrNameLst>
                                      </p:cBhvr>
                                      <p:tavLst>
                                        <p:tav tm="0">
                                          <p:val>
                                            <p:fltVal val="0"/>
                                          </p:val>
                                        </p:tav>
                                        <p:tav tm="100000">
                                          <p:val>
                                            <p:strVal val="#ppt_h"/>
                                          </p:val>
                                        </p:tav>
                                      </p:tavLst>
                                    </p:anim>
                                    <p:anim calcmode="lin" valueType="num">
                                      <p:cBhvr>
                                        <p:cTn id="44" dur="500" fill="hold"/>
                                        <p:tgtEl>
                                          <p:spTgt spid="128"/>
                                        </p:tgtEl>
                                        <p:attrNameLst>
                                          <p:attrName>style.rotation</p:attrName>
                                        </p:attrNameLst>
                                      </p:cBhvr>
                                      <p:tavLst>
                                        <p:tav tm="0">
                                          <p:val>
                                            <p:fltVal val="90"/>
                                          </p:val>
                                        </p:tav>
                                        <p:tav tm="100000">
                                          <p:val>
                                            <p:fltVal val="0"/>
                                          </p:val>
                                        </p:tav>
                                      </p:tavLst>
                                    </p:anim>
                                    <p:animEffect transition="in" filter="fade">
                                      <p:cBhvr>
                                        <p:cTn id="45" dur="500"/>
                                        <p:tgtEl>
                                          <p:spTgt spid="128"/>
                                        </p:tgtEl>
                                      </p:cBhvr>
                                    </p:animEffect>
                                  </p:childTnLst>
                                </p:cTn>
                              </p:par>
                            </p:childTnLst>
                          </p:cTn>
                        </p:par>
                        <p:par>
                          <p:cTn id="46" fill="hold">
                            <p:stCondLst>
                              <p:cond delay="3500"/>
                            </p:stCondLst>
                            <p:childTnLst>
                              <p:par>
                                <p:cTn id="47" presetID="31"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90"/>
                                          </p:val>
                                        </p:tav>
                                        <p:tav tm="100000">
                                          <p:val>
                                            <p:fltVal val="0"/>
                                          </p:val>
                                        </p:tav>
                                      </p:tavLst>
                                    </p:anim>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1786056" y="-3"/>
            <a:ext cx="11335017" cy="6858000"/>
            <a:chOff x="-10744545" y="-1"/>
            <a:chExt cx="11335017" cy="6858000"/>
          </a:xfrm>
        </p:grpSpPr>
        <p:sp>
          <p:nvSpPr>
            <p:cNvPr id="77" name="Rectangle 76"/>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p:cNvGrpSpPr/>
          <p:nvPr/>
        </p:nvGrpSpPr>
        <p:grpSpPr>
          <a:xfrm>
            <a:off x="490226" y="2432955"/>
            <a:ext cx="3114849" cy="2964143"/>
            <a:chOff x="965494" y="4445001"/>
            <a:chExt cx="2351020" cy="1682354"/>
          </a:xfrm>
        </p:grpSpPr>
        <p:sp>
          <p:nvSpPr>
            <p:cNvPr id="34" name="TextBox 33"/>
            <p:cNvSpPr txBox="1"/>
            <p:nvPr/>
          </p:nvSpPr>
          <p:spPr>
            <a:xfrm>
              <a:off x="979714" y="4445001"/>
              <a:ext cx="2336800" cy="296963"/>
            </a:xfrm>
            <a:prstGeom prst="rect">
              <a:avLst/>
            </a:prstGeom>
            <a:noFill/>
          </p:spPr>
          <p:txBody>
            <a:bodyPr wrap="square" rtlCol="0">
              <a:spAutoFit/>
            </a:bodyPr>
            <a:lstStyle/>
            <a:p>
              <a:pPr algn="ctr"/>
              <a:r>
                <a:rPr lang="zh-CN" altLang="en-US" sz="2800" b="1" dirty="0">
                  <a:solidFill>
                    <a:srgbClr val="03A1A4"/>
                  </a:solidFill>
                  <a:latin typeface="方正粗黑宋简体" panose="02000000000000000000" pitchFamily="2" charset="-122"/>
                  <a:ea typeface="方正粗黑宋简体" panose="02000000000000000000" pitchFamily="2" charset="-122"/>
                </a:rPr>
                <a:t>什么是</a:t>
              </a:r>
              <a:r>
                <a:rPr lang="en-US" altLang="zh-CN" sz="2800" b="1" dirty="0" err="1">
                  <a:solidFill>
                    <a:srgbClr val="03A1A4"/>
                  </a:solidFill>
                  <a:latin typeface="方正粗黑宋简体" panose="02000000000000000000" pitchFamily="2" charset="-122"/>
                  <a:ea typeface="方正粗黑宋简体" panose="02000000000000000000" pitchFamily="2" charset="-122"/>
                </a:rPr>
                <a:t>bpf</a:t>
              </a:r>
              <a:r>
                <a:rPr lang="en-US" altLang="zh-CN" sz="2800" b="1" dirty="0">
                  <a:solidFill>
                    <a:srgbClr val="03A1A4"/>
                  </a:solidFill>
                  <a:latin typeface="方正粗黑宋简体" panose="02000000000000000000" pitchFamily="2" charset="-122"/>
                  <a:ea typeface="方正粗黑宋简体" panose="02000000000000000000" pitchFamily="2" charset="-122"/>
                </a:rPr>
                <a:t>-trace</a:t>
              </a:r>
              <a:r>
                <a:rPr lang="zh-CN" altLang="en-US" sz="2800" b="1" dirty="0">
                  <a:solidFill>
                    <a:srgbClr val="03A1A4"/>
                  </a:solidFill>
                  <a:latin typeface="方正粗黑宋简体" panose="02000000000000000000" pitchFamily="2" charset="-122"/>
                  <a:ea typeface="方正粗黑宋简体" panose="02000000000000000000" pitchFamily="2" charset="-122"/>
                </a:rPr>
                <a:t>？</a:t>
              </a:r>
              <a:endParaRPr lang="en-US" sz="2800" b="1" dirty="0">
                <a:solidFill>
                  <a:srgbClr val="03A1A4"/>
                </a:solidFill>
                <a:latin typeface="方正粗黑宋简体" panose="02000000000000000000" pitchFamily="2" charset="-122"/>
                <a:ea typeface="方正粗黑宋简体" panose="02000000000000000000" pitchFamily="2" charset="-122"/>
              </a:endParaRPr>
            </a:p>
          </p:txBody>
        </p:sp>
        <p:sp>
          <p:nvSpPr>
            <p:cNvPr id="35" name="TextBox 34"/>
            <p:cNvSpPr txBox="1"/>
            <p:nvPr/>
          </p:nvSpPr>
          <p:spPr>
            <a:xfrm>
              <a:off x="965494" y="4817223"/>
              <a:ext cx="2336800" cy="1310132"/>
            </a:xfrm>
            <a:prstGeom prst="rect">
              <a:avLst/>
            </a:prstGeom>
            <a:noFill/>
          </p:spPr>
          <p:txBody>
            <a:bodyPr wrap="square" rtlCol="0">
              <a:spAutoFit/>
            </a:bodyPr>
            <a:lstStyle/>
            <a:p>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是一种基于</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 (Berkeley Packet Filter</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，伯克利包过滤器</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 </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的高级追踪语言，用于创建内核追踪和观察。它利用了</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eBPF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（扩展</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）技术，允许用户在内核中运行经过限制的小程序（</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程序），而无需更改内核源代码或加载外部模块。</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p:txBody>
        </p:sp>
      </p:grpSp>
      <p:grpSp>
        <p:nvGrpSpPr>
          <p:cNvPr id="36" name="Group 35"/>
          <p:cNvGrpSpPr/>
          <p:nvPr/>
        </p:nvGrpSpPr>
        <p:grpSpPr>
          <a:xfrm>
            <a:off x="1370476" y="516880"/>
            <a:ext cx="5559040" cy="1151157"/>
            <a:chOff x="3629784" y="4445001"/>
            <a:chExt cx="2336800" cy="1045873"/>
          </a:xfrm>
        </p:grpSpPr>
        <p:sp>
          <p:nvSpPr>
            <p:cNvPr id="37" name="TextBox 36"/>
            <p:cNvSpPr txBox="1"/>
            <p:nvPr/>
          </p:nvSpPr>
          <p:spPr>
            <a:xfrm>
              <a:off x="3629784" y="4445001"/>
              <a:ext cx="2336800" cy="699068"/>
            </a:xfrm>
            <a:prstGeom prst="rect">
              <a:avLst/>
            </a:prstGeom>
            <a:noFill/>
          </p:spPr>
          <p:txBody>
            <a:bodyPr wrap="square" rtlCol="0">
              <a:spAutoFit/>
            </a:bodyPr>
            <a:lstStyle/>
            <a:p>
              <a:pPr algn="ctr"/>
              <a:r>
                <a:rPr lang="zh-CN" altLang="en-US" sz="4400" b="1" dirty="0">
                  <a:solidFill>
                    <a:srgbClr val="EF3078"/>
                  </a:solidFill>
                  <a:latin typeface="方正粗黑宋简体" panose="02000000000000000000" pitchFamily="2" charset="-122"/>
                  <a:ea typeface="方正粗黑宋简体" panose="02000000000000000000" pitchFamily="2" charset="-122"/>
                </a:rPr>
                <a:t>模块确定</a:t>
              </a:r>
              <a:endParaRPr lang="en-US" sz="4400" b="1" dirty="0">
                <a:solidFill>
                  <a:srgbClr val="EF3078"/>
                </a:solidFill>
                <a:latin typeface="方正粗黑宋简体" panose="02000000000000000000" pitchFamily="2" charset="-122"/>
                <a:ea typeface="方正粗黑宋简体" panose="02000000000000000000" pitchFamily="2" charset="-122"/>
              </a:endParaRPr>
            </a:p>
          </p:txBody>
        </p:sp>
        <p:sp>
          <p:nvSpPr>
            <p:cNvPr id="38" name="TextBox 37"/>
            <p:cNvSpPr txBox="1"/>
            <p:nvPr/>
          </p:nvSpPr>
          <p:spPr>
            <a:xfrm>
              <a:off x="3629784" y="5127358"/>
              <a:ext cx="2336800" cy="363516"/>
            </a:xfrm>
            <a:prstGeom prst="rect">
              <a:avLst/>
            </a:prstGeom>
            <a:noFill/>
          </p:spPr>
          <p:txBody>
            <a:bodyPr wrap="square" rtlCol="0">
              <a:spAutoFit/>
            </a:bodyPr>
            <a:lstStyle/>
            <a:p>
              <a:pPr algn="ctr"/>
              <a:r>
                <a:rPr lang="en-US" altLang="zh-CN" sz="2000" dirty="0">
                  <a:solidFill>
                    <a:srgbClr val="A6A6A6"/>
                  </a:solidFill>
                  <a:latin typeface="Tw Cen MT" panose="020B0602020104020603" pitchFamily="34" charset="0"/>
                </a:rPr>
                <a:t>——</a:t>
              </a:r>
              <a:r>
                <a:rPr lang="en-US" altLang="zh-CN" sz="2000" dirty="0" err="1">
                  <a:solidFill>
                    <a:srgbClr val="A6A6A6"/>
                  </a:solidFill>
                  <a:latin typeface="Tw Cen MT" panose="020B0602020104020603" pitchFamily="34" charset="0"/>
                </a:rPr>
                <a:t>bpf</a:t>
              </a:r>
              <a:r>
                <a:rPr lang="en-US" altLang="zh-CN" sz="2000" dirty="0">
                  <a:solidFill>
                    <a:srgbClr val="A6A6A6"/>
                  </a:solidFill>
                  <a:latin typeface="Tw Cen MT" panose="020B0602020104020603" pitchFamily="34" charset="0"/>
                </a:rPr>
                <a:t>-trace</a:t>
              </a:r>
              <a:endParaRPr lang="en-US" sz="2000" dirty="0">
                <a:solidFill>
                  <a:srgbClr val="A6A6A6"/>
                </a:solidFill>
                <a:latin typeface="Tw Cen MT" panose="020B0602020104020603" pitchFamily="34" charset="0"/>
              </a:endParaRPr>
            </a:p>
          </p:txBody>
        </p:sp>
      </p:grpSp>
      <p:grpSp>
        <p:nvGrpSpPr>
          <p:cNvPr id="39" name="Group 38"/>
          <p:cNvGrpSpPr/>
          <p:nvPr/>
        </p:nvGrpSpPr>
        <p:grpSpPr>
          <a:xfrm>
            <a:off x="4413036" y="2430606"/>
            <a:ext cx="3632278" cy="3705158"/>
            <a:chOff x="6279854" y="4445001"/>
            <a:chExt cx="2336800" cy="3841323"/>
          </a:xfrm>
        </p:grpSpPr>
        <p:sp>
          <p:nvSpPr>
            <p:cNvPr id="40" name="TextBox 39"/>
            <p:cNvSpPr txBox="1"/>
            <p:nvPr/>
          </p:nvSpPr>
          <p:spPr>
            <a:xfrm>
              <a:off x="6279854" y="4445001"/>
              <a:ext cx="2336800" cy="542448"/>
            </a:xfrm>
            <a:prstGeom prst="rect">
              <a:avLst/>
            </a:prstGeom>
            <a:noFill/>
          </p:spPr>
          <p:txBody>
            <a:bodyPr wrap="square" rtlCol="0">
              <a:spAutoFit/>
            </a:bodyPr>
            <a:lstStyle/>
            <a:p>
              <a:pPr algn="ctr"/>
              <a:r>
                <a:rPr lang="zh-CN" altLang="en-US" sz="2800" b="1" dirty="0">
                  <a:solidFill>
                    <a:srgbClr val="92D050"/>
                  </a:solidFill>
                  <a:latin typeface="方正粗黑宋简体" panose="02000000000000000000" pitchFamily="2" charset="-122"/>
                  <a:ea typeface="方正粗黑宋简体" panose="02000000000000000000" pitchFamily="2" charset="-122"/>
                </a:rPr>
                <a:t>它都有什么功能？</a:t>
              </a:r>
              <a:endParaRPr lang="en-US" sz="2800" b="1" dirty="0">
                <a:solidFill>
                  <a:srgbClr val="92D050"/>
                </a:solidFill>
                <a:latin typeface="方正粗黑宋简体" panose="02000000000000000000" pitchFamily="2" charset="-122"/>
                <a:ea typeface="方正粗黑宋简体" panose="02000000000000000000" pitchFamily="2" charset="-122"/>
              </a:endParaRPr>
            </a:p>
          </p:txBody>
        </p:sp>
        <p:sp>
          <p:nvSpPr>
            <p:cNvPr id="41" name="TextBox 40"/>
            <p:cNvSpPr txBox="1"/>
            <p:nvPr/>
          </p:nvSpPr>
          <p:spPr>
            <a:xfrm>
              <a:off x="6279854" y="5127358"/>
              <a:ext cx="2336800" cy="3158966"/>
            </a:xfrm>
            <a:prstGeom prst="rect">
              <a:avLst/>
            </a:prstGeom>
            <a:noFill/>
          </p:spPr>
          <p:txBody>
            <a:bodyPr wrap="square" rtlCol="0">
              <a:spAutoFit/>
            </a:bodyPr>
            <a:lstStyle/>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性能监控与分析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可以监控和记录系统和应用程序的运行时行为，帮助分析性能问题。</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动态追踪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：它支持动态地追踪内核函数、用户级函数、系统调用等，是理解和分析系统行为的强大工具。</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自定义追踪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：用户可以编写简单的脚本来定义他们想要追踪的事件和相应的动作，使得追踪更加灵活和定制化。</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安全分析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：通过追踪系统调用和内核函数的执行，</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可以用于检测潜在的安全漏洞和异常行为。</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4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4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161.xml><?xml version="1.0" encoding="utf-8"?>
<p:tagLst xmlns:p="http://schemas.openxmlformats.org/presentationml/2006/main">
  <p:tag name="COMMONDATA" val="eyJoZGlkIjoiMDk4ZWZkODIxNGY0ZGFiNTAyMGNlMjNkODhhOTNjNjYifQ=="/>
  <p:tag name="KSO_WPP_MARK_KEY" val="76bd6b55-259b-406a-8456-e690b030ca4e"/>
  <p:tag name="commondata" val="eyJoZGlkIjoiNWI5NDI3MTA1NjY5NmVhYjhlZTAwZmViMTNjMzg2NzU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3443</Words>
  <Application>WPS 演示</Application>
  <PresentationFormat>宽屏</PresentationFormat>
  <Paragraphs>497</Paragraphs>
  <Slides>29</Slides>
  <Notes>19</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29</vt:i4>
      </vt:variant>
    </vt:vector>
  </HeadingPairs>
  <TitlesOfParts>
    <vt:vector size="51" baseType="lpstr">
      <vt:lpstr>Arial</vt:lpstr>
      <vt:lpstr>宋体</vt:lpstr>
      <vt:lpstr>Wingdings</vt:lpstr>
      <vt:lpstr>微软雅黑</vt:lpstr>
      <vt:lpstr>汉仪旗黑-85S</vt:lpstr>
      <vt:lpstr>黑体</vt:lpstr>
      <vt:lpstr>Viner Hand ITC</vt:lpstr>
      <vt:lpstr>Permanent Marker</vt:lpstr>
      <vt:lpstr>Segoe Print</vt:lpstr>
      <vt:lpstr>Comfortaa</vt:lpstr>
      <vt:lpstr>Tw Cen MT</vt:lpstr>
      <vt:lpstr>方正粗黑宋简体</vt:lpstr>
      <vt:lpstr>-apple-system</vt:lpstr>
      <vt:lpstr>汉仪文黑-55简</vt:lpstr>
      <vt:lpstr>Tahoma</vt:lpstr>
      <vt:lpstr>Montserrat</vt:lpstr>
      <vt:lpstr>Arial Unicode MS</vt:lpstr>
      <vt:lpstr>Calibri</vt:lpstr>
      <vt:lpstr>Times New Roman</vt:lpstr>
      <vt:lpstr>Yu Gothic UI</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Rust与C对接技术</vt:lpstr>
      <vt:lpstr>Rust与C对接技术</vt:lpstr>
      <vt:lpstr>Rust与C对接技术</vt:lpstr>
      <vt:lpstr>Rust模块集成进入linux内核-- 编译工具链</vt:lpstr>
      <vt:lpstr>Rust模块集成进入linux内核-- 编译工具链</vt:lpstr>
      <vt:lpstr>Rust模块集成进入linux内核 -- 配置选项 </vt:lpstr>
      <vt:lpstr>Rust模块集成进入linux内核 -- 配置选项</vt:lpstr>
      <vt:lpstr>Rust模块集成进入linux内核 -- 配置选项</vt:lpstr>
      <vt:lpstr>Rust模块集成进入linux内核 -- 加载模块</vt:lpstr>
      <vt:lpstr>Rust模块集成进入linux内核 -- 启动测试</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smart</dc:creator>
  <cp:lastModifiedBy>王翔辉</cp:lastModifiedBy>
  <cp:revision>105</cp:revision>
  <dcterms:created xsi:type="dcterms:W3CDTF">2022-10-12T04:23:00Z</dcterms:created>
  <dcterms:modified xsi:type="dcterms:W3CDTF">2024-04-17T00:33:00Z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ED1224A11C764C1A80686C6CA82C4AAD</vt:lpwstr>
  </property>
  <property fmtid="{D5CDD505-2E9C-101B-9397-08002B2CF9AE}" pid="3" name="KSOProductBuildVer">
    <vt:lpwstr>2052-12.1.0.16729</vt:lpwstr>
  </property>
</Properties>
</file>