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36"/>
  </p:handoutMasterIdLst>
  <p:sldIdLst>
    <p:sldId id="390" r:id="rId4"/>
    <p:sldId id="389" r:id="rId6"/>
    <p:sldId id="269" r:id="rId7"/>
    <p:sldId id="396" r:id="rId8"/>
    <p:sldId id="270" r:id="rId9"/>
    <p:sldId id="394" r:id="rId10"/>
    <p:sldId id="271" r:id="rId11"/>
    <p:sldId id="272" r:id="rId12"/>
    <p:sldId id="273" r:id="rId13"/>
    <p:sldId id="386" r:id="rId14"/>
    <p:sldId id="398" r:id="rId15"/>
    <p:sldId id="399" r:id="rId16"/>
    <p:sldId id="400" r:id="rId17"/>
    <p:sldId id="401" r:id="rId18"/>
    <p:sldId id="392" r:id="rId19"/>
    <p:sldId id="264" r:id="rId20"/>
    <p:sldId id="402" r:id="rId21"/>
    <p:sldId id="403" r:id="rId22"/>
    <p:sldId id="405" r:id="rId23"/>
    <p:sldId id="415" r:id="rId24"/>
    <p:sldId id="427" r:id="rId25"/>
    <p:sldId id="416" r:id="rId26"/>
    <p:sldId id="417" r:id="rId27"/>
    <p:sldId id="418" r:id="rId28"/>
    <p:sldId id="428" r:id="rId29"/>
    <p:sldId id="421" r:id="rId30"/>
    <p:sldId id="422" r:id="rId31"/>
    <p:sldId id="391" r:id="rId32"/>
    <p:sldId id="404" r:id="rId33"/>
    <p:sldId id="395" r:id="rId34"/>
    <p:sldId id="276" r:id="rId35"/>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FF6600"/>
    <a:srgbClr val="032D49"/>
    <a:srgbClr val="3F220D"/>
    <a:srgbClr val="2C3E0E"/>
    <a:srgbClr val="0B3241"/>
    <a:srgbClr val="5DA4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094" autoAdjust="0"/>
  </p:normalViewPr>
  <p:slideViewPr>
    <p:cSldViewPr snapToGrid="0">
      <p:cViewPr varScale="1">
        <p:scale>
          <a:sx n="63" d="100"/>
          <a:sy n="63" d="100"/>
        </p:scale>
        <p:origin x="854"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1" Type="http://schemas.openxmlformats.org/officeDocument/2006/relationships/tags" Target="tags/tag161.xml"/><Relationship Id="rId40" Type="http://schemas.openxmlformats.org/officeDocument/2006/relationships/commentAuthors" Target="commentAuthors.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1" i="0" dirty="0">
                <a:solidFill>
                  <a:srgbClr val="E6EDF3"/>
                </a:solidFill>
                <a:effectLst/>
                <a:highlight>
                  <a:srgbClr val="0D1117"/>
                </a:highlight>
                <a:latin typeface="-apple-system"/>
              </a:rPr>
              <a:t>内存安全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的内存安全保障可以减少在处理复杂追踪逻辑时可能出现的安全问题，尤其是在操作系统层面。</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并发安全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的并发编程模型可以提高</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在处理并行追踪任务时的安全性和效率。</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现代语言特性</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提供的现代编程语言特性（比如类型推导、模式匹配等）可以简化</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的开发和维护。</a:t>
            </a:r>
            <a:endParaRPr lang="zh-CN" altLang="en-US" b="0" i="0" dirty="0">
              <a:solidFill>
                <a:srgbClr val="E6EDF3"/>
              </a:solidFill>
              <a:effectLst/>
              <a:highlight>
                <a:srgbClr val="0D1117"/>
              </a:highlight>
              <a:latin typeface="-apple-system"/>
            </a:endParaRPr>
          </a:p>
          <a:p>
            <a:r>
              <a:rPr lang="zh-CN" altLang="en-US" b="1" i="0" dirty="0">
                <a:solidFill>
                  <a:srgbClr val="E6EDF3"/>
                </a:solidFill>
                <a:effectLst/>
                <a:highlight>
                  <a:srgbClr val="0D1117"/>
                </a:highlight>
                <a:latin typeface="-apple-system"/>
              </a:rPr>
              <a:t>零成本抽象</a:t>
            </a:r>
            <a:r>
              <a:rPr lang="en-US" altLang="zh-CN" b="1" i="0" dirty="0">
                <a:solidFill>
                  <a:srgbClr val="E6EDF3"/>
                </a:solidFill>
                <a:effectLst/>
                <a:highlight>
                  <a:srgbClr val="0D1117"/>
                </a:highlight>
                <a:latin typeface="-apple-system"/>
              </a:rPr>
              <a:t>:</a:t>
            </a:r>
            <a:r>
              <a:rPr lang="zh-CN" altLang="en-US" b="0" i="0" dirty="0">
                <a:solidFill>
                  <a:srgbClr val="121212"/>
                </a:solidFill>
                <a:effectLst/>
                <a:highlight>
                  <a:srgbClr val="FFFFFF"/>
                </a:highlight>
                <a:latin typeface="-apple-system"/>
              </a:rPr>
              <a:t>以零成本抽象工具实现的函数，其运行速度与相应用地道的机器指令编写出的等效程序应该非常接近。</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1" i="0" dirty="0">
                <a:solidFill>
                  <a:srgbClr val="E6EDF3"/>
                </a:solidFill>
                <a:effectLst/>
                <a:highlight>
                  <a:srgbClr val="0D1117"/>
                </a:highlight>
                <a:latin typeface="-apple-system"/>
              </a:rPr>
              <a:t>内存安全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的内存安全保障可以减少在处理复杂追踪逻辑时可能出现的安全问题，尤其是在操作系统层面。</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并发安全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的并发编程模型可以提高</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在处理并行追踪任务时的安全性和效率。</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现代语言特性</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提供的现代编程语言特性（比如类型推导、模式匹配等）可以简化</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的开发和维护。</a:t>
            </a:r>
            <a:endParaRPr lang="zh-CN" altLang="en-US" b="0" i="0" dirty="0">
              <a:solidFill>
                <a:srgbClr val="E6EDF3"/>
              </a:solidFill>
              <a:effectLst/>
              <a:highlight>
                <a:srgbClr val="0D1117"/>
              </a:highlight>
              <a:latin typeface="-apple-system"/>
            </a:endParaRPr>
          </a:p>
          <a:p>
            <a:r>
              <a:rPr lang="zh-CN" altLang="en-US" b="1" i="0" dirty="0">
                <a:solidFill>
                  <a:srgbClr val="E6EDF3"/>
                </a:solidFill>
                <a:effectLst/>
                <a:highlight>
                  <a:srgbClr val="0D1117"/>
                </a:highlight>
                <a:latin typeface="-apple-system"/>
              </a:rPr>
              <a:t>零成本抽象</a:t>
            </a:r>
            <a:r>
              <a:rPr lang="en-US" altLang="zh-CN" b="1" i="0" dirty="0">
                <a:solidFill>
                  <a:srgbClr val="E6EDF3"/>
                </a:solidFill>
                <a:effectLst/>
                <a:highlight>
                  <a:srgbClr val="0D1117"/>
                </a:highlight>
                <a:latin typeface="-apple-system"/>
              </a:rPr>
              <a:t>:</a:t>
            </a:r>
            <a:r>
              <a:rPr lang="zh-CN" altLang="en-US" b="0" i="0" dirty="0">
                <a:solidFill>
                  <a:srgbClr val="121212"/>
                </a:solidFill>
                <a:effectLst/>
                <a:highlight>
                  <a:srgbClr val="FFFFFF"/>
                </a:highlight>
                <a:latin typeface="-apple-system"/>
              </a:rPr>
              <a:t>以零成本抽象工具实现的函数，其运行速度与相应用地道的机器指令编写出的等效程序应该非常接近。</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1" i="0" dirty="0">
                <a:solidFill>
                  <a:srgbClr val="E6EDF3"/>
                </a:solidFill>
                <a:effectLst/>
                <a:highlight>
                  <a:srgbClr val="0D1117"/>
                </a:highlight>
                <a:latin typeface="-apple-system"/>
              </a:rPr>
              <a:t>内存安全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的内存安全保障可以减少在处理复杂追踪逻辑时可能出现的安全问题，尤其是在操作系统层面。</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并发安全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的并发编程模型可以提高</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在处理并行追踪任务时的安全性和效率。</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现代语言特性</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提供的现代编程语言特性（比如类型推导、模式匹配等）可以简化</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的开发和维护。</a:t>
            </a:r>
            <a:endParaRPr lang="zh-CN" altLang="en-US" b="0" i="0" dirty="0">
              <a:solidFill>
                <a:srgbClr val="E6EDF3"/>
              </a:solidFill>
              <a:effectLst/>
              <a:highlight>
                <a:srgbClr val="0D1117"/>
              </a:highlight>
              <a:latin typeface="-apple-system"/>
            </a:endParaRPr>
          </a:p>
          <a:p>
            <a:r>
              <a:rPr lang="zh-CN" altLang="en-US" b="1" i="0" dirty="0">
                <a:solidFill>
                  <a:srgbClr val="E6EDF3"/>
                </a:solidFill>
                <a:effectLst/>
                <a:highlight>
                  <a:srgbClr val="0D1117"/>
                </a:highlight>
                <a:latin typeface="-apple-system"/>
              </a:rPr>
              <a:t>零成本抽象</a:t>
            </a:r>
            <a:r>
              <a:rPr lang="en-US" altLang="zh-CN" b="1" i="0" dirty="0">
                <a:solidFill>
                  <a:srgbClr val="E6EDF3"/>
                </a:solidFill>
                <a:effectLst/>
                <a:highlight>
                  <a:srgbClr val="0D1117"/>
                </a:highlight>
                <a:latin typeface="-apple-system"/>
              </a:rPr>
              <a:t>:</a:t>
            </a:r>
            <a:r>
              <a:rPr lang="zh-CN" altLang="en-US" b="0" i="0" dirty="0">
                <a:solidFill>
                  <a:srgbClr val="121212"/>
                </a:solidFill>
                <a:effectLst/>
                <a:highlight>
                  <a:srgbClr val="FFFFFF"/>
                </a:highlight>
                <a:latin typeface="-apple-system"/>
              </a:rPr>
              <a:t>以零成本抽象工具实现的函数，其运行速度与相应用地道的机器指令编写出的等效程序应该非常接近。</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1" i="0" dirty="0">
                <a:solidFill>
                  <a:srgbClr val="E6EDF3"/>
                </a:solidFill>
                <a:effectLst/>
                <a:highlight>
                  <a:srgbClr val="0D1117"/>
                </a:highlight>
                <a:latin typeface="-apple-system"/>
              </a:rPr>
              <a:t>内存安全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的内存安全保障可以减少在处理复杂追踪逻辑时可能出现的安全问题，尤其是在操作系统层面。</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并发安全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的并发编程模型可以提高</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在处理并行追踪任务时的安全性和效率。</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现代语言特性</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提供的现代编程语言特性（比如类型推导、模式匹配等）可以简化</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的开发和维护。</a:t>
            </a:r>
            <a:endParaRPr lang="zh-CN" altLang="en-US" b="0" i="0" dirty="0">
              <a:solidFill>
                <a:srgbClr val="E6EDF3"/>
              </a:solidFill>
              <a:effectLst/>
              <a:highlight>
                <a:srgbClr val="0D1117"/>
              </a:highlight>
              <a:latin typeface="-apple-system"/>
            </a:endParaRPr>
          </a:p>
          <a:p>
            <a:r>
              <a:rPr lang="zh-CN" altLang="en-US" b="1" i="0" dirty="0">
                <a:solidFill>
                  <a:srgbClr val="E6EDF3"/>
                </a:solidFill>
                <a:effectLst/>
                <a:highlight>
                  <a:srgbClr val="0D1117"/>
                </a:highlight>
                <a:latin typeface="-apple-system"/>
              </a:rPr>
              <a:t>零成本抽象</a:t>
            </a:r>
            <a:r>
              <a:rPr lang="en-US" altLang="zh-CN" b="1" i="0" dirty="0">
                <a:solidFill>
                  <a:srgbClr val="E6EDF3"/>
                </a:solidFill>
                <a:effectLst/>
                <a:highlight>
                  <a:srgbClr val="0D1117"/>
                </a:highlight>
                <a:latin typeface="-apple-system"/>
              </a:rPr>
              <a:t>:</a:t>
            </a:r>
            <a:r>
              <a:rPr lang="zh-CN" altLang="en-US" b="0" i="0" dirty="0">
                <a:solidFill>
                  <a:srgbClr val="121212"/>
                </a:solidFill>
                <a:effectLst/>
                <a:highlight>
                  <a:srgbClr val="FFFFFF"/>
                </a:highlight>
                <a:latin typeface="-apple-system"/>
              </a:rPr>
              <a:t>以零成本抽象工具实现的函数，其运行速度与相应用地道的机器指令编写出的等效程序应该非常接近。</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dirty="0">
                <a:solidFill>
                  <a:srgbClr val="848D97"/>
                </a:solidFill>
                <a:effectLst/>
                <a:highlight>
                  <a:srgbClr val="0D1117"/>
                </a:highlight>
                <a:latin typeface="-apple-system"/>
              </a:rPr>
              <a:t>内存安全性：</a:t>
            </a:r>
            <a:r>
              <a:rPr lang="en-US" altLang="zh-CN" b="0" i="0" dirty="0">
                <a:solidFill>
                  <a:srgbClr val="848D97"/>
                </a:solidFill>
                <a:effectLst/>
                <a:highlight>
                  <a:srgbClr val="0D1117"/>
                </a:highlight>
                <a:latin typeface="-apple-system"/>
              </a:rPr>
              <a:t>Rust </a:t>
            </a:r>
            <a:r>
              <a:rPr lang="zh-CN" altLang="en-US" b="0" i="0" dirty="0">
                <a:solidFill>
                  <a:srgbClr val="848D97"/>
                </a:solidFill>
                <a:effectLst/>
                <a:highlight>
                  <a:srgbClr val="0D1117"/>
                </a:highlight>
                <a:latin typeface="-apple-system"/>
              </a:rPr>
              <a:t>是一种内存安全的系统级编程语言，其所有权系统和借用检查器可以在编译时捕获许多常见的内存错误，如空指针引用和数据竞争。通过将调度器的关键部分用 </a:t>
            </a:r>
            <a:r>
              <a:rPr lang="en-US" altLang="zh-CN" b="0" i="0" dirty="0">
                <a:solidFill>
                  <a:srgbClr val="848D97"/>
                </a:solidFill>
                <a:effectLst/>
                <a:highlight>
                  <a:srgbClr val="0D1117"/>
                </a:highlight>
                <a:latin typeface="-apple-system"/>
              </a:rPr>
              <a:t>Rust </a:t>
            </a:r>
            <a:r>
              <a:rPr lang="zh-CN" altLang="en-US" b="0" i="0" dirty="0">
                <a:solidFill>
                  <a:srgbClr val="848D97"/>
                </a:solidFill>
                <a:effectLst/>
                <a:highlight>
                  <a:srgbClr val="0D1117"/>
                </a:highlight>
                <a:latin typeface="-apple-system"/>
              </a:rPr>
              <a:t>重写，可以减少潜在的漏洞和安全问题，提高系统的稳定性和可靠性。</a:t>
            </a:r>
            <a:endParaRPr lang="zh-CN" altLang="en-US" b="0" i="0" dirty="0">
              <a:solidFill>
                <a:srgbClr val="848D97"/>
              </a:solidFill>
              <a:effectLst/>
              <a:highlight>
                <a:srgbClr val="0D1117"/>
              </a:highlight>
              <a:latin typeface="-apple-system"/>
            </a:endParaRPr>
          </a:p>
          <a:p>
            <a:pPr algn="l">
              <a:buFont typeface="Arial" panose="020B0604020202020204" pitchFamily="34" charset="0"/>
              <a:buChar char="•"/>
            </a:pPr>
            <a:r>
              <a:rPr lang="zh-CN" altLang="en-US" b="0" i="0" dirty="0">
                <a:solidFill>
                  <a:srgbClr val="848D97"/>
                </a:solidFill>
                <a:effectLst/>
                <a:highlight>
                  <a:srgbClr val="0D1117"/>
                </a:highlight>
                <a:latin typeface="-apple-system"/>
              </a:rPr>
              <a:t>并发性能：</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具有良好的并发性能和线程安全性，通过内置的并发原语和类型系统，可以更容易地编写并发代码而不会出现常见的并发错误。在调度器中引入 </a:t>
            </a:r>
            <a:r>
              <a:rPr lang="en-US" altLang="zh-CN" b="0" i="0" dirty="0">
                <a:solidFill>
                  <a:srgbClr val="848D97"/>
                </a:solidFill>
                <a:effectLst/>
                <a:highlight>
                  <a:srgbClr val="0D1117"/>
                </a:highlight>
                <a:latin typeface="-apple-system"/>
              </a:rPr>
              <a:t>Rust </a:t>
            </a:r>
            <a:r>
              <a:rPr lang="zh-CN" altLang="en-US" b="0" i="0" dirty="0">
                <a:solidFill>
                  <a:srgbClr val="848D97"/>
                </a:solidFill>
                <a:effectLst/>
                <a:highlight>
                  <a:srgbClr val="0D1117"/>
                </a:highlight>
                <a:latin typeface="-apple-system"/>
              </a:rPr>
              <a:t>的并发特性，可以更有效地处理多任务处理和复杂的并发场景，提升系统的性能和响应速度。</a:t>
            </a:r>
            <a:endParaRPr lang="zh-CN" altLang="en-US" b="0" i="0" dirty="0">
              <a:solidFill>
                <a:srgbClr val="848D97"/>
              </a:solidFill>
              <a:effectLst/>
              <a:highlight>
                <a:srgbClr val="0D1117"/>
              </a:highlight>
              <a:latin typeface="-apple-system"/>
            </a:endParaRPr>
          </a:p>
          <a:p>
            <a:pPr algn="l">
              <a:buFont typeface="Arial" panose="020B0604020202020204" pitchFamily="34" charset="0"/>
              <a:buChar char="•"/>
            </a:pPr>
            <a:r>
              <a:rPr lang="zh-CN" altLang="en-US" b="0" i="0" dirty="0">
                <a:solidFill>
                  <a:srgbClr val="848D97"/>
                </a:solidFill>
                <a:effectLst/>
                <a:highlight>
                  <a:srgbClr val="0D1117"/>
                </a:highlight>
                <a:latin typeface="-apple-system"/>
              </a:rPr>
              <a:t>可维护性：</a:t>
            </a:r>
            <a:r>
              <a:rPr lang="en-US" altLang="zh-CN" b="0" i="0" dirty="0">
                <a:solidFill>
                  <a:srgbClr val="848D97"/>
                </a:solidFill>
                <a:effectLst/>
                <a:highlight>
                  <a:srgbClr val="0D1117"/>
                </a:highlight>
                <a:latin typeface="-apple-system"/>
              </a:rPr>
              <a:t>Rust </a:t>
            </a:r>
            <a:r>
              <a:rPr lang="zh-CN" altLang="en-US" b="0" i="0" dirty="0">
                <a:solidFill>
                  <a:srgbClr val="848D97"/>
                </a:solidFill>
                <a:effectLst/>
                <a:highlight>
                  <a:srgbClr val="0D1117"/>
                </a:highlight>
                <a:latin typeface="-apple-system"/>
              </a:rPr>
              <a:t>的严格所有权系统和模式匹配等功能使得代码更加清晰、易读和易于维护。重写调度器的部分代码为 </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，可以降低代码复杂性，减少错误和提高代码的可维护性，有利于未来的扩展和维护工作。</a:t>
            </a:r>
            <a:endParaRPr lang="zh-CN" altLang="en-US" b="0" i="0" dirty="0">
              <a:solidFill>
                <a:srgbClr val="848D97"/>
              </a:solidFill>
              <a:effectLst/>
              <a:highlight>
                <a:srgbClr val="0D1117"/>
              </a:highlight>
              <a:latin typeface="-apple-system"/>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操作系统，作为一种广泛使用的开源系统，其普及性和多样性在过去几十年中一直是计算领域的显著特点。从个人电脑到服务器，从嵌入式系统到云基础设施，</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的应用范围极为广泛。然而，随着其应用领域的扩展，</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面临的安全挑战也日益增多。例如，由于底层代码主要使用</a:t>
            </a:r>
            <a:r>
              <a:rPr lang="en-US" altLang="zh-CN" b="0" i="0" dirty="0">
                <a:solidFill>
                  <a:srgbClr val="E6EDF3"/>
                </a:solidFill>
                <a:effectLst/>
                <a:highlight>
                  <a:srgbClr val="0D1117"/>
                </a:highlight>
                <a:latin typeface="-apple-system"/>
              </a:rPr>
              <a:t>C</a:t>
            </a:r>
            <a:r>
              <a:rPr lang="zh-CN" altLang="en-US" b="0" i="0" dirty="0">
                <a:solidFill>
                  <a:srgbClr val="E6EDF3"/>
                </a:solidFill>
                <a:effectLst/>
                <a:highlight>
                  <a:srgbClr val="0D1117"/>
                </a:highlight>
                <a:latin typeface="-apple-system"/>
              </a:rPr>
              <a:t>语言编写，这使得</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在内存管理和并发控制方面存在潜在的安全隐患。</a:t>
            </a:r>
            <a:endParaRPr lang="en-US" altLang="zh-CN" b="0" i="0" dirty="0">
              <a:solidFill>
                <a:srgbClr val="E6EDF3"/>
              </a:solidFill>
              <a:effectLst/>
              <a:highlight>
                <a:srgbClr val="0D1117"/>
              </a:highlight>
              <a:latin typeface="-apple-system"/>
            </a:endParaRPr>
          </a:p>
          <a:p>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语言近年来引起了广泛关注，特别是在系统编程领域。它的设计哲学聚焦于提供内存安全、更好的并发处理能力，同时实现零成本抽象。</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的所有权系统、借用检查器以及生命周期管理机制，共同作用于消除数据竞争和内存泄漏问题，从而提高了代码的安全性和稳定性。这些特性使得</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成为优化和增强现有操作系统，特别是在安全性方面的一个有力候选者。</a:t>
            </a:r>
            <a:endParaRPr lang="en-US" altLang="zh-CN" b="0" i="0" dirty="0">
              <a:solidFill>
                <a:srgbClr val="E6EDF3"/>
              </a:solidFill>
              <a:effectLst/>
              <a:highlight>
                <a:srgbClr val="0D1117"/>
              </a:highlight>
              <a:latin typeface="-apple-system"/>
            </a:endParaRPr>
          </a:p>
          <a:p>
            <a:r>
              <a:rPr lang="zh-CN" altLang="en-US" b="0" i="0" dirty="0">
                <a:solidFill>
                  <a:srgbClr val="E6EDF3"/>
                </a:solidFill>
                <a:effectLst/>
                <a:highlight>
                  <a:srgbClr val="0D1117"/>
                </a:highlight>
                <a:latin typeface="-apple-system"/>
              </a:rPr>
              <a:t>利用</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的安全和性能优势提升</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系统的整体安全性和运行效率是极具价值的问题。</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2"/>
        <p:cNvGrpSpPr/>
        <p:nvPr/>
      </p:nvGrpSpPr>
      <p:grpSpPr>
        <a:xfrm>
          <a:off x="0" y="0"/>
          <a:ext cx="0" cy="0"/>
          <a:chOff x="0" y="0"/>
          <a:chExt cx="0" cy="0"/>
        </a:xfrm>
      </p:grpSpPr>
      <p:sp>
        <p:nvSpPr>
          <p:cNvPr id="1353" name="Google Shape;1353;g6039a3cf85_1_149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6039a3cf85_1_149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1" i="0" dirty="0">
                <a:solidFill>
                  <a:srgbClr val="E6EDF3"/>
                </a:solidFill>
                <a:effectLst/>
                <a:highlight>
                  <a:srgbClr val="0D1117"/>
                </a:highlight>
                <a:latin typeface="-apple-system"/>
              </a:rPr>
              <a:t>Rust</a:t>
            </a:r>
            <a:r>
              <a:rPr lang="zh-CN" altLang="en-US" b="1" i="0" dirty="0">
                <a:solidFill>
                  <a:srgbClr val="E6EDF3"/>
                </a:solidFill>
                <a:effectLst/>
                <a:highlight>
                  <a:srgbClr val="0D1117"/>
                </a:highlight>
                <a:latin typeface="-apple-system"/>
              </a:rPr>
              <a:t>语言分析</a:t>
            </a:r>
            <a:endParaRPr lang="en-US" altLang="zh-CN" b="1" i="0" dirty="0">
              <a:solidFill>
                <a:srgbClr val="E6EDF3"/>
              </a:solidFill>
              <a:effectLst/>
              <a:highlight>
                <a:srgbClr val="0D1117"/>
              </a:highlight>
              <a:latin typeface="-apple-system"/>
            </a:endParaRPr>
          </a:p>
          <a:p>
            <a:pPr algn="l"/>
            <a:r>
              <a:rPr lang="en-US" altLang="zh-CN" b="1" i="0" dirty="0">
                <a:solidFill>
                  <a:srgbClr val="E6EDF3"/>
                </a:solidFill>
                <a:effectLst/>
                <a:highlight>
                  <a:srgbClr val="0D1117"/>
                </a:highlight>
                <a:latin typeface="-apple-system"/>
              </a:rPr>
              <a:t>8.1.1. (1) </a:t>
            </a:r>
            <a:r>
              <a:rPr lang="zh-CN" altLang="en-US" b="1" i="0" dirty="0">
                <a:solidFill>
                  <a:srgbClr val="E6EDF3"/>
                </a:solidFill>
                <a:effectLst/>
                <a:highlight>
                  <a:srgbClr val="0D1117"/>
                </a:highlight>
                <a:latin typeface="-apple-system"/>
              </a:rPr>
              <a:t>安全性</a:t>
            </a:r>
            <a:endParaRPr lang="zh-CN" altLang="en-US" b="1" i="0" dirty="0">
              <a:solidFill>
                <a:srgbClr val="E6EDF3"/>
              </a:solidFill>
              <a:effectLst/>
              <a:highlight>
                <a:srgbClr val="0D1117"/>
              </a:highlight>
              <a:latin typeface="-apple-system"/>
            </a:endParaRPr>
          </a:p>
          <a:p>
            <a:pPr algn="l"/>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通过所有权</a:t>
            </a:r>
            <a:r>
              <a:rPr lang="en-US" altLang="zh-CN" b="0" i="0" dirty="0">
                <a:solidFill>
                  <a:srgbClr val="E6EDF3"/>
                </a:solidFill>
                <a:effectLst/>
                <a:highlight>
                  <a:srgbClr val="0D1117"/>
                </a:highlight>
                <a:latin typeface="-apple-system"/>
              </a:rPr>
              <a:t>(Ownership)</a:t>
            </a:r>
            <a:r>
              <a:rPr lang="zh-CN" altLang="en-US" b="0" i="0" dirty="0">
                <a:solidFill>
                  <a:srgbClr val="E6EDF3"/>
                </a:solidFill>
                <a:effectLst/>
                <a:highlight>
                  <a:srgbClr val="0D1117"/>
                </a:highlight>
                <a:latin typeface="-apple-system"/>
              </a:rPr>
              <a:t>机制来实现内存安全</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并在编译期就能检查出内存错误</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从根本上解决了</a:t>
            </a:r>
            <a:r>
              <a:rPr lang="en-US" altLang="zh-CN" b="0" i="0" dirty="0">
                <a:solidFill>
                  <a:srgbClr val="E6EDF3"/>
                </a:solidFill>
                <a:effectLst/>
                <a:highlight>
                  <a:srgbClr val="0D1117"/>
                </a:highlight>
                <a:latin typeface="-apple-system"/>
              </a:rPr>
              <a:t>C/C++</a:t>
            </a:r>
            <a:r>
              <a:rPr lang="zh-CN" altLang="en-US" b="0" i="0" dirty="0">
                <a:solidFill>
                  <a:srgbClr val="E6EDF3"/>
                </a:solidFill>
                <a:effectLst/>
                <a:highlight>
                  <a:srgbClr val="0D1117"/>
                </a:highlight>
                <a:latin typeface="-apple-system"/>
              </a:rPr>
              <a:t>程序中的内存崩溃、数据竞争等问题</a:t>
            </a:r>
            <a:r>
              <a:rPr lang="en-US" altLang="zh-CN" b="0" i="0" dirty="0">
                <a:solidFill>
                  <a:srgbClr val="E6EDF3"/>
                </a:solidFill>
                <a:effectLst/>
                <a:highlight>
                  <a:srgbClr val="0D1117"/>
                </a:highlight>
                <a:latin typeface="-apple-system"/>
              </a:rPr>
              <a:t>[2]</a:t>
            </a:r>
            <a:r>
              <a:rPr lang="zh-CN" altLang="en-US" b="0" i="0" dirty="0">
                <a:solidFill>
                  <a:srgbClr val="E6EDF3"/>
                </a:solidFill>
                <a:effectLst/>
                <a:highlight>
                  <a:srgbClr val="0D1117"/>
                </a:highlight>
                <a:latin typeface="-apple-system"/>
              </a:rPr>
              <a:t>。</a:t>
            </a:r>
            <a:endParaRPr lang="zh-CN" altLang="en-US" b="0" i="0" dirty="0">
              <a:solidFill>
                <a:srgbClr val="E6EDF3"/>
              </a:solidFill>
              <a:effectLst/>
              <a:highlight>
                <a:srgbClr val="0D1117"/>
              </a:highlight>
              <a:latin typeface="-apple-system"/>
            </a:endParaRPr>
          </a:p>
          <a:p>
            <a:pPr algn="l"/>
            <a:r>
              <a:rPr lang="en-US" altLang="zh-CN" b="1" i="0" dirty="0">
                <a:solidFill>
                  <a:srgbClr val="E6EDF3"/>
                </a:solidFill>
                <a:effectLst/>
                <a:highlight>
                  <a:srgbClr val="0D1117"/>
                </a:highlight>
                <a:latin typeface="-apple-system"/>
              </a:rPr>
              <a:t>8.1.2. (2) </a:t>
            </a:r>
            <a:r>
              <a:rPr lang="zh-CN" altLang="en-US" b="1" i="0" dirty="0">
                <a:solidFill>
                  <a:srgbClr val="E6EDF3"/>
                </a:solidFill>
                <a:effectLst/>
                <a:highlight>
                  <a:srgbClr val="0D1117"/>
                </a:highlight>
                <a:latin typeface="-apple-system"/>
              </a:rPr>
              <a:t>并发控制</a:t>
            </a:r>
            <a:endParaRPr lang="zh-CN" altLang="en-US" b="1" i="0" dirty="0">
              <a:solidFill>
                <a:srgbClr val="E6EDF3"/>
              </a:solidFill>
              <a:effectLst/>
              <a:highlight>
                <a:srgbClr val="0D1117"/>
              </a:highlight>
              <a:latin typeface="-apple-system"/>
            </a:endParaRPr>
          </a:p>
          <a:p>
            <a:pPr algn="l"/>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提供了线程、消息传递、共享状态等并发编程原语</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通过所有权和生命周期</a:t>
            </a:r>
            <a:r>
              <a:rPr lang="en-US" altLang="zh-CN" b="0" i="0" dirty="0">
                <a:solidFill>
                  <a:srgbClr val="E6EDF3"/>
                </a:solidFill>
                <a:effectLst/>
                <a:highlight>
                  <a:srgbClr val="0D1117"/>
                </a:highlight>
                <a:latin typeface="-apple-system"/>
              </a:rPr>
              <a:t>(Lifetime)</a:t>
            </a:r>
            <a:r>
              <a:rPr lang="zh-CN" altLang="en-US" b="0" i="0" dirty="0">
                <a:solidFill>
                  <a:srgbClr val="E6EDF3"/>
                </a:solidFill>
                <a:effectLst/>
                <a:highlight>
                  <a:srgbClr val="0D1117"/>
                </a:highlight>
                <a:latin typeface="-apple-system"/>
              </a:rPr>
              <a:t>等概念来规避数据竞争</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显著降低了并发编程的复杂度</a:t>
            </a:r>
            <a:r>
              <a:rPr lang="en-US" altLang="zh-CN" b="0" i="0" dirty="0">
                <a:solidFill>
                  <a:srgbClr val="E6EDF3"/>
                </a:solidFill>
                <a:effectLst/>
                <a:highlight>
                  <a:srgbClr val="0D1117"/>
                </a:highlight>
                <a:latin typeface="-apple-system"/>
              </a:rPr>
              <a:t>[3]</a:t>
            </a:r>
            <a:r>
              <a:rPr lang="zh-CN" altLang="en-US" b="0" i="0" dirty="0">
                <a:solidFill>
                  <a:srgbClr val="E6EDF3"/>
                </a:solidFill>
                <a:effectLst/>
                <a:highlight>
                  <a:srgbClr val="0D1117"/>
                </a:highlight>
                <a:latin typeface="-apple-system"/>
              </a:rPr>
              <a:t>。</a:t>
            </a:r>
            <a:endParaRPr lang="zh-CN" altLang="en-US" b="0" i="0" dirty="0">
              <a:solidFill>
                <a:srgbClr val="E6EDF3"/>
              </a:solidFill>
              <a:effectLst/>
              <a:highlight>
                <a:srgbClr val="0D1117"/>
              </a:highlight>
              <a:latin typeface="-apple-system"/>
            </a:endParaRPr>
          </a:p>
          <a:p>
            <a:pPr algn="l"/>
            <a:r>
              <a:rPr lang="en-US" altLang="zh-CN" b="1" i="0" dirty="0">
                <a:solidFill>
                  <a:srgbClr val="E6EDF3"/>
                </a:solidFill>
                <a:effectLst/>
                <a:highlight>
                  <a:srgbClr val="0D1117"/>
                </a:highlight>
                <a:latin typeface="-apple-system"/>
              </a:rPr>
              <a:t>8.1.3. (3) </a:t>
            </a:r>
            <a:r>
              <a:rPr lang="zh-CN" altLang="en-US" b="1" i="0" dirty="0">
                <a:solidFill>
                  <a:srgbClr val="E6EDF3"/>
                </a:solidFill>
                <a:effectLst/>
                <a:highlight>
                  <a:srgbClr val="0D1117"/>
                </a:highlight>
                <a:latin typeface="-apple-system"/>
              </a:rPr>
              <a:t>零开销抽象</a:t>
            </a:r>
            <a:endParaRPr lang="zh-CN" altLang="en-US" b="1" i="0" dirty="0">
              <a:solidFill>
                <a:srgbClr val="E6EDF3"/>
              </a:solidFill>
              <a:effectLst/>
              <a:highlight>
                <a:srgbClr val="0D1117"/>
              </a:highlight>
              <a:latin typeface="-apple-system"/>
            </a:endParaRPr>
          </a:p>
          <a:p>
            <a:pPr algn="l"/>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的编译器在生成高效的机器码方面做了大量优化工作</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使得</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程序几乎可以达到</a:t>
            </a:r>
            <a:r>
              <a:rPr lang="en-US" altLang="zh-CN" b="0" i="0" dirty="0">
                <a:solidFill>
                  <a:srgbClr val="E6EDF3"/>
                </a:solidFill>
                <a:effectLst/>
                <a:highlight>
                  <a:srgbClr val="0D1117"/>
                </a:highlight>
                <a:latin typeface="-apple-system"/>
              </a:rPr>
              <a:t>C</a:t>
            </a:r>
            <a:r>
              <a:rPr lang="zh-CN" altLang="en-US" b="0" i="0" dirty="0">
                <a:solidFill>
                  <a:srgbClr val="E6EDF3"/>
                </a:solidFill>
                <a:effectLst/>
                <a:highlight>
                  <a:srgbClr val="0D1117"/>
                </a:highlight>
                <a:latin typeface="-apple-system"/>
              </a:rPr>
              <a:t>程序的运行效率</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因此完全可以用于撰写性能敏感的系统软件</a:t>
            </a:r>
            <a:r>
              <a:rPr lang="en-US" altLang="zh-CN" b="0" i="0" dirty="0">
                <a:solidFill>
                  <a:srgbClr val="E6EDF3"/>
                </a:solidFill>
                <a:effectLst/>
                <a:highlight>
                  <a:srgbClr val="0D1117"/>
                </a:highlight>
                <a:latin typeface="-apple-system"/>
              </a:rPr>
              <a:t>[4]</a:t>
            </a:r>
            <a:r>
              <a:rPr lang="zh-CN" altLang="en-US" b="0" i="0" dirty="0">
                <a:solidFill>
                  <a:srgbClr val="E6EDF3"/>
                </a:solidFill>
                <a:effectLst/>
                <a:highlight>
                  <a:srgbClr val="0D1117"/>
                </a:highlight>
                <a:latin typeface="-apple-system"/>
              </a:rPr>
              <a:t>。</a:t>
            </a:r>
            <a:endParaRPr lang="zh-CN" altLang="en-US" b="0" i="0" dirty="0">
              <a:solidFill>
                <a:srgbClr val="E6EDF3"/>
              </a:solidFill>
              <a:effectLst/>
              <a:highlight>
                <a:srgbClr val="0D1117"/>
              </a:highlight>
              <a:latin typeface="-apple-system"/>
            </a:endParaRPr>
          </a:p>
          <a:p>
            <a:pPr algn="l"/>
            <a:r>
              <a:rPr lang="en-US" altLang="zh-CN" b="1" i="0" dirty="0">
                <a:solidFill>
                  <a:srgbClr val="E6EDF3"/>
                </a:solidFill>
                <a:effectLst/>
                <a:highlight>
                  <a:srgbClr val="0D1117"/>
                </a:highlight>
                <a:latin typeface="-apple-system"/>
              </a:rPr>
              <a:t>8.1.4. (4) WASM</a:t>
            </a:r>
            <a:r>
              <a:rPr lang="zh-CN" altLang="en-US" b="1" i="0" dirty="0">
                <a:solidFill>
                  <a:srgbClr val="E6EDF3"/>
                </a:solidFill>
                <a:effectLst/>
                <a:highlight>
                  <a:srgbClr val="0D1117"/>
                </a:highlight>
                <a:latin typeface="-apple-system"/>
              </a:rPr>
              <a:t>支持</a:t>
            </a:r>
            <a:endParaRPr lang="zh-CN" altLang="en-US" b="1" i="0" dirty="0">
              <a:solidFill>
                <a:srgbClr val="E6EDF3"/>
              </a:solidFill>
              <a:effectLst/>
              <a:highlight>
                <a:srgbClr val="0D1117"/>
              </a:highlight>
              <a:latin typeface="-apple-system"/>
            </a:endParaRPr>
          </a:p>
          <a:p>
            <a:pPr algn="l"/>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可以被编译为</a:t>
            </a:r>
            <a:r>
              <a:rPr lang="en-US" altLang="zh-CN" b="0" i="0" dirty="0" err="1">
                <a:solidFill>
                  <a:srgbClr val="E6EDF3"/>
                </a:solidFill>
                <a:effectLst/>
                <a:highlight>
                  <a:srgbClr val="0D1117"/>
                </a:highlight>
                <a:latin typeface="-apple-system"/>
              </a:rPr>
              <a:t>WebAssembly</a:t>
            </a:r>
            <a:r>
              <a:rPr lang="en-US" altLang="zh-CN" b="0" i="0" dirty="0">
                <a:solidFill>
                  <a:srgbClr val="E6EDF3"/>
                </a:solidFill>
                <a:effectLst/>
                <a:highlight>
                  <a:srgbClr val="0D1117"/>
                </a:highlight>
                <a:latin typeface="-apple-system"/>
              </a:rPr>
              <a:t>(WASM),</a:t>
            </a:r>
            <a:r>
              <a:rPr lang="zh-CN" altLang="en-US" b="0" i="0" dirty="0">
                <a:solidFill>
                  <a:srgbClr val="E6EDF3"/>
                </a:solidFill>
                <a:effectLst/>
                <a:highlight>
                  <a:srgbClr val="0D1117"/>
                </a:highlight>
                <a:latin typeface="-apple-system"/>
              </a:rPr>
              <a:t>使其代码可以在浏览器中运行</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为操作系统带来了新的应用场景</a:t>
            </a:r>
            <a:r>
              <a:rPr lang="en-US" altLang="zh-CN" b="0" i="0" dirty="0">
                <a:solidFill>
                  <a:srgbClr val="E6EDF3"/>
                </a:solidFill>
                <a:effectLst/>
                <a:highlight>
                  <a:srgbClr val="0D1117"/>
                </a:highlight>
                <a:latin typeface="-apple-system"/>
              </a:rPr>
              <a:t>[5]</a:t>
            </a:r>
            <a:r>
              <a:rPr lang="zh-CN" altLang="en-US" b="0" i="0" dirty="0">
                <a:solidFill>
                  <a:srgbClr val="E6EDF3"/>
                </a:solidFill>
                <a:effectLst/>
                <a:highlight>
                  <a:srgbClr val="0D1117"/>
                </a:highlight>
                <a:latin typeface="-apple-system"/>
              </a:rPr>
              <a:t>。</a:t>
            </a:r>
            <a:endParaRPr lang="en-US" altLang="zh-CN" b="0" i="0" dirty="0">
              <a:solidFill>
                <a:srgbClr val="E6EDF3"/>
              </a:solidFill>
              <a:effectLst/>
              <a:highlight>
                <a:srgbClr val="0D1117"/>
              </a:highlight>
              <a:latin typeface="-apple-system"/>
            </a:endParaRPr>
          </a:p>
          <a:p>
            <a:pPr algn="l"/>
            <a:endParaRPr lang="en-US" altLang="zh-CN" b="0" i="0" dirty="0">
              <a:solidFill>
                <a:srgbClr val="E6EDF3"/>
              </a:solidFill>
              <a:effectLst/>
              <a:highlight>
                <a:srgbClr val="0D1117"/>
              </a:highlight>
              <a:latin typeface="-apple-system"/>
            </a:endParaRPr>
          </a:p>
          <a:p>
            <a:pPr algn="l"/>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内核分析会在后边更为仔细地分析</a:t>
            </a:r>
            <a:endParaRPr lang="en-US" altLang="zh-CN" b="0" i="0" dirty="0">
              <a:solidFill>
                <a:srgbClr val="E6EDF3"/>
              </a:solidFill>
              <a:effectLst/>
              <a:highlight>
                <a:srgbClr val="0D1117"/>
              </a:highlight>
              <a:latin typeface="-apple-system"/>
            </a:endParaRPr>
          </a:p>
          <a:p>
            <a:pPr algn="l"/>
            <a:endParaRPr lang="en-US" altLang="zh-CN" dirty="0"/>
          </a:p>
          <a:p>
            <a:r>
              <a:rPr lang="zh-CN" altLang="en-US" dirty="0"/>
              <a:t>重构策略</a:t>
            </a:r>
            <a:endParaRPr lang="en-US" altLang="zh-CN" dirty="0"/>
          </a:p>
          <a:p>
            <a:r>
              <a:rPr lang="zh-CN" altLang="en-US" b="0" i="0" dirty="0">
                <a:solidFill>
                  <a:srgbClr val="E6EDF3"/>
                </a:solidFill>
                <a:effectLst/>
                <a:highlight>
                  <a:srgbClr val="0D1117"/>
                </a:highlight>
                <a:latin typeface="-apple-system"/>
              </a:rPr>
              <a:t>第一步</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从最底层的体系架构内核</a:t>
            </a:r>
            <a:r>
              <a:rPr lang="en-US" altLang="zh-CN" b="0" i="0" dirty="0">
                <a:solidFill>
                  <a:srgbClr val="E6EDF3"/>
                </a:solidFill>
                <a:effectLst/>
                <a:highlight>
                  <a:srgbClr val="0D1117"/>
                </a:highlight>
                <a:latin typeface="-apple-system"/>
              </a:rPr>
              <a:t>(</a:t>
            </a:r>
            <a:r>
              <a:rPr lang="en-US" altLang="zh-CN" b="0" i="0" dirty="0" err="1">
                <a:solidFill>
                  <a:srgbClr val="E6EDF3"/>
                </a:solidFill>
                <a:effectLst/>
                <a:highlight>
                  <a:srgbClr val="0D1117"/>
                </a:highlight>
                <a:latin typeface="-apple-system"/>
              </a:rPr>
              <a:t>Archkernel</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入手</a:t>
            </a:r>
            <a:endParaRPr lang="en-US" altLang="zh-CN" b="0" i="0" dirty="0">
              <a:solidFill>
                <a:srgbClr val="E6EDF3"/>
              </a:solidFill>
              <a:effectLst/>
              <a:highlight>
                <a:srgbClr val="0D1117"/>
              </a:highlight>
              <a:latin typeface="-apple-system"/>
            </a:endParaRPr>
          </a:p>
          <a:p>
            <a:r>
              <a:rPr lang="zh-CN" altLang="en-US" b="0" i="0" dirty="0">
                <a:solidFill>
                  <a:srgbClr val="E6EDF3"/>
                </a:solidFill>
                <a:effectLst/>
                <a:highlight>
                  <a:srgbClr val="0D1117"/>
                </a:highlight>
                <a:latin typeface="-apple-system"/>
              </a:rPr>
              <a:t>第二步</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重写核心子系统例如进程管理、内存管理等</a:t>
            </a:r>
            <a:endParaRPr lang="en-US" altLang="zh-CN" b="0" i="0" dirty="0">
              <a:solidFill>
                <a:srgbClr val="E6EDF3"/>
              </a:solidFill>
              <a:effectLst/>
              <a:highlight>
                <a:srgbClr val="0D1117"/>
              </a:highlight>
              <a:latin typeface="-apple-system"/>
            </a:endParaRPr>
          </a:p>
          <a:p>
            <a:r>
              <a:rPr lang="zh-CN" altLang="en-US" b="0" i="0" dirty="0">
                <a:solidFill>
                  <a:srgbClr val="E6EDF3"/>
                </a:solidFill>
                <a:effectLst/>
                <a:highlight>
                  <a:srgbClr val="0D1117"/>
                </a:highlight>
                <a:latin typeface="-apple-system"/>
              </a:rPr>
              <a:t>第三步</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重写上层子系统例如文件系统、网络协议栈、设备驱动等</a:t>
            </a:r>
            <a:endParaRPr lang="en-US" altLang="zh-CN" b="0" i="0" dirty="0">
              <a:solidFill>
                <a:srgbClr val="E6EDF3"/>
              </a:solidFill>
              <a:effectLst/>
              <a:highlight>
                <a:srgbClr val="0D1117"/>
              </a:highlight>
              <a:latin typeface="-apple-system"/>
            </a:endParaRPr>
          </a:p>
          <a:p>
            <a:r>
              <a:rPr lang="zh-CN" altLang="en-US" b="0" i="0" dirty="0">
                <a:solidFill>
                  <a:srgbClr val="E6EDF3"/>
                </a:solidFill>
                <a:effectLst/>
                <a:highlight>
                  <a:srgbClr val="0D1117"/>
                </a:highlight>
                <a:latin typeface="-apple-system"/>
              </a:rPr>
              <a:t>第四步</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构建应用程序接口</a:t>
            </a:r>
            <a:r>
              <a:rPr lang="en-US" altLang="zh-CN" b="0" i="0" dirty="0">
                <a:solidFill>
                  <a:srgbClr val="E6EDF3"/>
                </a:solidFill>
                <a:effectLst/>
                <a:highlight>
                  <a:srgbClr val="0D1117"/>
                </a:highlight>
                <a:latin typeface="-apple-system"/>
              </a:rPr>
              <a:t>(API)</a:t>
            </a:r>
            <a:r>
              <a:rPr lang="zh-CN" altLang="en-US" b="0" i="0" dirty="0">
                <a:solidFill>
                  <a:srgbClr val="E6EDF3"/>
                </a:solidFill>
                <a:effectLst/>
                <a:highlight>
                  <a:srgbClr val="0D1117"/>
                </a:highlight>
                <a:latin typeface="-apple-system"/>
              </a:rPr>
              <a:t>及工具链</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让现有的</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应用程序能够在</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版内核上顺利运行。</a:t>
            </a:r>
            <a:endParaRPr lang="en-US" altLang="zh-CN" b="0" i="0" dirty="0">
              <a:solidFill>
                <a:srgbClr val="E6EDF3"/>
              </a:solidFill>
              <a:effectLst/>
              <a:highlight>
                <a:srgbClr val="0D1117"/>
              </a:highlight>
              <a:latin typeface="-apple-system"/>
            </a:endParaRPr>
          </a:p>
          <a:p>
            <a:endParaRPr lang="en-US" altLang="zh-CN" b="0" i="0" dirty="0">
              <a:solidFill>
                <a:srgbClr val="E6EDF3"/>
              </a:solidFill>
              <a:effectLst/>
              <a:highlight>
                <a:srgbClr val="0D1117"/>
              </a:highlight>
              <a:latin typeface="-apple-system"/>
            </a:endParaRPr>
          </a:p>
          <a:p>
            <a:r>
              <a:rPr lang="zh-CN" altLang="en-US" b="0" i="0" dirty="0">
                <a:solidFill>
                  <a:srgbClr val="E6EDF3"/>
                </a:solidFill>
                <a:effectLst/>
                <a:highlight>
                  <a:srgbClr val="0D1117"/>
                </a:highlight>
                <a:latin typeface="-apple-system"/>
              </a:rPr>
              <a:t>浏览器</a:t>
            </a:r>
            <a:endParaRPr lang="en-US" altLang="zh-CN"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案例背景</a:t>
            </a:r>
            <a:r>
              <a:rPr lang="zh-CN" altLang="en-US" b="0" i="0" dirty="0">
                <a:solidFill>
                  <a:srgbClr val="E6EDF3"/>
                </a:solidFill>
                <a:effectLst/>
                <a:highlight>
                  <a:srgbClr val="0D1117"/>
                </a:highlight>
                <a:latin typeface="-apple-system"/>
              </a:rPr>
              <a:t> 在现代网络浏览器的开发中，性能和安全性是至关重要的。这些浏览器不仅需要快速渲染网页，还必须在面对日益复杂的网络安全威胁时保持稳定和安全。</a:t>
            </a:r>
            <a:r>
              <a:rPr lang="en-US" altLang="zh-CN" b="0" i="0" dirty="0">
                <a:solidFill>
                  <a:srgbClr val="E6EDF3"/>
                </a:solidFill>
                <a:effectLst/>
                <a:highlight>
                  <a:srgbClr val="0D1117"/>
                </a:highlight>
                <a:latin typeface="-apple-system"/>
              </a:rPr>
              <a:t>Servo</a:t>
            </a:r>
            <a:r>
              <a:rPr lang="zh-CN" altLang="en-US" b="0" i="0" dirty="0">
                <a:solidFill>
                  <a:srgbClr val="E6EDF3"/>
                </a:solidFill>
                <a:effectLst/>
                <a:highlight>
                  <a:srgbClr val="0D1117"/>
                </a:highlight>
                <a:latin typeface="-apple-system"/>
              </a:rPr>
              <a:t>是由</a:t>
            </a:r>
            <a:r>
              <a:rPr lang="en-US" altLang="zh-CN" b="0" i="0" dirty="0">
                <a:solidFill>
                  <a:srgbClr val="E6EDF3"/>
                </a:solidFill>
                <a:effectLst/>
                <a:highlight>
                  <a:srgbClr val="0D1117"/>
                </a:highlight>
                <a:latin typeface="-apple-system"/>
              </a:rPr>
              <a:t>Mozilla</a:t>
            </a:r>
            <a:r>
              <a:rPr lang="zh-CN" altLang="en-US" b="0" i="0" dirty="0">
                <a:solidFill>
                  <a:srgbClr val="E6EDF3"/>
                </a:solidFill>
                <a:effectLst/>
                <a:highlight>
                  <a:srgbClr val="0D1117"/>
                </a:highlight>
                <a:latin typeface="-apple-system"/>
              </a:rPr>
              <a:t>研究团队开发的一个实验性浏览器引擎，旨在探索并实现下一代浏览器技术。</a:t>
            </a:r>
            <a:r>
              <a:rPr lang="en-US" altLang="zh-CN" b="0" i="0" dirty="0">
                <a:solidFill>
                  <a:srgbClr val="E6EDF3"/>
                </a:solidFill>
                <a:effectLst/>
                <a:highlight>
                  <a:srgbClr val="0D1117"/>
                </a:highlight>
                <a:latin typeface="-apple-system"/>
              </a:rPr>
              <a:t>Servo</a:t>
            </a:r>
            <a:r>
              <a:rPr lang="zh-CN" altLang="en-US" b="0" i="0" dirty="0">
                <a:solidFill>
                  <a:srgbClr val="E6EDF3"/>
                </a:solidFill>
                <a:effectLst/>
                <a:highlight>
                  <a:srgbClr val="0D1117"/>
                </a:highlight>
                <a:latin typeface="-apple-system"/>
              </a:rPr>
              <a:t>特别利用了</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语言的特性，如内存安全和并发性，来优化性能和提高安全性。</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应用分析</a:t>
            </a:r>
            <a:endParaRPr lang="zh-CN" altLang="en-US" b="0" i="0" dirty="0">
              <a:solidFill>
                <a:srgbClr val="E6EDF3"/>
              </a:solidFill>
              <a:effectLst/>
              <a:highlight>
                <a:srgbClr val="0D1117"/>
              </a:highlight>
              <a:latin typeface="-apple-system"/>
            </a:endParaRPr>
          </a:p>
          <a:p>
            <a:pPr algn="l">
              <a:buFont typeface="+mj-lt"/>
              <a:buAutoNum type="arabicPeriod"/>
            </a:pPr>
            <a:r>
              <a:rPr lang="zh-CN" altLang="en-US" b="1" i="0" dirty="0">
                <a:solidFill>
                  <a:srgbClr val="E6EDF3"/>
                </a:solidFill>
                <a:effectLst/>
                <a:highlight>
                  <a:srgbClr val="0D1117"/>
                </a:highlight>
                <a:latin typeface="-apple-system"/>
              </a:rPr>
              <a:t>并行渲染技术</a:t>
            </a:r>
            <a:r>
              <a:rPr lang="zh-CN" altLang="en-US" b="0" i="0" dirty="0">
                <a:solidFill>
                  <a:srgbClr val="E6EDF3"/>
                </a:solidFill>
                <a:effectLst/>
                <a:highlight>
                  <a:srgbClr val="0D1117"/>
                </a:highlight>
                <a:latin typeface="-apple-system"/>
              </a:rPr>
              <a:t> </a:t>
            </a:r>
            <a:r>
              <a:rPr lang="en-US" altLang="zh-CN" b="0" i="0" dirty="0">
                <a:solidFill>
                  <a:srgbClr val="E6EDF3"/>
                </a:solidFill>
                <a:effectLst/>
                <a:highlight>
                  <a:srgbClr val="0D1117"/>
                </a:highlight>
                <a:latin typeface="-apple-system"/>
              </a:rPr>
              <a:t>Servo</a:t>
            </a:r>
            <a:r>
              <a:rPr lang="zh-CN" altLang="en-US" b="0" i="0" dirty="0">
                <a:solidFill>
                  <a:srgbClr val="E6EDF3"/>
                </a:solidFill>
                <a:effectLst/>
                <a:highlight>
                  <a:srgbClr val="0D1117"/>
                </a:highlight>
                <a:latin typeface="-apple-system"/>
              </a:rPr>
              <a:t>浏览器引擎采用</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的并发能力，实现了并行渲染技术。这允许浏览器在处理复杂的网页布局和脚本时，能够在多个处理器核心上同时进行工作，显著提高了页面加载速度和渲染效率。通过利用</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的所有权和借用模型，</a:t>
            </a:r>
            <a:r>
              <a:rPr lang="en-US" altLang="zh-CN" b="0" i="0" dirty="0">
                <a:solidFill>
                  <a:srgbClr val="E6EDF3"/>
                </a:solidFill>
                <a:effectLst/>
                <a:highlight>
                  <a:srgbClr val="0D1117"/>
                </a:highlight>
                <a:latin typeface="-apple-system"/>
              </a:rPr>
              <a:t>Servo</a:t>
            </a:r>
            <a:r>
              <a:rPr lang="zh-CN" altLang="en-US" b="0" i="0" dirty="0">
                <a:solidFill>
                  <a:srgbClr val="E6EDF3"/>
                </a:solidFill>
                <a:effectLst/>
                <a:highlight>
                  <a:srgbClr val="0D1117"/>
                </a:highlight>
                <a:latin typeface="-apple-system"/>
              </a:rPr>
              <a:t>确保了渲染过程中的数据安全，避免了传统浏览器开发中常见的数据竞争和内存泄漏问题。</a:t>
            </a:r>
            <a:endParaRPr lang="zh-CN" altLang="en-US" b="0" i="0" dirty="0">
              <a:solidFill>
                <a:srgbClr val="E6EDF3"/>
              </a:solidFill>
              <a:effectLst/>
              <a:highlight>
                <a:srgbClr val="0D1117"/>
              </a:highlight>
              <a:latin typeface="-apple-system"/>
            </a:endParaRPr>
          </a:p>
          <a:p>
            <a:pPr algn="l">
              <a:buFont typeface="+mj-lt"/>
              <a:buAutoNum type="arabicPeriod"/>
            </a:pPr>
            <a:r>
              <a:rPr lang="zh-CN" altLang="en-US" b="1" i="0" dirty="0">
                <a:solidFill>
                  <a:srgbClr val="E6EDF3"/>
                </a:solidFill>
                <a:effectLst/>
                <a:highlight>
                  <a:srgbClr val="0D1117"/>
                </a:highlight>
                <a:latin typeface="-apple-system"/>
              </a:rPr>
              <a:t>组件化架构</a:t>
            </a:r>
            <a:r>
              <a:rPr lang="zh-CN" altLang="en-US" b="0" i="0" dirty="0">
                <a:solidFill>
                  <a:srgbClr val="E6EDF3"/>
                </a:solidFill>
                <a:effectLst/>
                <a:highlight>
                  <a:srgbClr val="0D1117"/>
                </a:highlight>
                <a:latin typeface="-apple-system"/>
              </a:rPr>
              <a:t> </a:t>
            </a:r>
            <a:r>
              <a:rPr lang="en-US" altLang="zh-CN" b="0" i="0" dirty="0">
                <a:solidFill>
                  <a:srgbClr val="E6EDF3"/>
                </a:solidFill>
                <a:effectLst/>
                <a:highlight>
                  <a:srgbClr val="0D1117"/>
                </a:highlight>
                <a:latin typeface="-apple-system"/>
              </a:rPr>
              <a:t>Servo</a:t>
            </a:r>
            <a:r>
              <a:rPr lang="zh-CN" altLang="en-US" b="0" i="0" dirty="0">
                <a:solidFill>
                  <a:srgbClr val="E6EDF3"/>
                </a:solidFill>
                <a:effectLst/>
                <a:highlight>
                  <a:srgbClr val="0D1117"/>
                </a:highlight>
                <a:latin typeface="-apple-system"/>
              </a:rPr>
              <a:t>采用了高度模块化的架构设计，每个组件都独立运行在自己的</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任务中，这进一步增强了系统的安全性和可维护性。这种架构使得每个组件都可以独立更新和优化，而不会影响到整个系统的稳定性，同时也便于开发者快速定位和修复问题。</a:t>
            </a:r>
            <a:endParaRPr lang="zh-CN" altLang="en-US" b="0" i="0" dirty="0">
              <a:solidFill>
                <a:srgbClr val="E6EDF3"/>
              </a:solidFill>
              <a:effectLst/>
              <a:highlight>
                <a:srgbClr val="0D1117"/>
              </a:highlight>
              <a:latin typeface="-apple-system"/>
            </a:endParaRPr>
          </a:p>
          <a:p>
            <a:pPr algn="l">
              <a:buFont typeface="+mj-lt"/>
              <a:buAutoNum type="arabicPeriod"/>
            </a:pPr>
            <a:r>
              <a:rPr lang="zh-CN" altLang="en-US" b="1" i="0" dirty="0">
                <a:solidFill>
                  <a:srgbClr val="E6EDF3"/>
                </a:solidFill>
                <a:effectLst/>
                <a:highlight>
                  <a:srgbClr val="0D1117"/>
                </a:highlight>
                <a:latin typeface="-apple-system"/>
              </a:rPr>
              <a:t>安全增强</a:t>
            </a:r>
            <a:r>
              <a:rPr lang="zh-CN" altLang="en-US" b="0" i="0" dirty="0">
                <a:solidFill>
                  <a:srgbClr val="E6EDF3"/>
                </a:solidFill>
                <a:effectLst/>
                <a:highlight>
                  <a:srgbClr val="0D1117"/>
                </a:highlight>
                <a:latin typeface="-apple-system"/>
              </a:rPr>
              <a:t> </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的内存安全特性极大地降低了</a:t>
            </a:r>
            <a:r>
              <a:rPr lang="en-US" altLang="zh-CN" b="0" i="0" dirty="0">
                <a:solidFill>
                  <a:srgbClr val="E6EDF3"/>
                </a:solidFill>
                <a:effectLst/>
                <a:highlight>
                  <a:srgbClr val="0D1117"/>
                </a:highlight>
                <a:latin typeface="-apple-system"/>
              </a:rPr>
              <a:t>Servo</a:t>
            </a:r>
            <a:r>
              <a:rPr lang="zh-CN" altLang="en-US" b="0" i="0" dirty="0">
                <a:solidFill>
                  <a:srgbClr val="E6EDF3"/>
                </a:solidFill>
                <a:effectLst/>
                <a:highlight>
                  <a:srgbClr val="0D1117"/>
                </a:highlight>
                <a:latin typeface="-apple-system"/>
              </a:rPr>
              <a:t>在解析恶意输入时出现安全漏洞的风险。传统的</a:t>
            </a:r>
            <a:r>
              <a:rPr lang="en-US" altLang="zh-CN" b="0" i="0" dirty="0">
                <a:solidFill>
                  <a:srgbClr val="E6EDF3"/>
                </a:solidFill>
                <a:effectLst/>
                <a:highlight>
                  <a:srgbClr val="0D1117"/>
                </a:highlight>
                <a:latin typeface="-apple-system"/>
              </a:rPr>
              <a:t>C++</a:t>
            </a:r>
            <a:r>
              <a:rPr lang="zh-CN" altLang="en-US" b="0" i="0" dirty="0">
                <a:solidFill>
                  <a:srgbClr val="E6EDF3"/>
                </a:solidFill>
                <a:effectLst/>
                <a:highlight>
                  <a:srgbClr val="0D1117"/>
                </a:highlight>
                <a:latin typeface="-apple-system"/>
              </a:rPr>
              <a:t>浏览器引擎常常需要实施额外的安全措施来防范内存错误，而</a:t>
            </a:r>
            <a:r>
              <a:rPr lang="en-US" altLang="zh-CN" b="0" i="0" dirty="0">
                <a:solidFill>
                  <a:srgbClr val="E6EDF3"/>
                </a:solidFill>
                <a:effectLst/>
                <a:highlight>
                  <a:srgbClr val="0D1117"/>
                </a:highlight>
                <a:latin typeface="-apple-system"/>
              </a:rPr>
              <a:t>Servo</a:t>
            </a:r>
            <a:r>
              <a:rPr lang="zh-CN" altLang="en-US" b="0" i="0" dirty="0">
                <a:solidFill>
                  <a:srgbClr val="E6EDF3"/>
                </a:solidFill>
                <a:effectLst/>
                <a:highlight>
                  <a:srgbClr val="0D1117"/>
                </a:highlight>
                <a:latin typeface="-apple-system"/>
              </a:rPr>
              <a:t>则通过</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的内置安全机制，自然地避免了这些问题。</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小结</a:t>
            </a:r>
            <a:r>
              <a:rPr lang="zh-CN" altLang="en-US" b="0" i="0" dirty="0">
                <a:solidFill>
                  <a:srgbClr val="E6EDF3"/>
                </a:solidFill>
                <a:effectLst/>
                <a:highlight>
                  <a:srgbClr val="0D1117"/>
                </a:highlight>
                <a:latin typeface="-apple-system"/>
              </a:rPr>
              <a:t> </a:t>
            </a:r>
            <a:r>
              <a:rPr lang="en-US" altLang="zh-CN" b="0" i="0" dirty="0">
                <a:solidFill>
                  <a:srgbClr val="E6EDF3"/>
                </a:solidFill>
                <a:effectLst/>
                <a:highlight>
                  <a:srgbClr val="0D1117"/>
                </a:highlight>
                <a:latin typeface="-apple-system"/>
              </a:rPr>
              <a:t>Servo</a:t>
            </a:r>
            <a:r>
              <a:rPr lang="zh-CN" altLang="en-US" b="0" i="0" dirty="0">
                <a:solidFill>
                  <a:srgbClr val="E6EDF3"/>
                </a:solidFill>
                <a:effectLst/>
                <a:highlight>
                  <a:srgbClr val="0D1117"/>
                </a:highlight>
                <a:latin typeface="-apple-system"/>
              </a:rPr>
              <a:t>项目是</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在高性能、高安全性浏览器引擎开发中的一次重要尝试。通过充分利用</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的并发和内存安全特性，</a:t>
            </a:r>
            <a:r>
              <a:rPr lang="en-US" altLang="zh-CN" b="0" i="0" dirty="0">
                <a:solidFill>
                  <a:srgbClr val="E6EDF3"/>
                </a:solidFill>
                <a:effectLst/>
                <a:highlight>
                  <a:srgbClr val="0D1117"/>
                </a:highlight>
                <a:latin typeface="-apple-system"/>
              </a:rPr>
              <a:t>Servo</a:t>
            </a:r>
            <a:r>
              <a:rPr lang="zh-CN" altLang="en-US" b="0" i="0" dirty="0">
                <a:solidFill>
                  <a:srgbClr val="E6EDF3"/>
                </a:solidFill>
                <a:effectLst/>
                <a:highlight>
                  <a:srgbClr val="0D1117"/>
                </a:highlight>
                <a:latin typeface="-apple-system"/>
              </a:rPr>
              <a:t>不仅提高了网页的渲染速度，还提升了整个浏览器的稳定性和安全性。这些成果展示了</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在现代软件开发中的巨大潜力，尤其是在需要处理高并发和高安全要求的领域中。</a:t>
            </a:r>
            <a:endParaRPr lang="en-US" altLang="zh-CN" b="0" i="0" dirty="0">
              <a:solidFill>
                <a:srgbClr val="E6EDF3"/>
              </a:solidFill>
              <a:effectLst/>
              <a:highlight>
                <a:srgbClr val="0D1117"/>
              </a:highlight>
              <a:latin typeface="-apple-system"/>
            </a:endParaRPr>
          </a:p>
          <a:p>
            <a:pPr algn="l">
              <a:buFont typeface="Arial" panose="020B0604020202020204" pitchFamily="34" charset="0"/>
              <a:buChar char="•"/>
            </a:pPr>
            <a:endParaRPr lang="en-US" altLang="zh-CN" b="0" i="0" dirty="0">
              <a:solidFill>
                <a:srgbClr val="E6EDF3"/>
              </a:solidFill>
              <a:effectLst/>
              <a:highlight>
                <a:srgbClr val="0D1117"/>
              </a:highlight>
              <a:latin typeface="-apple-system"/>
            </a:endParaRPr>
          </a:p>
          <a:p>
            <a:pPr algn="l"/>
            <a:r>
              <a:rPr lang="en-US" altLang="zh-CN" b="1" i="0" dirty="0">
                <a:solidFill>
                  <a:srgbClr val="E6EDF3"/>
                </a:solidFill>
                <a:effectLst/>
                <a:highlight>
                  <a:srgbClr val="0D1117"/>
                </a:highlight>
                <a:latin typeface="-apple-system"/>
              </a:rPr>
              <a:t>9.1. 1. Rust</a:t>
            </a:r>
            <a:r>
              <a:rPr lang="zh-CN" altLang="en-US" b="1" i="0" dirty="0">
                <a:solidFill>
                  <a:srgbClr val="E6EDF3"/>
                </a:solidFill>
                <a:effectLst/>
                <a:highlight>
                  <a:srgbClr val="0D1117"/>
                </a:highlight>
                <a:latin typeface="-apple-system"/>
              </a:rPr>
              <a:t>语言完全具备撰写操作系统内核的能力</a:t>
            </a:r>
            <a:endParaRPr lang="zh-CN" altLang="en-US" b="1" i="0" dirty="0">
              <a:solidFill>
                <a:srgbClr val="E6EDF3"/>
              </a:solidFill>
              <a:effectLst/>
              <a:highlight>
                <a:srgbClr val="0D1117"/>
              </a:highlight>
              <a:latin typeface="-apple-system"/>
            </a:endParaRPr>
          </a:p>
          <a:p>
            <a:pPr algn="l"/>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作为一种现代化的系统级语言</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在内存安全、并发控制、性能等方面都有着卓越的表现</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完全可以满足操作系统内核开发的需求。</a:t>
            </a:r>
            <a:endParaRPr lang="zh-CN" altLang="en-US" b="0" i="0" dirty="0">
              <a:solidFill>
                <a:srgbClr val="E6EDF3"/>
              </a:solidFill>
              <a:effectLst/>
              <a:highlight>
                <a:srgbClr val="0D1117"/>
              </a:highlight>
              <a:latin typeface="-apple-system"/>
            </a:endParaRPr>
          </a:p>
          <a:p>
            <a:pPr algn="l"/>
            <a:r>
              <a:rPr lang="en-US" altLang="zh-CN" b="1" i="0" dirty="0">
                <a:solidFill>
                  <a:srgbClr val="E6EDF3"/>
                </a:solidFill>
                <a:effectLst/>
                <a:highlight>
                  <a:srgbClr val="0D1117"/>
                </a:highlight>
                <a:latin typeface="-apple-system"/>
              </a:rPr>
              <a:t>9.2. 2. </a:t>
            </a:r>
            <a:r>
              <a:rPr lang="zh-CN" altLang="en-US" b="1" i="0" dirty="0">
                <a:solidFill>
                  <a:srgbClr val="E6EDF3"/>
                </a:solidFill>
                <a:effectLst/>
                <a:highlight>
                  <a:srgbClr val="0D1117"/>
                </a:highlight>
                <a:latin typeface="-apple-system"/>
              </a:rPr>
              <a:t>用</a:t>
            </a:r>
            <a:r>
              <a:rPr lang="en-US" altLang="zh-CN" b="1" i="0" dirty="0">
                <a:solidFill>
                  <a:srgbClr val="E6EDF3"/>
                </a:solidFill>
                <a:effectLst/>
                <a:highlight>
                  <a:srgbClr val="0D1117"/>
                </a:highlight>
                <a:latin typeface="-apple-system"/>
              </a:rPr>
              <a:t>Rust</a:t>
            </a:r>
            <a:r>
              <a:rPr lang="zh-CN" altLang="en-US" b="1" i="0" dirty="0">
                <a:solidFill>
                  <a:srgbClr val="E6EDF3"/>
                </a:solidFill>
                <a:effectLst/>
                <a:highlight>
                  <a:srgbClr val="0D1117"/>
                </a:highlight>
                <a:latin typeface="-apple-system"/>
              </a:rPr>
              <a:t>改写</a:t>
            </a:r>
            <a:r>
              <a:rPr lang="en-US" altLang="zh-CN" b="1" i="0" dirty="0">
                <a:solidFill>
                  <a:srgbClr val="E6EDF3"/>
                </a:solidFill>
                <a:effectLst/>
                <a:highlight>
                  <a:srgbClr val="0D1117"/>
                </a:highlight>
                <a:latin typeface="-apple-system"/>
              </a:rPr>
              <a:t>Linux</a:t>
            </a:r>
            <a:r>
              <a:rPr lang="zh-CN" altLang="en-US" b="1" i="0" dirty="0">
                <a:solidFill>
                  <a:srgbClr val="E6EDF3"/>
                </a:solidFill>
                <a:effectLst/>
                <a:highlight>
                  <a:srgbClr val="0D1117"/>
                </a:highlight>
                <a:latin typeface="-apple-system"/>
              </a:rPr>
              <a:t>内核是可行的</a:t>
            </a:r>
            <a:endParaRPr lang="zh-CN" altLang="en-US" b="1" i="0" dirty="0">
              <a:solidFill>
                <a:srgbClr val="E6EDF3"/>
              </a:solidFill>
              <a:effectLst/>
              <a:highlight>
                <a:srgbClr val="0D1117"/>
              </a:highlight>
              <a:latin typeface="-apple-system"/>
            </a:endParaRPr>
          </a:p>
          <a:p>
            <a:pPr algn="l"/>
            <a:r>
              <a:rPr lang="zh-CN" altLang="en-US" b="0" i="0" dirty="0">
                <a:solidFill>
                  <a:srgbClr val="E6EDF3"/>
                </a:solidFill>
                <a:effectLst/>
                <a:highlight>
                  <a:srgbClr val="0D1117"/>
                </a:highlight>
                <a:latin typeface="-apple-system"/>
              </a:rPr>
              <a:t>提出的分步骤、分模块的重构策略是合理可行的。改写存储子系统的实践证明</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用</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重写内核是完全可以实现的</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改写后的代码在性能、可读性、可维护性等方面都有明显提升。</a:t>
            </a:r>
            <a:endParaRPr lang="zh-CN" altLang="en-US" b="0" i="0" dirty="0">
              <a:solidFill>
                <a:srgbClr val="E6EDF3"/>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dirty="0">
                <a:solidFill>
                  <a:srgbClr val="E6E7E9"/>
                </a:solidFill>
                <a:latin typeface="Tw Cen MT" panose="020B0602020104020603" pitchFamily="34" charset="0"/>
              </a:rPr>
              <a:t>Rust</a:t>
            </a:r>
            <a:r>
              <a:rPr lang="zh-CN" altLang="en-US" sz="1200" b="1" dirty="0">
                <a:solidFill>
                  <a:srgbClr val="E6E7E9"/>
                </a:solidFill>
                <a:latin typeface="Tw Cen MT" panose="020B0602020104020603" pitchFamily="34" charset="0"/>
              </a:rPr>
              <a:t>生态目前来说不够成熟</a:t>
            </a:r>
            <a:endParaRPr lang="en-US" altLang="zh-CN" sz="1200" b="1" dirty="0">
              <a:solidFill>
                <a:srgbClr val="E6E7E9"/>
              </a:solidFill>
              <a:latin typeface="Tw Cen MT" panose="020B0602020104020603" pitchFamily="34" charset="0"/>
            </a:endParaRPr>
          </a:p>
          <a:p>
            <a:pPr algn="l"/>
            <a:r>
              <a:rPr lang="zh-CN" altLang="en-US" b="0" i="0" dirty="0">
                <a:solidFill>
                  <a:srgbClr val="E6EDF3"/>
                </a:solidFill>
                <a:effectLst/>
                <a:highlight>
                  <a:srgbClr val="0D1117"/>
                </a:highlight>
                <a:latin typeface="-apple-system"/>
              </a:rPr>
              <a:t>略</a:t>
            </a:r>
            <a:endParaRPr lang="en-US" altLang="zh-CN" b="1" i="0" dirty="0">
              <a:solidFill>
                <a:srgbClr val="E6EDF3"/>
              </a:solidFill>
              <a:effectLst/>
              <a:highlight>
                <a:srgbClr val="0D1117"/>
              </a:highlight>
              <a:latin typeface="-apple-system"/>
            </a:endParaRPr>
          </a:p>
          <a:p>
            <a:pPr algn="l"/>
            <a:r>
              <a:rPr lang="en-US" altLang="zh-CN" b="1" i="0" dirty="0">
                <a:solidFill>
                  <a:srgbClr val="E6EDF3"/>
                </a:solidFill>
                <a:effectLst/>
                <a:highlight>
                  <a:srgbClr val="0D1117"/>
                </a:highlight>
                <a:latin typeface="-apple-system"/>
              </a:rPr>
              <a:t>9.4. 4. Rust</a:t>
            </a:r>
            <a:r>
              <a:rPr lang="zh-CN" altLang="en-US" b="1" i="0" dirty="0">
                <a:solidFill>
                  <a:srgbClr val="E6EDF3"/>
                </a:solidFill>
                <a:effectLst/>
                <a:highlight>
                  <a:srgbClr val="0D1117"/>
                </a:highlight>
                <a:latin typeface="-apple-system"/>
              </a:rPr>
              <a:t>版</a:t>
            </a:r>
            <a:r>
              <a:rPr lang="en-US" altLang="zh-CN" b="1" i="0" dirty="0">
                <a:solidFill>
                  <a:srgbClr val="E6EDF3"/>
                </a:solidFill>
                <a:effectLst/>
                <a:highlight>
                  <a:srgbClr val="0D1117"/>
                </a:highlight>
                <a:latin typeface="-apple-system"/>
              </a:rPr>
              <a:t>Linux</a:t>
            </a:r>
            <a:r>
              <a:rPr lang="zh-CN" altLang="en-US" b="1" i="0" dirty="0">
                <a:solidFill>
                  <a:srgbClr val="E6EDF3"/>
                </a:solidFill>
                <a:effectLst/>
                <a:highlight>
                  <a:srgbClr val="0D1117"/>
                </a:highlight>
                <a:latin typeface="-apple-system"/>
              </a:rPr>
              <a:t>将推动操作系统研究的创新发展</a:t>
            </a:r>
            <a:endParaRPr lang="zh-CN" altLang="en-US" b="1" i="0" dirty="0">
              <a:solidFill>
                <a:srgbClr val="E6EDF3"/>
              </a:solidFill>
              <a:effectLst/>
              <a:highlight>
                <a:srgbClr val="0D1117"/>
              </a:highlight>
              <a:latin typeface="-apple-system"/>
            </a:endParaRPr>
          </a:p>
          <a:p>
            <a:pPr algn="l"/>
            <a:r>
              <a:rPr lang="zh-CN" altLang="en-US" b="0" i="0" dirty="0">
                <a:solidFill>
                  <a:srgbClr val="E6EDF3"/>
                </a:solidFill>
                <a:effectLst/>
                <a:highlight>
                  <a:srgbClr val="0D1117"/>
                </a:highlight>
                <a:latin typeface="-apple-system"/>
              </a:rPr>
              <a:t>操作系统研究是一个活跃的领域</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语言为其注入了新的活力。用</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改写内核不仅能提升性能和可靠性</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还能促进编程模型的创新</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为未来的系统软件发展带来新的可能性。</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endParaRPr lang="zh-CN" altLang="en-US" b="0" i="0" dirty="0">
              <a:solidFill>
                <a:srgbClr val="E6EDF3"/>
              </a:solidFill>
              <a:effectLst/>
              <a:highlight>
                <a:srgbClr val="0D1117"/>
              </a:highlight>
              <a:latin typeface="-apple-system"/>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E6EDF3"/>
                </a:solidFill>
                <a:effectLst/>
                <a:highlight>
                  <a:srgbClr val="0D1117"/>
                </a:highlight>
                <a:latin typeface="-apple-system"/>
              </a:rPr>
              <a:t>他们设计了一个基于</a:t>
            </a:r>
            <a:r>
              <a:rPr lang="en-US" altLang="zh-CN" b="0" i="0" dirty="0">
                <a:solidFill>
                  <a:srgbClr val="E6EDF3"/>
                </a:solidFill>
                <a:effectLst/>
                <a:highlight>
                  <a:srgbClr val="0D1117"/>
                </a:highlight>
                <a:latin typeface="-apple-system"/>
              </a:rPr>
              <a:t>Q-Learning</a:t>
            </a:r>
            <a:r>
              <a:rPr lang="zh-CN" altLang="en-US" b="0" i="0" dirty="0">
                <a:solidFill>
                  <a:srgbClr val="E6EDF3"/>
                </a:solidFill>
                <a:effectLst/>
                <a:highlight>
                  <a:srgbClr val="0D1117"/>
                </a:highlight>
                <a:latin typeface="-apple-system"/>
              </a:rPr>
              <a:t>的页高速缓存管理器</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它的状态空间由缓存命中率、缓存利用率等指标构成</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动作空间则包括增大</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减小缓存大小、调整缓存算法参数等操作。他们还为其设计了合理的奖赏函数</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以最小化磁盘</a:t>
            </a:r>
            <a:r>
              <a:rPr lang="en-US" altLang="zh-CN" b="0" i="0" dirty="0">
                <a:solidFill>
                  <a:srgbClr val="E6EDF3"/>
                </a:solidFill>
                <a:effectLst/>
                <a:highlight>
                  <a:srgbClr val="0D1117"/>
                </a:highlight>
                <a:latin typeface="-apple-system"/>
              </a:rPr>
              <a:t>I/O</a:t>
            </a:r>
            <a:r>
              <a:rPr lang="zh-CN" altLang="en-US" b="0" i="0" dirty="0">
                <a:solidFill>
                  <a:srgbClr val="E6EDF3"/>
                </a:solidFill>
                <a:effectLst/>
                <a:highlight>
                  <a:srgbClr val="0D1117"/>
                </a:highlight>
                <a:latin typeface="-apple-system"/>
              </a:rPr>
              <a:t>开销为目标。为了评估该方案</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他们在改写后的</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版存储栈中集成了这一缓存管理器</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并使用了多种标准的</a:t>
            </a:r>
            <a:r>
              <a:rPr lang="en-US" altLang="zh-CN" b="0" i="0" dirty="0">
                <a:solidFill>
                  <a:srgbClr val="E6EDF3"/>
                </a:solidFill>
                <a:effectLst/>
                <a:highlight>
                  <a:srgbClr val="0D1117"/>
                </a:highlight>
                <a:latin typeface="-apple-system"/>
              </a:rPr>
              <a:t>I/O</a:t>
            </a:r>
            <a:r>
              <a:rPr lang="zh-CN" altLang="en-US" b="0" i="0" dirty="0">
                <a:solidFill>
                  <a:srgbClr val="E6EDF3"/>
                </a:solidFill>
                <a:effectLst/>
                <a:highlight>
                  <a:srgbClr val="0D1117"/>
                </a:highlight>
                <a:latin typeface="-apple-system"/>
              </a:rPr>
              <a:t>基准测试工具</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如</a:t>
            </a:r>
            <a:r>
              <a:rPr lang="en-US" altLang="zh-CN" b="0" i="0" dirty="0">
                <a:solidFill>
                  <a:srgbClr val="E6EDF3"/>
                </a:solidFill>
                <a:effectLst/>
                <a:highlight>
                  <a:srgbClr val="0D1117"/>
                </a:highlight>
                <a:latin typeface="-apple-system"/>
              </a:rPr>
              <a:t>FIO</a:t>
            </a:r>
            <a:r>
              <a:rPr lang="zh-CN" altLang="en-US" b="0" i="0" dirty="0">
                <a:solidFill>
                  <a:srgbClr val="E6EDF3"/>
                </a:solidFill>
                <a:effectLst/>
                <a:highlight>
                  <a:srgbClr val="0D1117"/>
                </a:highlight>
                <a:latin typeface="-apple-system"/>
              </a:rPr>
              <a:t>、</a:t>
            </a:r>
            <a:r>
              <a:rPr lang="en-US" altLang="zh-CN" b="0" i="0" dirty="0" err="1">
                <a:solidFill>
                  <a:srgbClr val="E6EDF3"/>
                </a:solidFill>
                <a:effectLst/>
                <a:highlight>
                  <a:srgbClr val="0D1117"/>
                </a:highlight>
                <a:latin typeface="-apple-system"/>
              </a:rPr>
              <a:t>Vdbench</a:t>
            </a:r>
            <a:r>
              <a:rPr lang="zh-CN" altLang="en-US" b="0" i="0" dirty="0">
                <a:solidFill>
                  <a:srgbClr val="E6EDF3"/>
                </a:solidFill>
                <a:effectLst/>
                <a:highlight>
                  <a:srgbClr val="0D1117"/>
                </a:highlight>
                <a:latin typeface="-apple-system"/>
              </a:rPr>
              <a:t>等</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对其进行了测试。</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重写</a:t>
            </a:r>
            <a:r>
              <a:rPr lang="en-US" altLang="zh-CN" dirty="0" err="1"/>
              <a:t>blktrace</a:t>
            </a:r>
            <a:r>
              <a:rPr lang="zh-CN" altLang="en-US" b="0" i="0" dirty="0">
                <a:solidFill>
                  <a:srgbClr val="848D97"/>
                </a:solidFill>
                <a:effectLst/>
                <a:highlight>
                  <a:srgbClr val="0D1117"/>
                </a:highlight>
                <a:latin typeface="-apple-system"/>
              </a:rPr>
              <a:t>从理论上讲是有益的，尤其是在提高代码质量、安全性和可能的并发性能方面。然而，由于</a:t>
            </a:r>
            <a:r>
              <a:rPr lang="en-US" altLang="zh-CN" dirty="0" err="1"/>
              <a:t>blktrace</a:t>
            </a:r>
            <a:r>
              <a:rPr lang="zh-CN" altLang="en-US" b="0" i="0" dirty="0">
                <a:solidFill>
                  <a:srgbClr val="848D97"/>
                </a:solidFill>
                <a:effectLst/>
                <a:highlight>
                  <a:srgbClr val="0D1117"/>
                </a:highlight>
                <a:latin typeface="-apple-system"/>
              </a:rPr>
              <a:t>的工作方式紧密依赖于</a:t>
            </a:r>
            <a:r>
              <a:rPr lang="en-US" altLang="zh-CN" b="0" i="0" dirty="0">
                <a:solidFill>
                  <a:srgbClr val="848D97"/>
                </a:solidFill>
                <a:effectLst/>
                <a:highlight>
                  <a:srgbClr val="0D1117"/>
                </a:highlight>
                <a:latin typeface="-apple-system"/>
              </a:rPr>
              <a:t>Linux</a:t>
            </a:r>
            <a:r>
              <a:rPr lang="zh-CN" altLang="en-US" b="0" i="0" dirty="0">
                <a:solidFill>
                  <a:srgbClr val="848D97"/>
                </a:solidFill>
                <a:effectLst/>
                <a:highlight>
                  <a:srgbClr val="0D1117"/>
                </a:highlight>
                <a:latin typeface="-apple-system"/>
              </a:rPr>
              <a:t>内核，这项工作不仅需要深入理解</a:t>
            </a:r>
            <a:r>
              <a:rPr lang="en-US" altLang="zh-CN" b="0" i="0" dirty="0">
                <a:solidFill>
                  <a:srgbClr val="848D97"/>
                </a:solidFill>
                <a:effectLst/>
                <a:highlight>
                  <a:srgbClr val="0D1117"/>
                </a:highlight>
                <a:latin typeface="-apple-system"/>
              </a:rPr>
              <a:t>Linux</a:t>
            </a:r>
            <a:r>
              <a:rPr lang="zh-CN" altLang="en-US" b="0" i="0" dirty="0">
                <a:solidFill>
                  <a:srgbClr val="848D97"/>
                </a:solidFill>
                <a:effectLst/>
                <a:highlight>
                  <a:srgbClr val="0D1117"/>
                </a:highlight>
                <a:latin typeface="-apple-system"/>
              </a:rPr>
              <a:t>块设备的工作原理，还需要克服</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在系统级编程方面的一些限制和挑战。</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改写</a:t>
            </a:r>
            <a:r>
              <a:rPr lang="en-US" altLang="zh-CN" dirty="0" err="1"/>
              <a:t>bpf</a:t>
            </a:r>
            <a:r>
              <a:rPr lang="en-US" altLang="zh-CN" dirty="0"/>
              <a:t>-trace</a:t>
            </a:r>
            <a:r>
              <a:rPr lang="zh-CN" altLang="en-US" b="0" i="0" dirty="0">
                <a:solidFill>
                  <a:srgbClr val="848D97"/>
                </a:solidFill>
                <a:effectLst/>
                <a:highlight>
                  <a:srgbClr val="0D1117"/>
                </a:highlight>
                <a:latin typeface="-apple-system"/>
              </a:rPr>
              <a:t>在理论上是有益的，特别是从提高代码的安全性和可维护性方面。然而，这样的项目需要仔细规划和执行，确保与</a:t>
            </a:r>
            <a:r>
              <a:rPr lang="en-US" altLang="zh-CN" b="0" i="0" dirty="0">
                <a:solidFill>
                  <a:srgbClr val="848D97"/>
                </a:solidFill>
                <a:effectLst/>
                <a:highlight>
                  <a:srgbClr val="0D1117"/>
                </a:highlight>
                <a:latin typeface="-apple-system"/>
              </a:rPr>
              <a:t>Linux</a:t>
            </a:r>
            <a:r>
              <a:rPr lang="zh-CN" altLang="en-US" b="0" i="0" dirty="0">
                <a:solidFill>
                  <a:srgbClr val="848D97"/>
                </a:solidFill>
                <a:effectLst/>
                <a:highlight>
                  <a:srgbClr val="0D1117"/>
                </a:highlight>
                <a:latin typeface="-apple-system"/>
              </a:rPr>
              <a:t>内核的兼容性，并且充分利用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语言的优势，同时避免潜在的性能陷阱。</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重写</a:t>
            </a:r>
            <a:r>
              <a:rPr lang="en-US" altLang="zh-CN" dirty="0" err="1"/>
              <a:t>fork.c</a:t>
            </a:r>
            <a:r>
              <a:rPr lang="zh-CN" altLang="en-US" b="0" i="0" dirty="0">
                <a:solidFill>
                  <a:srgbClr val="848D97"/>
                </a:solidFill>
                <a:effectLst/>
                <a:highlight>
                  <a:srgbClr val="0D1117"/>
                </a:highlight>
                <a:latin typeface="-apple-system"/>
              </a:rPr>
              <a:t>模块能够显著提高代码的安全性和可维护性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同时也有望获得一定的性能提升。但由于这是一个核心且复杂的模块</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在实际操作中需要格外注意内核环境的特殊性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妥善处理接口适配、并发复杂性等问题。</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重写</a:t>
            </a:r>
            <a:r>
              <a:rPr lang="en-US" altLang="zh-CN" dirty="0" err="1"/>
              <a:t>core.c</a:t>
            </a:r>
            <a:r>
              <a:rPr lang="zh-CN" altLang="en-US" b="0" i="0" dirty="0">
                <a:solidFill>
                  <a:srgbClr val="848D97"/>
                </a:solidFill>
                <a:effectLst/>
                <a:highlight>
                  <a:srgbClr val="0D1117"/>
                </a:highlight>
                <a:latin typeface="-apple-system"/>
              </a:rPr>
              <a:t>模块能够显著提高代码的安全性和可维护性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同时也有望获得一定的性能提升。但由于这是一个核心且复杂的模块</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在实际操作中需要格外注意内核环境的特殊性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妥善处理接口适配、并发复杂性等问题。但是代码量过于巨大，对我们小组而言是一个巨大的挑战。故暂不将其列入备选改写模块。</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重写</a:t>
            </a:r>
            <a:r>
              <a:rPr lang="en-US" altLang="zh-CN" dirty="0" err="1"/>
              <a:t>vmalloc.c</a:t>
            </a:r>
            <a:r>
              <a:rPr lang="zh-CN" altLang="en-US" b="0" i="0" dirty="0">
                <a:solidFill>
                  <a:srgbClr val="848D97"/>
                </a:solidFill>
                <a:effectLst/>
                <a:highlight>
                  <a:srgbClr val="0D1117"/>
                </a:highlight>
                <a:latin typeface="-apple-system"/>
              </a:rPr>
              <a:t>模块能够显著提高代码的安全性和可维护性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同时也有望获得一定的性能提升。但由于这是一个核心且复杂的模块</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在实际操作中需要格外注意内核环境的特殊性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妥善处理接口适配、并发复杂性等问题。故暂不将其列入备选改写模块。</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1" i="0" dirty="0">
                <a:solidFill>
                  <a:srgbClr val="E6EDF3"/>
                </a:solidFill>
                <a:effectLst/>
                <a:highlight>
                  <a:srgbClr val="0D1117"/>
                </a:highlight>
                <a:latin typeface="-apple-system"/>
              </a:rPr>
              <a:t>小型设备驱动模块</a:t>
            </a:r>
            <a:r>
              <a:rPr lang="zh-CN" altLang="en-US" b="0" i="0" dirty="0">
                <a:solidFill>
                  <a:srgbClr val="848D97"/>
                </a:solidFill>
                <a:effectLst/>
                <a:highlight>
                  <a:srgbClr val="0D1117"/>
                </a:highlight>
                <a:latin typeface="-apple-system"/>
              </a:rPr>
              <a:t>需要与硬件交互，需要扎实的硬件基础，并且由于对单个设备驱动改写的作用效果不是那么显著，方向较为单一，故暂不选择该模块。</a:t>
            </a: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1" i="0" dirty="0">
                <a:solidFill>
                  <a:srgbClr val="E6EDF3"/>
                </a:solidFill>
                <a:effectLst/>
                <a:highlight>
                  <a:srgbClr val="0D1117"/>
                </a:highlight>
                <a:latin typeface="-apple-system"/>
              </a:rPr>
              <a:t>网络协议辅助模块</a:t>
            </a:r>
            <a:r>
              <a:rPr lang="zh-CN" altLang="en-US" b="0" i="0" dirty="0">
                <a:solidFill>
                  <a:srgbClr val="848D97"/>
                </a:solidFill>
                <a:effectLst/>
                <a:highlight>
                  <a:srgbClr val="0D1117"/>
                </a:highlight>
                <a:latin typeface="-apple-system"/>
              </a:rPr>
              <a:t>涉及网络部分，经调研认为学习量以及挑战难度过多，故暂不选择该模块。</a:t>
            </a: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1" i="0" dirty="0">
                <a:solidFill>
                  <a:srgbClr val="E6EDF3"/>
                </a:solidFill>
                <a:effectLst/>
                <a:highlight>
                  <a:srgbClr val="0D1117"/>
                </a:highlight>
                <a:latin typeface="-apple-system"/>
              </a:rPr>
              <a:t>文件系统的特定辅助工具模块</a:t>
            </a:r>
            <a:r>
              <a:rPr lang="zh-CN" altLang="en-US" b="0" i="0" dirty="0">
                <a:solidFill>
                  <a:srgbClr val="848D97"/>
                </a:solidFill>
                <a:effectLst/>
                <a:highlight>
                  <a:srgbClr val="0D1117"/>
                </a:highlight>
                <a:latin typeface="-apple-system"/>
              </a:rPr>
              <a:t>跟操作系统联系没有那么紧密，并且由于对特定文件系统的辅助工具改写的作用效果不是那么显著，方向较为单一，故暂不选择该模块。</a:t>
            </a: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1" i="0" dirty="0">
              <a:solidFill>
                <a:srgbClr val="E6EDF3"/>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1" i="0" dirty="0">
                <a:solidFill>
                  <a:srgbClr val="E6EDF3"/>
                </a:solidFill>
                <a:effectLst/>
                <a:highlight>
                  <a:srgbClr val="0D1117"/>
                </a:highlight>
                <a:latin typeface="-apple-system"/>
              </a:rPr>
              <a:t>lib</a:t>
            </a:r>
            <a:r>
              <a:rPr lang="zh-CN" altLang="en-US" b="1" i="0" dirty="0">
                <a:solidFill>
                  <a:srgbClr val="E6EDF3"/>
                </a:solidFill>
                <a:effectLst/>
                <a:highlight>
                  <a:srgbClr val="0D1117"/>
                </a:highlight>
                <a:latin typeface="-apple-system"/>
              </a:rPr>
              <a:t>中的</a:t>
            </a:r>
            <a:r>
              <a:rPr lang="en-US" altLang="zh-CN" b="1" i="0" dirty="0" err="1">
                <a:solidFill>
                  <a:srgbClr val="E6EDF3"/>
                </a:solidFill>
                <a:effectLst/>
                <a:highlight>
                  <a:srgbClr val="0D1117"/>
                </a:highlight>
                <a:latin typeface="-apple-system"/>
              </a:rPr>
              <a:t>list_sort.c</a:t>
            </a:r>
            <a:r>
              <a:rPr lang="zh-CN" altLang="en-US" b="1" i="0" dirty="0">
                <a:solidFill>
                  <a:srgbClr val="E6EDF3"/>
                </a:solidFill>
                <a:effectLst/>
                <a:highlight>
                  <a:srgbClr val="0D1117"/>
                </a:highlight>
                <a:latin typeface="-apple-system"/>
              </a:rPr>
              <a:t>模块</a:t>
            </a:r>
            <a:r>
              <a:rPr lang="zh-CN" altLang="en-US" b="0" i="0" dirty="0">
                <a:solidFill>
                  <a:srgbClr val="848D97"/>
                </a:solidFill>
                <a:effectLst/>
                <a:highlight>
                  <a:srgbClr val="0D1117"/>
                </a:highlight>
                <a:latin typeface="-apple-system"/>
              </a:rPr>
              <a:t>的代码量很少，其也会影响项目最终的工作量和丰富程度。因此我们认为最好不将其作为一个主要的改写内容，但将其作为一个有意思的附加改写模块来说未尝不能一试。</a:t>
            </a:r>
            <a:endParaRPr lang="zh-CN" altLang="en-US" b="1" i="0" dirty="0">
              <a:solidFill>
                <a:srgbClr val="E6EDF3"/>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1" i="0" dirty="0">
              <a:solidFill>
                <a:srgbClr val="E6EDF3"/>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1" i="0" dirty="0">
              <a:solidFill>
                <a:srgbClr val="E6EDF3"/>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1" i="0" dirty="0">
              <a:solidFill>
                <a:srgbClr val="E6EDF3"/>
              </a:solidFill>
              <a:effectLst/>
              <a:highlight>
                <a:srgbClr val="0D1117"/>
              </a:highlight>
              <a:latin typeface="-apple-system"/>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3" Type="http://schemas.openxmlformats.org/officeDocument/2006/relationships/tags" Target="../tags/tag100.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tags" Target="../tags/tag117.xml"/><Relationship Id="rId7" Type="http://schemas.openxmlformats.org/officeDocument/2006/relationships/tags" Target="../tags/tag116.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1" Type="http://schemas.openxmlformats.org/officeDocument/2006/relationships/tags" Target="../tags/tag120.xml"/><Relationship Id="rId10" Type="http://schemas.openxmlformats.org/officeDocument/2006/relationships/tags" Target="../tags/tag11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3" Type="http://schemas.openxmlformats.org/officeDocument/2006/relationships/tags" Target="../tags/tag142.xml"/><Relationship Id="rId12" Type="http://schemas.openxmlformats.org/officeDocument/2006/relationships/tags" Target="../tags/tag141.xml"/><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3" Type="http://schemas.openxmlformats.org/officeDocument/2006/relationships/tags" Target="../tags/tag154.xml"/><Relationship Id="rId12" Type="http://schemas.openxmlformats.org/officeDocument/2006/relationships/tags" Target="../tags/tag15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127311" y="5"/>
            <a:ext cx="12429370" cy="2108195"/>
            <a:chOff x="-127311" y="5"/>
            <a:chExt cx="12429370" cy="2108195"/>
          </a:xfrm>
        </p:grpSpPr>
        <p:sp>
          <p:nvSpPr>
            <p:cNvPr id="8" name="任意多边形: 形状 7"/>
            <p:cNvSpPr/>
            <p:nvPr>
              <p:custDataLst>
                <p:tags r:id="rId3"/>
              </p:custDataLst>
            </p:nvPr>
          </p:nvSpPr>
          <p:spPr>
            <a:xfrm rot="4971377">
              <a:off x="5633770" y="-4560088"/>
              <a:ext cx="907207" cy="12429370"/>
            </a:xfrm>
            <a:custGeom>
              <a:avLst/>
              <a:gdLst>
                <a:gd name="connsiteX0" fmla="*/ 0 w 1132861"/>
                <a:gd name="connsiteY0" fmla="*/ 0 h 12429370"/>
                <a:gd name="connsiteX1" fmla="*/ 421422 w 1132861"/>
                <a:gd name="connsiteY1" fmla="*/ 52817 h 12429370"/>
                <a:gd name="connsiteX2" fmla="*/ 1132861 w 1132861"/>
                <a:gd name="connsiteY2" fmla="*/ 12429370 h 12429370"/>
                <a:gd name="connsiteX3" fmla="*/ 0 w 1132861"/>
                <a:gd name="connsiteY3" fmla="*/ 12287388 h 12429370"/>
              </a:gdLst>
              <a:ahLst/>
              <a:cxnLst>
                <a:cxn ang="0">
                  <a:pos x="connsiteX0" y="connsiteY0"/>
                </a:cxn>
                <a:cxn ang="0">
                  <a:pos x="connsiteX1" y="connsiteY1"/>
                </a:cxn>
                <a:cxn ang="0">
                  <a:pos x="connsiteX2" y="connsiteY2"/>
                </a:cxn>
                <a:cxn ang="0">
                  <a:pos x="connsiteX3" y="connsiteY3"/>
                </a:cxn>
              </a:cxnLst>
              <a:rect l="l" t="t" r="r" b="b"/>
              <a:pathLst>
                <a:path w="1132861" h="12429370">
                  <a:moveTo>
                    <a:pt x="0" y="0"/>
                  </a:moveTo>
                  <a:lnTo>
                    <a:pt x="421422" y="52817"/>
                  </a:lnTo>
                  <a:lnTo>
                    <a:pt x="1132861" y="12429370"/>
                  </a:lnTo>
                  <a:lnTo>
                    <a:pt x="0" y="1228738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custDataLst>
                <p:tags r:id="rId4"/>
              </p:custDataLst>
            </p:nvPr>
          </p:nvSpPr>
          <p:spPr>
            <a:xfrm rot="5400000">
              <a:off x="5215200" y="-5215203"/>
              <a:ext cx="1761592" cy="12192007"/>
            </a:xfrm>
            <a:custGeom>
              <a:avLst/>
              <a:gdLst>
                <a:gd name="connsiteX0" fmla="*/ 0 w 1930397"/>
                <a:gd name="connsiteY0" fmla="*/ 12192007 h 12192007"/>
                <a:gd name="connsiteX1" fmla="*/ 0 w 1930397"/>
                <a:gd name="connsiteY1" fmla="*/ 0 h 12192007"/>
                <a:gd name="connsiteX2" fmla="*/ 758239 w 1930397"/>
                <a:gd name="connsiteY2" fmla="*/ 0 h 12192007"/>
                <a:gd name="connsiteX3" fmla="*/ 1930397 w 1930397"/>
                <a:gd name="connsiteY3" fmla="*/ 12192007 h 12192007"/>
              </a:gdLst>
              <a:ahLst/>
              <a:cxnLst>
                <a:cxn ang="0">
                  <a:pos x="connsiteX0" y="connsiteY0"/>
                </a:cxn>
                <a:cxn ang="0">
                  <a:pos x="connsiteX1" y="connsiteY1"/>
                </a:cxn>
                <a:cxn ang="0">
                  <a:pos x="connsiteX2" y="connsiteY2"/>
                </a:cxn>
                <a:cxn ang="0">
                  <a:pos x="connsiteX3" y="connsiteY3"/>
                </a:cxn>
              </a:cxnLst>
              <a:rect l="l" t="t" r="r" b="b"/>
              <a:pathLst>
                <a:path w="1930397" h="12192007">
                  <a:moveTo>
                    <a:pt x="0" y="12192007"/>
                  </a:moveTo>
                  <a:lnTo>
                    <a:pt x="0" y="0"/>
                  </a:lnTo>
                  <a:lnTo>
                    <a:pt x="758239" y="0"/>
                  </a:lnTo>
                  <a:lnTo>
                    <a:pt x="1930397" y="12192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custDataLst>
                <p:tags r:id="rId5"/>
              </p:custDataLst>
            </p:nvPr>
          </p:nvSpPr>
          <p:spPr>
            <a:xfrm rot="5107084">
              <a:off x="4552342" y="-3275210"/>
              <a:ext cx="536239" cy="9742831"/>
            </a:xfrm>
            <a:custGeom>
              <a:avLst/>
              <a:gdLst>
                <a:gd name="connsiteX0" fmla="*/ 0 w 587624"/>
                <a:gd name="connsiteY0" fmla="*/ 0 h 9742831"/>
                <a:gd name="connsiteX1" fmla="*/ 587624 w 587624"/>
                <a:gd name="connsiteY1" fmla="*/ 9742831 h 9742831"/>
                <a:gd name="connsiteX2" fmla="*/ 0 w 587624"/>
                <a:gd name="connsiteY2" fmla="*/ 9685968 h 9742831"/>
              </a:gdLst>
              <a:ahLst/>
              <a:cxnLst>
                <a:cxn ang="0">
                  <a:pos x="connsiteX0" y="connsiteY0"/>
                </a:cxn>
                <a:cxn ang="0">
                  <a:pos x="connsiteX1" y="connsiteY1"/>
                </a:cxn>
                <a:cxn ang="0">
                  <a:pos x="connsiteX2" y="connsiteY2"/>
                </a:cxn>
              </a:cxnLst>
              <a:rect l="l" t="t" r="r" b="b"/>
              <a:pathLst>
                <a:path w="587624" h="9742831">
                  <a:moveTo>
                    <a:pt x="0" y="0"/>
                  </a:moveTo>
                  <a:lnTo>
                    <a:pt x="587624" y="9742831"/>
                  </a:lnTo>
                  <a:lnTo>
                    <a:pt x="0" y="968596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custDataLst>
                <p:tags r:id="rId6"/>
              </p:custDataLst>
            </p:nvPr>
          </p:nvSpPr>
          <p:spPr>
            <a:xfrm rot="15897560">
              <a:off x="9001004" y="-1390393"/>
              <a:ext cx="846410" cy="5663579"/>
            </a:xfrm>
            <a:custGeom>
              <a:avLst/>
              <a:gdLst>
                <a:gd name="connsiteX0" fmla="*/ 927517 w 927517"/>
                <a:gd name="connsiteY0" fmla="*/ 5663579 h 5663579"/>
                <a:gd name="connsiteX1" fmla="*/ 0 w 927517"/>
                <a:gd name="connsiteY1" fmla="*/ 5577535 h 5663579"/>
                <a:gd name="connsiteX2" fmla="*/ 419317 w 927517"/>
                <a:gd name="connsiteY2" fmla="*/ 0 h 5663579"/>
              </a:gdLst>
              <a:ahLst/>
              <a:cxnLst>
                <a:cxn ang="0">
                  <a:pos x="connsiteX0" y="connsiteY0"/>
                </a:cxn>
                <a:cxn ang="0">
                  <a:pos x="connsiteX1" y="connsiteY1"/>
                </a:cxn>
                <a:cxn ang="0">
                  <a:pos x="connsiteX2" y="connsiteY2"/>
                </a:cxn>
              </a:cxnLst>
              <a:rect l="l" t="t" r="r" b="b"/>
              <a:pathLst>
                <a:path w="927517" h="5663579">
                  <a:moveTo>
                    <a:pt x="927517" y="5663579"/>
                  </a:moveTo>
                  <a:lnTo>
                    <a:pt x="0" y="5577535"/>
                  </a:lnTo>
                  <a:lnTo>
                    <a:pt x="419317"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等腰三角形 11"/>
          <p:cNvSpPr/>
          <p:nvPr userDrawn="1">
            <p:custDataLst>
              <p:tags r:id="rId7"/>
            </p:custDataLst>
          </p:nvPr>
        </p:nvSpPr>
        <p:spPr>
          <a:xfrm rot="16200000">
            <a:off x="7826138" y="2492134"/>
            <a:ext cx="997432" cy="7734300"/>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8"/>
            </p:custDataLst>
          </p:nvPr>
        </p:nvSpPr>
        <p:spPr>
          <a:xfrm>
            <a:off x="2730319" y="2702794"/>
            <a:ext cx="7117545" cy="1118535"/>
          </a:xfrm>
        </p:spPr>
        <p:txBody>
          <a:bodyPr lIns="90000" tIns="46800" rIns="90000" bIns="4680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9"/>
            </p:custDataLst>
          </p:nvPr>
        </p:nvSpPr>
        <p:spPr>
          <a:xfrm>
            <a:off x="2730319" y="3886684"/>
            <a:ext cx="7117545" cy="676319"/>
          </a:xfrm>
        </p:spPr>
        <p:txBody>
          <a:bodyPr lIns="90000" tIns="46800" rIns="90000" bIns="46800" anchor="t">
            <a:normAutofit/>
          </a:bodyPr>
          <a:lstStyle>
            <a:lvl1pPr marL="0" indent="0" algn="ctr" eaLnBrk="1" fontAlgn="auto" latinLnBrk="0" hangingPunct="1">
              <a:lnSpc>
                <a:spcPct val="100000"/>
              </a:lnSpc>
              <a:buNone/>
              <a:defRPr sz="28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1"/>
            </p:custDataLst>
          </p:nvPr>
        </p:nvSpPr>
        <p:spPr/>
        <p:txBody>
          <a:bodyPr/>
          <a:lstStyle/>
          <a:p>
            <a:endParaRPr lang="zh-CN" altLang="en-US" dirty="0"/>
          </a:p>
        </p:txBody>
      </p:sp>
      <p:sp>
        <p:nvSpPr>
          <p:cNvPr id="18" name="灯片编号占位符 17"/>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3"/>
            </p:custDataLst>
          </p:nvPr>
        </p:nvSpPr>
        <p:spPr>
          <a:xfrm>
            <a:off x="3630542" y="4681986"/>
            <a:ext cx="2523129" cy="412826"/>
          </a:xfrm>
        </p:spPr>
        <p:txBody>
          <a:bodyPr lIns="90000" tIns="46800" rIns="90000" bIns="46800" anchor="ctr" anchorCtr="0">
            <a:normAutofit/>
          </a:bodyPr>
          <a:lstStyle>
            <a:lvl1pPr marL="0" indent="0" algn="r">
              <a:lnSpc>
                <a:spcPct val="100000"/>
              </a:lnSpc>
              <a:buNone/>
              <a:defRPr sz="1800">
                <a:solidFill>
                  <a:schemeClr val="tx1">
                    <a:lumMod val="85000"/>
                    <a:lumOff val="15000"/>
                  </a:schemeClr>
                </a:solidFill>
              </a:defRPr>
            </a:lvl1pPr>
          </a:lstStyle>
          <a:p>
            <a:pPr lvl="0"/>
            <a:r>
              <a:rPr lang="zh-CN" altLang="en-US" dirty="0"/>
              <a:t>编辑文本</a:t>
            </a:r>
            <a:endParaRPr lang="zh-CN" altLang="en-US" dirty="0"/>
          </a:p>
        </p:txBody>
      </p:sp>
      <p:sp>
        <p:nvSpPr>
          <p:cNvPr id="13" name="文本占位符 12"/>
          <p:cNvSpPr>
            <a:spLocks noGrp="1"/>
          </p:cNvSpPr>
          <p:nvPr>
            <p:ph type="body" sz="quarter" idx="14" hasCustomPrompt="1"/>
            <p:custDataLst>
              <p:tags r:id="rId14"/>
            </p:custDataLst>
          </p:nvPr>
        </p:nvSpPr>
        <p:spPr>
          <a:xfrm>
            <a:off x="6402188" y="4681986"/>
            <a:ext cx="2523127" cy="412826"/>
          </a:xfrm>
        </p:spPr>
        <p:txBody>
          <a:bodyPr lIns="90000" tIns="46800" rIns="90000" bIns="46800" anchor="ctr" anchorCtr="0">
            <a:normAutofit/>
          </a:bodyPr>
          <a:lstStyle>
            <a:lvl1pPr marL="0" indent="0" algn="l">
              <a:lnSpc>
                <a:spcPct val="100000"/>
              </a:lnSpc>
              <a:buNone/>
              <a:defRPr sz="18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4001597" y="5613400"/>
            <a:ext cx="8190403" cy="1244600"/>
            <a:chOff x="4001597" y="5613400"/>
            <a:chExt cx="8190403" cy="1244600"/>
          </a:xfrm>
        </p:grpSpPr>
        <p:sp>
          <p:nvSpPr>
            <p:cNvPr id="8" name="任意多边形: 形状 7"/>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p>
          </p:txBody>
        </p:sp>
        <p:sp>
          <p:nvSpPr>
            <p:cNvPr id="9" name="等腰三角形 8"/>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grpSp>
        <p:nvGrpSpPr>
          <p:cNvPr id="10" name="组合 9"/>
          <p:cNvGrpSpPr/>
          <p:nvPr userDrawn="1">
            <p:custDataLst>
              <p:tags r:id="rId5"/>
            </p:custDataLst>
          </p:nvPr>
        </p:nvGrpSpPr>
        <p:grpSpPr>
          <a:xfrm>
            <a:off x="5187002" y="2377388"/>
            <a:ext cx="570170" cy="707886"/>
            <a:chOff x="10608342" y="5053054"/>
            <a:chExt cx="1583658" cy="1966165"/>
          </a:xfrm>
        </p:grpSpPr>
        <p:sp>
          <p:nvSpPr>
            <p:cNvPr id="11" name="任意多边形: 形状 10"/>
            <p:cNvSpPr/>
            <p:nvPr>
              <p:custDataLst>
                <p:tags r:id="rId6"/>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2" name="等腰三角形 11"/>
            <p:cNvSpPr/>
            <p:nvPr>
              <p:custDataLst>
                <p:tags r:id="rId7"/>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algn="ctr"/>
              <a:endParaRPr lang="zh-CN" altLang="en-US"/>
            </a:p>
          </p:txBody>
        </p:sp>
      </p:grpSp>
      <p:grpSp>
        <p:nvGrpSpPr>
          <p:cNvPr id="14" name="组合 13"/>
          <p:cNvGrpSpPr/>
          <p:nvPr userDrawn="1">
            <p:custDataLst>
              <p:tags r:id="rId8"/>
            </p:custDataLst>
          </p:nvPr>
        </p:nvGrpSpPr>
        <p:grpSpPr>
          <a:xfrm rot="10800000">
            <a:off x="-1" y="0"/>
            <a:ext cx="12192000" cy="1244600"/>
            <a:chOff x="4001597" y="5613400"/>
            <a:chExt cx="8190403" cy="1244600"/>
          </a:xfrm>
        </p:grpSpPr>
        <p:sp>
          <p:nvSpPr>
            <p:cNvPr id="15" name="任意多边形: 形状 14"/>
            <p:cNvSpPr/>
            <p:nvPr>
              <p:custDataLst>
                <p:tags r:id="rId9"/>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6" name="等腰三角形 15"/>
            <p:cNvSpPr/>
            <p:nvPr>
              <p:custDataLst>
                <p:tags r:id="rId10"/>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sp>
        <p:nvSpPr>
          <p:cNvPr id="2" name="标题 1"/>
          <p:cNvSpPr>
            <a:spLocks noGrp="1"/>
          </p:cNvSpPr>
          <p:nvPr>
            <p:ph type="title" hasCustomPrompt="1"/>
            <p:custDataLst>
              <p:tags r:id="rId11"/>
            </p:custDataLst>
          </p:nvPr>
        </p:nvSpPr>
        <p:spPr>
          <a:xfrm>
            <a:off x="3500907" y="3090044"/>
            <a:ext cx="5190185" cy="740727"/>
          </a:xfrm>
        </p:spPr>
        <p:txBody>
          <a:bodyPr lIns="90170" tIns="46990" rIns="90170" bIns="0" anchor="b" anchorCtr="0">
            <a:normAutofit/>
          </a:bodyPr>
          <a:lstStyle>
            <a:lvl1pPr algn="ctr">
              <a:defRPr sz="4000" u="none" strike="noStrike" kern="1200" cap="none" spc="300" normalizeH="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12"/>
            </p:custDataLst>
          </p:nvPr>
        </p:nvSpPr>
        <p:spPr>
          <a:xfrm>
            <a:off x="3500907" y="3883113"/>
            <a:ext cx="5190185" cy="1477027"/>
          </a:xfrm>
        </p:spPr>
        <p:txBody>
          <a:bodyPr lIns="90170" tIns="0" rIns="90170" bIns="46990">
            <a:normAutofit/>
          </a:bodyPr>
          <a:lstStyle>
            <a:lvl1pPr marL="0" indent="0" algn="ctr" eaLnBrk="1" fontAlgn="auto" latinLnBrk="0" hangingPunct="1">
              <a:buNone/>
              <a:defRPr kumimoji="0" lang="zh-CN" altLang="en-US" sz="20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13"/>
            </p:custDataLst>
          </p:nvPr>
        </p:nvSpPr>
        <p:spPr/>
        <p:txBody>
          <a:bodyPr>
            <a:normAutofit/>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4"/>
            </p:custDataLst>
          </p:nvPr>
        </p:nvSpPr>
        <p:spPr/>
        <p:txBody>
          <a:bodyPr>
            <a:normAutofit/>
          </a:bodyPr>
          <a:lstStyle/>
          <a:p>
            <a:endParaRPr lang="zh-CN" altLang="en-US"/>
          </a:p>
        </p:txBody>
      </p:sp>
      <p:sp>
        <p:nvSpPr>
          <p:cNvPr id="6" name="灯片编号占位符 5"/>
          <p:cNvSpPr>
            <a:spLocks noGrp="1"/>
          </p:cNvSpPr>
          <p:nvPr>
            <p:ph type="sldNum" sz="quarter" idx="12"/>
            <p:custDataLst>
              <p:tags r:id="rId15"/>
            </p:custDataLst>
          </p:nvPr>
        </p:nvSpPr>
        <p:spPr/>
        <p:txBody>
          <a:bodyPr>
            <a:normAutofit/>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lIns="90170" tIns="46990" rIns="90170" bIns="46990">
            <a:normAutofit/>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lIns="90170" tIns="46990" rIns="90170" bIns="46990">
            <a:normAutofit/>
          </a:bodyPr>
          <a:lstStyle/>
          <a:p>
            <a:endParaRPr lang="zh-CN" altLang="en-US"/>
          </a:p>
        </p:txBody>
      </p:sp>
      <p:sp>
        <p:nvSpPr>
          <p:cNvPr id="7" name="灯片编号占位符 6"/>
          <p:cNvSpPr>
            <a:spLocks noGrp="1"/>
          </p:cNvSpPr>
          <p:nvPr>
            <p:ph type="sldNum" sz="quarter" idx="12"/>
            <p:custDataLst>
              <p:tags r:id="rId7"/>
            </p:custDataLst>
          </p:nvPr>
        </p:nvSpPr>
        <p:spPr/>
        <p:txBody>
          <a:bodyPr lIns="90170" tIns="46990" rIns="90170" bIns="46990">
            <a:normAutofit/>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0608342" y="5053054"/>
            <a:ext cx="1583658" cy="1966165"/>
            <a:chOff x="10608342" y="5053054"/>
            <a:chExt cx="1583658" cy="1966165"/>
          </a:xfrm>
        </p:grpSpPr>
        <p:sp>
          <p:nvSpPr>
            <p:cNvPr id="10" name="任意多边形: 形状 9"/>
            <p:cNvSpPr/>
            <p:nvPr>
              <p:custDataLst>
                <p:tags r:id="rId3"/>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4"/>
              </p:custDataLst>
            </p:nvPr>
          </p:nvSpPr>
          <p:spPr>
            <a:xfrm>
              <a:off x="10960100" y="5207000"/>
              <a:ext cx="1231900" cy="1651000"/>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3588374" y="2588654"/>
            <a:ext cx="5015250" cy="1519707"/>
          </a:xfrm>
        </p:spPr>
        <p:txBody>
          <a:bodyPr vert="horz" lIns="90170" tIns="46990" rIns="90170" bIns="46990" rtlCol="0" anchor="ctr" anchorCtr="0">
            <a:norm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3"/>
            </p:custDataLst>
          </p:nvPr>
        </p:nvSpPr>
        <p:spPr/>
        <p:txBody>
          <a:bodyPr lIns="90170" tIns="46990" rIns="90170" bIns="46990">
            <a:normAutofit/>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lIns="90170" tIns="46990" rIns="90170" bIns="46990">
            <a:normAutofit/>
          </a:bodyPr>
          <a:lstStyle/>
          <a:p>
            <a:endParaRPr lang="zh-CN" altLang="en-US"/>
          </a:p>
        </p:txBody>
      </p:sp>
      <p:sp>
        <p:nvSpPr>
          <p:cNvPr id="5" name="灯片编号占位符 4"/>
          <p:cNvSpPr>
            <a:spLocks noGrp="1"/>
          </p:cNvSpPr>
          <p:nvPr>
            <p:ph type="sldNum" sz="quarter" idx="12"/>
            <p:custDataLst>
              <p:tags r:id="rId5"/>
            </p:custDataLst>
          </p:nvPr>
        </p:nvSpPr>
        <p:spPr/>
        <p:txBody>
          <a:bodyPr lIns="90170" tIns="46990" rIns="90170" bIns="46990">
            <a:normAutofit/>
          </a:bodyPr>
          <a:lstStyle/>
          <a:p>
            <a:fld id="{49AE70B2-8BF9-45C0-BB95-33D1B9D3A854}" type="slidenum">
              <a:rPr lang="zh-CN" altLang="en-US" smtClean="0"/>
            </a:fld>
            <a:endParaRPr lang="zh-CN" altLang="en-US"/>
          </a:p>
        </p:txBody>
      </p:sp>
      <p:grpSp>
        <p:nvGrpSpPr>
          <p:cNvPr id="6" name="组合 5"/>
          <p:cNvGrpSpPr/>
          <p:nvPr userDrawn="1">
            <p:custDataLst>
              <p:tags r:id="rId6"/>
            </p:custDataLst>
          </p:nvPr>
        </p:nvGrpSpPr>
        <p:grpSpPr>
          <a:xfrm flipH="1">
            <a:off x="8603626" y="3112882"/>
            <a:ext cx="436739" cy="542227"/>
            <a:chOff x="10608342" y="5053054"/>
            <a:chExt cx="1583658" cy="1966165"/>
          </a:xfrm>
        </p:grpSpPr>
        <p:sp>
          <p:nvSpPr>
            <p:cNvPr id="7" name="任意多边形: 形状 6"/>
            <p:cNvSpPr/>
            <p:nvPr>
              <p:custDataLst>
                <p:tags r:id="rId7"/>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dirty="0"/>
            </a:p>
          </p:txBody>
        </p:sp>
        <p:sp>
          <p:nvSpPr>
            <p:cNvPr id="8" name="等腰三角形 7"/>
            <p:cNvSpPr/>
            <p:nvPr>
              <p:custDataLst>
                <p:tags r:id="rId8"/>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grpSp>
        <p:nvGrpSpPr>
          <p:cNvPr id="9" name="组合 8"/>
          <p:cNvGrpSpPr/>
          <p:nvPr userDrawn="1">
            <p:custDataLst>
              <p:tags r:id="rId9"/>
            </p:custDataLst>
          </p:nvPr>
        </p:nvGrpSpPr>
        <p:grpSpPr>
          <a:xfrm>
            <a:off x="3151635" y="3119499"/>
            <a:ext cx="436739" cy="542227"/>
            <a:chOff x="10608342" y="5053054"/>
            <a:chExt cx="1583658" cy="1966165"/>
          </a:xfrm>
        </p:grpSpPr>
        <p:sp>
          <p:nvSpPr>
            <p:cNvPr id="10" name="任意多边形: 形状 9"/>
            <p:cNvSpPr/>
            <p:nvPr>
              <p:custDataLst>
                <p:tags r:id="rId10"/>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a:solidFill>
                  <a:schemeClr val="bg1"/>
                </a:solidFill>
              </a:endParaRPr>
            </a:p>
          </p:txBody>
        </p:sp>
        <p:sp>
          <p:nvSpPr>
            <p:cNvPr id="11" name="等腰三角形 10"/>
            <p:cNvSpPr/>
            <p:nvPr>
              <p:custDataLst>
                <p:tags r:id="rId11"/>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4001597" y="6045200"/>
            <a:ext cx="8190403"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userDrawn="1">
            <p:ph type="title" hasCustomPrompt="1"/>
            <p:custDataLst>
              <p:tags r:id="rId5"/>
            </p:custDataLst>
          </p:nvPr>
        </p:nvSpPr>
        <p:spPr>
          <a:xfrm>
            <a:off x="838200" y="794326"/>
            <a:ext cx="10515600" cy="540484"/>
          </a:xfrm>
        </p:spPr>
        <p:txBody>
          <a:bodyPr>
            <a:normAutofit/>
          </a:bodyPr>
          <a:lstStyle>
            <a:lvl1pPr>
              <a:defRPr sz="2200" b="1" spc="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a:t>单击此处添加标题</a:t>
            </a:r>
            <a:endParaRPr lang="zh-CN" altLang="en-US" dirty="0"/>
          </a:p>
        </p:txBody>
      </p:sp>
      <p:sp>
        <p:nvSpPr>
          <p:cNvPr id="3" name="日期占位符 2"/>
          <p:cNvSpPr>
            <a:spLocks noGrp="1"/>
          </p:cNvSpPr>
          <p:nvPr userDrawn="1">
            <p:ph type="dt" sz="half" idx="10"/>
            <p:custDataLst>
              <p:tags r:id="rId6"/>
            </p:custDataLst>
          </p:nvPr>
        </p:nvSpPr>
        <p:spPr/>
        <p:txBody>
          <a:bodyPr/>
          <a:lstStyle>
            <a:lvl1pPr>
              <a:defRPr baseline="0">
                <a:latin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latin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latin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735" y="304165"/>
            <a:ext cx="11606530" cy="6249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grpSp>
        <p:nvGrpSpPr>
          <p:cNvPr id="11" name="组合 10"/>
          <p:cNvGrpSpPr/>
          <p:nvPr userDrawn="1">
            <p:custDataLst>
              <p:tags r:id="rId3"/>
            </p:custDataLst>
          </p:nvPr>
        </p:nvGrpSpPr>
        <p:grpSpPr>
          <a:xfrm rot="16200000">
            <a:off x="11009630" y="351790"/>
            <a:ext cx="737870" cy="916305"/>
            <a:chOff x="10608342" y="5053054"/>
            <a:chExt cx="1583658" cy="1966165"/>
          </a:xfrm>
        </p:grpSpPr>
        <p:sp>
          <p:nvSpPr>
            <p:cNvPr id="12" name="任意多边形: 形状 11"/>
            <p:cNvSpPr/>
            <p:nvPr>
              <p:custDataLst>
                <p:tags r:id="rId4"/>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3" name="等腰三角形 12"/>
            <p:cNvSpPr/>
            <p:nvPr>
              <p:custDataLst>
                <p:tags r:id="rId5"/>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grpSp>
        <p:nvGrpSpPr>
          <p:cNvPr id="14" name="组合 13"/>
          <p:cNvGrpSpPr/>
          <p:nvPr userDrawn="1">
            <p:custDataLst>
              <p:tags r:id="rId6"/>
            </p:custDataLst>
          </p:nvPr>
        </p:nvGrpSpPr>
        <p:grpSpPr>
          <a:xfrm rot="5400000">
            <a:off x="443865" y="5584825"/>
            <a:ext cx="737870" cy="916305"/>
            <a:chOff x="10608342" y="5053054"/>
            <a:chExt cx="1583658" cy="1966165"/>
          </a:xfrm>
        </p:grpSpPr>
        <p:sp>
          <p:nvSpPr>
            <p:cNvPr id="16" name="任意多边形: 形状 15"/>
            <p:cNvSpPr/>
            <p:nvPr>
              <p:custDataLst>
                <p:tags r:id="rId7"/>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8"/>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p:ph type="title" hasCustomPrompt="1"/>
            <p:custDataLst>
              <p:tags r:id="rId9"/>
            </p:custDataLst>
          </p:nvPr>
        </p:nvSpPr>
        <p:spPr>
          <a:xfrm>
            <a:off x="1281600" y="1249200"/>
            <a:ext cx="9626400" cy="723600"/>
          </a:xfrm>
        </p:spPr>
        <p:txBody>
          <a:bodyPr anchor="ctr"/>
          <a:lstStyle>
            <a:lvl1pPr>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hasCustomPrompt="1"/>
            <p:custDataLst>
              <p:tags r:id="rId10"/>
            </p:custDataLst>
          </p:nvPr>
        </p:nvSpPr>
        <p:spPr>
          <a:xfrm>
            <a:off x="1281113" y="2163600"/>
            <a:ext cx="9626600" cy="3445200"/>
          </a:xfrm>
        </p:spPr>
        <p:txBody>
          <a:bodyPr>
            <a:normAutofit/>
          </a:bodyPr>
          <a:lstStyle>
            <a:lvl1pPr marL="0" indent="0">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baseline="0">
                <a:solidFill>
                  <a:schemeClr val="tx1"/>
                </a:solidFill>
                <a:latin typeface="微软雅黑" panose="020B0503020204020204" charset="-122"/>
                <a:ea typeface="微软雅黑" panose="020B0503020204020204" charset="-122"/>
              </a:defRPr>
            </a:lvl2pPr>
            <a:lvl3pPr>
              <a:defRPr baseline="0">
                <a:solidFill>
                  <a:schemeClr val="tx1"/>
                </a:solidFill>
                <a:latin typeface="微软雅黑" panose="020B0503020204020204" charset="-122"/>
                <a:ea typeface="微软雅黑" panose="020B0503020204020204" charset="-122"/>
              </a:defRPr>
            </a:lvl3pPr>
            <a:lvl4pPr>
              <a:defRPr baseline="0">
                <a:solidFill>
                  <a:schemeClr val="tx1"/>
                </a:solidFill>
                <a:latin typeface="微软雅黑" panose="020B0503020204020204" charset="-122"/>
                <a:ea typeface="微软雅黑" panose="020B0503020204020204" charset="-122"/>
              </a:defRPr>
            </a:lvl4pPr>
            <a:lvl5pPr>
              <a:defRPr baseline="0">
                <a:solidFill>
                  <a:schemeClr val="tx1"/>
                </a:solidFill>
                <a:latin typeface="微软雅黑" panose="020B0503020204020204" charset="-122"/>
                <a:ea typeface="微软雅黑" panose="020B0503020204020204" charset="-122"/>
              </a:defRPr>
            </a:lvl5pPr>
          </a:lstStyle>
          <a:p>
            <a:pPr lvl="0"/>
            <a:r>
              <a:rPr lang="zh-CN" altLang="en-US"/>
              <a:t>单击此处添加文本</a:t>
            </a:r>
            <a:endParaRPr lang="zh-CN" altLang="en-US" dirty="0"/>
          </a:p>
        </p:txBody>
      </p:sp>
      <p:sp>
        <p:nvSpPr>
          <p:cNvPr id="3" name="日期占位符 2"/>
          <p:cNvSpPr>
            <a:spLocks noGrp="1"/>
          </p:cNvSpPr>
          <p:nvPr>
            <p:ph type="dt" sz="half" idx="10"/>
            <p:custDataLst>
              <p:tags r:id="rId11"/>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灯片编号占位符 4"/>
          <p:cNvSpPr>
            <a:spLocks noGrp="1"/>
          </p:cNvSpPr>
          <p:nvPr>
            <p:ph type="sldNum" sz="quarter" idx="12"/>
            <p:custDataLst>
              <p:tags r:id="rId12"/>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4" name="页脚占位符 3"/>
          <p:cNvSpPr>
            <a:spLocks noGrp="1"/>
          </p:cNvSpPr>
          <p:nvPr>
            <p:ph type="ftr" sz="quarter" idx="11"/>
            <p:custDataLst>
              <p:tags r:id="rId13"/>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hasCustomPrompt="1"/>
            <p:custDataLst>
              <p:tags r:id="rId3"/>
            </p:custDataLst>
          </p:nvPr>
        </p:nvSpPr>
        <p:spPr>
          <a:xfrm>
            <a:off x="583200" y="770400"/>
            <a:ext cx="3960000" cy="882000"/>
          </a:xfrm>
        </p:spPr>
        <p:txBody>
          <a:bodyPr anchor="ctr">
            <a:normAutofit/>
          </a:bodyPr>
          <a:lstStyle>
            <a:lvl1pPr>
              <a:defRPr sz="32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586800" y="1764000"/>
            <a:ext cx="3956400" cy="4093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userDrawn="1">
            <p:ph sz="quarter" idx="14"/>
            <p:custDataLst>
              <p:tags r:id="rId8"/>
            </p:custDataLst>
          </p:nvPr>
        </p:nvSpPr>
        <p:spPr>
          <a:xfrm>
            <a:off x="5101200" y="769938"/>
            <a:ext cx="6480000" cy="5087937"/>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a:sym typeface="+mn-ea"/>
              </a:rPr>
              <a:t>第</a:t>
            </a:r>
            <a:r>
              <a:rPr lang="zh-CN" altLang="en-US"/>
              <a:t>二级</a:t>
            </a:r>
            <a:endParaRPr lang="zh-CN" altLang="en-US"/>
          </a:p>
          <a:p>
            <a:pPr lvl="2"/>
            <a:r>
              <a:rPr lang="zh-CN" altLang="en-US">
                <a:sym typeface="+mn-ea"/>
              </a:rPr>
              <a:t>第</a:t>
            </a:r>
            <a:r>
              <a:rPr lang="zh-CN" altLang="en-US"/>
              <a:t>三级</a:t>
            </a:r>
            <a:endParaRPr lang="zh-CN" altLang="en-US"/>
          </a:p>
          <a:p>
            <a:pPr lvl="3"/>
            <a:r>
              <a:rPr lang="zh-CN" altLang="en-US">
                <a:sym typeface="+mn-ea"/>
              </a:rPr>
              <a:t>第</a:t>
            </a:r>
            <a:r>
              <a:rPr lang="zh-CN" altLang="en-US"/>
              <a:t>四级</a:t>
            </a:r>
            <a:endParaRPr lang="zh-CN" altLang="en-US"/>
          </a:p>
          <a:p>
            <a:pPr lvl="4"/>
            <a:r>
              <a:rPr lang="zh-CN" altLang="en-US">
                <a:sym typeface="+mn-ea"/>
              </a:rPr>
              <a:t>第</a:t>
            </a:r>
            <a:r>
              <a:rPr lang="zh-CN" altLang="en-US"/>
              <a:t>五级</a:t>
            </a:r>
            <a:endParaRPr lang="zh-CN" altLang="en-US" dirty="0"/>
          </a:p>
        </p:txBody>
      </p:sp>
      <p:grpSp>
        <p:nvGrpSpPr>
          <p:cNvPr id="11" name="组合 10"/>
          <p:cNvGrpSpPr/>
          <p:nvPr userDrawn="1">
            <p:custDataLst>
              <p:tags r:id="rId9"/>
            </p:custDataLst>
          </p:nvPr>
        </p:nvGrpSpPr>
        <p:grpSpPr>
          <a:xfrm>
            <a:off x="-1" y="0"/>
            <a:ext cx="4823460" cy="769938"/>
            <a:chOff x="-1" y="0"/>
            <a:chExt cx="4823460" cy="769938"/>
          </a:xfrm>
        </p:grpSpPr>
        <p:sp>
          <p:nvSpPr>
            <p:cNvPr id="12" name="任意多边形: 形状 11"/>
            <p:cNvSpPr/>
            <p:nvPr>
              <p:custDataLst>
                <p:tags r:id="rId10"/>
              </p:custDataLst>
            </p:nvPr>
          </p:nvSpPr>
          <p:spPr>
            <a:xfrm rot="10800000">
              <a:off x="0" y="0"/>
              <a:ext cx="4823459" cy="769938"/>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14" name="等腰三角形 13"/>
            <p:cNvSpPr/>
            <p:nvPr>
              <p:custDataLst>
                <p:tags r:id="rId11"/>
              </p:custDataLst>
            </p:nvPr>
          </p:nvSpPr>
          <p:spPr>
            <a:xfrm rot="10800000">
              <a:off x="-1" y="0"/>
              <a:ext cx="3754576" cy="562171"/>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ea typeface="微软雅黑" panose="020B0503020204020204" charset="-122"/>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p:custDataLst>
              <p:tags r:id="rId3"/>
            </p:custDataLst>
          </p:nvPr>
        </p:nvSpPr>
        <p:spPr>
          <a:xfrm>
            <a:off x="612000" y="781200"/>
            <a:ext cx="10976400" cy="626400"/>
          </a:xfrm>
        </p:spPr>
        <p:txBody>
          <a:bodyPr anchor="ctr"/>
          <a:lstStyle>
            <a:lvl1pPr algn="ctr">
              <a:defRPr sz="36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612000" y="1659600"/>
            <a:ext cx="10975975" cy="828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8"/>
            </p:custDataLst>
          </p:nvPr>
        </p:nvSpPr>
        <p:spPr>
          <a:xfrm>
            <a:off x="612775" y="2808000"/>
            <a:ext cx="10965600" cy="34308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grpSp>
        <p:nvGrpSpPr>
          <p:cNvPr id="12" name="组合 11"/>
          <p:cNvGrpSpPr/>
          <p:nvPr userDrawn="1">
            <p:custDataLst>
              <p:tags r:id="rId9"/>
            </p:custDataLst>
          </p:nvPr>
        </p:nvGrpSpPr>
        <p:grpSpPr>
          <a:xfrm flipV="1">
            <a:off x="5921829" y="0"/>
            <a:ext cx="6270171" cy="812800"/>
            <a:chOff x="4001597" y="5613400"/>
            <a:chExt cx="8190403" cy="1244600"/>
          </a:xfrm>
        </p:grpSpPr>
        <p:sp>
          <p:nvSpPr>
            <p:cNvPr id="14" name="任意多边形: 形状 13"/>
            <p:cNvSpPr/>
            <p:nvPr>
              <p:custDataLst>
                <p:tags r:id="rId10"/>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5" name="等腰三角形 14"/>
            <p:cNvSpPr/>
            <p:nvPr>
              <p:custDataLst>
                <p:tags r:id="rId11"/>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flipV="1">
            <a:off x="5921829" y="0"/>
            <a:ext cx="6270171" cy="812800"/>
            <a:chOff x="4001597" y="5613400"/>
            <a:chExt cx="8190403" cy="1244600"/>
          </a:xfrm>
        </p:grpSpPr>
        <p:sp>
          <p:nvSpPr>
            <p:cNvPr id="14" name="任意多边形: 形状 13"/>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5" name="等腰三角形 14"/>
            <p:cNvSpPr/>
            <p:nvPr>
              <p:custDataLst>
                <p:tags r:id="rId4"/>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13" name="矩形 12"/>
          <p:cNvSpPr/>
          <p:nvPr userDrawn="1">
            <p:custDataLst>
              <p:tags r:id="rId5"/>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ea typeface="微软雅黑" panose="020B0503020204020204" charset="-122"/>
              <a:sym typeface="+mn-ea"/>
            </a:endParaRPr>
          </a:p>
        </p:txBody>
      </p:sp>
      <p:sp>
        <p:nvSpPr>
          <p:cNvPr id="2" name="标题 1"/>
          <p:cNvSpPr>
            <a:spLocks noGrp="1"/>
          </p:cNvSpPr>
          <p:nvPr userDrawn="1">
            <p:ph type="title"/>
            <p:custDataLst>
              <p:tags r:id="rId6"/>
            </p:custDataLst>
          </p:nvPr>
        </p:nvSpPr>
        <p:spPr>
          <a:xfrm>
            <a:off x="604520" y="669290"/>
            <a:ext cx="10976610" cy="565150"/>
          </a:xfrm>
        </p:spPr>
        <p:txBody>
          <a:bodyPr anchor="ctr"/>
          <a:lstStyle>
            <a:lvl1pPr algn="ctr">
              <a:lnSpc>
                <a:spcPct val="100000"/>
              </a:lnSpc>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7"/>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0"/>
            </p:custDataLst>
          </p:nvPr>
        </p:nvSpPr>
        <p:spPr>
          <a:xfrm>
            <a:off x="604837" y="1681200"/>
            <a:ext cx="10990800" cy="3211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userDrawn="1">
            <p:ph type="body" sz="quarter" idx="14"/>
            <p:custDataLst>
              <p:tags r:id="rId11"/>
            </p:custDataLst>
          </p:nvPr>
        </p:nvSpPr>
        <p:spPr>
          <a:xfrm>
            <a:off x="594000" y="5180400"/>
            <a:ext cx="11001600" cy="1011600"/>
          </a:xfrm>
        </p:spPr>
        <p:txBody>
          <a:bodyPr>
            <a:normAutofit/>
          </a:bodyPr>
          <a:lstStyle>
            <a:lvl1pPr marL="0" indent="0">
              <a:lnSpc>
                <a:spcPct val="130000"/>
              </a:lnSpc>
              <a:spcBef>
                <a:spcPts val="0"/>
              </a:spcBef>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grpSp>
        <p:nvGrpSpPr>
          <p:cNvPr id="16" name="组合 15"/>
          <p:cNvGrpSpPr/>
          <p:nvPr userDrawn="1">
            <p:custDataLst>
              <p:tags r:id="rId2"/>
            </p:custDataLst>
          </p:nvPr>
        </p:nvGrpSpPr>
        <p:grpSpPr>
          <a:xfrm>
            <a:off x="4001597" y="6045200"/>
            <a:ext cx="8190403" cy="812800"/>
            <a:chOff x="4001597" y="5613400"/>
            <a:chExt cx="8190403" cy="1244600"/>
          </a:xfrm>
        </p:grpSpPr>
        <p:sp>
          <p:nvSpPr>
            <p:cNvPr id="17" name="任意多边形: 形状 16"/>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8" name="等腰三角形 17"/>
            <p:cNvSpPr/>
            <p:nvPr>
              <p:custDataLst>
                <p:tags r:id="rId4"/>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sp>
        <p:nvSpPr>
          <p:cNvPr id="15" name="矩形 14"/>
          <p:cNvSpPr/>
          <p:nvPr userDrawn="1">
            <p:custDataLst>
              <p:tags r:id="rId5"/>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bg1"/>
              </a:solidFill>
              <a:latin typeface="Viner Hand ITC" panose="03070502030502020203" charset="0"/>
              <a:ea typeface="微软雅黑" panose="020B0503020204020204" charset="-122"/>
              <a:cs typeface="Viner Hand ITC" panose="03070502030502020203" charset="0"/>
              <a:sym typeface="+mn-ea"/>
            </a:endParaRPr>
          </a:p>
        </p:txBody>
      </p:sp>
      <p:sp>
        <p:nvSpPr>
          <p:cNvPr id="2" name="标题 1"/>
          <p:cNvSpPr>
            <a:spLocks noGrp="1"/>
          </p:cNvSpPr>
          <p:nvPr>
            <p:ph type="title"/>
            <p:custDataLst>
              <p:tags r:id="rId6"/>
            </p:custDataLst>
          </p:nvPr>
        </p:nvSpPr>
        <p:spPr>
          <a:xfrm>
            <a:off x="579600" y="237600"/>
            <a:ext cx="11037600" cy="441964"/>
          </a:xfrm>
        </p:spPr>
        <p:txBody>
          <a:bodyPr>
            <a:noAutofit/>
          </a:bodyPr>
          <a:lstStyle>
            <a:lvl1pPr>
              <a:lnSpc>
                <a:spcPct val="100000"/>
              </a:lnSpc>
              <a:defRPr sz="24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p:ph type="dt" sz="half" idx="10"/>
            <p:custDataLst>
              <p:tags r:id="rId8"/>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9" name="内容占位符 8"/>
          <p:cNvSpPr>
            <a:spLocks noGrp="1"/>
          </p:cNvSpPr>
          <p:nvPr>
            <p:ph sz="quarter" idx="14"/>
            <p:custDataLst>
              <p:tags r:id="rId11"/>
            </p:custDataLst>
          </p:nvPr>
        </p:nvSpPr>
        <p:spPr>
          <a:xfrm>
            <a:off x="6242400" y="1663200"/>
            <a:ext cx="5367600" cy="28944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p:ph type="body" sz="quarter" idx="15"/>
            <p:custDataLst>
              <p:tags r:id="rId12"/>
            </p:custDataLst>
          </p:nvPr>
        </p:nvSpPr>
        <p:spPr>
          <a:xfrm>
            <a:off x="572400" y="4816800"/>
            <a:ext cx="53424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grpSp>
        <p:nvGrpSpPr>
          <p:cNvPr id="15" name="组合 14"/>
          <p:cNvGrpSpPr/>
          <p:nvPr userDrawn="1">
            <p:custDataLst>
              <p:tags r:id="rId3"/>
            </p:custDataLst>
          </p:nvPr>
        </p:nvGrpSpPr>
        <p:grpSpPr>
          <a:xfrm rot="10800000">
            <a:off x="0" y="0"/>
            <a:ext cx="5457825" cy="1529715"/>
            <a:chOff x="4001597" y="5613400"/>
            <a:chExt cx="8190403" cy="1244600"/>
          </a:xfrm>
        </p:grpSpPr>
        <p:sp>
          <p:nvSpPr>
            <p:cNvPr id="16" name="任意多边形: 形状 15"/>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5"/>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grpSp>
        <p:nvGrpSpPr>
          <p:cNvPr id="18" name="组合 17"/>
          <p:cNvGrpSpPr/>
          <p:nvPr userDrawn="1">
            <p:custDataLst>
              <p:tags r:id="rId6"/>
            </p:custDataLst>
          </p:nvPr>
        </p:nvGrpSpPr>
        <p:grpSpPr>
          <a:xfrm>
            <a:off x="6734175" y="5323840"/>
            <a:ext cx="5457825" cy="1529715"/>
            <a:chOff x="4001597" y="5613400"/>
            <a:chExt cx="8190403" cy="1244600"/>
          </a:xfrm>
        </p:grpSpPr>
        <p:sp>
          <p:nvSpPr>
            <p:cNvPr id="19" name="任意多边形: 形状 18"/>
            <p:cNvSpPr/>
            <p:nvPr>
              <p:custDataLst>
                <p:tags r:id="rId7"/>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20" name="等腰三角形 19"/>
            <p:cNvSpPr/>
            <p:nvPr>
              <p:custDataLst>
                <p:tags r:id="rId8"/>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userDrawn="1">
            <p:ph type="title" hasCustomPrompt="1"/>
            <p:custDataLst>
              <p:tags r:id="rId9"/>
            </p:custDataLst>
          </p:nvPr>
        </p:nvSpPr>
        <p:spPr>
          <a:xfrm>
            <a:off x="1522800" y="1339200"/>
            <a:ext cx="9144000" cy="2386800"/>
          </a:xfrm>
        </p:spPr>
        <p:txBody>
          <a:bodyPr anchor="b"/>
          <a:lstStyle>
            <a:lvl1pPr algn="ctr">
              <a:defRPr sz="60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10"/>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1"/>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12"/>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3"/>
            </p:custDataLst>
          </p:nvPr>
        </p:nvSpPr>
        <p:spPr>
          <a:xfrm>
            <a:off x="1522413" y="3862800"/>
            <a:ext cx="9144000" cy="1656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137"/>
        <p:cNvGrpSpPr/>
        <p:nvPr/>
      </p:nvGrpSpPr>
      <p:grpSpPr>
        <a:xfrm>
          <a:off x="0" y="0"/>
          <a:ext cx="0" cy="0"/>
          <a:chOff x="0" y="0"/>
          <a:chExt cx="0" cy="0"/>
        </a:xfrm>
      </p:grpSpPr>
      <p:grpSp>
        <p:nvGrpSpPr>
          <p:cNvPr id="138" name="Google Shape;138;p10"/>
          <p:cNvGrpSpPr/>
          <p:nvPr/>
        </p:nvGrpSpPr>
        <p:grpSpPr>
          <a:xfrm>
            <a:off x="-16603" y="413700"/>
            <a:ext cx="12241067" cy="6051067"/>
            <a:chOff x="-12452" y="310275"/>
            <a:chExt cx="9180800" cy="4538300"/>
          </a:xfrm>
        </p:grpSpPr>
        <p:cxnSp>
          <p:nvCxnSpPr>
            <p:cNvPr id="139" name="Google Shape;139;p10"/>
            <p:cNvCxnSpPr/>
            <p:nvPr/>
          </p:nvCxnSpPr>
          <p:spPr>
            <a:xfrm>
              <a:off x="-552" y="402343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0" name="Google Shape;140;p10"/>
            <p:cNvCxnSpPr/>
            <p:nvPr/>
          </p:nvCxnSpPr>
          <p:spPr>
            <a:xfrm>
              <a:off x="-12452" y="310275"/>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1" name="Google Shape;141;p10"/>
            <p:cNvCxnSpPr/>
            <p:nvPr/>
          </p:nvCxnSpPr>
          <p:spPr>
            <a:xfrm>
              <a:off x="-552" y="722848"/>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2" name="Google Shape;142;p10"/>
            <p:cNvCxnSpPr/>
            <p:nvPr/>
          </p:nvCxnSpPr>
          <p:spPr>
            <a:xfrm>
              <a:off x="-552" y="113542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3" name="Google Shape;143;p10"/>
            <p:cNvCxnSpPr/>
            <p:nvPr/>
          </p:nvCxnSpPr>
          <p:spPr>
            <a:xfrm>
              <a:off x="-552" y="1547993"/>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4" name="Google Shape;144;p10"/>
            <p:cNvCxnSpPr/>
            <p:nvPr/>
          </p:nvCxnSpPr>
          <p:spPr>
            <a:xfrm>
              <a:off x="-552" y="1960566"/>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5" name="Google Shape;145;p10"/>
            <p:cNvCxnSpPr/>
            <p:nvPr/>
          </p:nvCxnSpPr>
          <p:spPr>
            <a:xfrm>
              <a:off x="-552" y="2373139"/>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6" name="Google Shape;146;p10"/>
            <p:cNvCxnSpPr/>
            <p:nvPr/>
          </p:nvCxnSpPr>
          <p:spPr>
            <a:xfrm>
              <a:off x="-552" y="2785711"/>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7" name="Google Shape;147;p10"/>
            <p:cNvCxnSpPr/>
            <p:nvPr/>
          </p:nvCxnSpPr>
          <p:spPr>
            <a:xfrm>
              <a:off x="-552" y="3198284"/>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8" name="Google Shape;148;p10"/>
            <p:cNvCxnSpPr/>
            <p:nvPr/>
          </p:nvCxnSpPr>
          <p:spPr>
            <a:xfrm>
              <a:off x="-552" y="3610857"/>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9" name="Google Shape;149;p10"/>
            <p:cNvCxnSpPr/>
            <p:nvPr/>
          </p:nvCxnSpPr>
          <p:spPr>
            <a:xfrm>
              <a:off x="-552" y="4436002"/>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50" name="Google Shape;150;p10"/>
            <p:cNvCxnSpPr/>
            <p:nvPr/>
          </p:nvCxnSpPr>
          <p:spPr>
            <a:xfrm>
              <a:off x="-552" y="4848575"/>
              <a:ext cx="9168900" cy="0"/>
            </a:xfrm>
            <a:prstGeom prst="straightConnector1">
              <a:avLst/>
            </a:prstGeom>
            <a:noFill/>
            <a:ln w="9525" cap="flat" cmpd="sng">
              <a:solidFill>
                <a:srgbClr val="F3F3F3"/>
              </a:solidFill>
              <a:prstDash val="solid"/>
              <a:round/>
              <a:headEnd type="none" w="med" len="med"/>
              <a:tailEnd type="none" w="med" len="med"/>
            </a:ln>
          </p:spPr>
        </p:cxnSp>
      </p:grpSp>
      <p:sp>
        <p:nvSpPr>
          <p:cNvPr id="151" name="Google Shape;151;p10"/>
          <p:cNvSpPr txBox="1">
            <a:spLocks noGrp="1"/>
          </p:cNvSpPr>
          <p:nvPr>
            <p:ph type="subTitle" idx="1"/>
          </p:nvPr>
        </p:nvSpPr>
        <p:spPr>
          <a:xfrm>
            <a:off x="1665233" y="3809733"/>
            <a:ext cx="226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p:txBody>
      </p:sp>
      <p:sp>
        <p:nvSpPr>
          <p:cNvPr id="152" name="Google Shape;152;p10"/>
          <p:cNvSpPr txBox="1">
            <a:spLocks noGrp="1"/>
          </p:cNvSpPr>
          <p:nvPr>
            <p:ph type="subTitle" idx="2"/>
          </p:nvPr>
        </p:nvSpPr>
        <p:spPr>
          <a:xfrm>
            <a:off x="4965000" y="3809733"/>
            <a:ext cx="226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p:txBody>
      </p:sp>
      <p:sp>
        <p:nvSpPr>
          <p:cNvPr id="153" name="Google Shape;153;p10"/>
          <p:cNvSpPr txBox="1">
            <a:spLocks noGrp="1"/>
          </p:cNvSpPr>
          <p:nvPr>
            <p:ph type="subTitle" idx="3"/>
          </p:nvPr>
        </p:nvSpPr>
        <p:spPr>
          <a:xfrm>
            <a:off x="8264767" y="3809733"/>
            <a:ext cx="226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p:txBody>
      </p:sp>
      <p:sp>
        <p:nvSpPr>
          <p:cNvPr id="154" name="Google Shape;154;p10"/>
          <p:cNvSpPr txBox="1">
            <a:spLocks noGrp="1"/>
          </p:cNvSpPr>
          <p:nvPr>
            <p:ph type="ctrTitle"/>
          </p:nvPr>
        </p:nvSpPr>
        <p:spPr>
          <a:xfrm>
            <a:off x="1800217" y="23655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5">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5">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5">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5">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5">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5">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5">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5">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5">
                <a:latin typeface="Permanent Marker"/>
                <a:ea typeface="Permanent Marker"/>
                <a:cs typeface="Permanent Marker"/>
                <a:sym typeface="Permanent Marker"/>
              </a:defRPr>
            </a:lvl9pPr>
          </a:lstStyle>
          <a:p/>
        </p:txBody>
      </p:sp>
      <p:sp>
        <p:nvSpPr>
          <p:cNvPr id="155" name="Google Shape;155;p10"/>
          <p:cNvSpPr txBox="1">
            <a:spLocks noGrp="1"/>
          </p:cNvSpPr>
          <p:nvPr>
            <p:ph type="ctrTitle" idx="4"/>
          </p:nvPr>
        </p:nvSpPr>
        <p:spPr>
          <a:xfrm>
            <a:off x="5099984" y="23655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5">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5">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5">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5">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5">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5">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5">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5">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5">
                <a:latin typeface="Permanent Marker"/>
                <a:ea typeface="Permanent Marker"/>
                <a:cs typeface="Permanent Marker"/>
                <a:sym typeface="Permanent Marker"/>
              </a:defRPr>
            </a:lvl9pPr>
          </a:lstStyle>
          <a:p/>
        </p:txBody>
      </p:sp>
      <p:sp>
        <p:nvSpPr>
          <p:cNvPr id="156" name="Google Shape;156;p10"/>
          <p:cNvSpPr txBox="1">
            <a:spLocks noGrp="1"/>
          </p:cNvSpPr>
          <p:nvPr>
            <p:ph type="ctrTitle" idx="5"/>
          </p:nvPr>
        </p:nvSpPr>
        <p:spPr>
          <a:xfrm>
            <a:off x="8399784" y="23655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5">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5">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5">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5">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5">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5">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5">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5">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5">
                <a:latin typeface="Permanent Marker"/>
                <a:ea typeface="Permanent Marker"/>
                <a:cs typeface="Permanent Marker"/>
                <a:sym typeface="Permanent Marker"/>
              </a:defRPr>
            </a:lvl9pPr>
          </a:lstStyle>
          <a:p/>
        </p:txBody>
      </p:sp>
      <p:sp>
        <p:nvSpPr>
          <p:cNvPr id="157" name="Google Shape;157;p10"/>
          <p:cNvSpPr txBox="1">
            <a:spLocks noGrp="1"/>
          </p:cNvSpPr>
          <p:nvPr>
            <p:ph type="ctrTitle" idx="6"/>
          </p:nvPr>
        </p:nvSpPr>
        <p:spPr>
          <a:xfrm>
            <a:off x="2678400" y="689133"/>
            <a:ext cx="68352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32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 &amp; CREDITS">
  <p:cSld name="THANKS &amp; CREDITS">
    <p:spTree>
      <p:nvGrpSpPr>
        <p:cNvPr id="1" name="Shape 271"/>
        <p:cNvGrpSpPr/>
        <p:nvPr/>
      </p:nvGrpSpPr>
      <p:grpSpPr>
        <a:xfrm>
          <a:off x="0" y="0"/>
          <a:ext cx="0" cy="0"/>
          <a:chOff x="0" y="0"/>
          <a:chExt cx="0" cy="0"/>
        </a:xfrm>
      </p:grpSpPr>
      <p:grpSp>
        <p:nvGrpSpPr>
          <p:cNvPr id="272" name="Google Shape;272;p17"/>
          <p:cNvGrpSpPr/>
          <p:nvPr/>
        </p:nvGrpSpPr>
        <p:grpSpPr>
          <a:xfrm>
            <a:off x="-16603" y="413700"/>
            <a:ext cx="12241067" cy="6051067"/>
            <a:chOff x="-12452" y="310275"/>
            <a:chExt cx="9180800" cy="4538300"/>
          </a:xfrm>
        </p:grpSpPr>
        <p:cxnSp>
          <p:nvCxnSpPr>
            <p:cNvPr id="273" name="Google Shape;273;p17"/>
            <p:cNvCxnSpPr/>
            <p:nvPr/>
          </p:nvCxnSpPr>
          <p:spPr>
            <a:xfrm>
              <a:off x="-552" y="402343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4" name="Google Shape;274;p17"/>
            <p:cNvCxnSpPr/>
            <p:nvPr/>
          </p:nvCxnSpPr>
          <p:spPr>
            <a:xfrm>
              <a:off x="-12452" y="310275"/>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5" name="Google Shape;275;p17"/>
            <p:cNvCxnSpPr/>
            <p:nvPr/>
          </p:nvCxnSpPr>
          <p:spPr>
            <a:xfrm>
              <a:off x="-552" y="722848"/>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6" name="Google Shape;276;p17"/>
            <p:cNvCxnSpPr/>
            <p:nvPr/>
          </p:nvCxnSpPr>
          <p:spPr>
            <a:xfrm>
              <a:off x="-552" y="113542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7" name="Google Shape;277;p17"/>
            <p:cNvCxnSpPr/>
            <p:nvPr/>
          </p:nvCxnSpPr>
          <p:spPr>
            <a:xfrm>
              <a:off x="-552" y="1547993"/>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8" name="Google Shape;278;p17"/>
            <p:cNvCxnSpPr/>
            <p:nvPr/>
          </p:nvCxnSpPr>
          <p:spPr>
            <a:xfrm>
              <a:off x="-552" y="1960566"/>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9" name="Google Shape;279;p17"/>
            <p:cNvCxnSpPr/>
            <p:nvPr/>
          </p:nvCxnSpPr>
          <p:spPr>
            <a:xfrm>
              <a:off x="-552" y="2373139"/>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0" name="Google Shape;280;p17"/>
            <p:cNvCxnSpPr/>
            <p:nvPr/>
          </p:nvCxnSpPr>
          <p:spPr>
            <a:xfrm>
              <a:off x="-552" y="2785711"/>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1" name="Google Shape;281;p17"/>
            <p:cNvCxnSpPr/>
            <p:nvPr/>
          </p:nvCxnSpPr>
          <p:spPr>
            <a:xfrm>
              <a:off x="-552" y="3198284"/>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2" name="Google Shape;282;p17"/>
            <p:cNvCxnSpPr/>
            <p:nvPr/>
          </p:nvCxnSpPr>
          <p:spPr>
            <a:xfrm>
              <a:off x="-552" y="3610857"/>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3" name="Google Shape;283;p17"/>
            <p:cNvCxnSpPr/>
            <p:nvPr/>
          </p:nvCxnSpPr>
          <p:spPr>
            <a:xfrm>
              <a:off x="-552" y="4436002"/>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4" name="Google Shape;284;p17"/>
            <p:cNvCxnSpPr/>
            <p:nvPr/>
          </p:nvCxnSpPr>
          <p:spPr>
            <a:xfrm>
              <a:off x="-552" y="4848575"/>
              <a:ext cx="9168900" cy="0"/>
            </a:xfrm>
            <a:prstGeom prst="straightConnector1">
              <a:avLst/>
            </a:prstGeom>
            <a:noFill/>
            <a:ln w="9525" cap="flat" cmpd="sng">
              <a:solidFill>
                <a:srgbClr val="F3F3F3"/>
              </a:solidFill>
              <a:prstDash val="solid"/>
              <a:round/>
              <a:headEnd type="none" w="med" len="med"/>
              <a:tailEnd type="none" w="med" len="med"/>
            </a:ln>
          </p:spPr>
        </p:cxnSp>
      </p:grpSp>
      <p:sp>
        <p:nvSpPr>
          <p:cNvPr id="285" name="Google Shape;285;p17"/>
          <p:cNvSpPr txBox="1">
            <a:spLocks noGrp="1"/>
          </p:cNvSpPr>
          <p:nvPr>
            <p:ph type="ctrTitle"/>
          </p:nvPr>
        </p:nvSpPr>
        <p:spPr>
          <a:xfrm>
            <a:off x="1252700" y="1197133"/>
            <a:ext cx="6835200" cy="977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Permanent Marker"/>
              <a:buNone/>
              <a:defRPr sz="48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p:txBody>
      </p:sp>
      <p:sp>
        <p:nvSpPr>
          <p:cNvPr id="286" name="Google Shape;286;p17"/>
          <p:cNvSpPr txBox="1">
            <a:spLocks noGrp="1"/>
          </p:cNvSpPr>
          <p:nvPr>
            <p:ph type="subTitle" idx="1"/>
          </p:nvPr>
        </p:nvSpPr>
        <p:spPr>
          <a:xfrm>
            <a:off x="1252700" y="2739400"/>
            <a:ext cx="38880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287" name="Google Shape;287;p17"/>
          <p:cNvSpPr txBox="1"/>
          <p:nvPr/>
        </p:nvSpPr>
        <p:spPr>
          <a:xfrm>
            <a:off x="1252700" y="4710800"/>
            <a:ext cx="4138000" cy="1358800"/>
          </a:xfrm>
          <a:prstGeom prst="rect">
            <a:avLst/>
          </a:prstGeom>
          <a:noFill/>
          <a:ln>
            <a:noFill/>
          </a:ln>
        </p:spPr>
        <p:txBody>
          <a:bodyPr spcFirstLastPara="1" wrap="square" lIns="121900" tIns="121900" rIns="121900" bIns="121900" anchor="t" anchorCtr="0">
            <a:noAutofit/>
          </a:bodyPr>
          <a:lstStyle/>
          <a:p>
            <a:pPr marL="0" lvl="0" indent="0" algn="l" rtl="0">
              <a:spcBef>
                <a:spcPts val="400"/>
              </a:spcBef>
              <a:spcAft>
                <a:spcPts val="0"/>
              </a:spcAft>
              <a:buNone/>
            </a:pPr>
            <a:r>
              <a:rPr lang="en-GB" sz="1065">
                <a:latin typeface="Comfortaa"/>
                <a:ea typeface="Comfortaa"/>
                <a:cs typeface="Comfortaa"/>
                <a:sym typeface="Comfortaa"/>
              </a:rPr>
              <a:t>CREDITS: This presentation template was created by </a:t>
            </a:r>
            <a:r>
              <a:rPr lang="en-GB" sz="1065" b="1">
                <a:uFill>
                  <a:noFill/>
                </a:uFill>
                <a:latin typeface="Comfortaa"/>
                <a:ea typeface="Comfortaa"/>
                <a:cs typeface="Comfortaa"/>
                <a:sym typeface="Comfortaa"/>
                <a:hlinkClick r:id="rId2"/>
              </a:rPr>
              <a:t>Slidesgo</a:t>
            </a:r>
            <a:r>
              <a:rPr lang="en-GB" sz="1065">
                <a:latin typeface="Comfortaa"/>
                <a:ea typeface="Comfortaa"/>
                <a:cs typeface="Comfortaa"/>
                <a:sym typeface="Comfortaa"/>
              </a:rPr>
              <a:t>, including icons by </a:t>
            </a:r>
            <a:r>
              <a:rPr lang="en-GB" sz="1065" b="1">
                <a:uFill>
                  <a:noFill/>
                </a:uFill>
                <a:latin typeface="Comfortaa"/>
                <a:ea typeface="Comfortaa"/>
                <a:cs typeface="Comfortaa"/>
                <a:sym typeface="Comfortaa"/>
                <a:hlinkClick r:id="rId3"/>
              </a:rPr>
              <a:t>Flatico</a:t>
            </a:r>
            <a:r>
              <a:rPr lang="en-GB" sz="1065">
                <a:uFill>
                  <a:noFill/>
                </a:uFill>
                <a:latin typeface="Comfortaa"/>
                <a:ea typeface="Comfortaa"/>
                <a:cs typeface="Comfortaa"/>
                <a:sym typeface="Comfortaa"/>
                <a:hlinkClick r:id="rId3"/>
              </a:rPr>
              <a:t>n</a:t>
            </a:r>
            <a:r>
              <a:rPr lang="en-GB" sz="1065">
                <a:latin typeface="Comfortaa"/>
                <a:ea typeface="Comfortaa"/>
                <a:cs typeface="Comfortaa"/>
                <a:sym typeface="Comfortaa"/>
              </a:rPr>
              <a:t>, and infographics &amp; images by </a:t>
            </a:r>
            <a:r>
              <a:rPr lang="en-GB" sz="1065" b="1">
                <a:uFill>
                  <a:noFill/>
                </a:uFill>
                <a:latin typeface="Comfortaa"/>
                <a:ea typeface="Comfortaa"/>
                <a:cs typeface="Comfortaa"/>
                <a:sym typeface="Comfortaa"/>
                <a:hlinkClick r:id="rId4"/>
              </a:rPr>
              <a:t>Freepik</a:t>
            </a:r>
            <a:r>
              <a:rPr lang="en-GB" sz="1065">
                <a:latin typeface="Comfortaa"/>
                <a:ea typeface="Comfortaa"/>
                <a:cs typeface="Comfortaa"/>
                <a:sym typeface="Comfortaa"/>
              </a:rPr>
              <a:t>. </a:t>
            </a:r>
            <a:endParaRPr sz="1065">
              <a:latin typeface="Comfortaa"/>
              <a:ea typeface="Comfortaa"/>
              <a:cs typeface="Comfortaa"/>
              <a:sym typeface="Comfortaa"/>
            </a:endParaRPr>
          </a:p>
          <a:p>
            <a:pPr marL="0" lvl="0" indent="0" algn="l" rtl="0">
              <a:spcBef>
                <a:spcPts val="400"/>
              </a:spcBef>
              <a:spcAft>
                <a:spcPts val="0"/>
              </a:spcAft>
              <a:buNone/>
            </a:pPr>
            <a:endParaRPr sz="1065">
              <a:latin typeface="Comfortaa"/>
              <a:ea typeface="Comfortaa"/>
              <a:cs typeface="Comfortaa"/>
              <a:sym typeface="Comforta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7" Type="http://schemas.openxmlformats.org/officeDocument/2006/relationships/theme" Target="../theme/theme2.xml"/><Relationship Id="rId26" Type="http://schemas.openxmlformats.org/officeDocument/2006/relationships/tags" Target="../tags/tag160.xml"/><Relationship Id="rId25" Type="http://schemas.openxmlformats.org/officeDocument/2006/relationships/tags" Target="../tags/tag159.xml"/><Relationship Id="rId24" Type="http://schemas.openxmlformats.org/officeDocument/2006/relationships/tags" Target="../tags/tag158.xml"/><Relationship Id="rId23" Type="http://schemas.openxmlformats.org/officeDocument/2006/relationships/tags" Target="../tags/tag157.xml"/><Relationship Id="rId22" Type="http://schemas.openxmlformats.org/officeDocument/2006/relationships/tags" Target="../tags/tag156.xml"/><Relationship Id="rId21" Type="http://schemas.openxmlformats.org/officeDocument/2006/relationships/tags" Target="../tags/tag155.xml"/><Relationship Id="rId20" Type="http://schemas.openxmlformats.org/officeDocument/2006/relationships/slideLayout" Target="../slideLayouts/slideLayout31.xml"/><Relationship Id="rId2" Type="http://schemas.openxmlformats.org/officeDocument/2006/relationships/slideLayout" Target="../slideLayouts/slideLayout13.xml"/><Relationship Id="rId19" Type="http://schemas.openxmlformats.org/officeDocument/2006/relationships/slideLayout" Target="../slideLayouts/slideLayout30.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1"/>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2"/>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3"/>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4"/>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5"/>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8.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8.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8.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8.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8.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8.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8.xml"/><Relationship Id="rId3" Type="http://schemas.openxmlformats.org/officeDocument/2006/relationships/image" Target="../media/image13.png"/><Relationship Id="rId2" Type="http://schemas.openxmlformats.org/officeDocument/2006/relationships/image" Target="../media/image23.pn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0.xml"/><Relationship Id="rId2" Type="http://schemas.openxmlformats.org/officeDocument/2006/relationships/image" Target="../media/image25.png"/><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30.xml"/><Relationship Id="rId2" Type="http://schemas.openxmlformats.org/officeDocument/2006/relationships/image" Target="../media/image27.png"/><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30.xml"/><Relationship Id="rId2" Type="http://schemas.openxmlformats.org/officeDocument/2006/relationships/image" Target="../media/image29.png"/><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30.xml"/><Relationship Id="rId2" Type="http://schemas.openxmlformats.org/officeDocument/2006/relationships/image" Target="../media/image31.png"/><Relationship Id="rId1" Type="http://schemas.openxmlformats.org/officeDocument/2006/relationships/image" Target="../media/image30.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30.xml"/><Relationship Id="rId2" Type="http://schemas.openxmlformats.org/officeDocument/2006/relationships/image" Target="../media/image33.png"/><Relationship Id="rId1"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0.xml"/><Relationship Id="rId1"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0.xml"/><Relationship Id="rId1"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0.xml"/><Relationship Id="rId1"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0.xml"/><Relationship Id="rId1" Type="http://schemas.openxmlformats.org/officeDocument/2006/relationships/image" Target="../media/image37.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30.xml"/><Relationship Id="rId2" Type="http://schemas.openxmlformats.org/officeDocument/2006/relationships/image" Target="../media/image39.png"/><Relationship Id="rId1"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0.xml"/><Relationship Id="rId1"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8.xml"/><Relationship Id="rId1" Type="http://schemas.openxmlformats.org/officeDocument/2006/relationships/image" Target="../media/image41.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8.xml"/><Relationship Id="rId2" Type="http://schemas.openxmlformats.org/officeDocument/2006/relationships/image" Target="../media/image43.png"/><Relationship Id="rId1" Type="http://schemas.openxmlformats.org/officeDocument/2006/relationships/image" Target="../media/image42.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8.xml"/><Relationship Id="rId2" Type="http://schemas.openxmlformats.org/officeDocument/2006/relationships/image" Target="../media/image45.png"/><Relationship Id="rId1" Type="http://schemas.openxmlformats.org/officeDocument/2006/relationships/image" Target="../media/image44.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8.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8.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8.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8.xml"/><Relationship Id="rId2" Type="http://schemas.openxmlformats.org/officeDocument/2006/relationships/image" Target="../media/image11.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8.xml"/><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133850" y="4508814"/>
            <a:ext cx="2160392" cy="1200329"/>
          </a:xfrm>
          <a:prstGeom prst="rect">
            <a:avLst/>
          </a:prstGeom>
          <a:noFill/>
        </p:spPr>
        <p:txBody>
          <a:bodyPr wrap="square" rtlCol="0">
            <a:spAutoFit/>
          </a:bodyPr>
          <a:lstStyle/>
          <a:p>
            <a:r>
              <a:rPr lang="zh-CN" altLang="en-US" sz="7200" dirty="0">
                <a:solidFill>
                  <a:srgbClr val="006666"/>
                </a:solidFill>
              </a:rPr>
              <a:t>而是</a:t>
            </a:r>
            <a:endParaRPr lang="zh-CN" altLang="en-US" sz="7200" dirty="0">
              <a:solidFill>
                <a:srgbClr val="006666"/>
              </a:solidFill>
            </a:endParaRPr>
          </a:p>
        </p:txBody>
      </p:sp>
      <p:grpSp>
        <p:nvGrpSpPr>
          <p:cNvPr id="51" name="Group 50"/>
          <p:cNvGrpSpPr/>
          <p:nvPr/>
        </p:nvGrpSpPr>
        <p:grpSpPr>
          <a:xfrm>
            <a:off x="5556262" y="3186470"/>
            <a:ext cx="4140553" cy="451824"/>
            <a:chOff x="4679586" y="878988"/>
            <a:chExt cx="1745757" cy="190500"/>
          </a:xfrm>
        </p:grpSpPr>
        <p:sp>
          <p:nvSpPr>
            <p:cNvPr id="52" name="Oval 51"/>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9302800" y="0"/>
            <a:ext cx="12482920" cy="6858000"/>
            <a:chOff x="-290920" y="0"/>
            <a:chExt cx="12482920" cy="6858000"/>
          </a:xfrm>
        </p:grpSpPr>
        <p:sp>
          <p:nvSpPr>
            <p:cNvPr id="20" name="Rectangle 19"/>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advantage</a:t>
              </a:r>
              <a:endParaRPr lang="en-US" sz="2800" b="1" dirty="0">
                <a:solidFill>
                  <a:srgbClr val="F0EEF0"/>
                </a:solidFill>
                <a:latin typeface="Tw Cen MT" panose="020B0602020104020603" pitchFamily="34" charset="0"/>
              </a:endParaRPr>
            </a:p>
          </p:txBody>
        </p:sp>
        <p:pic>
          <p:nvPicPr>
            <p:cNvPr id="23" name="Picture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p:cNvGrpSpPr/>
          <p:nvPr/>
        </p:nvGrpSpPr>
        <p:grpSpPr>
          <a:xfrm>
            <a:off x="-8798784" y="0"/>
            <a:ext cx="11447503" cy="6858000"/>
            <a:chOff x="213096" y="0"/>
            <a:chExt cx="11447503" cy="6858000"/>
          </a:xfrm>
        </p:grpSpPr>
        <p:sp>
          <p:nvSpPr>
            <p:cNvPr id="25" name="Rectangle 24"/>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thoughts</a:t>
              </a:r>
              <a:endParaRPr lang="en-US" sz="3600" b="1" dirty="0">
                <a:solidFill>
                  <a:srgbClr val="F0EEF0"/>
                </a:solidFill>
                <a:latin typeface="Tw Cen MT" panose="020B0602020104020603" pitchFamily="34" charset="0"/>
              </a:endParaRPr>
            </a:p>
          </p:txBody>
        </p:sp>
        <p:pic>
          <p:nvPicPr>
            <p:cNvPr id="28" name="Picture 2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p:cNvGrpSpPr/>
          <p:nvPr/>
        </p:nvGrpSpPr>
        <p:grpSpPr>
          <a:xfrm>
            <a:off x="-7847639" y="0"/>
            <a:ext cx="9961092" cy="6858000"/>
            <a:chOff x="491575" y="0"/>
            <a:chExt cx="9961092" cy="6858000"/>
          </a:xfrm>
        </p:grpSpPr>
        <p:sp>
          <p:nvSpPr>
            <p:cNvPr id="30" name="Rectangle 29"/>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stage</a:t>
              </a:r>
              <a:endParaRPr lang="en-US" sz="3600" b="1" dirty="0">
                <a:solidFill>
                  <a:srgbClr val="F0EEF0"/>
                </a:solidFill>
                <a:latin typeface="Tw Cen MT" panose="020B0602020104020603" pitchFamily="34" charset="0"/>
              </a:endParaRPr>
            </a:p>
          </p:txBody>
        </p:sp>
        <p:pic>
          <p:nvPicPr>
            <p:cNvPr id="33" name="Picture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p:cNvGrpSpPr/>
          <p:nvPr/>
        </p:nvGrpSpPr>
        <p:grpSpPr>
          <a:xfrm>
            <a:off x="-7985197" y="0"/>
            <a:ext cx="9574094" cy="6858000"/>
            <a:chOff x="491575" y="0"/>
            <a:chExt cx="9574094" cy="6858000"/>
          </a:xfrm>
        </p:grpSpPr>
        <p:sp>
          <p:nvSpPr>
            <p:cNvPr id="35" name="Rectangle 34"/>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attempt</a:t>
              </a:r>
              <a:endParaRPr lang="en-US" sz="3600" b="1" dirty="0">
                <a:solidFill>
                  <a:srgbClr val="F0EEF0"/>
                </a:solidFill>
                <a:latin typeface="Tw Cen MT" panose="020B0602020104020603" pitchFamily="34" charset="0"/>
              </a:endParaRPr>
            </a:p>
          </p:txBody>
        </p:sp>
        <p:pic>
          <p:nvPicPr>
            <p:cNvPr id="38" name="Picture 3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p:nvGrpSpPr>
        <p:grpSpPr>
          <a:xfrm>
            <a:off x="-7638543" y="-1"/>
            <a:ext cx="8692332" cy="6858000"/>
            <a:chOff x="718505" y="-1"/>
            <a:chExt cx="8692332" cy="6858000"/>
          </a:xfrm>
        </p:grpSpPr>
        <p:sp>
          <p:nvSpPr>
            <p:cNvPr id="41" name="Rectangle 40"/>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rot="16200000">
              <a:off x="8091629" y="3189608"/>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choices(1)</a:t>
              </a:r>
              <a:endParaRPr lang="en-US" altLang="zh-CN" sz="3600" b="1" dirty="0">
                <a:solidFill>
                  <a:srgbClr val="F0EEF0"/>
                </a:solidFill>
                <a:latin typeface="Tw Cen MT" panose="020B0602020104020603" pitchFamily="34" charset="0"/>
              </a:endParaRPr>
            </a:p>
          </p:txBody>
        </p:sp>
        <p:pic>
          <p:nvPicPr>
            <p:cNvPr id="44" name="Picture 4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p:cNvGrpSpPr/>
          <p:nvPr/>
        </p:nvGrpSpPr>
        <p:grpSpPr>
          <a:xfrm>
            <a:off x="-9395082" y="-1"/>
            <a:ext cx="9927504" cy="6858000"/>
            <a:chOff x="-9337032" y="-1"/>
            <a:chExt cx="9927504" cy="6858000"/>
          </a:xfrm>
        </p:grpSpPr>
        <p:sp>
          <p:nvSpPr>
            <p:cNvPr id="46" name="Rectangle 45"/>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rot="16200000">
              <a:off x="-738260" y="3189607"/>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choices(2)</a:t>
              </a:r>
              <a:endParaRPr lang="en-US" altLang="zh-CN" sz="3600" b="1" dirty="0">
                <a:solidFill>
                  <a:srgbClr val="F0EEF0"/>
                </a:solidFill>
                <a:latin typeface="Tw Cen MT" panose="020B0602020104020603" pitchFamily="34" charset="0"/>
              </a:endParaRPr>
            </a:p>
          </p:txBody>
        </p:sp>
        <p:pic>
          <p:nvPicPr>
            <p:cNvPr id="49" name="Picture 4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3" name="TextBox 49"/>
          <p:cNvSpPr txBox="1"/>
          <p:nvPr/>
        </p:nvSpPr>
        <p:spPr>
          <a:xfrm>
            <a:off x="3655085" y="471878"/>
            <a:ext cx="7992367" cy="1015663"/>
          </a:xfrm>
          <a:prstGeom prst="rect">
            <a:avLst/>
          </a:prstGeom>
          <a:noFill/>
        </p:spPr>
        <p:txBody>
          <a:bodyPr wrap="square" rtlCol="0">
            <a:spAutoFit/>
          </a:bodyPr>
          <a:lstStyle/>
          <a:p>
            <a:pPr algn="ctr"/>
            <a:r>
              <a:rPr lang="zh-CN" altLang="en-US" sz="6000" dirty="0">
                <a:solidFill>
                  <a:srgbClr val="FF5969"/>
                </a:solidFill>
                <a:latin typeface="方正粗黑宋简体" panose="02000000000000000000" pitchFamily="2" charset="-122"/>
                <a:ea typeface="方正粗黑宋简体" panose="02000000000000000000" pitchFamily="2" charset="-122"/>
              </a:rPr>
              <a:t>用</a:t>
            </a:r>
            <a:r>
              <a:rPr lang="en-US" altLang="zh-CN" sz="6000" dirty="0">
                <a:solidFill>
                  <a:srgbClr val="FF5969"/>
                </a:solidFill>
                <a:latin typeface="方正粗黑宋简体" panose="02000000000000000000" pitchFamily="2" charset="-122"/>
                <a:ea typeface="方正粗黑宋简体" panose="02000000000000000000" pitchFamily="2" charset="-122"/>
              </a:rPr>
              <a:t>Rust</a:t>
            </a:r>
            <a:r>
              <a:rPr lang="zh-CN" altLang="en-US" sz="6000" dirty="0">
                <a:solidFill>
                  <a:srgbClr val="FF5969"/>
                </a:solidFill>
                <a:latin typeface="方正粗黑宋简体" panose="02000000000000000000" pitchFamily="2" charset="-122"/>
                <a:ea typeface="方正粗黑宋简体" panose="02000000000000000000" pitchFamily="2" charset="-122"/>
              </a:rPr>
              <a:t>改写</a:t>
            </a:r>
            <a:r>
              <a:rPr lang="en-US" altLang="zh-CN" sz="6000" dirty="0">
                <a:solidFill>
                  <a:srgbClr val="FF5969"/>
                </a:solidFill>
                <a:latin typeface="方正粗黑宋简体" panose="02000000000000000000" pitchFamily="2" charset="-122"/>
                <a:ea typeface="方正粗黑宋简体" panose="02000000000000000000" pitchFamily="2" charset="-122"/>
              </a:rPr>
              <a:t>Linux</a:t>
            </a:r>
            <a:endParaRPr lang="en-US" sz="6000" dirty="0">
              <a:solidFill>
                <a:srgbClr val="FF5969"/>
              </a:solidFill>
              <a:latin typeface="方正粗黑宋简体" panose="02000000000000000000" pitchFamily="2" charset="-122"/>
              <a:ea typeface="方正粗黑宋简体" panose="02000000000000000000" pitchFamily="2" charset="-122"/>
            </a:endParaRPr>
          </a:p>
        </p:txBody>
      </p:sp>
      <p:sp>
        <p:nvSpPr>
          <p:cNvPr id="4" name="TextBox 56"/>
          <p:cNvSpPr txBox="1"/>
          <p:nvPr/>
        </p:nvSpPr>
        <p:spPr>
          <a:xfrm>
            <a:off x="3806557" y="1603821"/>
            <a:ext cx="7689421" cy="523220"/>
          </a:xfrm>
          <a:prstGeom prst="rect">
            <a:avLst/>
          </a:prstGeom>
          <a:noFill/>
        </p:spPr>
        <p:txBody>
          <a:bodyPr wrap="square" rtlCol="0">
            <a:spAutoFit/>
          </a:bodyPr>
          <a:lstStyle/>
          <a:p>
            <a:pPr algn="ctr"/>
            <a:r>
              <a:rPr lang="en-US" altLang="zh-CN" sz="2800" dirty="0" err="1">
                <a:solidFill>
                  <a:srgbClr val="52CBBE"/>
                </a:solidFill>
                <a:latin typeface="方正粗黑宋简体" panose="02000000000000000000" pitchFamily="2" charset="-122"/>
                <a:ea typeface="方正粗黑宋简体" panose="02000000000000000000" pitchFamily="2" charset="-122"/>
              </a:rPr>
              <a:t>mkdir</a:t>
            </a:r>
            <a:r>
              <a:rPr lang="zh-CN" altLang="en-US" sz="2800" dirty="0">
                <a:solidFill>
                  <a:srgbClr val="52CBBE"/>
                </a:solidFill>
                <a:latin typeface="方正粗黑宋简体" panose="02000000000000000000" pitchFamily="2" charset="-122"/>
                <a:ea typeface="方正粗黑宋简体" panose="02000000000000000000" pitchFamily="2" charset="-122"/>
              </a:rPr>
              <a:t>队：潘铂凯 </a:t>
            </a:r>
            <a:r>
              <a:rPr lang="zh-CN" altLang="en-US" sz="2800" dirty="0">
                <a:solidFill>
                  <a:srgbClr val="52CBBE"/>
                </a:solidFill>
                <a:ea typeface="方正粗黑宋简体" panose="02000000000000000000" pitchFamily="2" charset="-122"/>
              </a:rPr>
              <a:t>胡揚嘉 王翔辉 刘宇恒 金培晟</a:t>
            </a:r>
            <a:endParaRPr lang="zh-CN" altLang="en-US" sz="2800" dirty="0">
              <a:solidFill>
                <a:srgbClr val="52CBBE"/>
              </a:solidFill>
              <a:ea typeface="方正粗黑宋简体" panose="02000000000000000000" pitchFamily="2" charset="-122"/>
            </a:endParaRPr>
          </a:p>
        </p:txBody>
      </p:sp>
      <p:sp>
        <p:nvSpPr>
          <p:cNvPr id="5" name="TextBox 57"/>
          <p:cNvSpPr txBox="1"/>
          <p:nvPr/>
        </p:nvSpPr>
        <p:spPr>
          <a:xfrm>
            <a:off x="3987082" y="2305777"/>
            <a:ext cx="7278915" cy="523220"/>
          </a:xfrm>
          <a:prstGeom prst="rect">
            <a:avLst/>
          </a:prstGeom>
          <a:noFill/>
        </p:spPr>
        <p:txBody>
          <a:bodyPr wrap="square" rtlCol="0">
            <a:spAutoFit/>
          </a:bodyPr>
          <a:lstStyle/>
          <a:p>
            <a:pPr algn="ctr"/>
            <a:r>
              <a:rPr lang="zh-CN" altLang="en-US" sz="2800" dirty="0">
                <a:solidFill>
                  <a:srgbClr val="5D7373"/>
                </a:solidFill>
                <a:latin typeface="方正粗黑宋简体" panose="02000000000000000000" pitchFamily="2" charset="-122"/>
                <a:ea typeface="方正粗黑宋简体" panose="02000000000000000000" pitchFamily="2" charset="-122"/>
              </a:rPr>
              <a:t>第一部分</a:t>
            </a:r>
            <a:r>
              <a:rPr lang="en-US" altLang="zh-CN" sz="2800" dirty="0">
                <a:solidFill>
                  <a:srgbClr val="5D7373"/>
                </a:solidFill>
                <a:latin typeface="方正粗黑宋简体" panose="02000000000000000000" pitchFamily="2" charset="-122"/>
                <a:ea typeface="方正粗黑宋简体" panose="02000000000000000000" pitchFamily="2" charset="-122"/>
              </a:rPr>
              <a:t>——</a:t>
            </a:r>
            <a:r>
              <a:rPr lang="zh-CN" altLang="en-US" sz="2800" dirty="0">
                <a:solidFill>
                  <a:srgbClr val="5D7373"/>
                </a:solidFill>
                <a:latin typeface="方正粗黑宋简体" panose="02000000000000000000" pitchFamily="2" charset="-122"/>
                <a:ea typeface="方正粗黑宋简体" panose="02000000000000000000" pitchFamily="2" charset="-122"/>
              </a:rPr>
              <a:t>问题与调研</a:t>
            </a:r>
            <a:endParaRPr lang="en-US" sz="2800" dirty="0">
              <a:solidFill>
                <a:srgbClr val="5D7373"/>
              </a:solidFill>
              <a:latin typeface="方正粗黑宋简体" panose="02000000000000000000" pitchFamily="2" charset="-122"/>
              <a:ea typeface="方正粗黑宋简体" panose="02000000000000000000"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3825724"/>
            <a:ext cx="4780292" cy="2688578"/>
          </a:xfrm>
          <a:prstGeom prst="rect">
            <a:avLst/>
          </a:prstGeom>
        </p:spPr>
      </p:pic>
      <p:sp>
        <p:nvSpPr>
          <p:cNvPr id="7" name="文本框 6"/>
          <p:cNvSpPr txBox="1"/>
          <p:nvPr/>
        </p:nvSpPr>
        <p:spPr>
          <a:xfrm>
            <a:off x="4133850" y="4508815"/>
            <a:ext cx="2160392" cy="1200329"/>
          </a:xfrm>
          <a:prstGeom prst="rect">
            <a:avLst/>
          </a:prstGeom>
          <a:noFill/>
        </p:spPr>
        <p:txBody>
          <a:bodyPr wrap="square" rtlCol="0">
            <a:spAutoFit/>
          </a:bodyPr>
          <a:lstStyle/>
          <a:p>
            <a:r>
              <a:rPr lang="zh-CN" altLang="en-US" sz="7200" dirty="0">
                <a:solidFill>
                  <a:srgbClr val="006666"/>
                </a:solidFill>
              </a:rPr>
              <a:t>不是</a:t>
            </a:r>
            <a:endParaRPr lang="zh-CN" altLang="en-US" sz="7200" dirty="0">
              <a:solidFill>
                <a:srgbClr val="006666"/>
              </a:solidFill>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3825724"/>
            <a:ext cx="4780292" cy="268857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7"/>
                                        </p:tgtEl>
                                        <p:attrNameLst>
                                          <p:attrName>ppt_x</p:attrName>
                                        </p:attrNameLst>
                                      </p:cBhvr>
                                      <p:tavLst>
                                        <p:tav tm="0">
                                          <p:val>
                                            <p:strVal val="ppt_x"/>
                                          </p:val>
                                        </p:tav>
                                        <p:tav tm="100000">
                                          <p:val>
                                            <p:strVal val="ppt_x"/>
                                          </p:val>
                                        </p:tav>
                                      </p:tavLst>
                                    </p:anim>
                                    <p:anim calcmode="lin" valueType="num">
                                      <p:cBhvr additive="base">
                                        <p:cTn id="17" dur="500"/>
                                        <p:tgtEl>
                                          <p:spTgt spid="7"/>
                                        </p:tgtEl>
                                        <p:attrNameLst>
                                          <p:attrName>ppt_y</p:attrName>
                                        </p:attrNameLst>
                                      </p:cBhvr>
                                      <p:tavLst>
                                        <p:tav tm="0">
                                          <p:val>
                                            <p:strVal val="ppt_y"/>
                                          </p:val>
                                        </p:tav>
                                        <p:tav tm="100000">
                                          <p:val>
                                            <p:strVal val="1+ppt_h/2"/>
                                          </p:val>
                                        </p:tav>
                                      </p:tavLst>
                                    </p:anim>
                                    <p:set>
                                      <p:cBhvr>
                                        <p:cTn id="18" dur="1" fill="hold">
                                          <p:stCondLst>
                                            <p:cond delay="499"/>
                                          </p:stCondLst>
                                        </p:cTn>
                                        <p:tgtEl>
                                          <p:spTgt spid="7"/>
                                        </p:tgtEl>
                                        <p:attrNameLst>
                                          <p:attrName>style.visibility</p:attrName>
                                        </p:attrNameLst>
                                      </p:cBhvr>
                                      <p:to>
                                        <p:strVal val="hidden"/>
                                      </p:to>
                                    </p:set>
                                  </p:childTnLst>
                                </p:cTn>
                              </p:par>
                              <p:par>
                                <p:cTn id="19" presetID="2" presetClass="exit" presetSubtype="4" fill="hold" nodeType="withEffect">
                                  <p:stCondLst>
                                    <p:cond delay="0"/>
                                  </p:stCondLst>
                                  <p:childTnLst>
                                    <p:anim calcmode="lin" valueType="num">
                                      <p:cBhvr additive="base">
                                        <p:cTn id="20" dur="500"/>
                                        <p:tgtEl>
                                          <p:spTgt spid="6"/>
                                        </p:tgtEl>
                                        <p:attrNameLst>
                                          <p:attrName>ppt_x</p:attrName>
                                        </p:attrNameLst>
                                      </p:cBhvr>
                                      <p:tavLst>
                                        <p:tav tm="0">
                                          <p:val>
                                            <p:strVal val="ppt_x"/>
                                          </p:val>
                                        </p:tav>
                                        <p:tav tm="100000">
                                          <p:val>
                                            <p:strVal val="ppt_x"/>
                                          </p:val>
                                        </p:tav>
                                      </p:tavLst>
                                    </p:anim>
                                    <p:anim calcmode="lin" valueType="num">
                                      <p:cBhvr additive="base">
                                        <p:cTn id="21" dur="500"/>
                                        <p:tgtEl>
                                          <p:spTgt spid="6"/>
                                        </p:tgtEl>
                                        <p:attrNameLst>
                                          <p:attrName>ppt_y</p:attrName>
                                        </p:attrNameLst>
                                      </p:cBhvr>
                                      <p:tavLst>
                                        <p:tav tm="0">
                                          <p:val>
                                            <p:strVal val="ppt_y"/>
                                          </p:val>
                                        </p:tav>
                                        <p:tav tm="100000">
                                          <p:val>
                                            <p:strVal val="1+ppt_h/2"/>
                                          </p:val>
                                        </p:tav>
                                      </p:tavLst>
                                    </p:anim>
                                    <p:set>
                                      <p:cBhvr>
                                        <p:cTn id="22" dur="1" fill="hold">
                                          <p:stCondLst>
                                            <p:cond delay="499"/>
                                          </p:stCondLst>
                                        </p:cTn>
                                        <p:tgtEl>
                                          <p:spTgt spid="6"/>
                                        </p:tgtEl>
                                        <p:attrNameLst>
                                          <p:attrName>style.visibility</p:attrName>
                                        </p:attrNameLst>
                                      </p:cBhvr>
                                      <p:to>
                                        <p:strVal val="hidden"/>
                                      </p:to>
                                    </p:set>
                                  </p:childTnLst>
                                </p:cTn>
                              </p:par>
                            </p:childTnLst>
                          </p:cTn>
                        </p:par>
                        <p:par>
                          <p:cTn id="23" fill="hold">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P spid="7"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169905" y="2214105"/>
            <a:ext cx="1987878" cy="1858133"/>
            <a:chOff x="4206976" y="1539977"/>
            <a:chExt cx="1987878" cy="1858133"/>
          </a:xfrm>
        </p:grpSpPr>
        <p:sp>
          <p:nvSpPr>
            <p:cNvPr id="15" name="Freeform: Shape 14"/>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p:cNvGrpSpPr/>
          <p:nvPr/>
        </p:nvGrpSpPr>
        <p:grpSpPr>
          <a:xfrm>
            <a:off x="5972433" y="2214105"/>
            <a:ext cx="1987878" cy="1858133"/>
            <a:chOff x="5935362" y="1539977"/>
            <a:chExt cx="1987878" cy="1858133"/>
          </a:xfrm>
        </p:grpSpPr>
        <p:sp>
          <p:nvSpPr>
            <p:cNvPr id="14" name="Freeform: Shape 13"/>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p:cNvGrpSpPr/>
          <p:nvPr/>
        </p:nvGrpSpPr>
        <p:grpSpPr>
          <a:xfrm>
            <a:off x="4169905" y="4146380"/>
            <a:ext cx="1987878" cy="1858131"/>
            <a:chOff x="4206976" y="3398110"/>
            <a:chExt cx="1987878" cy="1858131"/>
          </a:xfrm>
        </p:grpSpPr>
        <p:sp>
          <p:nvSpPr>
            <p:cNvPr id="11" name="Freeform: Shape 10"/>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p:cNvGrpSpPr/>
          <p:nvPr/>
        </p:nvGrpSpPr>
        <p:grpSpPr>
          <a:xfrm>
            <a:off x="5972433" y="4146380"/>
            <a:ext cx="1987878" cy="1858131"/>
            <a:chOff x="5935362" y="3398110"/>
            <a:chExt cx="1987878" cy="1858131"/>
          </a:xfrm>
        </p:grpSpPr>
        <p:sp>
          <p:nvSpPr>
            <p:cNvPr id="10" name="Freeform: Shape 9"/>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169905" y="2214105"/>
            <a:ext cx="1987878" cy="1858133"/>
            <a:chOff x="4206976" y="1539977"/>
            <a:chExt cx="1987878" cy="1858133"/>
          </a:xfrm>
        </p:grpSpPr>
        <p:sp>
          <p:nvSpPr>
            <p:cNvPr id="15" name="Freeform: Shape 14"/>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p:cNvGrpSpPr/>
          <p:nvPr/>
        </p:nvGrpSpPr>
        <p:grpSpPr>
          <a:xfrm>
            <a:off x="5972433" y="2214105"/>
            <a:ext cx="1987878" cy="1858133"/>
            <a:chOff x="5935362" y="1539977"/>
            <a:chExt cx="1987878" cy="1858133"/>
          </a:xfrm>
        </p:grpSpPr>
        <p:sp>
          <p:nvSpPr>
            <p:cNvPr id="14" name="Freeform: Shape 13"/>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p:cNvGrpSpPr/>
          <p:nvPr/>
        </p:nvGrpSpPr>
        <p:grpSpPr>
          <a:xfrm>
            <a:off x="4169905" y="4146380"/>
            <a:ext cx="1987878" cy="1858131"/>
            <a:chOff x="4206976" y="3398110"/>
            <a:chExt cx="1987878" cy="1858131"/>
          </a:xfrm>
        </p:grpSpPr>
        <p:sp>
          <p:nvSpPr>
            <p:cNvPr id="11" name="Freeform: Shape 10"/>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p:cNvGrpSpPr/>
          <p:nvPr/>
        </p:nvGrpSpPr>
        <p:grpSpPr>
          <a:xfrm>
            <a:off x="5972433" y="4146380"/>
            <a:ext cx="1987878" cy="1858131"/>
            <a:chOff x="5935362" y="3398110"/>
            <a:chExt cx="1987878" cy="1858131"/>
          </a:xfrm>
        </p:grpSpPr>
        <p:sp>
          <p:nvSpPr>
            <p:cNvPr id="10" name="Freeform: Shape 9"/>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2.29167E-6 -3.33333E-6 L -0.02044 -0.04166 " pathEditMode="relative" rAng="0" ptsTypes="AA">
                                      <p:cBhvr>
                                        <p:cTn id="6" dur="500" fill="hold"/>
                                        <p:tgtEl>
                                          <p:spTgt spid="21"/>
                                        </p:tgtEl>
                                        <p:attrNameLst>
                                          <p:attrName>ppt_x</p:attrName>
                                          <p:attrName>ppt_y</p:attrName>
                                        </p:attrNameLst>
                                      </p:cBhvr>
                                      <p:rCtr x="-1029" y="-20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169905" y="2214105"/>
            <a:ext cx="1987878" cy="1858133"/>
            <a:chOff x="4206976" y="1539977"/>
            <a:chExt cx="1987878" cy="1858133"/>
          </a:xfrm>
        </p:grpSpPr>
        <p:sp>
          <p:nvSpPr>
            <p:cNvPr id="15" name="Freeform: Shape 14"/>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p:cNvGrpSpPr/>
          <p:nvPr/>
        </p:nvGrpSpPr>
        <p:grpSpPr>
          <a:xfrm>
            <a:off x="5972433" y="2214105"/>
            <a:ext cx="1987878" cy="1858133"/>
            <a:chOff x="5935362" y="1539977"/>
            <a:chExt cx="1987878" cy="1858133"/>
          </a:xfrm>
        </p:grpSpPr>
        <p:sp>
          <p:nvSpPr>
            <p:cNvPr id="14" name="Freeform: Shape 13"/>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p:cNvGrpSpPr/>
          <p:nvPr/>
        </p:nvGrpSpPr>
        <p:grpSpPr>
          <a:xfrm>
            <a:off x="4169905" y="4146380"/>
            <a:ext cx="1987878" cy="1858131"/>
            <a:chOff x="4206976" y="3398110"/>
            <a:chExt cx="1987878" cy="1858131"/>
          </a:xfrm>
        </p:grpSpPr>
        <p:sp>
          <p:nvSpPr>
            <p:cNvPr id="11" name="Freeform: Shape 10"/>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p:cNvGrpSpPr/>
          <p:nvPr/>
        </p:nvGrpSpPr>
        <p:grpSpPr>
          <a:xfrm>
            <a:off x="5972433" y="4146380"/>
            <a:ext cx="1987878" cy="1858131"/>
            <a:chOff x="5935362" y="3398110"/>
            <a:chExt cx="1987878" cy="1858131"/>
          </a:xfrm>
        </p:grpSpPr>
        <p:sp>
          <p:nvSpPr>
            <p:cNvPr id="10" name="Freeform: Shape 9"/>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4.16667E-6 -3.33333E-6 L 0.02683 -0.05393 " pathEditMode="relative" rAng="0" ptsTypes="AA">
                                      <p:cBhvr>
                                        <p:cTn id="6" dur="500" fill="hold"/>
                                        <p:tgtEl>
                                          <p:spTgt spid="22"/>
                                        </p:tgtEl>
                                        <p:attrNameLst>
                                          <p:attrName>ppt_x</p:attrName>
                                          <p:attrName>ppt_y</p:attrName>
                                        </p:attrNameLst>
                                      </p:cBhvr>
                                      <p:rCtr x="1341" y="-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169905" y="2214105"/>
            <a:ext cx="1987878" cy="1858133"/>
            <a:chOff x="4206976" y="1539977"/>
            <a:chExt cx="1987878" cy="1858133"/>
          </a:xfrm>
        </p:grpSpPr>
        <p:sp>
          <p:nvSpPr>
            <p:cNvPr id="15" name="Freeform: Shape 14"/>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p:cNvGrpSpPr/>
          <p:nvPr/>
        </p:nvGrpSpPr>
        <p:grpSpPr>
          <a:xfrm>
            <a:off x="5972433" y="2214105"/>
            <a:ext cx="1987878" cy="1858133"/>
            <a:chOff x="5935362" y="1539977"/>
            <a:chExt cx="1987878" cy="1858133"/>
          </a:xfrm>
        </p:grpSpPr>
        <p:sp>
          <p:nvSpPr>
            <p:cNvPr id="14" name="Freeform: Shape 13"/>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p:cNvGrpSpPr/>
          <p:nvPr/>
        </p:nvGrpSpPr>
        <p:grpSpPr>
          <a:xfrm>
            <a:off x="4169905" y="4146380"/>
            <a:ext cx="1987878" cy="1858131"/>
            <a:chOff x="4206976" y="3398110"/>
            <a:chExt cx="1987878" cy="1858131"/>
          </a:xfrm>
        </p:grpSpPr>
        <p:sp>
          <p:nvSpPr>
            <p:cNvPr id="11" name="Freeform: Shape 10"/>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p:cNvGrpSpPr/>
          <p:nvPr/>
        </p:nvGrpSpPr>
        <p:grpSpPr>
          <a:xfrm>
            <a:off x="5972433" y="4146380"/>
            <a:ext cx="1987878" cy="1858131"/>
            <a:chOff x="5935362" y="3398110"/>
            <a:chExt cx="1987878" cy="1858131"/>
          </a:xfrm>
        </p:grpSpPr>
        <p:sp>
          <p:nvSpPr>
            <p:cNvPr id="10" name="Freeform: Shape 9"/>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2.29167E-6 3.7037E-6 L -0.0211 0.04074 " pathEditMode="relative" rAng="0" ptsTypes="AA">
                                      <p:cBhvr>
                                        <p:cTn id="6" dur="500" fill="hold"/>
                                        <p:tgtEl>
                                          <p:spTgt spid="23"/>
                                        </p:tgtEl>
                                        <p:attrNameLst>
                                          <p:attrName>ppt_x</p:attrName>
                                          <p:attrName>ppt_y</p:attrName>
                                        </p:attrNameLst>
                                      </p:cBhvr>
                                      <p:rCtr x="-1055" y="20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169905" y="2214105"/>
            <a:ext cx="1987878" cy="1858133"/>
            <a:chOff x="4206976" y="1539977"/>
            <a:chExt cx="1987878" cy="1858133"/>
          </a:xfrm>
        </p:grpSpPr>
        <p:sp>
          <p:nvSpPr>
            <p:cNvPr id="15" name="Freeform: Shape 14"/>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p:cNvGrpSpPr/>
          <p:nvPr/>
        </p:nvGrpSpPr>
        <p:grpSpPr>
          <a:xfrm>
            <a:off x="5972433" y="2214105"/>
            <a:ext cx="1987878" cy="1858133"/>
            <a:chOff x="5935362" y="1539977"/>
            <a:chExt cx="1987878" cy="1858133"/>
          </a:xfrm>
        </p:grpSpPr>
        <p:sp>
          <p:nvSpPr>
            <p:cNvPr id="14" name="Freeform: Shape 13"/>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p:cNvGrpSpPr/>
          <p:nvPr/>
        </p:nvGrpSpPr>
        <p:grpSpPr>
          <a:xfrm>
            <a:off x="4169905" y="4146380"/>
            <a:ext cx="1987878" cy="1858131"/>
            <a:chOff x="4206976" y="3398110"/>
            <a:chExt cx="1987878" cy="1858131"/>
          </a:xfrm>
        </p:grpSpPr>
        <p:sp>
          <p:nvSpPr>
            <p:cNvPr id="11" name="Freeform: Shape 10"/>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p:cNvGrpSpPr/>
          <p:nvPr/>
        </p:nvGrpSpPr>
        <p:grpSpPr>
          <a:xfrm>
            <a:off x="5972433" y="4146380"/>
            <a:ext cx="1987878" cy="1858131"/>
            <a:chOff x="5935362" y="3398110"/>
            <a:chExt cx="1987878" cy="1858131"/>
          </a:xfrm>
        </p:grpSpPr>
        <p:sp>
          <p:nvSpPr>
            <p:cNvPr id="10" name="Freeform: Shape 9"/>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4.16667E-6 3.7037E-6 L 0.02123 0.04074 " pathEditMode="relative" rAng="0" ptsTypes="AA">
                                      <p:cBhvr>
                                        <p:cTn id="6" dur="500" fill="hold"/>
                                        <p:tgtEl>
                                          <p:spTgt spid="24"/>
                                        </p:tgtEl>
                                        <p:attrNameLst>
                                          <p:attrName>ppt_x</p:attrName>
                                          <p:attrName>ppt_y</p:attrName>
                                        </p:attrNameLst>
                                      </p:cBhvr>
                                      <p:rCtr x="1055" y="20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33971" y="81993"/>
            <a:ext cx="8499930" cy="707886"/>
          </a:xfrm>
          <a:prstGeom prst="rect">
            <a:avLst/>
          </a:prstGeom>
          <a:noFill/>
        </p:spPr>
        <p:txBody>
          <a:bodyPr wrap="square" rtlCol="0">
            <a:spAutoFit/>
          </a:bodyPr>
          <a:lstStyle/>
          <a:p>
            <a:pPr algn="ctr"/>
            <a:r>
              <a:rPr lang="zh-CN" altLang="en-US" sz="4000" dirty="0">
                <a:solidFill>
                  <a:schemeClr val="bg1">
                    <a:lumMod val="65000"/>
                  </a:schemeClr>
                </a:solidFill>
                <a:latin typeface="方正粗黑宋简体" panose="02000000000000000000" pitchFamily="2" charset="-122"/>
                <a:ea typeface="方正粗黑宋简体" panose="02000000000000000000" pitchFamily="2" charset="-122"/>
              </a:rPr>
              <a:t>第三部分</a:t>
            </a:r>
            <a:r>
              <a:rPr lang="en-US" altLang="zh-CN" sz="4000" dirty="0">
                <a:solidFill>
                  <a:schemeClr val="bg1">
                    <a:lumMod val="65000"/>
                  </a:schemeClr>
                </a:solidFill>
                <a:latin typeface="方正粗黑宋简体" panose="02000000000000000000" pitchFamily="2" charset="-122"/>
                <a:ea typeface="方正粗黑宋简体" panose="02000000000000000000" pitchFamily="2" charset="-122"/>
              </a:rPr>
              <a:t>——</a:t>
            </a:r>
            <a:r>
              <a:rPr lang="zh-CN" altLang="en-US" sz="4000" dirty="0">
                <a:solidFill>
                  <a:schemeClr val="bg1">
                    <a:lumMod val="65000"/>
                  </a:schemeClr>
                </a:solidFill>
                <a:latin typeface="方正粗黑宋简体" panose="02000000000000000000" pitchFamily="2" charset="-122"/>
                <a:ea typeface="方正粗黑宋简体" panose="02000000000000000000" pitchFamily="2" charset="-122"/>
              </a:rPr>
              <a:t>技术依据</a:t>
            </a:r>
            <a:endParaRPr lang="en-US" sz="4000" dirty="0">
              <a:solidFill>
                <a:schemeClr val="bg1">
                  <a:lumMod val="65000"/>
                </a:schemeClr>
              </a:solidFill>
              <a:latin typeface="方正粗黑宋简体" panose="02000000000000000000" pitchFamily="2" charset="-122"/>
              <a:ea typeface="方正粗黑宋简体" panose="02000000000000000000" pitchFamily="2" charset="-122"/>
            </a:endParaRPr>
          </a:p>
        </p:txBody>
      </p:sp>
      <p:grpSp>
        <p:nvGrpSpPr>
          <p:cNvPr id="5" name="Group 4"/>
          <p:cNvGrpSpPr/>
          <p:nvPr/>
        </p:nvGrpSpPr>
        <p:grpSpPr>
          <a:xfrm>
            <a:off x="5378756" y="878988"/>
            <a:ext cx="1434489" cy="190500"/>
            <a:chOff x="4679586" y="878988"/>
            <a:chExt cx="1434489" cy="190500"/>
          </a:xfrm>
        </p:grpSpPr>
        <p:sp>
          <p:nvSpPr>
            <p:cNvPr id="6" name="Oval 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a:off x="4253833" y="2037467"/>
            <a:ext cx="3578202" cy="3578202"/>
            <a:chOff x="4253833" y="2037467"/>
            <a:chExt cx="3578202" cy="3578202"/>
          </a:xfrm>
        </p:grpSpPr>
        <p:sp>
          <p:nvSpPr>
            <p:cNvPr id="16" name="Oval 15"/>
            <p:cNvSpPr/>
            <p:nvPr/>
          </p:nvSpPr>
          <p:spPr>
            <a:xfrm>
              <a:off x="4253833" y="2037467"/>
              <a:ext cx="3578202" cy="3578202"/>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696781" y="2423160"/>
              <a:ext cx="2677656" cy="2862663"/>
            </a:xfrm>
            <a:prstGeom prst="rect">
              <a:avLst/>
            </a:prstGeom>
            <a:noFill/>
          </p:spPr>
          <p:txBody>
            <a:bodyPr vert="eaVert" wrap="square" rtlCol="0">
              <a:spAutoFit/>
            </a:bodyPr>
            <a:lstStyle/>
            <a:p>
              <a:pPr algn="ctr"/>
              <a:r>
                <a:rPr lang="zh-CN" altLang="en-US" sz="5400" b="1" dirty="0">
                  <a:solidFill>
                    <a:srgbClr val="E6E7E9"/>
                  </a:solidFill>
                  <a:latin typeface="Tw Cen MT" panose="020B0602020104020603" pitchFamily="34" charset="0"/>
                </a:rPr>
                <a:t>性能测试</a:t>
              </a:r>
              <a:endParaRPr lang="en-US" altLang="zh-CN" sz="5400" b="1" dirty="0">
                <a:solidFill>
                  <a:srgbClr val="E6E7E9"/>
                </a:solidFill>
                <a:latin typeface="Tw Cen MT" panose="020B0602020104020603" pitchFamily="34" charset="0"/>
              </a:endParaRPr>
            </a:p>
            <a:p>
              <a:pPr algn="ctr"/>
              <a:endParaRPr lang="en-US" sz="5400" b="1" dirty="0">
                <a:solidFill>
                  <a:srgbClr val="E6E7E9"/>
                </a:solidFill>
                <a:latin typeface="Tw Cen MT" panose="020B0602020104020603" pitchFamily="34" charset="0"/>
              </a:endParaRPr>
            </a:p>
            <a:p>
              <a:pPr algn="ctr"/>
              <a:r>
                <a:rPr lang="zh-CN" altLang="en-US" sz="5400" b="1" dirty="0">
                  <a:solidFill>
                    <a:srgbClr val="E6E7E9"/>
                  </a:solidFill>
                  <a:latin typeface="Tw Cen MT" panose="020B0602020104020603" pitchFamily="34" charset="0"/>
                </a:rPr>
                <a:t>对接技术</a:t>
              </a:r>
              <a:endParaRPr lang="en-US" sz="5400" b="1" dirty="0">
                <a:solidFill>
                  <a:srgbClr val="E6E7E9"/>
                </a:solidFill>
                <a:latin typeface="Tw Cen MT" panose="020B0602020104020603" pitchFamily="34" charset="0"/>
              </a:endParaRPr>
            </a:p>
          </p:txBody>
        </p:sp>
      </p:grpSp>
      <p:grpSp>
        <p:nvGrpSpPr>
          <p:cNvPr id="59" name="Group 58"/>
          <p:cNvGrpSpPr/>
          <p:nvPr/>
        </p:nvGrpSpPr>
        <p:grpSpPr>
          <a:xfrm>
            <a:off x="1733971" y="1629656"/>
            <a:ext cx="2133820" cy="2133820"/>
            <a:chOff x="1733971" y="1629656"/>
            <a:chExt cx="2133820" cy="2133820"/>
          </a:xfrm>
        </p:grpSpPr>
        <p:sp>
          <p:nvSpPr>
            <p:cNvPr id="22" name="Oval 21"/>
            <p:cNvSpPr/>
            <p:nvPr/>
          </p:nvSpPr>
          <p:spPr>
            <a:xfrm>
              <a:off x="1733971" y="1629656"/>
              <a:ext cx="2133820" cy="21338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829182" y="1917127"/>
              <a:ext cx="1943398" cy="1815882"/>
            </a:xfrm>
            <a:prstGeom prst="rect">
              <a:avLst/>
            </a:prstGeom>
            <a:noFill/>
          </p:spPr>
          <p:txBody>
            <a:bodyPr wrap="square" rtlCol="0">
              <a:spAutoFit/>
            </a:bodyPr>
            <a:lstStyle/>
            <a:p>
              <a:pPr algn="ctr"/>
              <a:r>
                <a:rPr lang="zh-CN" altLang="en-US" sz="2800" b="1" dirty="0">
                  <a:solidFill>
                    <a:srgbClr val="E6E7E9"/>
                  </a:solidFill>
                  <a:latin typeface="方正粗黑宋简体" panose="02000000000000000000" pitchFamily="2" charset="-122"/>
                  <a:ea typeface="方正粗黑宋简体" panose="02000000000000000000" pitchFamily="2" charset="-122"/>
                </a:rPr>
                <a:t>调用</a:t>
              </a:r>
              <a:r>
                <a:rPr lang="en-US" altLang="zh-CN" sz="2800" b="1" dirty="0">
                  <a:solidFill>
                    <a:srgbClr val="E6E7E9"/>
                  </a:solidFill>
                  <a:latin typeface="方正粗黑宋简体" panose="02000000000000000000" pitchFamily="2" charset="-122"/>
                  <a:ea typeface="方正粗黑宋简体" panose="02000000000000000000" pitchFamily="2" charset="-122"/>
                </a:rPr>
                <a:t>C</a:t>
              </a:r>
              <a:r>
                <a:rPr lang="zh-CN" altLang="en-US" sz="2800" b="1" dirty="0">
                  <a:solidFill>
                    <a:srgbClr val="E6E7E9"/>
                  </a:solidFill>
                  <a:latin typeface="方正粗黑宋简体" panose="02000000000000000000" pitchFamily="2" charset="-122"/>
                  <a:ea typeface="方正粗黑宋简体" panose="02000000000000000000" pitchFamily="2" charset="-122"/>
                </a:rPr>
                <a:t>语言编译完成的静态链接</a:t>
              </a:r>
              <a:endParaRPr lang="zh-CN" altLang="en-US" sz="2800" b="1" dirty="0">
                <a:solidFill>
                  <a:srgbClr val="E6E7E9"/>
                </a:solidFill>
                <a:latin typeface="方正粗黑宋简体" panose="02000000000000000000" pitchFamily="2" charset="-122"/>
                <a:ea typeface="方正粗黑宋简体" panose="02000000000000000000" pitchFamily="2" charset="-122"/>
              </a:endParaRPr>
            </a:p>
          </p:txBody>
        </p:sp>
      </p:grpSp>
      <p:grpSp>
        <p:nvGrpSpPr>
          <p:cNvPr id="60" name="Group 59"/>
          <p:cNvGrpSpPr/>
          <p:nvPr/>
        </p:nvGrpSpPr>
        <p:grpSpPr>
          <a:xfrm>
            <a:off x="1733971" y="4238282"/>
            <a:ext cx="2133820" cy="2133820"/>
            <a:chOff x="1733971" y="4238282"/>
            <a:chExt cx="2133820" cy="2133820"/>
          </a:xfrm>
        </p:grpSpPr>
        <p:sp>
          <p:nvSpPr>
            <p:cNvPr id="33" name="Oval 32"/>
            <p:cNvSpPr/>
            <p:nvPr/>
          </p:nvSpPr>
          <p:spPr>
            <a:xfrm>
              <a:off x="1733971" y="4238282"/>
              <a:ext cx="2133820" cy="213382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843476" y="5052558"/>
              <a:ext cx="1943398" cy="523220"/>
            </a:xfrm>
            <a:prstGeom prst="rect">
              <a:avLst/>
            </a:prstGeom>
            <a:noFill/>
          </p:spPr>
          <p:txBody>
            <a:bodyPr wrap="square" rtlCol="0">
              <a:spAutoFit/>
            </a:bodyPr>
            <a:lstStyle/>
            <a:p>
              <a:pPr algn="ctr"/>
              <a:r>
                <a:rPr lang="zh-CN" altLang="en-US" sz="2800" b="1" dirty="0">
                  <a:solidFill>
                    <a:srgbClr val="E6E7E9"/>
                  </a:solidFill>
                  <a:latin typeface="方正粗黑宋简体" panose="02000000000000000000" pitchFamily="2" charset="-122"/>
                  <a:ea typeface="方正粗黑宋简体" panose="02000000000000000000" pitchFamily="2" charset="-122"/>
                </a:rPr>
                <a:t>模块集成</a:t>
              </a:r>
              <a:endParaRPr lang="zh-CN" altLang="en-US" sz="2800" b="1" dirty="0">
                <a:solidFill>
                  <a:srgbClr val="E6E7E9"/>
                </a:solidFill>
                <a:latin typeface="方正粗黑宋简体" panose="02000000000000000000" pitchFamily="2" charset="-122"/>
                <a:ea typeface="方正粗黑宋简体" panose="02000000000000000000" pitchFamily="2" charset="-122"/>
              </a:endParaRPr>
            </a:p>
          </p:txBody>
        </p:sp>
      </p:grpSp>
      <p:grpSp>
        <p:nvGrpSpPr>
          <p:cNvPr id="61" name="Group 60"/>
          <p:cNvGrpSpPr/>
          <p:nvPr/>
        </p:nvGrpSpPr>
        <p:grpSpPr>
          <a:xfrm>
            <a:off x="77744" y="2908620"/>
            <a:ext cx="1997944" cy="2077713"/>
            <a:chOff x="372235" y="3320011"/>
            <a:chExt cx="1361736" cy="1361736"/>
          </a:xfrm>
        </p:grpSpPr>
        <p:sp>
          <p:nvSpPr>
            <p:cNvPr id="38" name="Oval 37"/>
            <p:cNvSpPr/>
            <p:nvPr/>
          </p:nvSpPr>
          <p:spPr>
            <a:xfrm>
              <a:off x="372235" y="3320011"/>
              <a:ext cx="1361736" cy="1361736"/>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9404" y="3449750"/>
              <a:ext cx="1187397" cy="1190132"/>
            </a:xfrm>
            <a:prstGeom prst="rect">
              <a:avLst/>
            </a:prstGeom>
            <a:noFill/>
          </p:spPr>
          <p:txBody>
            <a:bodyPr wrap="square" rtlCol="0">
              <a:spAutoFit/>
            </a:bodyPr>
            <a:lstStyle/>
            <a:p>
              <a:pPr algn="ctr"/>
              <a:r>
                <a:rPr lang="zh-CN" altLang="en-US" sz="2800" b="1" dirty="0">
                  <a:solidFill>
                    <a:srgbClr val="E6E7E9"/>
                  </a:solidFill>
                  <a:latin typeface="方正粗黑宋简体" panose="02000000000000000000" pitchFamily="2" charset="-122"/>
                  <a:ea typeface="方正粗黑宋简体" panose="02000000000000000000" pitchFamily="2" charset="-122"/>
                </a:rPr>
                <a:t>在</a:t>
              </a:r>
              <a:r>
                <a:rPr lang="en-US" altLang="zh-CN" sz="2800" b="1" dirty="0">
                  <a:solidFill>
                    <a:srgbClr val="E6E7E9"/>
                  </a:solidFill>
                  <a:latin typeface="方正粗黑宋简体" panose="02000000000000000000" pitchFamily="2" charset="-122"/>
                  <a:ea typeface="方正粗黑宋简体" panose="02000000000000000000" pitchFamily="2" charset="-122"/>
                </a:rPr>
                <a:t>C</a:t>
              </a:r>
              <a:r>
                <a:rPr lang="zh-CN" altLang="en-US" sz="2800" b="1" dirty="0">
                  <a:solidFill>
                    <a:srgbClr val="E6E7E9"/>
                  </a:solidFill>
                  <a:latin typeface="方正粗黑宋简体" panose="02000000000000000000" pitchFamily="2" charset="-122"/>
                  <a:ea typeface="方正粗黑宋简体" panose="02000000000000000000" pitchFamily="2" charset="-122"/>
                </a:rPr>
                <a:t>中调用</a:t>
              </a:r>
              <a:r>
                <a:rPr lang="en-US" altLang="zh-CN" sz="2800" b="1" dirty="0">
                  <a:solidFill>
                    <a:srgbClr val="E6E7E9"/>
                  </a:solidFill>
                  <a:latin typeface="方正粗黑宋简体" panose="02000000000000000000" pitchFamily="2" charset="-122"/>
                  <a:ea typeface="方正粗黑宋简体" panose="02000000000000000000" pitchFamily="2" charset="-122"/>
                </a:rPr>
                <a:t>rust</a:t>
              </a:r>
              <a:r>
                <a:rPr lang="zh-CN" altLang="en-US" sz="2800" b="1" dirty="0">
                  <a:solidFill>
                    <a:srgbClr val="E6E7E9"/>
                  </a:solidFill>
                  <a:latin typeface="方正粗黑宋简体" panose="02000000000000000000" pitchFamily="2" charset="-122"/>
                  <a:ea typeface="方正粗黑宋简体" panose="02000000000000000000" pitchFamily="2" charset="-122"/>
                </a:rPr>
                <a:t>生成的静态链接</a:t>
              </a:r>
              <a:endParaRPr lang="zh-CN" altLang="en-US" sz="2800" b="1" dirty="0">
                <a:solidFill>
                  <a:srgbClr val="E6E7E9"/>
                </a:solidFill>
                <a:latin typeface="方正粗黑宋简体" panose="02000000000000000000" pitchFamily="2" charset="-122"/>
                <a:ea typeface="方正粗黑宋简体" panose="02000000000000000000" pitchFamily="2" charset="-122"/>
              </a:endParaRPr>
            </a:p>
          </p:txBody>
        </p:sp>
      </p:grpSp>
      <p:grpSp>
        <p:nvGrpSpPr>
          <p:cNvPr id="65" name="Group 64"/>
          <p:cNvGrpSpPr/>
          <p:nvPr/>
        </p:nvGrpSpPr>
        <p:grpSpPr>
          <a:xfrm>
            <a:off x="9188820" y="1833839"/>
            <a:ext cx="2349552" cy="734533"/>
            <a:chOff x="9188820" y="1588909"/>
            <a:chExt cx="2349552" cy="734533"/>
          </a:xfrm>
        </p:grpSpPr>
        <p:sp>
          <p:nvSpPr>
            <p:cNvPr id="42" name="TextBox 41"/>
            <p:cNvSpPr txBox="1"/>
            <p:nvPr/>
          </p:nvSpPr>
          <p:spPr>
            <a:xfrm>
              <a:off x="9188820" y="1588909"/>
              <a:ext cx="1767653" cy="461665"/>
            </a:xfrm>
            <a:prstGeom prst="rect">
              <a:avLst/>
            </a:prstGeom>
            <a:noFill/>
          </p:spPr>
          <p:txBody>
            <a:bodyPr wrap="square" rtlCol="0">
              <a:spAutoFit/>
            </a:bodyPr>
            <a:lstStyle/>
            <a:p>
              <a:r>
                <a:rPr lang="zh-CN" altLang="en-US" sz="2400" b="1" dirty="0">
                  <a:solidFill>
                    <a:srgbClr val="00B0F0"/>
                  </a:solidFill>
                  <a:latin typeface="Tw Cen MT" panose="020B0602020104020603" pitchFamily="34" charset="0"/>
                </a:rPr>
                <a:t>串行测试</a:t>
              </a:r>
              <a:endParaRPr lang="en-US" sz="2400" b="1" dirty="0">
                <a:solidFill>
                  <a:srgbClr val="00B0F0"/>
                </a:solidFill>
                <a:latin typeface="Tw Cen MT" panose="020B0602020104020603" pitchFamily="34" charset="0"/>
              </a:endParaRPr>
            </a:p>
          </p:txBody>
        </p:sp>
        <p:sp>
          <p:nvSpPr>
            <p:cNvPr id="43" name="TextBox 42"/>
            <p:cNvSpPr txBox="1"/>
            <p:nvPr/>
          </p:nvSpPr>
          <p:spPr>
            <a:xfrm>
              <a:off x="9188820" y="1954110"/>
              <a:ext cx="2349552" cy="369332"/>
            </a:xfrm>
            <a:prstGeom prst="rect">
              <a:avLst/>
            </a:prstGeom>
            <a:noFill/>
          </p:spPr>
          <p:txBody>
            <a:bodyPr wrap="square" rtlCol="0">
              <a:spAutoFit/>
            </a:bodyPr>
            <a:lstStyle/>
            <a:p>
              <a:endParaRPr lang="en-US" b="1" dirty="0">
                <a:solidFill>
                  <a:srgbClr val="A6A6A6"/>
                </a:solidFill>
                <a:latin typeface="Tw Cen MT" panose="020B0602020104020603" pitchFamily="34" charset="0"/>
              </a:endParaRPr>
            </a:p>
          </p:txBody>
        </p:sp>
      </p:grpSp>
      <p:grpSp>
        <p:nvGrpSpPr>
          <p:cNvPr id="66" name="Group 65"/>
          <p:cNvGrpSpPr/>
          <p:nvPr/>
        </p:nvGrpSpPr>
        <p:grpSpPr>
          <a:xfrm>
            <a:off x="9781697" y="3638716"/>
            <a:ext cx="2349552" cy="734533"/>
            <a:chOff x="9781697" y="3328469"/>
            <a:chExt cx="2349552" cy="734533"/>
          </a:xfrm>
        </p:grpSpPr>
        <p:sp>
          <p:nvSpPr>
            <p:cNvPr id="44" name="TextBox 43"/>
            <p:cNvSpPr txBox="1"/>
            <p:nvPr/>
          </p:nvSpPr>
          <p:spPr>
            <a:xfrm>
              <a:off x="9781697" y="3328469"/>
              <a:ext cx="1767653" cy="461665"/>
            </a:xfrm>
            <a:prstGeom prst="rect">
              <a:avLst/>
            </a:prstGeom>
            <a:noFill/>
          </p:spPr>
          <p:txBody>
            <a:bodyPr wrap="square" rtlCol="0">
              <a:spAutoFit/>
            </a:bodyPr>
            <a:lstStyle/>
            <a:p>
              <a:r>
                <a:rPr lang="zh-CN" altLang="en-US" sz="2400" b="1" dirty="0">
                  <a:solidFill>
                    <a:srgbClr val="00B0F0"/>
                  </a:solidFill>
                  <a:latin typeface="Tw Cen MT" panose="020B0602020104020603" pitchFamily="34" charset="0"/>
                </a:rPr>
                <a:t>并行测试</a:t>
              </a:r>
              <a:endParaRPr lang="en-US" sz="2400" b="1" dirty="0">
                <a:solidFill>
                  <a:srgbClr val="00B0F0"/>
                </a:solidFill>
                <a:latin typeface="Tw Cen MT" panose="020B0602020104020603" pitchFamily="34" charset="0"/>
              </a:endParaRPr>
            </a:p>
          </p:txBody>
        </p:sp>
        <p:sp>
          <p:nvSpPr>
            <p:cNvPr id="45" name="TextBox 44"/>
            <p:cNvSpPr txBox="1"/>
            <p:nvPr/>
          </p:nvSpPr>
          <p:spPr>
            <a:xfrm>
              <a:off x="9781697" y="3693670"/>
              <a:ext cx="2349552" cy="369332"/>
            </a:xfrm>
            <a:prstGeom prst="rect">
              <a:avLst/>
            </a:prstGeom>
            <a:noFill/>
          </p:spPr>
          <p:txBody>
            <a:bodyPr wrap="square" rtlCol="0">
              <a:spAutoFit/>
            </a:bodyPr>
            <a:lstStyle/>
            <a:p>
              <a:endParaRPr lang="en-US" b="1" dirty="0">
                <a:solidFill>
                  <a:srgbClr val="A6A6A6"/>
                </a:solidFill>
                <a:latin typeface="Tw Cen MT" panose="020B0602020104020603" pitchFamily="34" charset="0"/>
              </a:endParaRPr>
            </a:p>
          </p:txBody>
        </p:sp>
      </p:grpSp>
      <p:grpSp>
        <p:nvGrpSpPr>
          <p:cNvPr id="67" name="Group 66"/>
          <p:cNvGrpSpPr/>
          <p:nvPr/>
        </p:nvGrpSpPr>
        <p:grpSpPr>
          <a:xfrm>
            <a:off x="9188820" y="5338512"/>
            <a:ext cx="2349552" cy="461665"/>
            <a:chOff x="9188820" y="5338512"/>
            <a:chExt cx="2349552" cy="461665"/>
          </a:xfrm>
        </p:grpSpPr>
        <p:sp>
          <p:nvSpPr>
            <p:cNvPr id="48" name="TextBox 47"/>
            <p:cNvSpPr txBox="1"/>
            <p:nvPr/>
          </p:nvSpPr>
          <p:spPr>
            <a:xfrm>
              <a:off x="9188820" y="5338512"/>
              <a:ext cx="1767653" cy="461665"/>
            </a:xfrm>
            <a:prstGeom prst="rect">
              <a:avLst/>
            </a:prstGeom>
            <a:noFill/>
          </p:spPr>
          <p:txBody>
            <a:bodyPr wrap="square" rtlCol="0">
              <a:spAutoFit/>
            </a:bodyPr>
            <a:lstStyle/>
            <a:p>
              <a:r>
                <a:rPr lang="zh-CN" altLang="en-US" sz="2400" b="1" dirty="0">
                  <a:solidFill>
                    <a:srgbClr val="00B0F0"/>
                  </a:solidFill>
                  <a:latin typeface="Tw Cen MT" panose="020B0602020104020603" pitchFamily="34" charset="0"/>
                </a:rPr>
                <a:t>对比分析</a:t>
              </a:r>
              <a:endParaRPr lang="en-US" sz="2400" b="1" dirty="0">
                <a:solidFill>
                  <a:srgbClr val="00B0F0"/>
                </a:solidFill>
                <a:latin typeface="Tw Cen MT" panose="020B0602020104020603" pitchFamily="34" charset="0"/>
              </a:endParaRPr>
            </a:p>
          </p:txBody>
        </p:sp>
        <p:sp>
          <p:nvSpPr>
            <p:cNvPr id="49" name="TextBox 48"/>
            <p:cNvSpPr txBox="1"/>
            <p:nvPr/>
          </p:nvSpPr>
          <p:spPr>
            <a:xfrm>
              <a:off x="9188820" y="5426123"/>
              <a:ext cx="2349552" cy="369332"/>
            </a:xfrm>
            <a:prstGeom prst="rect">
              <a:avLst/>
            </a:prstGeom>
            <a:noFill/>
          </p:spPr>
          <p:txBody>
            <a:bodyPr wrap="square" rtlCol="0">
              <a:spAutoFit/>
            </a:bodyPr>
            <a:lstStyle/>
            <a:p>
              <a:endParaRPr lang="en-US" b="1" dirty="0">
                <a:solidFill>
                  <a:srgbClr val="A6A6A6"/>
                </a:solidFill>
                <a:latin typeface="Tw Cen MT" panose="020B0602020104020603" pitchFamily="34" charset="0"/>
              </a:endParaRPr>
            </a:p>
          </p:txBody>
        </p:sp>
      </p:grpSp>
      <p:grpSp>
        <p:nvGrpSpPr>
          <p:cNvPr id="63" name="Group 62"/>
          <p:cNvGrpSpPr/>
          <p:nvPr/>
        </p:nvGrpSpPr>
        <p:grpSpPr>
          <a:xfrm>
            <a:off x="8520429" y="3253462"/>
            <a:ext cx="1146212" cy="1146212"/>
            <a:chOff x="8520429" y="3253462"/>
            <a:chExt cx="1146212" cy="1146212"/>
          </a:xfrm>
        </p:grpSpPr>
        <p:sp>
          <p:nvSpPr>
            <p:cNvPr id="20" name="Oval 19"/>
            <p:cNvSpPr/>
            <p:nvPr/>
          </p:nvSpPr>
          <p:spPr>
            <a:xfrm>
              <a:off x="8520429" y="3253462"/>
              <a:ext cx="1146212" cy="1146212"/>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743653" y="3476686"/>
              <a:ext cx="699764" cy="699764"/>
            </a:xfrm>
            <a:prstGeom prst="rect">
              <a:avLst/>
            </a:prstGeom>
          </p:spPr>
        </p:pic>
      </p:grpSp>
      <p:grpSp>
        <p:nvGrpSpPr>
          <p:cNvPr id="62" name="Group 61"/>
          <p:cNvGrpSpPr/>
          <p:nvPr/>
        </p:nvGrpSpPr>
        <p:grpSpPr>
          <a:xfrm>
            <a:off x="7932233" y="1520592"/>
            <a:ext cx="1146212" cy="1146212"/>
            <a:chOff x="7932233" y="1520592"/>
            <a:chExt cx="1146212" cy="1146212"/>
          </a:xfrm>
        </p:grpSpPr>
        <p:sp>
          <p:nvSpPr>
            <p:cNvPr id="17" name="Oval 16"/>
            <p:cNvSpPr/>
            <p:nvPr/>
          </p:nvSpPr>
          <p:spPr>
            <a:xfrm>
              <a:off x="7932233" y="1520592"/>
              <a:ext cx="1146212" cy="114621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19711" y="1664946"/>
              <a:ext cx="771256" cy="771256"/>
            </a:xfrm>
            <a:prstGeom prst="rect">
              <a:avLst/>
            </a:prstGeom>
          </p:spPr>
        </p:pic>
      </p:grpSp>
      <p:grpSp>
        <p:nvGrpSpPr>
          <p:cNvPr id="64" name="Group 63"/>
          <p:cNvGrpSpPr/>
          <p:nvPr/>
        </p:nvGrpSpPr>
        <p:grpSpPr>
          <a:xfrm>
            <a:off x="7932233" y="4986332"/>
            <a:ext cx="1146212" cy="1146212"/>
            <a:chOff x="7932233" y="4986332"/>
            <a:chExt cx="1146212" cy="1146212"/>
          </a:xfrm>
        </p:grpSpPr>
        <p:sp>
          <p:nvSpPr>
            <p:cNvPr id="21" name="Oval 20"/>
            <p:cNvSpPr/>
            <p:nvPr/>
          </p:nvSpPr>
          <p:spPr>
            <a:xfrm>
              <a:off x="7932233" y="4986332"/>
              <a:ext cx="1146212" cy="1146212"/>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0476" y="5206278"/>
              <a:ext cx="706320" cy="706320"/>
            </a:xfrm>
            <a:prstGeom prst="rect">
              <a:avLst/>
            </a:prstGeom>
          </p:spPr>
        </p:pic>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p:cTn id="13" dur="500" fill="hold"/>
                                        <p:tgtEl>
                                          <p:spTgt spid="59"/>
                                        </p:tgtEl>
                                        <p:attrNameLst>
                                          <p:attrName>ppt_w</p:attrName>
                                        </p:attrNameLst>
                                      </p:cBhvr>
                                      <p:tavLst>
                                        <p:tav tm="0">
                                          <p:val>
                                            <p:fltVal val="0"/>
                                          </p:val>
                                        </p:tav>
                                        <p:tav tm="100000">
                                          <p:val>
                                            <p:strVal val="#ppt_w"/>
                                          </p:val>
                                        </p:tav>
                                      </p:tavLst>
                                    </p:anim>
                                    <p:anim calcmode="lin" valueType="num">
                                      <p:cBhvr>
                                        <p:cTn id="14" dur="500" fill="hold"/>
                                        <p:tgtEl>
                                          <p:spTgt spid="59"/>
                                        </p:tgtEl>
                                        <p:attrNameLst>
                                          <p:attrName>ppt_h</p:attrName>
                                        </p:attrNameLst>
                                      </p:cBhvr>
                                      <p:tavLst>
                                        <p:tav tm="0">
                                          <p:val>
                                            <p:fltVal val="0"/>
                                          </p:val>
                                        </p:tav>
                                        <p:tav tm="100000">
                                          <p:val>
                                            <p:strVal val="#ppt_h"/>
                                          </p:val>
                                        </p:tav>
                                      </p:tavLst>
                                    </p:anim>
                                    <p:animEffect transition="in" filter="fade">
                                      <p:cBhvr>
                                        <p:cTn id="15" dur="500"/>
                                        <p:tgtEl>
                                          <p:spTgt spid="5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p:cTn id="19" dur="500" fill="hold"/>
                                        <p:tgtEl>
                                          <p:spTgt spid="60"/>
                                        </p:tgtEl>
                                        <p:attrNameLst>
                                          <p:attrName>ppt_w</p:attrName>
                                        </p:attrNameLst>
                                      </p:cBhvr>
                                      <p:tavLst>
                                        <p:tav tm="0">
                                          <p:val>
                                            <p:fltVal val="0"/>
                                          </p:val>
                                        </p:tav>
                                        <p:tav tm="100000">
                                          <p:val>
                                            <p:strVal val="#ppt_w"/>
                                          </p:val>
                                        </p:tav>
                                      </p:tavLst>
                                    </p:anim>
                                    <p:anim calcmode="lin" valueType="num">
                                      <p:cBhvr>
                                        <p:cTn id="20" dur="500" fill="hold"/>
                                        <p:tgtEl>
                                          <p:spTgt spid="60"/>
                                        </p:tgtEl>
                                        <p:attrNameLst>
                                          <p:attrName>ppt_h</p:attrName>
                                        </p:attrNameLst>
                                      </p:cBhvr>
                                      <p:tavLst>
                                        <p:tav tm="0">
                                          <p:val>
                                            <p:fltVal val="0"/>
                                          </p:val>
                                        </p:tav>
                                        <p:tav tm="100000">
                                          <p:val>
                                            <p:strVal val="#ppt_h"/>
                                          </p:val>
                                        </p:tav>
                                      </p:tavLst>
                                    </p:anim>
                                    <p:animEffect transition="in" filter="fade">
                                      <p:cBhvr>
                                        <p:cTn id="21" dur="500"/>
                                        <p:tgtEl>
                                          <p:spTgt spid="60"/>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p:cTn id="25" dur="500" fill="hold"/>
                                        <p:tgtEl>
                                          <p:spTgt spid="61"/>
                                        </p:tgtEl>
                                        <p:attrNameLst>
                                          <p:attrName>ppt_w</p:attrName>
                                        </p:attrNameLst>
                                      </p:cBhvr>
                                      <p:tavLst>
                                        <p:tav tm="0">
                                          <p:val>
                                            <p:fltVal val="0"/>
                                          </p:val>
                                        </p:tav>
                                        <p:tav tm="100000">
                                          <p:val>
                                            <p:strVal val="#ppt_w"/>
                                          </p:val>
                                        </p:tav>
                                      </p:tavLst>
                                    </p:anim>
                                    <p:anim calcmode="lin" valueType="num">
                                      <p:cBhvr>
                                        <p:cTn id="26" dur="500" fill="hold"/>
                                        <p:tgtEl>
                                          <p:spTgt spid="61"/>
                                        </p:tgtEl>
                                        <p:attrNameLst>
                                          <p:attrName>ppt_h</p:attrName>
                                        </p:attrNameLst>
                                      </p:cBhvr>
                                      <p:tavLst>
                                        <p:tav tm="0">
                                          <p:val>
                                            <p:fltVal val="0"/>
                                          </p:val>
                                        </p:tav>
                                        <p:tav tm="100000">
                                          <p:val>
                                            <p:strVal val="#ppt_h"/>
                                          </p:val>
                                        </p:tav>
                                      </p:tavLst>
                                    </p:anim>
                                    <p:animEffect transition="in" filter="fade">
                                      <p:cBhvr>
                                        <p:cTn id="27" dur="500"/>
                                        <p:tgtEl>
                                          <p:spTgt spid="61"/>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62"/>
                                        </p:tgtEl>
                                        <p:attrNameLst>
                                          <p:attrName>style.visibility</p:attrName>
                                        </p:attrNameLst>
                                      </p:cBhvr>
                                      <p:to>
                                        <p:strVal val="visible"/>
                                      </p:to>
                                    </p:set>
                                    <p:anim calcmode="lin" valueType="num">
                                      <p:cBhvr>
                                        <p:cTn id="31" dur="500" fill="hold"/>
                                        <p:tgtEl>
                                          <p:spTgt spid="62"/>
                                        </p:tgtEl>
                                        <p:attrNameLst>
                                          <p:attrName>ppt_w</p:attrName>
                                        </p:attrNameLst>
                                      </p:cBhvr>
                                      <p:tavLst>
                                        <p:tav tm="0">
                                          <p:val>
                                            <p:fltVal val="0"/>
                                          </p:val>
                                        </p:tav>
                                        <p:tav tm="100000">
                                          <p:val>
                                            <p:strVal val="#ppt_w"/>
                                          </p:val>
                                        </p:tav>
                                      </p:tavLst>
                                    </p:anim>
                                    <p:anim calcmode="lin" valueType="num">
                                      <p:cBhvr>
                                        <p:cTn id="32" dur="500" fill="hold"/>
                                        <p:tgtEl>
                                          <p:spTgt spid="62"/>
                                        </p:tgtEl>
                                        <p:attrNameLst>
                                          <p:attrName>ppt_h</p:attrName>
                                        </p:attrNameLst>
                                      </p:cBhvr>
                                      <p:tavLst>
                                        <p:tav tm="0">
                                          <p:val>
                                            <p:fltVal val="0"/>
                                          </p:val>
                                        </p:tav>
                                        <p:tav tm="100000">
                                          <p:val>
                                            <p:strVal val="#ppt_h"/>
                                          </p:val>
                                        </p:tav>
                                      </p:tavLst>
                                    </p:anim>
                                    <p:animEffect transition="in" filter="fade">
                                      <p:cBhvr>
                                        <p:cTn id="33" dur="500"/>
                                        <p:tgtEl>
                                          <p:spTgt spid="62"/>
                                        </p:tgtEl>
                                      </p:cBhvr>
                                    </p:animEffect>
                                  </p:childTnLst>
                                </p:cTn>
                              </p:par>
                              <p:par>
                                <p:cTn id="34" presetID="2" presetClass="entr" presetSubtype="2" fill="hold" nodeType="withEffect">
                                  <p:stCondLst>
                                    <p:cond delay="250"/>
                                  </p:stCondLst>
                                  <p:childTnLst>
                                    <p:set>
                                      <p:cBhvr>
                                        <p:cTn id="35" dur="1" fill="hold">
                                          <p:stCondLst>
                                            <p:cond delay="0"/>
                                          </p:stCondLst>
                                        </p:cTn>
                                        <p:tgtEl>
                                          <p:spTgt spid="65"/>
                                        </p:tgtEl>
                                        <p:attrNameLst>
                                          <p:attrName>style.visibility</p:attrName>
                                        </p:attrNameLst>
                                      </p:cBhvr>
                                      <p:to>
                                        <p:strVal val="visible"/>
                                      </p:to>
                                    </p:set>
                                    <p:anim calcmode="lin" valueType="num">
                                      <p:cBhvr additive="base">
                                        <p:cTn id="36" dur="250" fill="hold"/>
                                        <p:tgtEl>
                                          <p:spTgt spid="65"/>
                                        </p:tgtEl>
                                        <p:attrNameLst>
                                          <p:attrName>ppt_x</p:attrName>
                                        </p:attrNameLst>
                                      </p:cBhvr>
                                      <p:tavLst>
                                        <p:tav tm="0">
                                          <p:val>
                                            <p:strVal val="1+#ppt_w/2"/>
                                          </p:val>
                                        </p:tav>
                                        <p:tav tm="100000">
                                          <p:val>
                                            <p:strVal val="#ppt_x"/>
                                          </p:val>
                                        </p:tav>
                                      </p:tavLst>
                                    </p:anim>
                                    <p:anim calcmode="lin" valueType="num">
                                      <p:cBhvr additive="base">
                                        <p:cTn id="37" dur="250" fill="hold"/>
                                        <p:tgtEl>
                                          <p:spTgt spid="65"/>
                                        </p:tgtEl>
                                        <p:attrNameLst>
                                          <p:attrName>ppt_y</p:attrName>
                                        </p:attrNameLst>
                                      </p:cBhvr>
                                      <p:tavLst>
                                        <p:tav tm="0">
                                          <p:val>
                                            <p:strVal val="#ppt_y"/>
                                          </p:val>
                                        </p:tav>
                                        <p:tav tm="100000">
                                          <p:val>
                                            <p:strVal val="#ppt_y"/>
                                          </p:val>
                                        </p:tav>
                                      </p:tavLst>
                                    </p:anim>
                                  </p:childTnLst>
                                </p:cTn>
                              </p:par>
                            </p:childTnLst>
                          </p:cTn>
                        </p:par>
                        <p:par>
                          <p:cTn id="38" fill="hold">
                            <p:stCondLst>
                              <p:cond delay="2500"/>
                            </p:stCondLst>
                            <p:childTnLst>
                              <p:par>
                                <p:cTn id="39" presetID="53" presetClass="entr" presetSubtype="16" fill="hold" nodeType="afterEffect">
                                  <p:stCondLst>
                                    <p:cond delay="0"/>
                                  </p:stCondLst>
                                  <p:childTnLst>
                                    <p:set>
                                      <p:cBhvr>
                                        <p:cTn id="40" dur="1" fill="hold">
                                          <p:stCondLst>
                                            <p:cond delay="0"/>
                                          </p:stCondLst>
                                        </p:cTn>
                                        <p:tgtEl>
                                          <p:spTgt spid="63"/>
                                        </p:tgtEl>
                                        <p:attrNameLst>
                                          <p:attrName>style.visibility</p:attrName>
                                        </p:attrNameLst>
                                      </p:cBhvr>
                                      <p:to>
                                        <p:strVal val="visible"/>
                                      </p:to>
                                    </p:set>
                                    <p:anim calcmode="lin" valueType="num">
                                      <p:cBhvr>
                                        <p:cTn id="41" dur="500" fill="hold"/>
                                        <p:tgtEl>
                                          <p:spTgt spid="63"/>
                                        </p:tgtEl>
                                        <p:attrNameLst>
                                          <p:attrName>ppt_w</p:attrName>
                                        </p:attrNameLst>
                                      </p:cBhvr>
                                      <p:tavLst>
                                        <p:tav tm="0">
                                          <p:val>
                                            <p:fltVal val="0"/>
                                          </p:val>
                                        </p:tav>
                                        <p:tav tm="100000">
                                          <p:val>
                                            <p:strVal val="#ppt_w"/>
                                          </p:val>
                                        </p:tav>
                                      </p:tavLst>
                                    </p:anim>
                                    <p:anim calcmode="lin" valueType="num">
                                      <p:cBhvr>
                                        <p:cTn id="42" dur="500" fill="hold"/>
                                        <p:tgtEl>
                                          <p:spTgt spid="63"/>
                                        </p:tgtEl>
                                        <p:attrNameLst>
                                          <p:attrName>ppt_h</p:attrName>
                                        </p:attrNameLst>
                                      </p:cBhvr>
                                      <p:tavLst>
                                        <p:tav tm="0">
                                          <p:val>
                                            <p:fltVal val="0"/>
                                          </p:val>
                                        </p:tav>
                                        <p:tav tm="100000">
                                          <p:val>
                                            <p:strVal val="#ppt_h"/>
                                          </p:val>
                                        </p:tav>
                                      </p:tavLst>
                                    </p:anim>
                                    <p:animEffect transition="in" filter="fade">
                                      <p:cBhvr>
                                        <p:cTn id="43" dur="500"/>
                                        <p:tgtEl>
                                          <p:spTgt spid="63"/>
                                        </p:tgtEl>
                                      </p:cBhvr>
                                    </p:animEffect>
                                  </p:childTnLst>
                                </p:cTn>
                              </p:par>
                              <p:par>
                                <p:cTn id="44" presetID="2" presetClass="entr" presetSubtype="2" fill="hold" nodeType="withEffect">
                                  <p:stCondLst>
                                    <p:cond delay="250"/>
                                  </p:stCondLst>
                                  <p:childTnLst>
                                    <p:set>
                                      <p:cBhvr>
                                        <p:cTn id="45" dur="1" fill="hold">
                                          <p:stCondLst>
                                            <p:cond delay="0"/>
                                          </p:stCondLst>
                                        </p:cTn>
                                        <p:tgtEl>
                                          <p:spTgt spid="66"/>
                                        </p:tgtEl>
                                        <p:attrNameLst>
                                          <p:attrName>style.visibility</p:attrName>
                                        </p:attrNameLst>
                                      </p:cBhvr>
                                      <p:to>
                                        <p:strVal val="visible"/>
                                      </p:to>
                                    </p:set>
                                    <p:anim calcmode="lin" valueType="num">
                                      <p:cBhvr additive="base">
                                        <p:cTn id="46" dur="250" fill="hold"/>
                                        <p:tgtEl>
                                          <p:spTgt spid="66"/>
                                        </p:tgtEl>
                                        <p:attrNameLst>
                                          <p:attrName>ppt_x</p:attrName>
                                        </p:attrNameLst>
                                      </p:cBhvr>
                                      <p:tavLst>
                                        <p:tav tm="0">
                                          <p:val>
                                            <p:strVal val="1+#ppt_w/2"/>
                                          </p:val>
                                        </p:tav>
                                        <p:tav tm="100000">
                                          <p:val>
                                            <p:strVal val="#ppt_x"/>
                                          </p:val>
                                        </p:tav>
                                      </p:tavLst>
                                    </p:anim>
                                    <p:anim calcmode="lin" valueType="num">
                                      <p:cBhvr additive="base">
                                        <p:cTn id="47" dur="250" fill="hold"/>
                                        <p:tgtEl>
                                          <p:spTgt spid="66"/>
                                        </p:tgtEl>
                                        <p:attrNameLst>
                                          <p:attrName>ppt_y</p:attrName>
                                        </p:attrNameLst>
                                      </p:cBhvr>
                                      <p:tavLst>
                                        <p:tav tm="0">
                                          <p:val>
                                            <p:strVal val="#ppt_y"/>
                                          </p:val>
                                        </p:tav>
                                        <p:tav tm="100000">
                                          <p:val>
                                            <p:strVal val="#ppt_y"/>
                                          </p:val>
                                        </p:tav>
                                      </p:tavLst>
                                    </p:anim>
                                  </p:childTnLst>
                                </p:cTn>
                              </p:par>
                            </p:childTnLst>
                          </p:cTn>
                        </p:par>
                        <p:par>
                          <p:cTn id="48" fill="hold">
                            <p:stCondLst>
                              <p:cond delay="3000"/>
                            </p:stCondLst>
                            <p:childTnLst>
                              <p:par>
                                <p:cTn id="49" presetID="53" presetClass="entr" presetSubtype="16" fill="hold" nodeType="afterEffect">
                                  <p:stCondLst>
                                    <p:cond delay="0"/>
                                  </p:stCondLst>
                                  <p:childTnLst>
                                    <p:set>
                                      <p:cBhvr>
                                        <p:cTn id="50" dur="1" fill="hold">
                                          <p:stCondLst>
                                            <p:cond delay="0"/>
                                          </p:stCondLst>
                                        </p:cTn>
                                        <p:tgtEl>
                                          <p:spTgt spid="64"/>
                                        </p:tgtEl>
                                        <p:attrNameLst>
                                          <p:attrName>style.visibility</p:attrName>
                                        </p:attrNameLst>
                                      </p:cBhvr>
                                      <p:to>
                                        <p:strVal val="visible"/>
                                      </p:to>
                                    </p:set>
                                    <p:anim calcmode="lin" valueType="num">
                                      <p:cBhvr>
                                        <p:cTn id="51" dur="500" fill="hold"/>
                                        <p:tgtEl>
                                          <p:spTgt spid="64"/>
                                        </p:tgtEl>
                                        <p:attrNameLst>
                                          <p:attrName>ppt_w</p:attrName>
                                        </p:attrNameLst>
                                      </p:cBhvr>
                                      <p:tavLst>
                                        <p:tav tm="0">
                                          <p:val>
                                            <p:fltVal val="0"/>
                                          </p:val>
                                        </p:tav>
                                        <p:tav tm="100000">
                                          <p:val>
                                            <p:strVal val="#ppt_w"/>
                                          </p:val>
                                        </p:tav>
                                      </p:tavLst>
                                    </p:anim>
                                    <p:anim calcmode="lin" valueType="num">
                                      <p:cBhvr>
                                        <p:cTn id="52" dur="500" fill="hold"/>
                                        <p:tgtEl>
                                          <p:spTgt spid="64"/>
                                        </p:tgtEl>
                                        <p:attrNameLst>
                                          <p:attrName>ppt_h</p:attrName>
                                        </p:attrNameLst>
                                      </p:cBhvr>
                                      <p:tavLst>
                                        <p:tav tm="0">
                                          <p:val>
                                            <p:fltVal val="0"/>
                                          </p:val>
                                        </p:tav>
                                        <p:tav tm="100000">
                                          <p:val>
                                            <p:strVal val="#ppt_h"/>
                                          </p:val>
                                        </p:tav>
                                      </p:tavLst>
                                    </p:anim>
                                    <p:animEffect transition="in" filter="fade">
                                      <p:cBhvr>
                                        <p:cTn id="53" dur="500"/>
                                        <p:tgtEl>
                                          <p:spTgt spid="64"/>
                                        </p:tgtEl>
                                      </p:cBhvr>
                                    </p:animEffect>
                                  </p:childTnLst>
                                </p:cTn>
                              </p:par>
                              <p:par>
                                <p:cTn id="54" presetID="2" presetClass="entr" presetSubtype="2" fill="hold" nodeType="withEffect">
                                  <p:stCondLst>
                                    <p:cond delay="250"/>
                                  </p:stCondLst>
                                  <p:childTnLst>
                                    <p:set>
                                      <p:cBhvr>
                                        <p:cTn id="55" dur="1" fill="hold">
                                          <p:stCondLst>
                                            <p:cond delay="0"/>
                                          </p:stCondLst>
                                        </p:cTn>
                                        <p:tgtEl>
                                          <p:spTgt spid="67"/>
                                        </p:tgtEl>
                                        <p:attrNameLst>
                                          <p:attrName>style.visibility</p:attrName>
                                        </p:attrNameLst>
                                      </p:cBhvr>
                                      <p:to>
                                        <p:strVal val="visible"/>
                                      </p:to>
                                    </p:set>
                                    <p:anim calcmode="lin" valueType="num">
                                      <p:cBhvr additive="base">
                                        <p:cTn id="56" dur="250" fill="hold"/>
                                        <p:tgtEl>
                                          <p:spTgt spid="67"/>
                                        </p:tgtEl>
                                        <p:attrNameLst>
                                          <p:attrName>ppt_x</p:attrName>
                                        </p:attrNameLst>
                                      </p:cBhvr>
                                      <p:tavLst>
                                        <p:tav tm="0">
                                          <p:val>
                                            <p:strVal val="1+#ppt_w/2"/>
                                          </p:val>
                                        </p:tav>
                                        <p:tav tm="100000">
                                          <p:val>
                                            <p:strVal val="#ppt_x"/>
                                          </p:val>
                                        </p:tav>
                                      </p:tavLst>
                                    </p:anim>
                                    <p:anim calcmode="lin" valueType="num">
                                      <p:cBhvr additive="base">
                                        <p:cTn id="57" dur="25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00B0F0"/>
                </a:solidFill>
                <a:latin typeface="方正粗黑宋简体" panose="02000000000000000000" pitchFamily="2" charset="-122"/>
                <a:ea typeface="方正粗黑宋简体" panose="02000000000000000000" pitchFamily="2" charset="-122"/>
              </a:rPr>
              <a:t>Rust</a:t>
            </a:r>
            <a:r>
              <a:rPr lang="zh-CN" altLang="en-US" dirty="0">
                <a:solidFill>
                  <a:srgbClr val="00B0F0"/>
                </a:solidFill>
                <a:latin typeface="方正粗黑宋简体" panose="02000000000000000000" pitchFamily="2" charset="-122"/>
                <a:ea typeface="方正粗黑宋简体" panose="02000000000000000000" pitchFamily="2" charset="-122"/>
              </a:rPr>
              <a:t>与</a:t>
            </a:r>
            <a:r>
              <a:rPr lang="en-US" altLang="zh-CN" dirty="0">
                <a:solidFill>
                  <a:srgbClr val="00B0F0"/>
                </a:solidFill>
                <a:latin typeface="方正粗黑宋简体" panose="02000000000000000000" pitchFamily="2" charset="-122"/>
                <a:ea typeface="方正粗黑宋简体" panose="02000000000000000000" pitchFamily="2" charset="-122"/>
              </a:rPr>
              <a:t>C</a:t>
            </a:r>
            <a:r>
              <a:rPr lang="zh-CN" altLang="en-US" dirty="0">
                <a:solidFill>
                  <a:srgbClr val="00B0F0"/>
                </a:solidFill>
                <a:latin typeface="方正粗黑宋简体" panose="02000000000000000000" pitchFamily="2" charset="-122"/>
                <a:ea typeface="方正粗黑宋简体" panose="02000000000000000000" pitchFamily="2" charset="-122"/>
              </a:rPr>
              <a:t>对接技术</a:t>
            </a:r>
            <a:endParaRPr dirty="0">
              <a:solidFill>
                <a:srgbClr val="00B0F0"/>
              </a:solidFill>
              <a:latin typeface="方正粗黑宋简体" panose="02000000000000000000" pitchFamily="2" charset="-122"/>
              <a:ea typeface="方正粗黑宋简体" panose="02000000000000000000" pitchFamily="2" charset="-122"/>
            </a:endParaRPr>
          </a:p>
        </p:txBody>
      </p:sp>
      <p:pic>
        <p:nvPicPr>
          <p:cNvPr id="3" name="图片 2"/>
          <p:cNvPicPr>
            <a:picLocks noChangeAspect="1"/>
          </p:cNvPicPr>
          <p:nvPr/>
        </p:nvPicPr>
        <p:blipFill>
          <a:blip r:embed="rId1"/>
          <a:stretch>
            <a:fillRect/>
          </a:stretch>
        </p:blipFill>
        <p:spPr>
          <a:xfrm>
            <a:off x="6782233" y="1383141"/>
            <a:ext cx="4816042" cy="5107128"/>
          </a:xfrm>
          <a:prstGeom prst="rect">
            <a:avLst/>
          </a:prstGeom>
        </p:spPr>
      </p:pic>
      <p:sp>
        <p:nvSpPr>
          <p:cNvPr id="16" name="文本框 15"/>
          <p:cNvSpPr txBox="1"/>
          <p:nvPr/>
        </p:nvSpPr>
        <p:spPr>
          <a:xfrm>
            <a:off x="3387089" y="1071466"/>
            <a:ext cx="5417820" cy="369332"/>
          </a:xfrm>
          <a:prstGeom prst="rect">
            <a:avLst/>
          </a:prstGeom>
          <a:noFill/>
        </p:spPr>
        <p:txBody>
          <a:bodyPr wrap="square" rtlCol="0">
            <a:spAutoFit/>
          </a:bodyPr>
          <a:lstStyle/>
          <a:p>
            <a:pPr algn="ctr"/>
            <a:r>
              <a:rPr lang="zh-CN" altLang="en-US" sz="1800" b="1" dirty="0">
                <a:solidFill>
                  <a:srgbClr val="006666"/>
                </a:solidFill>
                <a:latin typeface="方正粗黑宋简体" panose="02000000000000000000" pitchFamily="2" charset="-122"/>
                <a:ea typeface="方正粗黑宋简体" panose="02000000000000000000" pitchFamily="2" charset="-122"/>
              </a:rPr>
              <a:t>调用</a:t>
            </a:r>
            <a:r>
              <a:rPr lang="en-US" altLang="zh-CN" sz="1800" b="1" dirty="0">
                <a:solidFill>
                  <a:srgbClr val="006666"/>
                </a:solidFill>
                <a:latin typeface="方正粗黑宋简体" panose="02000000000000000000" pitchFamily="2" charset="-122"/>
                <a:ea typeface="方正粗黑宋简体" panose="02000000000000000000" pitchFamily="2" charset="-122"/>
              </a:rPr>
              <a:t>C</a:t>
            </a:r>
            <a:r>
              <a:rPr lang="zh-CN" altLang="en-US" sz="1800" b="1" dirty="0">
                <a:solidFill>
                  <a:srgbClr val="006666"/>
                </a:solidFill>
                <a:latin typeface="方正粗黑宋简体" panose="02000000000000000000" pitchFamily="2" charset="-122"/>
                <a:ea typeface="方正粗黑宋简体" panose="02000000000000000000" pitchFamily="2" charset="-122"/>
              </a:rPr>
              <a:t>头文件里面的函数</a:t>
            </a:r>
            <a:endParaRPr lang="en-US" altLang="zh-CN" sz="1800" b="1" dirty="0">
              <a:solidFill>
                <a:srgbClr val="006666"/>
              </a:solidFill>
              <a:latin typeface="方正粗黑宋简体" panose="02000000000000000000" pitchFamily="2" charset="-122"/>
              <a:ea typeface="方正粗黑宋简体" panose="02000000000000000000" pitchFamily="2" charset="-122"/>
            </a:endParaRPr>
          </a:p>
        </p:txBody>
      </p:sp>
      <p:grpSp>
        <p:nvGrpSpPr>
          <p:cNvPr id="2" name="Group 4"/>
          <p:cNvGrpSpPr/>
          <p:nvPr/>
        </p:nvGrpSpPr>
        <p:grpSpPr>
          <a:xfrm>
            <a:off x="5390948" y="842412"/>
            <a:ext cx="1434489" cy="190500"/>
            <a:chOff x="4679586" y="878988"/>
            <a:chExt cx="1434489" cy="190500"/>
          </a:xfrm>
        </p:grpSpPr>
        <p:sp>
          <p:nvSpPr>
            <p:cNvPr id="4" name="Oval 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图片 8"/>
          <p:cNvPicPr>
            <a:picLocks noChangeAspect="1"/>
          </p:cNvPicPr>
          <p:nvPr/>
        </p:nvPicPr>
        <p:blipFill>
          <a:blip r:embed="rId2"/>
          <a:stretch>
            <a:fillRect/>
          </a:stretch>
        </p:blipFill>
        <p:spPr>
          <a:xfrm>
            <a:off x="37465" y="1478915"/>
            <a:ext cx="6527165" cy="1339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78"/>
                                        </p:tgtEl>
                                        <p:attrNameLst>
                                          <p:attrName>style.visibility</p:attrName>
                                        </p:attrNameLst>
                                      </p:cBhvr>
                                      <p:to>
                                        <p:strVal val="visible"/>
                                      </p:to>
                                    </p:set>
                                    <p:anim calcmode="lin" valueType="num">
                                      <p:cBhvr additive="base">
                                        <p:cTn id="7" dur="500" fill="hold"/>
                                        <p:tgtEl>
                                          <p:spTgt spid="878"/>
                                        </p:tgtEl>
                                        <p:attrNameLst>
                                          <p:attrName>ppt_x</p:attrName>
                                        </p:attrNameLst>
                                      </p:cBhvr>
                                      <p:tavLst>
                                        <p:tav tm="0">
                                          <p:val>
                                            <p:strVal val="#ppt_x"/>
                                          </p:val>
                                        </p:tav>
                                        <p:tav tm="100000">
                                          <p:val>
                                            <p:strVal val="#ppt_x"/>
                                          </p:val>
                                        </p:tav>
                                      </p:tavLst>
                                    </p:anim>
                                    <p:anim calcmode="lin" valueType="num">
                                      <p:cBhvr additive="base">
                                        <p:cTn id="8" dur="500" fill="hold"/>
                                        <p:tgtEl>
                                          <p:spTgt spid="878"/>
                                        </p:tgtEl>
                                        <p:attrNameLst>
                                          <p:attrName>ppt_y</p:attrName>
                                        </p:attrNameLst>
                                      </p:cBhvr>
                                      <p:tavLst>
                                        <p:tav tm="0">
                                          <p:val>
                                            <p:strVal val="1+#ppt_h/2"/>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42" presetClass="entr" presetSubtype="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00B0F0"/>
                </a:solidFill>
                <a:latin typeface="方正粗黑宋简体" panose="02000000000000000000" pitchFamily="2" charset="-122"/>
                <a:ea typeface="方正粗黑宋简体" panose="02000000000000000000" pitchFamily="2" charset="-122"/>
              </a:rPr>
              <a:t>Rust</a:t>
            </a:r>
            <a:r>
              <a:rPr lang="zh-CN" altLang="en-US" dirty="0">
                <a:solidFill>
                  <a:srgbClr val="00B0F0"/>
                </a:solidFill>
                <a:latin typeface="方正粗黑宋简体" panose="02000000000000000000" pitchFamily="2" charset="-122"/>
                <a:ea typeface="方正粗黑宋简体" panose="02000000000000000000" pitchFamily="2" charset="-122"/>
              </a:rPr>
              <a:t>与</a:t>
            </a:r>
            <a:r>
              <a:rPr lang="en-US" altLang="zh-CN" dirty="0">
                <a:solidFill>
                  <a:srgbClr val="00B0F0"/>
                </a:solidFill>
                <a:latin typeface="方正粗黑宋简体" panose="02000000000000000000" pitchFamily="2" charset="-122"/>
                <a:ea typeface="方正粗黑宋简体" panose="02000000000000000000" pitchFamily="2" charset="-122"/>
              </a:rPr>
              <a:t>C</a:t>
            </a:r>
            <a:r>
              <a:rPr lang="zh-CN" altLang="en-US" dirty="0">
                <a:solidFill>
                  <a:srgbClr val="00B0F0"/>
                </a:solidFill>
                <a:latin typeface="方正粗黑宋简体" panose="02000000000000000000" pitchFamily="2" charset="-122"/>
                <a:ea typeface="方正粗黑宋简体" panose="02000000000000000000" pitchFamily="2" charset="-122"/>
              </a:rPr>
              <a:t>对接技术</a:t>
            </a:r>
            <a:endParaRPr dirty="0">
              <a:solidFill>
                <a:srgbClr val="00B0F0"/>
              </a:solidFill>
              <a:latin typeface="方正粗黑宋简体" panose="02000000000000000000" pitchFamily="2" charset="-122"/>
              <a:ea typeface="方正粗黑宋简体" panose="02000000000000000000" pitchFamily="2" charset="-122"/>
            </a:endParaRPr>
          </a:p>
        </p:txBody>
      </p:sp>
      <p:sp>
        <p:nvSpPr>
          <p:cNvPr id="16" name="文本框 15"/>
          <p:cNvSpPr txBox="1"/>
          <p:nvPr/>
        </p:nvSpPr>
        <p:spPr>
          <a:xfrm>
            <a:off x="4395736" y="980533"/>
            <a:ext cx="3400527" cy="369332"/>
          </a:xfrm>
          <a:prstGeom prst="rect">
            <a:avLst/>
          </a:prstGeom>
          <a:noFill/>
        </p:spPr>
        <p:txBody>
          <a:bodyPr wrap="square" rtlCol="0">
            <a:spAutoFit/>
          </a:bodyPr>
          <a:lstStyle/>
          <a:p>
            <a:r>
              <a:rPr lang="zh-CN" altLang="en-US" b="1" dirty="0">
                <a:solidFill>
                  <a:srgbClr val="006666"/>
                </a:solidFill>
              </a:rPr>
              <a:t>调用</a:t>
            </a:r>
            <a:r>
              <a:rPr lang="en-US" altLang="zh-CN" b="1" dirty="0">
                <a:solidFill>
                  <a:srgbClr val="006666"/>
                </a:solidFill>
              </a:rPr>
              <a:t>C</a:t>
            </a:r>
            <a:r>
              <a:rPr lang="zh-CN" altLang="en-US" b="1" dirty="0">
                <a:solidFill>
                  <a:srgbClr val="006666"/>
                </a:solidFill>
              </a:rPr>
              <a:t>语言编译完成的静态链接</a:t>
            </a:r>
            <a:endParaRPr lang="zh-CN" altLang="en-US" b="1" dirty="0">
              <a:solidFill>
                <a:srgbClr val="006666"/>
              </a:solidFill>
            </a:endParaRPr>
          </a:p>
        </p:txBody>
      </p:sp>
      <p:pic>
        <p:nvPicPr>
          <p:cNvPr id="4" name="图片 3"/>
          <p:cNvPicPr>
            <a:picLocks noChangeAspect="1"/>
          </p:cNvPicPr>
          <p:nvPr/>
        </p:nvPicPr>
        <p:blipFill>
          <a:blip r:embed="rId1"/>
          <a:stretch>
            <a:fillRect/>
          </a:stretch>
        </p:blipFill>
        <p:spPr>
          <a:xfrm>
            <a:off x="2206823" y="1466904"/>
            <a:ext cx="3314700" cy="5033433"/>
          </a:xfrm>
          <a:prstGeom prst="rect">
            <a:avLst/>
          </a:prstGeom>
        </p:spPr>
      </p:pic>
      <p:pic>
        <p:nvPicPr>
          <p:cNvPr id="6" name="图片 5"/>
          <p:cNvPicPr>
            <a:picLocks noChangeAspect="1"/>
          </p:cNvPicPr>
          <p:nvPr/>
        </p:nvPicPr>
        <p:blipFill>
          <a:blip r:embed="rId2"/>
          <a:stretch>
            <a:fillRect/>
          </a:stretch>
        </p:blipFill>
        <p:spPr>
          <a:xfrm>
            <a:off x="6316149" y="1674738"/>
            <a:ext cx="5022412" cy="4617763"/>
          </a:xfrm>
          <a:prstGeom prst="rect">
            <a:avLst/>
          </a:prstGeom>
        </p:spPr>
      </p:pic>
      <p:grpSp>
        <p:nvGrpSpPr>
          <p:cNvPr id="2" name="Group 4"/>
          <p:cNvGrpSpPr/>
          <p:nvPr/>
        </p:nvGrpSpPr>
        <p:grpSpPr>
          <a:xfrm>
            <a:off x="5390948" y="842412"/>
            <a:ext cx="1434489" cy="190500"/>
            <a:chOff x="4679586" y="878988"/>
            <a:chExt cx="1434489" cy="190500"/>
          </a:xfrm>
        </p:grpSpPr>
        <p:sp>
          <p:nvSpPr>
            <p:cNvPr id="3" name="Oval 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00B0F0"/>
                </a:solidFill>
                <a:latin typeface="方正粗黑宋简体" panose="02000000000000000000" pitchFamily="2" charset="-122"/>
                <a:ea typeface="方正粗黑宋简体" panose="02000000000000000000" pitchFamily="2" charset="-122"/>
              </a:rPr>
              <a:t>Rust</a:t>
            </a:r>
            <a:r>
              <a:rPr lang="zh-CN" altLang="en-US" dirty="0">
                <a:solidFill>
                  <a:srgbClr val="00B0F0"/>
                </a:solidFill>
                <a:latin typeface="方正粗黑宋简体" panose="02000000000000000000" pitchFamily="2" charset="-122"/>
                <a:ea typeface="方正粗黑宋简体" panose="02000000000000000000" pitchFamily="2" charset="-122"/>
              </a:rPr>
              <a:t>与</a:t>
            </a:r>
            <a:r>
              <a:rPr lang="en-US" altLang="zh-CN" dirty="0">
                <a:solidFill>
                  <a:srgbClr val="00B0F0"/>
                </a:solidFill>
                <a:latin typeface="方正粗黑宋简体" panose="02000000000000000000" pitchFamily="2" charset="-122"/>
                <a:ea typeface="方正粗黑宋简体" panose="02000000000000000000" pitchFamily="2" charset="-122"/>
              </a:rPr>
              <a:t>C</a:t>
            </a:r>
            <a:r>
              <a:rPr lang="zh-CN" altLang="en-US" dirty="0">
                <a:solidFill>
                  <a:srgbClr val="00B0F0"/>
                </a:solidFill>
                <a:latin typeface="方正粗黑宋简体" panose="02000000000000000000" pitchFamily="2" charset="-122"/>
                <a:ea typeface="方正粗黑宋简体" panose="02000000000000000000" pitchFamily="2" charset="-122"/>
              </a:rPr>
              <a:t>对接技术</a:t>
            </a:r>
            <a:endParaRPr dirty="0">
              <a:solidFill>
                <a:srgbClr val="00B0F0"/>
              </a:solidFill>
              <a:latin typeface="方正粗黑宋简体" panose="02000000000000000000" pitchFamily="2" charset="-122"/>
              <a:ea typeface="方正粗黑宋简体" panose="02000000000000000000" pitchFamily="2" charset="-122"/>
            </a:endParaRPr>
          </a:p>
        </p:txBody>
      </p:sp>
      <p:sp>
        <p:nvSpPr>
          <p:cNvPr id="16" name="文本框 15"/>
          <p:cNvSpPr txBox="1"/>
          <p:nvPr/>
        </p:nvSpPr>
        <p:spPr>
          <a:xfrm>
            <a:off x="4395736" y="980533"/>
            <a:ext cx="3400527" cy="369332"/>
          </a:xfrm>
          <a:prstGeom prst="rect">
            <a:avLst/>
          </a:prstGeom>
          <a:noFill/>
        </p:spPr>
        <p:txBody>
          <a:bodyPr wrap="square" rtlCol="0">
            <a:spAutoFit/>
          </a:bodyPr>
          <a:lstStyle/>
          <a:p>
            <a:r>
              <a:rPr lang="zh-CN" altLang="en-US" b="1" dirty="0">
                <a:solidFill>
                  <a:srgbClr val="006666"/>
                </a:solidFill>
              </a:rPr>
              <a:t>调用</a:t>
            </a:r>
            <a:r>
              <a:rPr lang="en-US" altLang="zh-CN" b="1" dirty="0">
                <a:solidFill>
                  <a:srgbClr val="006666"/>
                </a:solidFill>
              </a:rPr>
              <a:t>C</a:t>
            </a:r>
            <a:r>
              <a:rPr lang="zh-CN" altLang="en-US" b="1" dirty="0">
                <a:solidFill>
                  <a:srgbClr val="006666"/>
                </a:solidFill>
              </a:rPr>
              <a:t>语言编译完成的静态链接</a:t>
            </a:r>
            <a:endParaRPr lang="zh-CN" altLang="en-US" b="1" dirty="0">
              <a:solidFill>
                <a:srgbClr val="006666"/>
              </a:solidFill>
            </a:endParaRPr>
          </a:p>
        </p:txBody>
      </p:sp>
      <p:pic>
        <p:nvPicPr>
          <p:cNvPr id="3" name="图片 2"/>
          <p:cNvPicPr>
            <a:picLocks noChangeAspect="1"/>
          </p:cNvPicPr>
          <p:nvPr/>
        </p:nvPicPr>
        <p:blipFill>
          <a:blip r:embed="rId1"/>
          <a:stretch>
            <a:fillRect/>
          </a:stretch>
        </p:blipFill>
        <p:spPr>
          <a:xfrm>
            <a:off x="826504" y="1603403"/>
            <a:ext cx="5094235" cy="4536657"/>
          </a:xfrm>
          <a:prstGeom prst="rect">
            <a:avLst/>
          </a:prstGeom>
        </p:spPr>
      </p:pic>
      <p:pic>
        <p:nvPicPr>
          <p:cNvPr id="7" name="图片 6"/>
          <p:cNvPicPr>
            <a:picLocks noChangeAspect="1"/>
          </p:cNvPicPr>
          <p:nvPr/>
        </p:nvPicPr>
        <p:blipFill>
          <a:blip r:embed="rId2"/>
          <a:stretch>
            <a:fillRect/>
          </a:stretch>
        </p:blipFill>
        <p:spPr>
          <a:xfrm>
            <a:off x="6972871" y="1603403"/>
            <a:ext cx="4649136" cy="4536657"/>
          </a:xfrm>
          <a:prstGeom prst="rect">
            <a:avLst/>
          </a:prstGeom>
        </p:spPr>
      </p:pic>
      <p:grpSp>
        <p:nvGrpSpPr>
          <p:cNvPr id="2" name="Group 4"/>
          <p:cNvGrpSpPr/>
          <p:nvPr/>
        </p:nvGrpSpPr>
        <p:grpSpPr>
          <a:xfrm>
            <a:off x="5390948" y="842412"/>
            <a:ext cx="1434489" cy="190500"/>
            <a:chOff x="4679586" y="878988"/>
            <a:chExt cx="1434489" cy="190500"/>
          </a:xfrm>
        </p:grpSpPr>
        <p:sp>
          <p:nvSpPr>
            <p:cNvPr id="4" name="Oval 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00B0F0"/>
                </a:solidFill>
                <a:latin typeface="方正粗黑宋简体" panose="02000000000000000000" pitchFamily="2" charset="-122"/>
                <a:ea typeface="方正粗黑宋简体" panose="02000000000000000000" pitchFamily="2" charset="-122"/>
              </a:rPr>
              <a:t>Rust</a:t>
            </a:r>
            <a:r>
              <a:rPr lang="zh-CN" altLang="en-US" dirty="0">
                <a:solidFill>
                  <a:srgbClr val="00B0F0"/>
                </a:solidFill>
                <a:latin typeface="方正粗黑宋简体" panose="02000000000000000000" pitchFamily="2" charset="-122"/>
                <a:ea typeface="方正粗黑宋简体" panose="02000000000000000000" pitchFamily="2" charset="-122"/>
              </a:rPr>
              <a:t>与</a:t>
            </a:r>
            <a:r>
              <a:rPr lang="en-US" altLang="zh-CN" dirty="0">
                <a:solidFill>
                  <a:srgbClr val="00B0F0"/>
                </a:solidFill>
                <a:latin typeface="方正粗黑宋简体" panose="02000000000000000000" pitchFamily="2" charset="-122"/>
                <a:ea typeface="方正粗黑宋简体" panose="02000000000000000000" pitchFamily="2" charset="-122"/>
              </a:rPr>
              <a:t>C</a:t>
            </a:r>
            <a:r>
              <a:rPr lang="zh-CN" altLang="en-US" dirty="0">
                <a:solidFill>
                  <a:srgbClr val="00B0F0"/>
                </a:solidFill>
                <a:latin typeface="方正粗黑宋简体" panose="02000000000000000000" pitchFamily="2" charset="-122"/>
                <a:ea typeface="方正粗黑宋简体" panose="02000000000000000000" pitchFamily="2" charset="-122"/>
              </a:rPr>
              <a:t>对接技术</a:t>
            </a:r>
            <a:endParaRPr dirty="0">
              <a:solidFill>
                <a:srgbClr val="00B0F0"/>
              </a:solidFill>
              <a:latin typeface="方正粗黑宋简体" panose="02000000000000000000" pitchFamily="2" charset="-122"/>
              <a:ea typeface="方正粗黑宋简体" panose="02000000000000000000" pitchFamily="2" charset="-122"/>
            </a:endParaRPr>
          </a:p>
        </p:txBody>
      </p:sp>
      <p:sp>
        <p:nvSpPr>
          <p:cNvPr id="16" name="文本框 15"/>
          <p:cNvSpPr txBox="1"/>
          <p:nvPr/>
        </p:nvSpPr>
        <p:spPr>
          <a:xfrm>
            <a:off x="4154684" y="980533"/>
            <a:ext cx="3882632" cy="369332"/>
          </a:xfrm>
          <a:prstGeom prst="rect">
            <a:avLst/>
          </a:prstGeom>
          <a:noFill/>
        </p:spPr>
        <p:txBody>
          <a:bodyPr wrap="square" rtlCol="0">
            <a:spAutoFit/>
          </a:bodyPr>
          <a:lstStyle/>
          <a:p>
            <a:r>
              <a:rPr lang="zh-CN" altLang="en-US" b="1" dirty="0">
                <a:solidFill>
                  <a:srgbClr val="006666"/>
                </a:solidFill>
              </a:rPr>
              <a:t>在</a:t>
            </a:r>
            <a:r>
              <a:rPr lang="en-US" altLang="zh-CN" b="1" dirty="0">
                <a:solidFill>
                  <a:srgbClr val="006666"/>
                </a:solidFill>
              </a:rPr>
              <a:t>C</a:t>
            </a:r>
            <a:r>
              <a:rPr lang="zh-CN" altLang="en-US" b="1" dirty="0">
                <a:solidFill>
                  <a:srgbClr val="006666"/>
                </a:solidFill>
              </a:rPr>
              <a:t>程序中调用</a:t>
            </a:r>
            <a:r>
              <a:rPr lang="en-US" altLang="zh-CN" b="1" dirty="0">
                <a:solidFill>
                  <a:srgbClr val="006666"/>
                </a:solidFill>
              </a:rPr>
              <a:t>rust</a:t>
            </a:r>
            <a:r>
              <a:rPr lang="zh-CN" altLang="en-US" b="1" dirty="0">
                <a:solidFill>
                  <a:srgbClr val="006666"/>
                </a:solidFill>
              </a:rPr>
              <a:t>生成的静态链接</a:t>
            </a:r>
            <a:endParaRPr lang="zh-CN" altLang="en-US" b="1" dirty="0">
              <a:solidFill>
                <a:srgbClr val="006666"/>
              </a:solidFill>
            </a:endParaRPr>
          </a:p>
        </p:txBody>
      </p:sp>
      <p:pic>
        <p:nvPicPr>
          <p:cNvPr id="4" name="图片 3"/>
          <p:cNvPicPr>
            <a:picLocks noChangeAspect="1"/>
          </p:cNvPicPr>
          <p:nvPr/>
        </p:nvPicPr>
        <p:blipFill>
          <a:blip r:embed="rId1"/>
          <a:stretch>
            <a:fillRect/>
          </a:stretch>
        </p:blipFill>
        <p:spPr>
          <a:xfrm>
            <a:off x="381832" y="1439987"/>
            <a:ext cx="5531653" cy="5154636"/>
          </a:xfrm>
          <a:prstGeom prst="rect">
            <a:avLst/>
          </a:prstGeom>
        </p:spPr>
      </p:pic>
      <p:pic>
        <p:nvPicPr>
          <p:cNvPr id="6" name="图片 5"/>
          <p:cNvPicPr>
            <a:picLocks noChangeAspect="1"/>
          </p:cNvPicPr>
          <p:nvPr/>
        </p:nvPicPr>
        <p:blipFill>
          <a:blip r:embed="rId2"/>
          <a:stretch>
            <a:fillRect/>
          </a:stretch>
        </p:blipFill>
        <p:spPr>
          <a:xfrm>
            <a:off x="6096000" y="1439987"/>
            <a:ext cx="5954493" cy="5154636"/>
          </a:xfrm>
          <a:prstGeom prst="rect">
            <a:avLst/>
          </a:prstGeom>
        </p:spPr>
      </p:pic>
      <p:grpSp>
        <p:nvGrpSpPr>
          <p:cNvPr id="8" name="Group 4"/>
          <p:cNvGrpSpPr/>
          <p:nvPr/>
        </p:nvGrpSpPr>
        <p:grpSpPr>
          <a:xfrm>
            <a:off x="5390948" y="842412"/>
            <a:ext cx="1434489" cy="190500"/>
            <a:chOff x="4679586" y="878988"/>
            <a:chExt cx="1434489" cy="190500"/>
          </a:xfrm>
        </p:grpSpPr>
        <p:sp>
          <p:nvSpPr>
            <p:cNvPr id="9" name="Oval 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advantage</a:t>
              </a:r>
              <a:endParaRPr lang="en-US" altLang="zh-CN" sz="28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8798784" y="0"/>
            <a:ext cx="11447503" cy="6858000"/>
            <a:chOff x="213096" y="0"/>
            <a:chExt cx="11447503"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thoughts</a:t>
              </a:r>
              <a:endParaRPr lang="en-US" altLang="zh-CN" sz="36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7847639" y="0"/>
            <a:ext cx="9961092" cy="6858000"/>
            <a:chOff x="491575" y="0"/>
            <a:chExt cx="9961092"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p:cNvGrpSpPr/>
          <p:nvPr/>
        </p:nvGrpSpPr>
        <p:grpSpPr>
          <a:xfrm>
            <a:off x="-7985197" y="0"/>
            <a:ext cx="9574094" cy="6858000"/>
            <a:chOff x="491575" y="0"/>
            <a:chExt cx="9574094" cy="6858000"/>
          </a:xfrm>
        </p:grpSpPr>
        <p:sp>
          <p:nvSpPr>
            <p:cNvPr id="66" name="Rectangle 6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p:cNvSpPr txBox="1"/>
            <p:nvPr/>
          </p:nvSpPr>
          <p:spPr>
            <a:xfrm rot="16200000">
              <a:off x="8746452" y="3189607"/>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69" name="Picture 6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a:off x="-7638543" y="-1"/>
            <a:ext cx="8692332" cy="6858000"/>
            <a:chOff x="718505" y="-1"/>
            <a:chExt cx="8692332" cy="6858000"/>
          </a:xfrm>
        </p:grpSpPr>
        <p:sp>
          <p:nvSpPr>
            <p:cNvPr id="72" name="Rectangle 71"/>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189608"/>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choices(1)</a:t>
              </a:r>
              <a:endParaRPr lang="en-US" altLang="zh-CN" sz="36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5082" y="-1"/>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189607"/>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choices(2)</a:t>
              </a:r>
              <a:endParaRPr lang="en-US" altLang="zh-CN" sz="36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2" name="Group 81"/>
          <p:cNvGrpSpPr/>
          <p:nvPr/>
        </p:nvGrpSpPr>
        <p:grpSpPr>
          <a:xfrm>
            <a:off x="3863790" y="946845"/>
            <a:ext cx="6791600" cy="1753232"/>
            <a:chOff x="3017811" y="486697"/>
            <a:chExt cx="6791600" cy="1753232"/>
          </a:xfrm>
        </p:grpSpPr>
        <p:sp>
          <p:nvSpPr>
            <p:cNvPr id="3" name="TextBox 82"/>
            <p:cNvSpPr txBox="1"/>
            <p:nvPr/>
          </p:nvSpPr>
          <p:spPr>
            <a:xfrm>
              <a:off x="3228160" y="486697"/>
              <a:ext cx="6505147" cy="584775"/>
            </a:xfrm>
            <a:prstGeom prst="rect">
              <a:avLst/>
            </a:prstGeom>
            <a:noFill/>
          </p:spPr>
          <p:txBody>
            <a:bodyPr wrap="square" rtlCol="0">
              <a:spAutoFit/>
            </a:bodyPr>
            <a:lstStyle/>
            <a:p>
              <a:pPr algn="ctr"/>
              <a:r>
                <a:rPr lang="en-US" altLang="zh-CN" sz="3200" dirty="0">
                  <a:solidFill>
                    <a:srgbClr val="03A1A4"/>
                  </a:solidFill>
                  <a:ea typeface="方正粗黑宋简体" panose="02000000000000000000" pitchFamily="2" charset="-122"/>
                </a:rPr>
                <a:t>Rust</a:t>
              </a:r>
              <a:r>
                <a:rPr lang="zh-CN" altLang="en-US" sz="3200" dirty="0">
                  <a:solidFill>
                    <a:srgbClr val="03A1A4"/>
                  </a:solidFill>
                  <a:ea typeface="方正粗黑宋简体" panose="02000000000000000000" pitchFamily="2" charset="-122"/>
                </a:rPr>
                <a:t>是内存安全的系统级编程语言</a:t>
              </a:r>
              <a:endParaRPr lang="en-US" sz="3200" dirty="0">
                <a:solidFill>
                  <a:srgbClr val="03A1A4"/>
                </a:solidFill>
                <a:ea typeface="方正粗黑宋简体" panose="02000000000000000000" pitchFamily="2" charset="-122"/>
              </a:endParaRPr>
            </a:p>
          </p:txBody>
        </p:sp>
        <p:sp>
          <p:nvSpPr>
            <p:cNvPr id="4" name="TextBox 83"/>
            <p:cNvSpPr txBox="1"/>
            <p:nvPr/>
          </p:nvSpPr>
          <p:spPr>
            <a:xfrm>
              <a:off x="3017811" y="1224266"/>
              <a:ext cx="6791600" cy="1015663"/>
            </a:xfrm>
            <a:prstGeom prst="rect">
              <a:avLst/>
            </a:prstGeom>
            <a:noFill/>
          </p:spPr>
          <p:txBody>
            <a:bodyPr wrap="square" rtlCol="0">
              <a:spAutoFit/>
            </a:bodyPr>
            <a:lstStyle/>
            <a:p>
              <a:r>
                <a:rPr lang="en-US" altLang="zh-CN" sz="2000" dirty="0">
                  <a:solidFill>
                    <a:schemeClr val="tx2">
                      <a:lumMod val="60000"/>
                      <a:lumOff val="40000"/>
                    </a:schemeClr>
                  </a:solidFill>
                  <a:ea typeface="方正粗黑宋简体" panose="02000000000000000000" pitchFamily="2" charset="-122"/>
                </a:rPr>
                <a:t>Rust</a:t>
              </a:r>
              <a:r>
                <a:rPr lang="zh-CN" altLang="en-US" sz="2000" dirty="0">
                  <a:solidFill>
                    <a:schemeClr val="tx2">
                      <a:lumMod val="60000"/>
                      <a:lumOff val="40000"/>
                    </a:schemeClr>
                  </a:solidFill>
                  <a:ea typeface="方正粗黑宋简体" panose="02000000000000000000" pitchFamily="2" charset="-122"/>
                </a:rPr>
                <a:t>的检查器和所有权系统可以在编译时捕获许多常见的内存错误，如空指针引用、数据竞争等问题，从而降低了引入漏洞和安全问题的风险。</a:t>
              </a:r>
              <a:endParaRPr lang="en-US" sz="20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sp>
        <p:nvSpPr>
          <p:cNvPr id="8" name="TextBox 82"/>
          <p:cNvSpPr txBox="1"/>
          <p:nvPr/>
        </p:nvSpPr>
        <p:spPr>
          <a:xfrm>
            <a:off x="3704136" y="4405968"/>
            <a:ext cx="7223491" cy="584775"/>
          </a:xfrm>
          <a:prstGeom prst="rect">
            <a:avLst/>
          </a:prstGeom>
          <a:noFill/>
        </p:spPr>
        <p:txBody>
          <a:bodyPr wrap="square" rtlCol="0">
            <a:spAutoFit/>
          </a:bodyPr>
          <a:lstStyle/>
          <a:p>
            <a:pPr algn="ctr"/>
            <a:r>
              <a:rPr lang="en-US" altLang="zh-CN" sz="3200" dirty="0">
                <a:solidFill>
                  <a:srgbClr val="03A1A4"/>
                </a:solidFill>
                <a:ea typeface="方正粗黑宋简体" panose="02000000000000000000" pitchFamily="2" charset="-122"/>
              </a:rPr>
              <a:t>Rust</a:t>
            </a:r>
            <a:r>
              <a:rPr lang="zh-CN" altLang="en-US" sz="3200" dirty="0">
                <a:solidFill>
                  <a:srgbClr val="03A1A4"/>
                </a:solidFill>
                <a:ea typeface="方正粗黑宋简体" panose="02000000000000000000" pitchFamily="2" charset="-122"/>
              </a:rPr>
              <a:t>具有良好的并发性能和线程安全性</a:t>
            </a:r>
            <a:endParaRPr lang="en-US" sz="3200" dirty="0">
              <a:solidFill>
                <a:srgbClr val="03A1A4"/>
              </a:solidFill>
              <a:latin typeface="方正粗黑宋简体" panose="02000000000000000000" pitchFamily="2" charset="-122"/>
              <a:ea typeface="方正粗黑宋简体" panose="02000000000000000000" pitchFamily="2" charset="-122"/>
            </a:endParaRPr>
          </a:p>
        </p:txBody>
      </p:sp>
      <p:sp>
        <p:nvSpPr>
          <p:cNvPr id="9" name="TextBox 83"/>
          <p:cNvSpPr txBox="1"/>
          <p:nvPr/>
        </p:nvSpPr>
        <p:spPr>
          <a:xfrm>
            <a:off x="3920083" y="5164890"/>
            <a:ext cx="6791600" cy="1323439"/>
          </a:xfrm>
          <a:prstGeom prst="rect">
            <a:avLst/>
          </a:prstGeom>
          <a:noFill/>
        </p:spPr>
        <p:txBody>
          <a:bodyPr wrap="square" rtlCol="0">
            <a:spAutoFit/>
          </a:bodyPr>
          <a:lstStyle/>
          <a:p>
            <a:r>
              <a:rPr lang="zh-CN" altLang="en-US" sz="2000" dirty="0">
                <a:solidFill>
                  <a:schemeClr val="tx2">
                    <a:lumMod val="60000"/>
                    <a:lumOff val="40000"/>
                  </a:schemeClr>
                </a:solidFill>
                <a:ea typeface="方正粗黑宋简体" panose="02000000000000000000" pitchFamily="2" charset="-122"/>
              </a:rPr>
              <a:t>通过内置的并发原语和类型系统，可以更容易地编写并发代码而不会出现常见的并发错误。在修改</a:t>
            </a:r>
            <a:r>
              <a:rPr lang="en-US" altLang="zh-CN" sz="2000" dirty="0">
                <a:solidFill>
                  <a:schemeClr val="tx2">
                    <a:lumMod val="60000"/>
                    <a:lumOff val="40000"/>
                  </a:schemeClr>
                </a:solidFill>
                <a:ea typeface="方正粗黑宋简体" panose="02000000000000000000" pitchFamily="2" charset="-122"/>
              </a:rPr>
              <a:t>Linux</a:t>
            </a:r>
            <a:r>
              <a:rPr lang="zh-CN" altLang="en-US" sz="2000" dirty="0">
                <a:solidFill>
                  <a:schemeClr val="tx2">
                    <a:lumMod val="60000"/>
                    <a:lumOff val="40000"/>
                  </a:schemeClr>
                </a:solidFill>
                <a:ea typeface="方正粗黑宋简体" panose="02000000000000000000" pitchFamily="2" charset="-122"/>
              </a:rPr>
              <a:t>内核时，这些特性可以帮助开发人员更好地处理复杂的并发场景，提高系统的性能和稳定性。</a:t>
            </a:r>
            <a:endParaRPr lang="en-US" sz="20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0" name="TextBox 56"/>
          <p:cNvSpPr txBox="1"/>
          <p:nvPr/>
        </p:nvSpPr>
        <p:spPr>
          <a:xfrm>
            <a:off x="3676425" y="270905"/>
            <a:ext cx="7278915" cy="584775"/>
          </a:xfrm>
          <a:prstGeom prst="rect">
            <a:avLst/>
          </a:prstGeom>
          <a:noFill/>
        </p:spPr>
        <p:txBody>
          <a:bodyPr wrap="square" rtlCol="0">
            <a:spAutoFit/>
          </a:bodyPr>
          <a:lstStyle/>
          <a:p>
            <a:pPr algn="ctr"/>
            <a:r>
              <a:rPr lang="en-US" altLang="zh-CN" sz="3200" dirty="0">
                <a:solidFill>
                  <a:srgbClr val="52CBBE"/>
                </a:solidFill>
                <a:ea typeface="方正粗黑宋简体" panose="02000000000000000000" pitchFamily="2" charset="-122"/>
              </a:rPr>
              <a:t>Rust</a:t>
            </a:r>
            <a:r>
              <a:rPr lang="zh-CN" altLang="en-US" sz="3200" dirty="0">
                <a:solidFill>
                  <a:srgbClr val="52CBBE"/>
                </a:solidFill>
                <a:ea typeface="方正粗黑宋简体" panose="02000000000000000000" pitchFamily="2" charset="-122"/>
              </a:rPr>
              <a:t>语言本身的优势</a:t>
            </a:r>
            <a:endParaRPr lang="en-US" sz="3200" dirty="0">
              <a:solidFill>
                <a:srgbClr val="52CBBE"/>
              </a:solidFill>
              <a:ea typeface="方正粗黑宋简体" panose="02000000000000000000" pitchFamily="2" charset="-122"/>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0727" y="2697957"/>
            <a:ext cx="2649027" cy="176601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1835452" y="89885"/>
            <a:ext cx="8778270" cy="977200"/>
          </a:xfrm>
          <a:prstGeom prst="rect">
            <a:avLst/>
          </a:prstGeom>
        </p:spPr>
        <p:txBody>
          <a:bodyPr spcFirstLastPara="1" vert="horz" wrap="square" lIns="121900" tIns="121900" rIns="121900" bIns="121900" rtlCol="0" anchor="b" anchorCtr="0">
            <a:noAutofit/>
          </a:bodyPr>
          <a:lstStyle/>
          <a:p>
            <a:r>
              <a:rPr lang="en-US" altLang="zh-CN" dirty="0">
                <a:solidFill>
                  <a:srgbClr val="00B0F0"/>
                </a:solidFill>
                <a:latin typeface="方正粗黑宋简体" panose="02000000000000000000" pitchFamily="2" charset="-122"/>
                <a:ea typeface="方正粗黑宋简体" panose="02000000000000000000" pitchFamily="2" charset="-122"/>
              </a:rPr>
              <a:t>Rust</a:t>
            </a:r>
            <a:r>
              <a:rPr lang="zh-CN" altLang="en-US" dirty="0">
                <a:solidFill>
                  <a:srgbClr val="00B0F0"/>
                </a:solidFill>
                <a:latin typeface="方正粗黑宋简体" panose="02000000000000000000" pitchFamily="2" charset="-122"/>
                <a:ea typeface="方正粗黑宋简体" panose="02000000000000000000" pitchFamily="2" charset="-122"/>
              </a:rPr>
              <a:t>模块集成进入</a:t>
            </a:r>
            <a:r>
              <a:rPr lang="en-US" altLang="zh-CN" dirty="0">
                <a:solidFill>
                  <a:srgbClr val="00B0F0"/>
                </a:solidFill>
                <a:latin typeface="方正粗黑宋简体" panose="02000000000000000000" pitchFamily="2" charset="-122"/>
                <a:ea typeface="方正粗黑宋简体" panose="02000000000000000000" pitchFamily="2" charset="-122"/>
              </a:rPr>
              <a:t>linux</a:t>
            </a:r>
            <a:r>
              <a:rPr lang="zh-CN" altLang="en-US" dirty="0">
                <a:solidFill>
                  <a:srgbClr val="00B0F0"/>
                </a:solidFill>
                <a:latin typeface="方正粗黑宋简体" panose="02000000000000000000" pitchFamily="2" charset="-122"/>
                <a:ea typeface="方正粗黑宋简体" panose="02000000000000000000" pitchFamily="2" charset="-122"/>
              </a:rPr>
              <a:t>内核</a:t>
            </a:r>
            <a:r>
              <a:rPr lang="en-US" altLang="zh-CN" dirty="0">
                <a:solidFill>
                  <a:srgbClr val="00B0F0"/>
                </a:solidFill>
                <a:latin typeface="方正粗黑宋简体" panose="02000000000000000000" pitchFamily="2" charset="-122"/>
                <a:ea typeface="方正粗黑宋简体" panose="02000000000000000000" pitchFamily="2" charset="-122"/>
              </a:rPr>
              <a:t>-- </a:t>
            </a:r>
            <a:r>
              <a:rPr lang="zh-CN" altLang="en-US" dirty="0">
                <a:solidFill>
                  <a:srgbClr val="00B0F0"/>
                </a:solidFill>
                <a:latin typeface="方正粗黑宋简体" panose="02000000000000000000" pitchFamily="2" charset="-122"/>
                <a:ea typeface="方正粗黑宋简体" panose="02000000000000000000" pitchFamily="2" charset="-122"/>
              </a:rPr>
              <a:t>编译工具链</a:t>
            </a:r>
            <a:endParaRPr lang="zh-CN" altLang="en-US" dirty="0">
              <a:solidFill>
                <a:srgbClr val="00B0F0"/>
              </a:solidFill>
              <a:latin typeface="方正粗黑宋简体" panose="02000000000000000000" pitchFamily="2" charset="-122"/>
              <a:ea typeface="方正粗黑宋简体" panose="02000000000000000000" pitchFamily="2" charset="-122"/>
            </a:endParaRPr>
          </a:p>
        </p:txBody>
      </p:sp>
      <p:pic>
        <p:nvPicPr>
          <p:cNvPr id="2" name="图片 1"/>
          <p:cNvPicPr>
            <a:picLocks noChangeAspect="1"/>
          </p:cNvPicPr>
          <p:nvPr/>
        </p:nvPicPr>
        <p:blipFill>
          <a:blip r:embed="rId1"/>
          <a:stretch>
            <a:fillRect/>
          </a:stretch>
        </p:blipFill>
        <p:spPr>
          <a:xfrm>
            <a:off x="1504950" y="1124585"/>
            <a:ext cx="7261225" cy="2806065"/>
          </a:xfrm>
          <a:prstGeom prst="rect">
            <a:avLst/>
          </a:prstGeom>
        </p:spPr>
      </p:pic>
      <p:pic>
        <p:nvPicPr>
          <p:cNvPr id="4" name="图片 3"/>
          <p:cNvPicPr>
            <a:picLocks noChangeAspect="1"/>
          </p:cNvPicPr>
          <p:nvPr/>
        </p:nvPicPr>
        <p:blipFill>
          <a:blip r:embed="rId2"/>
          <a:stretch>
            <a:fillRect/>
          </a:stretch>
        </p:blipFill>
        <p:spPr>
          <a:xfrm>
            <a:off x="1504950" y="4476750"/>
            <a:ext cx="9439275" cy="885825"/>
          </a:xfrm>
          <a:prstGeom prst="rect">
            <a:avLst/>
          </a:prstGeom>
        </p:spPr>
      </p:pic>
      <p:sp>
        <p:nvSpPr>
          <p:cNvPr id="5" name="文本框 4"/>
          <p:cNvSpPr txBox="1"/>
          <p:nvPr/>
        </p:nvSpPr>
        <p:spPr>
          <a:xfrm>
            <a:off x="9084945" y="980440"/>
            <a:ext cx="2371725" cy="645160"/>
          </a:xfrm>
          <a:prstGeom prst="rect">
            <a:avLst/>
          </a:prstGeom>
          <a:noFill/>
        </p:spPr>
        <p:txBody>
          <a:bodyPr wrap="square" rtlCol="0">
            <a:spAutoFit/>
          </a:bodyPr>
          <a:lstStyle/>
          <a:p>
            <a:r>
              <a:rPr lang="zh-CN" altLang="en-US" dirty="0">
                <a:solidFill>
                  <a:srgbClr val="006666"/>
                </a:solidFill>
              </a:rPr>
              <a:t>编译</a:t>
            </a:r>
            <a:r>
              <a:rPr lang="en-US" altLang="zh-CN" dirty="0">
                <a:solidFill>
                  <a:srgbClr val="006666"/>
                </a:solidFill>
              </a:rPr>
              <a:t>rust</a:t>
            </a:r>
            <a:r>
              <a:rPr lang="zh-CN" altLang="en-US" dirty="0">
                <a:solidFill>
                  <a:srgbClr val="006666"/>
                </a:solidFill>
              </a:rPr>
              <a:t>模块需要特定的工具链</a:t>
            </a:r>
            <a:endParaRPr lang="zh-CN" altLang="en-US" dirty="0">
              <a:solidFill>
                <a:srgbClr val="006666"/>
              </a:solidFill>
            </a:endParaRPr>
          </a:p>
        </p:txBody>
      </p:sp>
      <p:grpSp>
        <p:nvGrpSpPr>
          <p:cNvPr id="3" name="Group 50"/>
          <p:cNvGrpSpPr/>
          <p:nvPr/>
        </p:nvGrpSpPr>
        <p:grpSpPr>
          <a:xfrm>
            <a:off x="3964763" y="6302629"/>
            <a:ext cx="4140553" cy="451824"/>
            <a:chOff x="4679586" y="878988"/>
            <a:chExt cx="1745757" cy="190500"/>
          </a:xfrm>
        </p:grpSpPr>
        <p:sp>
          <p:nvSpPr>
            <p:cNvPr id="6" name="Oval 51"/>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52"/>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53"/>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54"/>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55"/>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58"/>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1835452" y="89885"/>
            <a:ext cx="8778270" cy="977200"/>
          </a:xfrm>
          <a:prstGeom prst="rect">
            <a:avLst/>
          </a:prstGeom>
        </p:spPr>
        <p:txBody>
          <a:bodyPr spcFirstLastPara="1" vert="horz" wrap="square" lIns="121900" tIns="121900" rIns="121900" bIns="121900" rtlCol="0" anchor="b" anchorCtr="0">
            <a:noAutofit/>
          </a:bodyPr>
          <a:lstStyle/>
          <a:p>
            <a:r>
              <a:rPr lang="en-US" altLang="zh-CN" dirty="0">
                <a:solidFill>
                  <a:srgbClr val="00B0F0"/>
                </a:solidFill>
                <a:latin typeface="方正粗黑宋简体" panose="02000000000000000000" pitchFamily="2" charset="-122"/>
                <a:ea typeface="方正粗黑宋简体" panose="02000000000000000000" pitchFamily="2" charset="-122"/>
              </a:rPr>
              <a:t>Rust</a:t>
            </a:r>
            <a:r>
              <a:rPr lang="zh-CN" altLang="en-US" dirty="0">
                <a:solidFill>
                  <a:srgbClr val="00B0F0"/>
                </a:solidFill>
                <a:latin typeface="方正粗黑宋简体" panose="02000000000000000000" pitchFamily="2" charset="-122"/>
                <a:ea typeface="方正粗黑宋简体" panose="02000000000000000000" pitchFamily="2" charset="-122"/>
              </a:rPr>
              <a:t>模块集成进入</a:t>
            </a:r>
            <a:r>
              <a:rPr lang="en-US" altLang="zh-CN" dirty="0">
                <a:solidFill>
                  <a:srgbClr val="00B0F0"/>
                </a:solidFill>
                <a:latin typeface="方正粗黑宋简体" panose="02000000000000000000" pitchFamily="2" charset="-122"/>
                <a:ea typeface="方正粗黑宋简体" panose="02000000000000000000" pitchFamily="2" charset="-122"/>
              </a:rPr>
              <a:t>linux</a:t>
            </a:r>
            <a:r>
              <a:rPr lang="zh-CN" altLang="en-US" dirty="0">
                <a:solidFill>
                  <a:srgbClr val="00B0F0"/>
                </a:solidFill>
                <a:latin typeface="方正粗黑宋简体" panose="02000000000000000000" pitchFamily="2" charset="-122"/>
                <a:ea typeface="方正粗黑宋简体" panose="02000000000000000000" pitchFamily="2" charset="-122"/>
              </a:rPr>
              <a:t>内核</a:t>
            </a:r>
            <a:r>
              <a:rPr lang="en-US" altLang="zh-CN" dirty="0">
                <a:solidFill>
                  <a:srgbClr val="00B0F0"/>
                </a:solidFill>
                <a:latin typeface="方正粗黑宋简体" panose="02000000000000000000" pitchFamily="2" charset="-122"/>
                <a:ea typeface="方正粗黑宋简体" panose="02000000000000000000" pitchFamily="2" charset="-122"/>
              </a:rPr>
              <a:t>-- </a:t>
            </a:r>
            <a:r>
              <a:rPr lang="zh-CN" altLang="en-US" dirty="0">
                <a:solidFill>
                  <a:srgbClr val="00B0F0"/>
                </a:solidFill>
                <a:latin typeface="方正粗黑宋简体" panose="02000000000000000000" pitchFamily="2" charset="-122"/>
                <a:ea typeface="方正粗黑宋简体" panose="02000000000000000000" pitchFamily="2" charset="-122"/>
              </a:rPr>
              <a:t>编译工具链</a:t>
            </a:r>
            <a:endParaRPr lang="zh-CN" altLang="en-US" dirty="0">
              <a:solidFill>
                <a:srgbClr val="00B0F0"/>
              </a:solidFill>
              <a:latin typeface="方正粗黑宋简体" panose="02000000000000000000" pitchFamily="2" charset="-122"/>
              <a:ea typeface="方正粗黑宋简体" panose="02000000000000000000" pitchFamily="2" charset="-122"/>
            </a:endParaRPr>
          </a:p>
        </p:txBody>
      </p:sp>
      <p:grpSp>
        <p:nvGrpSpPr>
          <p:cNvPr id="3" name="Group 50"/>
          <p:cNvGrpSpPr/>
          <p:nvPr/>
        </p:nvGrpSpPr>
        <p:grpSpPr>
          <a:xfrm>
            <a:off x="3964763" y="6302629"/>
            <a:ext cx="4140553" cy="451824"/>
            <a:chOff x="4679586" y="878988"/>
            <a:chExt cx="1745757" cy="190500"/>
          </a:xfrm>
        </p:grpSpPr>
        <p:sp>
          <p:nvSpPr>
            <p:cNvPr id="6" name="Oval 51"/>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52"/>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53"/>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54"/>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55"/>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58"/>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图片 11"/>
          <p:cNvPicPr>
            <a:picLocks noChangeAspect="1"/>
          </p:cNvPicPr>
          <p:nvPr/>
        </p:nvPicPr>
        <p:blipFill>
          <a:blip r:embed="rId1"/>
          <a:stretch>
            <a:fillRect/>
          </a:stretch>
        </p:blipFill>
        <p:spPr>
          <a:xfrm>
            <a:off x="1261745" y="1184275"/>
            <a:ext cx="9389110" cy="2013585"/>
          </a:xfrm>
          <a:prstGeom prst="rect">
            <a:avLst/>
          </a:prstGeom>
        </p:spPr>
      </p:pic>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1728582" y="19211"/>
            <a:ext cx="8818656" cy="977200"/>
          </a:xfrm>
          <a:prstGeom prst="rect">
            <a:avLst/>
          </a:prstGeom>
        </p:spPr>
        <p:txBody>
          <a:bodyPr spcFirstLastPara="1" vert="horz" wrap="square" lIns="121900" tIns="121900" rIns="121900" bIns="121900" rtlCol="0" anchor="b" anchorCtr="0">
            <a:noAutofit/>
          </a:bodyPr>
          <a:lstStyle/>
          <a:p>
            <a:r>
              <a:rPr lang="en-US" altLang="zh-CN" dirty="0">
                <a:solidFill>
                  <a:srgbClr val="00B0F0"/>
                </a:solidFill>
                <a:latin typeface="方正粗黑宋简体" panose="02000000000000000000" pitchFamily="2" charset="-122"/>
                <a:ea typeface="方正粗黑宋简体" panose="02000000000000000000" pitchFamily="2" charset="-122"/>
              </a:rPr>
              <a:t>Rust</a:t>
            </a:r>
            <a:r>
              <a:rPr lang="zh-CN" altLang="en-US" dirty="0">
                <a:solidFill>
                  <a:srgbClr val="00B0F0"/>
                </a:solidFill>
                <a:latin typeface="方正粗黑宋简体" panose="02000000000000000000" pitchFamily="2" charset="-122"/>
                <a:ea typeface="方正粗黑宋简体" panose="02000000000000000000" pitchFamily="2" charset="-122"/>
              </a:rPr>
              <a:t>模块集成进入</a:t>
            </a:r>
            <a:r>
              <a:rPr lang="en-US" altLang="zh-CN" dirty="0">
                <a:solidFill>
                  <a:srgbClr val="00B0F0"/>
                </a:solidFill>
                <a:latin typeface="方正粗黑宋简体" panose="02000000000000000000" pitchFamily="2" charset="-122"/>
                <a:ea typeface="方正粗黑宋简体" panose="02000000000000000000" pitchFamily="2" charset="-122"/>
              </a:rPr>
              <a:t>linux</a:t>
            </a:r>
            <a:r>
              <a:rPr lang="zh-CN" altLang="en-US" dirty="0">
                <a:solidFill>
                  <a:srgbClr val="00B0F0"/>
                </a:solidFill>
                <a:latin typeface="方正粗黑宋简体" panose="02000000000000000000" pitchFamily="2" charset="-122"/>
                <a:ea typeface="方正粗黑宋简体" panose="02000000000000000000" pitchFamily="2" charset="-122"/>
              </a:rPr>
              <a:t>内核</a:t>
            </a:r>
            <a:r>
              <a:rPr lang="en-US" altLang="zh-CN" dirty="0">
                <a:solidFill>
                  <a:srgbClr val="00B0F0"/>
                </a:solidFill>
                <a:latin typeface="方正粗黑宋简体" panose="02000000000000000000" pitchFamily="2" charset="-122"/>
                <a:ea typeface="方正粗黑宋简体" panose="02000000000000000000" pitchFamily="2" charset="-122"/>
              </a:rPr>
              <a:t> -- </a:t>
            </a:r>
            <a:r>
              <a:rPr lang="zh-CN" altLang="en-US" dirty="0">
                <a:solidFill>
                  <a:srgbClr val="00B0F0"/>
                </a:solidFill>
                <a:latin typeface="方正粗黑宋简体" panose="02000000000000000000" pitchFamily="2" charset="-122"/>
                <a:ea typeface="方正粗黑宋简体" panose="02000000000000000000" pitchFamily="2" charset="-122"/>
              </a:rPr>
              <a:t>配置选项</a:t>
            </a:r>
            <a:r>
              <a:rPr lang="en-US" altLang="zh-CN" dirty="0">
                <a:solidFill>
                  <a:srgbClr val="00B0F0"/>
                </a:solidFill>
                <a:latin typeface="方正粗黑宋简体" panose="02000000000000000000" pitchFamily="2" charset="-122"/>
                <a:ea typeface="方正粗黑宋简体" panose="02000000000000000000" pitchFamily="2" charset="-122"/>
              </a:rPr>
              <a:t> </a:t>
            </a:r>
            <a:endParaRPr lang="en-US" altLang="zh-CN" dirty="0">
              <a:solidFill>
                <a:srgbClr val="00B0F0"/>
              </a:solidFill>
              <a:latin typeface="方正粗黑宋简体" panose="02000000000000000000" pitchFamily="2" charset="-122"/>
              <a:ea typeface="方正粗黑宋简体" panose="02000000000000000000" pitchFamily="2" charset="-122"/>
            </a:endParaRPr>
          </a:p>
        </p:txBody>
      </p:sp>
      <p:sp>
        <p:nvSpPr>
          <p:cNvPr id="2" name="文本框 1"/>
          <p:cNvSpPr txBox="1"/>
          <p:nvPr/>
        </p:nvSpPr>
        <p:spPr>
          <a:xfrm>
            <a:off x="1189990" y="1205230"/>
            <a:ext cx="4947920" cy="1807845"/>
          </a:xfrm>
          <a:prstGeom prst="rect">
            <a:avLst/>
          </a:prstGeom>
          <a:noFill/>
        </p:spPr>
        <p:txBody>
          <a:bodyPr wrap="square" rtlCol="0">
            <a:noAutofit/>
          </a:bodyPr>
          <a:lstStyle/>
          <a:p>
            <a:r>
              <a:rPr lang="en-US" altLang="zh-CN" dirty="0">
                <a:solidFill>
                  <a:srgbClr val="006666"/>
                </a:solidFill>
              </a:rPr>
              <a:t>1. </a:t>
            </a:r>
            <a:r>
              <a:rPr lang="zh-CN" altLang="en-US" dirty="0">
                <a:solidFill>
                  <a:srgbClr val="006666"/>
                </a:solidFill>
              </a:rPr>
              <a:t>关掉MODEVERSIONS: Enable Loadble module support -&gt; Module versioning support</a:t>
            </a:r>
            <a:endParaRPr lang="zh-CN" altLang="en-US" dirty="0">
              <a:solidFill>
                <a:srgbClr val="006666"/>
              </a:solidFill>
            </a:endParaRPr>
          </a:p>
          <a:p>
            <a:endParaRPr lang="zh-CN" altLang="en-US" dirty="0">
              <a:solidFill>
                <a:srgbClr val="006666"/>
              </a:solidFill>
            </a:endParaRPr>
          </a:p>
        </p:txBody>
      </p:sp>
      <p:pic>
        <p:nvPicPr>
          <p:cNvPr id="3" name="图片 2"/>
          <p:cNvPicPr>
            <a:picLocks noChangeAspect="1"/>
          </p:cNvPicPr>
          <p:nvPr/>
        </p:nvPicPr>
        <p:blipFill>
          <a:blip r:embed="rId1"/>
          <a:stretch>
            <a:fillRect/>
          </a:stretch>
        </p:blipFill>
        <p:spPr>
          <a:xfrm>
            <a:off x="1768475" y="2057400"/>
            <a:ext cx="8575675" cy="4103370"/>
          </a:xfrm>
          <a:prstGeom prst="rect">
            <a:avLst/>
          </a:prstGeom>
        </p:spPr>
      </p:pic>
      <p:grpSp>
        <p:nvGrpSpPr>
          <p:cNvPr id="4" name="Group 50"/>
          <p:cNvGrpSpPr/>
          <p:nvPr/>
        </p:nvGrpSpPr>
        <p:grpSpPr>
          <a:xfrm>
            <a:off x="3964763" y="6314821"/>
            <a:ext cx="4140553" cy="451824"/>
            <a:chOff x="4679586" y="878988"/>
            <a:chExt cx="1745757" cy="190500"/>
          </a:xfrm>
        </p:grpSpPr>
        <p:sp>
          <p:nvSpPr>
            <p:cNvPr id="5" name="Oval 51"/>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2"/>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53"/>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54"/>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55"/>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58"/>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1723248" y="5653"/>
            <a:ext cx="8745504" cy="977200"/>
          </a:xfrm>
          <a:prstGeom prst="rect">
            <a:avLst/>
          </a:prstGeom>
        </p:spPr>
        <p:txBody>
          <a:bodyPr spcFirstLastPara="1" vert="horz" wrap="square" lIns="121900" tIns="121900" rIns="121900" bIns="121900" rtlCol="0" anchor="b" anchorCtr="0">
            <a:noAutofit/>
          </a:bodyPr>
          <a:lstStyle/>
          <a:p>
            <a:r>
              <a:rPr lang="en-US" altLang="zh-CN" dirty="0">
                <a:solidFill>
                  <a:srgbClr val="00B0F0"/>
                </a:solidFill>
                <a:latin typeface="方正粗黑宋简体" panose="02000000000000000000" pitchFamily="2" charset="-122"/>
                <a:ea typeface="方正粗黑宋简体" panose="02000000000000000000" pitchFamily="2" charset="-122"/>
              </a:rPr>
              <a:t>Rust</a:t>
            </a:r>
            <a:r>
              <a:rPr lang="zh-CN" altLang="en-US" dirty="0">
                <a:solidFill>
                  <a:srgbClr val="00B0F0"/>
                </a:solidFill>
                <a:latin typeface="方正粗黑宋简体" panose="02000000000000000000" pitchFamily="2" charset="-122"/>
                <a:ea typeface="方正粗黑宋简体" panose="02000000000000000000" pitchFamily="2" charset="-122"/>
              </a:rPr>
              <a:t>模块集成进入</a:t>
            </a:r>
            <a:r>
              <a:rPr lang="en-US" altLang="zh-CN" dirty="0">
                <a:solidFill>
                  <a:srgbClr val="00B0F0"/>
                </a:solidFill>
                <a:latin typeface="方正粗黑宋简体" panose="02000000000000000000" pitchFamily="2" charset="-122"/>
                <a:ea typeface="方正粗黑宋简体" panose="02000000000000000000" pitchFamily="2" charset="-122"/>
              </a:rPr>
              <a:t>linux</a:t>
            </a:r>
            <a:r>
              <a:rPr lang="zh-CN" altLang="en-US" dirty="0">
                <a:solidFill>
                  <a:srgbClr val="00B0F0"/>
                </a:solidFill>
                <a:latin typeface="方正粗黑宋简体" panose="02000000000000000000" pitchFamily="2" charset="-122"/>
                <a:ea typeface="方正粗黑宋简体" panose="02000000000000000000" pitchFamily="2" charset="-122"/>
              </a:rPr>
              <a:t>内核</a:t>
            </a:r>
            <a:r>
              <a:rPr lang="en-US" altLang="zh-CN" dirty="0">
                <a:solidFill>
                  <a:srgbClr val="00B0F0"/>
                </a:solidFill>
                <a:latin typeface="方正粗黑宋简体" panose="02000000000000000000" pitchFamily="2" charset="-122"/>
                <a:ea typeface="方正粗黑宋简体" panose="02000000000000000000" pitchFamily="2" charset="-122"/>
                <a:sym typeface="+mn-ea"/>
              </a:rPr>
              <a:t> -- </a:t>
            </a:r>
            <a:r>
              <a:rPr lang="zh-CN" altLang="en-US" dirty="0">
                <a:solidFill>
                  <a:srgbClr val="00B0F0"/>
                </a:solidFill>
                <a:latin typeface="方正粗黑宋简体" panose="02000000000000000000" pitchFamily="2" charset="-122"/>
                <a:ea typeface="方正粗黑宋简体" panose="02000000000000000000" pitchFamily="2" charset="-122"/>
                <a:sym typeface="+mn-ea"/>
              </a:rPr>
              <a:t>配置选项</a:t>
            </a:r>
            <a:endParaRPr lang="zh-CN" altLang="en-US" dirty="0">
              <a:solidFill>
                <a:srgbClr val="00B0F0"/>
              </a:solidFill>
              <a:latin typeface="方正粗黑宋简体" panose="02000000000000000000" pitchFamily="2" charset="-122"/>
              <a:ea typeface="方正粗黑宋简体" panose="02000000000000000000" pitchFamily="2" charset="-122"/>
            </a:endParaRPr>
          </a:p>
        </p:txBody>
      </p:sp>
      <p:pic>
        <p:nvPicPr>
          <p:cNvPr id="2" name="图片 1"/>
          <p:cNvPicPr>
            <a:picLocks noChangeAspect="1"/>
          </p:cNvPicPr>
          <p:nvPr/>
        </p:nvPicPr>
        <p:blipFill>
          <a:blip r:embed="rId1"/>
          <a:stretch>
            <a:fillRect/>
          </a:stretch>
        </p:blipFill>
        <p:spPr>
          <a:xfrm>
            <a:off x="859155" y="1338453"/>
            <a:ext cx="10038715" cy="4950460"/>
          </a:xfrm>
          <a:prstGeom prst="rect">
            <a:avLst/>
          </a:prstGeom>
        </p:spPr>
      </p:pic>
      <p:sp>
        <p:nvSpPr>
          <p:cNvPr id="3" name="文本框 2"/>
          <p:cNvSpPr txBox="1"/>
          <p:nvPr/>
        </p:nvSpPr>
        <p:spPr>
          <a:xfrm>
            <a:off x="1284605" y="970661"/>
            <a:ext cx="8477885" cy="368300"/>
          </a:xfrm>
          <a:prstGeom prst="rect">
            <a:avLst/>
          </a:prstGeom>
          <a:noFill/>
        </p:spPr>
        <p:txBody>
          <a:bodyPr wrap="square" rtlCol="0">
            <a:spAutoFit/>
          </a:bodyPr>
          <a:lstStyle/>
          <a:p>
            <a:r>
              <a:rPr lang="en-US" altLang="zh-CN" dirty="0">
                <a:solidFill>
                  <a:srgbClr val="006666"/>
                </a:solidFill>
                <a:sym typeface="+mn-ea"/>
              </a:rPr>
              <a:t>2. </a:t>
            </a:r>
            <a:r>
              <a:rPr lang="zh-CN" altLang="en-US" dirty="0">
                <a:solidFill>
                  <a:srgbClr val="006666"/>
                </a:solidFill>
                <a:sym typeface="+mn-ea"/>
              </a:rPr>
              <a:t>使能rust support : General setup --&gt; Rust support</a:t>
            </a:r>
            <a:endParaRPr lang="zh-CN" altLang="en-US" dirty="0">
              <a:solidFill>
                <a:srgbClr val="006666"/>
              </a:solidFill>
            </a:endParaRPr>
          </a:p>
        </p:txBody>
      </p:sp>
      <p:grpSp>
        <p:nvGrpSpPr>
          <p:cNvPr id="4" name="Group 50"/>
          <p:cNvGrpSpPr/>
          <p:nvPr/>
        </p:nvGrpSpPr>
        <p:grpSpPr>
          <a:xfrm>
            <a:off x="3964763" y="6314821"/>
            <a:ext cx="4140553" cy="451824"/>
            <a:chOff x="4679586" y="878988"/>
            <a:chExt cx="1745757" cy="190500"/>
          </a:xfrm>
        </p:grpSpPr>
        <p:sp>
          <p:nvSpPr>
            <p:cNvPr id="5" name="Oval 51"/>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2"/>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53"/>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54"/>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55"/>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58"/>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1729344" y="3240"/>
            <a:ext cx="8733312" cy="977200"/>
          </a:xfrm>
          <a:prstGeom prst="rect">
            <a:avLst/>
          </a:prstGeom>
        </p:spPr>
        <p:txBody>
          <a:bodyPr spcFirstLastPara="1" vert="horz" wrap="square" lIns="121900" tIns="121900" rIns="121900" bIns="121900" rtlCol="0" anchor="b" anchorCtr="0">
            <a:noAutofit/>
          </a:bodyPr>
          <a:lstStyle/>
          <a:p>
            <a:r>
              <a:rPr lang="en-US" altLang="zh-CN" dirty="0">
                <a:solidFill>
                  <a:srgbClr val="00B0F0"/>
                </a:solidFill>
                <a:latin typeface="方正粗黑宋简体" panose="02000000000000000000" pitchFamily="2" charset="-122"/>
                <a:ea typeface="方正粗黑宋简体" panose="02000000000000000000" pitchFamily="2" charset="-122"/>
              </a:rPr>
              <a:t>Rust</a:t>
            </a:r>
            <a:r>
              <a:rPr lang="zh-CN" altLang="en-US" dirty="0">
                <a:solidFill>
                  <a:srgbClr val="00B0F0"/>
                </a:solidFill>
                <a:latin typeface="方正粗黑宋简体" panose="02000000000000000000" pitchFamily="2" charset="-122"/>
                <a:ea typeface="方正粗黑宋简体" panose="02000000000000000000" pitchFamily="2" charset="-122"/>
              </a:rPr>
              <a:t>模块集成进入</a:t>
            </a:r>
            <a:r>
              <a:rPr lang="en-US" altLang="zh-CN" dirty="0">
                <a:solidFill>
                  <a:srgbClr val="00B0F0"/>
                </a:solidFill>
                <a:latin typeface="方正粗黑宋简体" panose="02000000000000000000" pitchFamily="2" charset="-122"/>
                <a:ea typeface="方正粗黑宋简体" panose="02000000000000000000" pitchFamily="2" charset="-122"/>
              </a:rPr>
              <a:t>linux</a:t>
            </a:r>
            <a:r>
              <a:rPr lang="zh-CN" altLang="en-US" dirty="0">
                <a:solidFill>
                  <a:srgbClr val="00B0F0"/>
                </a:solidFill>
                <a:latin typeface="方正粗黑宋简体" panose="02000000000000000000" pitchFamily="2" charset="-122"/>
                <a:ea typeface="方正粗黑宋简体" panose="02000000000000000000" pitchFamily="2" charset="-122"/>
              </a:rPr>
              <a:t>内核</a:t>
            </a:r>
            <a:r>
              <a:rPr lang="en-US" altLang="zh-CN" dirty="0">
                <a:solidFill>
                  <a:srgbClr val="00B0F0"/>
                </a:solidFill>
                <a:latin typeface="方正粗黑宋简体" panose="02000000000000000000" pitchFamily="2" charset="-122"/>
                <a:ea typeface="方正粗黑宋简体" panose="02000000000000000000" pitchFamily="2" charset="-122"/>
                <a:sym typeface="+mn-ea"/>
              </a:rPr>
              <a:t> -- </a:t>
            </a:r>
            <a:r>
              <a:rPr lang="zh-CN" altLang="en-US" dirty="0">
                <a:solidFill>
                  <a:srgbClr val="00B0F0"/>
                </a:solidFill>
                <a:latin typeface="方正粗黑宋简体" panose="02000000000000000000" pitchFamily="2" charset="-122"/>
                <a:ea typeface="方正粗黑宋简体" panose="02000000000000000000" pitchFamily="2" charset="-122"/>
                <a:sym typeface="+mn-ea"/>
              </a:rPr>
              <a:t>配置选项</a:t>
            </a:r>
            <a:endParaRPr lang="zh-CN" altLang="en-US" dirty="0">
              <a:solidFill>
                <a:srgbClr val="00B0F0"/>
              </a:solidFill>
              <a:latin typeface="方正粗黑宋简体" panose="02000000000000000000" pitchFamily="2" charset="-122"/>
              <a:ea typeface="方正粗黑宋简体" panose="02000000000000000000" pitchFamily="2" charset="-122"/>
            </a:endParaRPr>
          </a:p>
        </p:txBody>
      </p:sp>
      <p:sp>
        <p:nvSpPr>
          <p:cNvPr id="3" name="文本框 2"/>
          <p:cNvSpPr txBox="1"/>
          <p:nvPr/>
        </p:nvSpPr>
        <p:spPr>
          <a:xfrm>
            <a:off x="1148715" y="980440"/>
            <a:ext cx="8477885" cy="645160"/>
          </a:xfrm>
          <a:prstGeom prst="rect">
            <a:avLst/>
          </a:prstGeom>
          <a:noFill/>
        </p:spPr>
        <p:txBody>
          <a:bodyPr wrap="square" rtlCol="0">
            <a:spAutoFit/>
          </a:bodyPr>
          <a:lstStyle/>
          <a:p>
            <a:r>
              <a:rPr lang="en-US" altLang="zh-CN" dirty="0">
                <a:solidFill>
                  <a:srgbClr val="006666"/>
                </a:solidFill>
                <a:sym typeface="+mn-ea"/>
              </a:rPr>
              <a:t>3. </a:t>
            </a:r>
            <a:r>
              <a:rPr lang="zh-CN" altLang="en-US" dirty="0">
                <a:solidFill>
                  <a:srgbClr val="006666"/>
                </a:solidFill>
                <a:sym typeface="+mn-ea"/>
              </a:rPr>
              <a:t>使能rust sample code: kernel hacking --&gt; Sample Kernel code --&gt; rust Samples</a:t>
            </a:r>
            <a:endParaRPr lang="zh-CN" altLang="en-US" dirty="0">
              <a:solidFill>
                <a:srgbClr val="006666"/>
              </a:solidFill>
            </a:endParaRPr>
          </a:p>
          <a:p>
            <a:endParaRPr lang="zh-CN" altLang="en-US" dirty="0">
              <a:solidFill>
                <a:srgbClr val="006666"/>
              </a:solidFill>
            </a:endParaRPr>
          </a:p>
        </p:txBody>
      </p:sp>
      <p:pic>
        <p:nvPicPr>
          <p:cNvPr id="4" name="图片 3"/>
          <p:cNvPicPr>
            <a:picLocks noChangeAspect="1"/>
          </p:cNvPicPr>
          <p:nvPr/>
        </p:nvPicPr>
        <p:blipFill>
          <a:blip r:embed="rId1"/>
          <a:stretch>
            <a:fillRect/>
          </a:stretch>
        </p:blipFill>
        <p:spPr>
          <a:xfrm>
            <a:off x="1007745" y="1301369"/>
            <a:ext cx="10045700" cy="5016500"/>
          </a:xfrm>
          <a:prstGeom prst="rect">
            <a:avLst/>
          </a:prstGeom>
        </p:spPr>
      </p:pic>
      <p:grpSp>
        <p:nvGrpSpPr>
          <p:cNvPr id="2" name="Group 50"/>
          <p:cNvGrpSpPr/>
          <p:nvPr/>
        </p:nvGrpSpPr>
        <p:grpSpPr>
          <a:xfrm>
            <a:off x="3964763" y="6327013"/>
            <a:ext cx="4140553" cy="451824"/>
            <a:chOff x="4679586" y="878988"/>
            <a:chExt cx="1745757" cy="190500"/>
          </a:xfrm>
        </p:grpSpPr>
        <p:sp>
          <p:nvSpPr>
            <p:cNvPr id="5" name="Oval 51"/>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2"/>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53"/>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54"/>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55"/>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58"/>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1729344" y="3240"/>
            <a:ext cx="8733312" cy="977200"/>
          </a:xfrm>
          <a:prstGeom prst="rect">
            <a:avLst/>
          </a:prstGeom>
        </p:spPr>
        <p:txBody>
          <a:bodyPr spcFirstLastPara="1" vert="horz" wrap="square" lIns="121900" tIns="121900" rIns="121900" bIns="121900" rtlCol="0" anchor="b" anchorCtr="0">
            <a:noAutofit/>
          </a:bodyPr>
          <a:lstStyle/>
          <a:p>
            <a:pPr algn="ctr">
              <a:buClrTx/>
            </a:pPr>
            <a:r>
              <a:rPr lang="en-US" altLang="zh-CN" dirty="0">
                <a:solidFill>
                  <a:srgbClr val="00B0F0"/>
                </a:solidFill>
                <a:latin typeface="方正粗黑宋简体" panose="02000000000000000000" pitchFamily="2" charset="-122"/>
                <a:ea typeface="方正粗黑宋简体" panose="02000000000000000000" pitchFamily="2" charset="-122"/>
              </a:rPr>
              <a:t>Rust</a:t>
            </a:r>
            <a:r>
              <a:rPr lang="zh-CN" altLang="en-US" dirty="0">
                <a:solidFill>
                  <a:srgbClr val="00B0F0"/>
                </a:solidFill>
                <a:latin typeface="方正粗黑宋简体" panose="02000000000000000000" pitchFamily="2" charset="-122"/>
                <a:ea typeface="方正粗黑宋简体" panose="02000000000000000000" pitchFamily="2" charset="-122"/>
              </a:rPr>
              <a:t>模块集成进入</a:t>
            </a:r>
            <a:r>
              <a:rPr lang="en-US" altLang="zh-CN" dirty="0">
                <a:solidFill>
                  <a:srgbClr val="00B0F0"/>
                </a:solidFill>
                <a:latin typeface="方正粗黑宋简体" panose="02000000000000000000" pitchFamily="2" charset="-122"/>
                <a:ea typeface="方正粗黑宋简体" panose="02000000000000000000" pitchFamily="2" charset="-122"/>
              </a:rPr>
              <a:t>linux</a:t>
            </a:r>
            <a:r>
              <a:rPr lang="zh-CN" altLang="en-US" dirty="0">
                <a:solidFill>
                  <a:srgbClr val="00B0F0"/>
                </a:solidFill>
                <a:latin typeface="方正粗黑宋简体" panose="02000000000000000000" pitchFamily="2" charset="-122"/>
                <a:ea typeface="方正粗黑宋简体" panose="02000000000000000000" pitchFamily="2" charset="-122"/>
              </a:rPr>
              <a:t>内核</a:t>
            </a:r>
            <a:r>
              <a:rPr lang="en-US" altLang="zh-CN" dirty="0">
                <a:solidFill>
                  <a:srgbClr val="00B0F0"/>
                </a:solidFill>
                <a:latin typeface="方正粗黑宋简体" panose="02000000000000000000" pitchFamily="2" charset="-122"/>
                <a:ea typeface="方正粗黑宋简体" panose="02000000000000000000" pitchFamily="2" charset="-122"/>
                <a:sym typeface="+mn-ea"/>
              </a:rPr>
              <a:t> -- </a:t>
            </a:r>
            <a:r>
              <a:rPr lang="zh-CN" altLang="en-US" dirty="0">
                <a:solidFill>
                  <a:srgbClr val="00B0F0"/>
                </a:solidFill>
                <a:latin typeface="方正粗黑宋简体" panose="02000000000000000000" pitchFamily="2" charset="-122"/>
                <a:ea typeface="方正粗黑宋简体" panose="02000000000000000000" pitchFamily="2" charset="-122"/>
                <a:sym typeface="+mn-ea"/>
              </a:rPr>
              <a:t>加载模块</a:t>
            </a:r>
            <a:endParaRPr lang="zh-CN" altLang="en-US" dirty="0">
              <a:solidFill>
                <a:srgbClr val="00B0F0"/>
              </a:solidFill>
              <a:latin typeface="方正粗黑宋简体" panose="02000000000000000000" pitchFamily="2" charset="-122"/>
              <a:ea typeface="方正粗黑宋简体" panose="02000000000000000000" pitchFamily="2" charset="-122"/>
            </a:endParaRPr>
          </a:p>
        </p:txBody>
      </p:sp>
      <p:grpSp>
        <p:nvGrpSpPr>
          <p:cNvPr id="2" name="Group 50"/>
          <p:cNvGrpSpPr/>
          <p:nvPr/>
        </p:nvGrpSpPr>
        <p:grpSpPr>
          <a:xfrm>
            <a:off x="3964763" y="6327013"/>
            <a:ext cx="4140553" cy="451824"/>
            <a:chOff x="4679586" y="878988"/>
            <a:chExt cx="1745757" cy="190500"/>
          </a:xfrm>
        </p:grpSpPr>
        <p:sp>
          <p:nvSpPr>
            <p:cNvPr id="5" name="Oval 51"/>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2"/>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53"/>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54"/>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55"/>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58"/>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图片 10"/>
          <p:cNvPicPr>
            <a:picLocks noChangeAspect="1"/>
          </p:cNvPicPr>
          <p:nvPr/>
        </p:nvPicPr>
        <p:blipFill>
          <a:blip r:embed="rId1"/>
          <a:stretch>
            <a:fillRect/>
          </a:stretch>
        </p:blipFill>
        <p:spPr>
          <a:xfrm>
            <a:off x="361950" y="1165860"/>
            <a:ext cx="11326495" cy="1806575"/>
          </a:xfrm>
          <a:prstGeom prst="rect">
            <a:avLst/>
          </a:prstGeom>
        </p:spPr>
      </p:pic>
      <p:sp>
        <p:nvSpPr>
          <p:cNvPr id="12" name="文本框 11"/>
          <p:cNvSpPr txBox="1"/>
          <p:nvPr/>
        </p:nvSpPr>
        <p:spPr>
          <a:xfrm>
            <a:off x="756285" y="3199130"/>
            <a:ext cx="6356350" cy="460375"/>
          </a:xfrm>
          <a:prstGeom prst="rect">
            <a:avLst/>
          </a:prstGeom>
          <a:noFill/>
        </p:spPr>
        <p:txBody>
          <a:bodyPr wrap="square" rtlCol="0">
            <a:spAutoFit/>
          </a:bodyPr>
          <a:p>
            <a:r>
              <a:rPr lang="zh-CN" altLang="en-US" sz="2400"/>
              <a:t>使用</a:t>
            </a:r>
            <a:r>
              <a:rPr lang="en-US" altLang="zh-CN" sz="2400"/>
              <a:t>insmod</a:t>
            </a:r>
            <a:r>
              <a:rPr lang="zh-CN" altLang="en-US" sz="2400"/>
              <a:t>加载</a:t>
            </a:r>
            <a:r>
              <a:rPr lang="en-US" altLang="zh-CN" sz="2400"/>
              <a:t> </a:t>
            </a:r>
            <a:endParaRPr lang="en-US" altLang="zh-CN" sz="2400"/>
          </a:p>
        </p:txBody>
      </p:sp>
      <p:pic>
        <p:nvPicPr>
          <p:cNvPr id="13" name="图片 12"/>
          <p:cNvPicPr>
            <a:picLocks noChangeAspect="1"/>
          </p:cNvPicPr>
          <p:nvPr/>
        </p:nvPicPr>
        <p:blipFill>
          <a:blip r:embed="rId2"/>
          <a:stretch>
            <a:fillRect/>
          </a:stretch>
        </p:blipFill>
        <p:spPr>
          <a:xfrm>
            <a:off x="517525" y="3745865"/>
            <a:ext cx="8715375" cy="1409700"/>
          </a:xfrm>
          <a:prstGeom prst="rect">
            <a:avLst/>
          </a:prstGeom>
        </p:spPr>
      </p:pic>
      <p:sp>
        <p:nvSpPr>
          <p:cNvPr id="14" name="文本框 13"/>
          <p:cNvSpPr txBox="1"/>
          <p:nvPr/>
        </p:nvSpPr>
        <p:spPr>
          <a:xfrm>
            <a:off x="830580" y="5576570"/>
            <a:ext cx="8010525" cy="368300"/>
          </a:xfrm>
          <a:prstGeom prst="rect">
            <a:avLst/>
          </a:prstGeom>
          <a:noFill/>
        </p:spPr>
        <p:txBody>
          <a:bodyPr wrap="square" rtlCol="0">
            <a:spAutoFit/>
          </a:bodyPr>
          <a:p>
            <a:r>
              <a:rPr lang="zh-CN" altLang="en-US"/>
              <a:t>或更改</a:t>
            </a:r>
            <a:r>
              <a:rPr lang="en-US" altLang="zh-CN"/>
              <a:t> </a:t>
            </a:r>
            <a:r>
              <a:rPr lang="zh-CN" altLang="en-US"/>
              <a:t>/etc/modules-load.d/modules.conf</a:t>
            </a: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1784208" y="0"/>
            <a:ext cx="8501664" cy="977200"/>
          </a:xfrm>
          <a:prstGeom prst="rect">
            <a:avLst/>
          </a:prstGeom>
        </p:spPr>
        <p:txBody>
          <a:bodyPr spcFirstLastPara="1" vert="horz" wrap="square" lIns="121900" tIns="121900" rIns="121900" bIns="121900" rtlCol="0" anchor="b" anchorCtr="0">
            <a:noAutofit/>
          </a:bodyPr>
          <a:lstStyle/>
          <a:p>
            <a:r>
              <a:rPr lang="en-US" altLang="zh-CN" dirty="0">
                <a:solidFill>
                  <a:srgbClr val="00B050"/>
                </a:solidFill>
                <a:latin typeface="方正粗黑宋简体" panose="02000000000000000000" pitchFamily="2" charset="-122"/>
                <a:ea typeface="方正粗黑宋简体" panose="02000000000000000000" pitchFamily="2" charset="-122"/>
              </a:rPr>
              <a:t>Rust</a:t>
            </a:r>
            <a:r>
              <a:rPr lang="zh-CN" altLang="en-US" dirty="0">
                <a:solidFill>
                  <a:srgbClr val="00B050"/>
                </a:solidFill>
                <a:latin typeface="方正粗黑宋简体" panose="02000000000000000000" pitchFamily="2" charset="-122"/>
                <a:ea typeface="方正粗黑宋简体" panose="02000000000000000000" pitchFamily="2" charset="-122"/>
              </a:rPr>
              <a:t>模块集成进入</a:t>
            </a:r>
            <a:r>
              <a:rPr lang="en-US" altLang="zh-CN" dirty="0">
                <a:solidFill>
                  <a:srgbClr val="00B050"/>
                </a:solidFill>
                <a:latin typeface="方正粗黑宋简体" panose="02000000000000000000" pitchFamily="2" charset="-122"/>
                <a:ea typeface="方正粗黑宋简体" panose="02000000000000000000" pitchFamily="2" charset="-122"/>
              </a:rPr>
              <a:t>linux</a:t>
            </a:r>
            <a:r>
              <a:rPr lang="zh-CN" altLang="en-US" dirty="0">
                <a:solidFill>
                  <a:srgbClr val="00B050"/>
                </a:solidFill>
                <a:latin typeface="方正粗黑宋简体" panose="02000000000000000000" pitchFamily="2" charset="-122"/>
                <a:ea typeface="方正粗黑宋简体" panose="02000000000000000000" pitchFamily="2" charset="-122"/>
              </a:rPr>
              <a:t>内核</a:t>
            </a:r>
            <a:r>
              <a:rPr lang="en-US" altLang="zh-CN" dirty="0">
                <a:solidFill>
                  <a:srgbClr val="00B050"/>
                </a:solidFill>
                <a:latin typeface="方正粗黑宋简体" panose="02000000000000000000" pitchFamily="2" charset="-122"/>
                <a:ea typeface="方正粗黑宋简体" panose="02000000000000000000" pitchFamily="2" charset="-122"/>
                <a:sym typeface="+mn-ea"/>
              </a:rPr>
              <a:t> -- </a:t>
            </a:r>
            <a:r>
              <a:rPr lang="zh-CN" altLang="en-US" dirty="0">
                <a:solidFill>
                  <a:srgbClr val="00B050"/>
                </a:solidFill>
                <a:latin typeface="方正粗黑宋简体" panose="02000000000000000000" pitchFamily="2" charset="-122"/>
                <a:ea typeface="方正粗黑宋简体" panose="02000000000000000000" pitchFamily="2" charset="-122"/>
                <a:sym typeface="+mn-ea"/>
              </a:rPr>
              <a:t>启动测试</a:t>
            </a:r>
            <a:endParaRPr lang="zh-CN" altLang="en-US" dirty="0">
              <a:solidFill>
                <a:srgbClr val="00B050"/>
              </a:solidFill>
              <a:latin typeface="方正粗黑宋简体" panose="02000000000000000000" pitchFamily="2" charset="-122"/>
              <a:ea typeface="方正粗黑宋简体" panose="02000000000000000000" pitchFamily="2" charset="-122"/>
              <a:sym typeface="+mn-ea"/>
            </a:endParaRPr>
          </a:p>
        </p:txBody>
      </p:sp>
      <p:sp>
        <p:nvSpPr>
          <p:cNvPr id="2" name="文本框 1"/>
          <p:cNvSpPr txBox="1"/>
          <p:nvPr/>
        </p:nvSpPr>
        <p:spPr>
          <a:xfrm>
            <a:off x="614045" y="1185545"/>
            <a:ext cx="5014595" cy="460375"/>
          </a:xfrm>
          <a:prstGeom prst="rect">
            <a:avLst/>
          </a:prstGeom>
          <a:noFill/>
        </p:spPr>
        <p:txBody>
          <a:bodyPr wrap="square" rtlCol="0">
            <a:spAutoFit/>
          </a:bodyPr>
          <a:lstStyle/>
          <a:p>
            <a:r>
              <a:rPr lang="zh-CN" altLang="en-US" sz="2400" dirty="0">
                <a:solidFill>
                  <a:srgbClr val="006666"/>
                </a:solidFill>
              </a:rPr>
              <a:t>编译好的</a:t>
            </a:r>
            <a:r>
              <a:rPr lang="en-US" altLang="zh-CN" sz="2400" dirty="0">
                <a:solidFill>
                  <a:srgbClr val="006666"/>
                </a:solidFill>
              </a:rPr>
              <a:t>image</a:t>
            </a:r>
            <a:r>
              <a:rPr lang="zh-CN" altLang="en-US" sz="2400" dirty="0">
                <a:solidFill>
                  <a:srgbClr val="006666"/>
                </a:solidFill>
              </a:rPr>
              <a:t>有两种启动方式</a:t>
            </a:r>
            <a:endParaRPr lang="zh-CN" altLang="en-US" sz="2400" dirty="0">
              <a:solidFill>
                <a:srgbClr val="006666"/>
              </a:solidFill>
            </a:endParaRPr>
          </a:p>
        </p:txBody>
      </p:sp>
      <p:sp>
        <p:nvSpPr>
          <p:cNvPr id="3" name="文本框 2"/>
          <p:cNvSpPr txBox="1"/>
          <p:nvPr/>
        </p:nvSpPr>
        <p:spPr>
          <a:xfrm>
            <a:off x="1196975" y="1854200"/>
            <a:ext cx="5485130" cy="368300"/>
          </a:xfrm>
          <a:prstGeom prst="rect">
            <a:avLst/>
          </a:prstGeom>
          <a:noFill/>
        </p:spPr>
        <p:txBody>
          <a:bodyPr wrap="square" rtlCol="0">
            <a:spAutoFit/>
          </a:bodyPr>
          <a:lstStyle/>
          <a:p>
            <a:r>
              <a:rPr lang="en-US" altLang="zh-CN" dirty="0">
                <a:solidFill>
                  <a:srgbClr val="006666"/>
                </a:solidFill>
              </a:rPr>
              <a:t>QEMU </a:t>
            </a:r>
            <a:r>
              <a:rPr lang="zh-CN" altLang="en-US" dirty="0">
                <a:solidFill>
                  <a:srgbClr val="006666"/>
                </a:solidFill>
              </a:rPr>
              <a:t>启动</a:t>
            </a:r>
            <a:r>
              <a:rPr lang="en-US" altLang="zh-CN" dirty="0">
                <a:solidFill>
                  <a:srgbClr val="006666"/>
                </a:solidFill>
              </a:rPr>
              <a:t>  </a:t>
            </a:r>
            <a:r>
              <a:rPr lang="zh-CN" altLang="en-US">
                <a:sym typeface="+mn-ea"/>
              </a:rPr>
              <a:t>使用</a:t>
            </a:r>
            <a:r>
              <a:rPr lang="en-US" altLang="zh-CN">
                <a:sym typeface="+mn-ea"/>
              </a:rPr>
              <a:t>busy box</a:t>
            </a:r>
            <a:r>
              <a:rPr lang="zh-CN" altLang="en-US">
                <a:sym typeface="+mn-ea"/>
              </a:rPr>
              <a:t>构建初始内存盘</a:t>
            </a:r>
            <a:endParaRPr lang="en-US" altLang="zh-CN" dirty="0">
              <a:solidFill>
                <a:srgbClr val="006666"/>
              </a:solidFill>
            </a:endParaRPr>
          </a:p>
        </p:txBody>
      </p:sp>
      <p:sp>
        <p:nvSpPr>
          <p:cNvPr id="4" name="文本框 3"/>
          <p:cNvSpPr txBox="1"/>
          <p:nvPr/>
        </p:nvSpPr>
        <p:spPr>
          <a:xfrm>
            <a:off x="1271270" y="2327275"/>
            <a:ext cx="8512810" cy="645160"/>
          </a:xfrm>
          <a:prstGeom prst="rect">
            <a:avLst/>
          </a:prstGeom>
          <a:noFill/>
        </p:spPr>
        <p:txBody>
          <a:bodyPr wrap="square" rtlCol="0">
            <a:spAutoFit/>
          </a:bodyPr>
          <a:lstStyle/>
          <a:p>
            <a:r>
              <a:rPr lang="zh-CN" altLang="en-US" dirty="0">
                <a:solidFill>
                  <a:srgbClr val="006666"/>
                </a:solidFill>
              </a:rPr>
              <a:t>在已有的虚拟机上启动</a:t>
            </a:r>
            <a:r>
              <a:rPr lang="en-US" altLang="zh-CN" dirty="0">
                <a:solidFill>
                  <a:srgbClr val="006666"/>
                </a:solidFill>
              </a:rPr>
              <a:t>  </a:t>
            </a:r>
            <a:r>
              <a:rPr lang="en-US" altLang="zh-CN">
                <a:sym typeface="+mn-ea"/>
              </a:rPr>
              <a:t>采用GRUB来使能启kernel选择：可以手工选择我们的新Kernel     </a:t>
            </a:r>
            <a:endParaRPr lang="en-US" altLang="zh-CN" dirty="0">
              <a:solidFill>
                <a:srgbClr val="006666"/>
              </a:solidFill>
            </a:endParaRPr>
          </a:p>
        </p:txBody>
      </p:sp>
      <p:grpSp>
        <p:nvGrpSpPr>
          <p:cNvPr id="5" name="Group 50"/>
          <p:cNvGrpSpPr/>
          <p:nvPr/>
        </p:nvGrpSpPr>
        <p:grpSpPr>
          <a:xfrm>
            <a:off x="3964763" y="5814949"/>
            <a:ext cx="4140553" cy="451824"/>
            <a:chOff x="4679586" y="878988"/>
            <a:chExt cx="1745757" cy="190500"/>
          </a:xfrm>
        </p:grpSpPr>
        <p:sp>
          <p:nvSpPr>
            <p:cNvPr id="6" name="Oval 51"/>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52"/>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53"/>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54"/>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55"/>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58"/>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图片 11"/>
          <p:cNvPicPr>
            <a:picLocks noChangeAspect="1"/>
          </p:cNvPicPr>
          <p:nvPr/>
        </p:nvPicPr>
        <p:blipFill>
          <a:blip r:embed="rId1"/>
          <a:stretch>
            <a:fillRect/>
          </a:stretch>
        </p:blipFill>
        <p:spPr>
          <a:xfrm>
            <a:off x="2198370" y="2921000"/>
            <a:ext cx="7097395" cy="3621405"/>
          </a:xfrm>
          <a:prstGeom prst="rect">
            <a:avLst/>
          </a:prstGeom>
        </p:spPr>
      </p:pic>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473708" y="157567"/>
            <a:ext cx="9244583" cy="584775"/>
          </a:xfrm>
          <a:prstGeom prst="rect">
            <a:avLst/>
          </a:prstGeom>
          <a:noFill/>
        </p:spPr>
        <p:txBody>
          <a:bodyPr wrap="square" rtlCol="0">
            <a:spAutoFit/>
          </a:bodyPr>
          <a:lstStyle/>
          <a:p>
            <a:pPr algn="ctr"/>
            <a:r>
              <a:rPr lang="zh-CN" altLang="en-US" sz="3200" dirty="0">
                <a:solidFill>
                  <a:srgbClr val="00B0F0"/>
                </a:solidFill>
                <a:latin typeface="方正粗黑宋简体" panose="02000000000000000000" pitchFamily="2" charset="-122"/>
                <a:ea typeface="方正粗黑宋简体" panose="02000000000000000000" pitchFamily="2" charset="-122"/>
              </a:rPr>
              <a:t>程序示例</a:t>
            </a:r>
            <a:endParaRPr lang="en-US" sz="3200" dirty="0">
              <a:solidFill>
                <a:srgbClr val="00B0F0"/>
              </a:solidFill>
              <a:latin typeface="方正粗黑宋简体" panose="02000000000000000000" pitchFamily="2" charset="-122"/>
              <a:ea typeface="方正粗黑宋简体" panose="02000000000000000000" pitchFamily="2" charset="-122"/>
            </a:endParaRPr>
          </a:p>
        </p:txBody>
      </p:sp>
      <p:grpSp>
        <p:nvGrpSpPr>
          <p:cNvPr id="3" name="Group 50"/>
          <p:cNvGrpSpPr/>
          <p:nvPr/>
        </p:nvGrpSpPr>
        <p:grpSpPr>
          <a:xfrm>
            <a:off x="4025722" y="6247231"/>
            <a:ext cx="4140553" cy="451824"/>
            <a:chOff x="4679586" y="878988"/>
            <a:chExt cx="1745757" cy="190500"/>
          </a:xfrm>
        </p:grpSpPr>
        <p:sp>
          <p:nvSpPr>
            <p:cNvPr id="5" name="Oval 51"/>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52"/>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53"/>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54"/>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55"/>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58"/>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图片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63702" y="719328"/>
            <a:ext cx="2845913" cy="5419344"/>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473708" y="157567"/>
            <a:ext cx="9244583" cy="584775"/>
          </a:xfrm>
          <a:prstGeom prst="rect">
            <a:avLst/>
          </a:prstGeom>
          <a:noFill/>
        </p:spPr>
        <p:txBody>
          <a:bodyPr wrap="square" rtlCol="0">
            <a:spAutoFit/>
          </a:bodyPr>
          <a:lstStyle/>
          <a:p>
            <a:pPr algn="ctr"/>
            <a:r>
              <a:rPr lang="zh-CN" altLang="en-US" sz="3200" dirty="0">
                <a:solidFill>
                  <a:srgbClr val="00B0F0"/>
                </a:solidFill>
                <a:latin typeface="方正粗黑宋简体" panose="02000000000000000000" pitchFamily="2" charset="-122"/>
                <a:ea typeface="方正粗黑宋简体" panose="02000000000000000000" pitchFamily="2" charset="-122"/>
              </a:rPr>
              <a:t>串行性能测试</a:t>
            </a:r>
            <a:endParaRPr lang="en-US" sz="3200" dirty="0">
              <a:solidFill>
                <a:srgbClr val="00B0F0"/>
              </a:solidFill>
              <a:latin typeface="方正粗黑宋简体" panose="02000000000000000000" pitchFamily="2" charset="-122"/>
              <a:ea typeface="方正粗黑宋简体" panose="02000000000000000000" pitchFamily="2"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695143"/>
            <a:ext cx="5849166" cy="4382112"/>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8732" y="1695144"/>
            <a:ext cx="5833268" cy="4382111"/>
          </a:xfrm>
          <a:prstGeom prst="rect">
            <a:avLst/>
          </a:prstGeom>
        </p:spPr>
      </p:pic>
      <p:sp>
        <p:nvSpPr>
          <p:cNvPr id="8" name="TextBox 3"/>
          <p:cNvSpPr txBox="1"/>
          <p:nvPr/>
        </p:nvSpPr>
        <p:spPr>
          <a:xfrm>
            <a:off x="986029" y="926355"/>
            <a:ext cx="3517392" cy="584775"/>
          </a:xfrm>
          <a:prstGeom prst="rect">
            <a:avLst/>
          </a:prstGeom>
          <a:noFill/>
        </p:spPr>
        <p:txBody>
          <a:bodyPr wrap="square" rtlCol="0">
            <a:spAutoFit/>
          </a:bodyPr>
          <a:lstStyle/>
          <a:p>
            <a:pPr algn="ctr"/>
            <a:r>
              <a:rPr lang="en-US" altLang="zh-CN" sz="3200" dirty="0">
                <a:solidFill>
                  <a:srgbClr val="C00000"/>
                </a:solidFill>
                <a:latin typeface="方正粗黑宋简体" panose="02000000000000000000" pitchFamily="2" charset="-122"/>
                <a:ea typeface="方正粗黑宋简体" panose="02000000000000000000" pitchFamily="2" charset="-122"/>
              </a:rPr>
              <a:t>C++</a:t>
            </a:r>
            <a:endParaRPr lang="en-US" sz="3200" dirty="0">
              <a:solidFill>
                <a:srgbClr val="C00000"/>
              </a:solidFill>
              <a:latin typeface="方正粗黑宋简体" panose="02000000000000000000" pitchFamily="2" charset="-122"/>
              <a:ea typeface="方正粗黑宋简体" panose="02000000000000000000" pitchFamily="2" charset="-122"/>
            </a:endParaRPr>
          </a:p>
        </p:txBody>
      </p:sp>
      <p:sp>
        <p:nvSpPr>
          <p:cNvPr id="12" name="TextBox 3"/>
          <p:cNvSpPr txBox="1"/>
          <p:nvPr/>
        </p:nvSpPr>
        <p:spPr>
          <a:xfrm>
            <a:off x="7494433" y="926355"/>
            <a:ext cx="3517392" cy="584775"/>
          </a:xfrm>
          <a:prstGeom prst="rect">
            <a:avLst/>
          </a:prstGeom>
          <a:noFill/>
        </p:spPr>
        <p:txBody>
          <a:bodyPr wrap="square" rtlCol="0">
            <a:spAutoFit/>
          </a:bodyPr>
          <a:lstStyle/>
          <a:p>
            <a:pPr algn="ctr"/>
            <a:r>
              <a:rPr lang="en-US" sz="3200" dirty="0">
                <a:solidFill>
                  <a:srgbClr val="00B050"/>
                </a:solidFill>
                <a:latin typeface="方正粗黑宋简体" panose="02000000000000000000" pitchFamily="2" charset="-122"/>
                <a:ea typeface="方正粗黑宋简体" panose="02000000000000000000" pitchFamily="2" charset="-122"/>
              </a:rPr>
              <a:t>R</a:t>
            </a:r>
            <a:r>
              <a:rPr lang="en-US" altLang="zh-CN" sz="3200" dirty="0">
                <a:solidFill>
                  <a:srgbClr val="00B050"/>
                </a:solidFill>
                <a:latin typeface="方正粗黑宋简体" panose="02000000000000000000" pitchFamily="2" charset="-122"/>
                <a:ea typeface="方正粗黑宋简体" panose="02000000000000000000" pitchFamily="2" charset="-122"/>
              </a:rPr>
              <a:t>ust</a:t>
            </a:r>
            <a:endParaRPr lang="en-US" sz="3200" dirty="0">
              <a:solidFill>
                <a:srgbClr val="00B050"/>
              </a:solidFill>
              <a:latin typeface="方正粗黑宋简体" panose="02000000000000000000" pitchFamily="2" charset="-122"/>
              <a:ea typeface="方正粗黑宋简体" panose="02000000000000000000" pitchFamily="2" charset="-122"/>
            </a:endParaRPr>
          </a:p>
        </p:txBody>
      </p:sp>
      <p:grpSp>
        <p:nvGrpSpPr>
          <p:cNvPr id="3" name="Group 50"/>
          <p:cNvGrpSpPr/>
          <p:nvPr/>
        </p:nvGrpSpPr>
        <p:grpSpPr>
          <a:xfrm>
            <a:off x="4025722" y="6247231"/>
            <a:ext cx="4140553" cy="451824"/>
            <a:chOff x="4679586" y="878988"/>
            <a:chExt cx="1745757" cy="190500"/>
          </a:xfrm>
        </p:grpSpPr>
        <p:sp>
          <p:nvSpPr>
            <p:cNvPr id="5" name="Oval 51"/>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52"/>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53"/>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54"/>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55"/>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58"/>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473708" y="157567"/>
            <a:ext cx="9244583" cy="584775"/>
          </a:xfrm>
          <a:prstGeom prst="rect">
            <a:avLst/>
          </a:prstGeom>
          <a:noFill/>
        </p:spPr>
        <p:txBody>
          <a:bodyPr wrap="square" rtlCol="0">
            <a:spAutoFit/>
          </a:bodyPr>
          <a:lstStyle/>
          <a:p>
            <a:pPr algn="ctr"/>
            <a:r>
              <a:rPr lang="zh-CN" altLang="en-US" sz="3200" dirty="0">
                <a:solidFill>
                  <a:srgbClr val="00B0F0"/>
                </a:solidFill>
                <a:latin typeface="方正粗黑宋简体" panose="02000000000000000000" pitchFamily="2" charset="-122"/>
                <a:ea typeface="方正粗黑宋简体" panose="02000000000000000000" pitchFamily="2" charset="-122"/>
              </a:rPr>
              <a:t>并行性能测试</a:t>
            </a:r>
            <a:endParaRPr lang="en-US" sz="3200" dirty="0">
              <a:solidFill>
                <a:srgbClr val="00B0F0"/>
              </a:solidFill>
              <a:latin typeface="方正粗黑宋简体" panose="02000000000000000000" pitchFamily="2" charset="-122"/>
              <a:ea typeface="方正粗黑宋简体" panose="02000000000000000000" pitchFamily="2" charset="-122"/>
            </a:endParaRPr>
          </a:p>
        </p:txBody>
      </p:sp>
      <p:sp>
        <p:nvSpPr>
          <p:cNvPr id="8" name="TextBox 3"/>
          <p:cNvSpPr txBox="1"/>
          <p:nvPr/>
        </p:nvSpPr>
        <p:spPr>
          <a:xfrm>
            <a:off x="986029" y="926355"/>
            <a:ext cx="3517392" cy="584775"/>
          </a:xfrm>
          <a:prstGeom prst="rect">
            <a:avLst/>
          </a:prstGeom>
          <a:noFill/>
        </p:spPr>
        <p:txBody>
          <a:bodyPr wrap="square" rtlCol="0">
            <a:spAutoFit/>
          </a:bodyPr>
          <a:lstStyle/>
          <a:p>
            <a:pPr algn="ctr"/>
            <a:r>
              <a:rPr lang="en-US" altLang="zh-CN" sz="3200" dirty="0">
                <a:solidFill>
                  <a:srgbClr val="C00000"/>
                </a:solidFill>
                <a:latin typeface="方正粗黑宋简体" panose="02000000000000000000" pitchFamily="2" charset="-122"/>
                <a:ea typeface="方正粗黑宋简体" panose="02000000000000000000" pitchFamily="2" charset="-122"/>
              </a:rPr>
              <a:t>C++</a:t>
            </a:r>
            <a:endParaRPr lang="en-US" sz="3200" dirty="0">
              <a:solidFill>
                <a:srgbClr val="C00000"/>
              </a:solidFill>
              <a:latin typeface="方正粗黑宋简体" panose="02000000000000000000" pitchFamily="2" charset="-122"/>
              <a:ea typeface="方正粗黑宋简体" panose="02000000000000000000" pitchFamily="2" charset="-122"/>
            </a:endParaRPr>
          </a:p>
        </p:txBody>
      </p:sp>
      <p:sp>
        <p:nvSpPr>
          <p:cNvPr id="12" name="TextBox 3"/>
          <p:cNvSpPr txBox="1"/>
          <p:nvPr/>
        </p:nvSpPr>
        <p:spPr>
          <a:xfrm>
            <a:off x="7494433" y="926355"/>
            <a:ext cx="3517392" cy="584775"/>
          </a:xfrm>
          <a:prstGeom prst="rect">
            <a:avLst/>
          </a:prstGeom>
          <a:noFill/>
        </p:spPr>
        <p:txBody>
          <a:bodyPr wrap="square" rtlCol="0">
            <a:spAutoFit/>
          </a:bodyPr>
          <a:lstStyle/>
          <a:p>
            <a:pPr algn="ctr"/>
            <a:r>
              <a:rPr lang="en-US" sz="3200" dirty="0">
                <a:solidFill>
                  <a:srgbClr val="00B050"/>
                </a:solidFill>
                <a:latin typeface="方正粗黑宋简体" panose="02000000000000000000" pitchFamily="2" charset="-122"/>
                <a:ea typeface="方正粗黑宋简体" panose="02000000000000000000" pitchFamily="2" charset="-122"/>
              </a:rPr>
              <a:t>R</a:t>
            </a:r>
            <a:r>
              <a:rPr lang="en-US" altLang="zh-CN" sz="3200" dirty="0">
                <a:solidFill>
                  <a:srgbClr val="00B050"/>
                </a:solidFill>
                <a:latin typeface="方正粗黑宋简体" panose="02000000000000000000" pitchFamily="2" charset="-122"/>
                <a:ea typeface="方正粗黑宋简体" panose="02000000000000000000" pitchFamily="2" charset="-122"/>
              </a:rPr>
              <a:t>ust</a:t>
            </a:r>
            <a:endParaRPr lang="en-US" sz="3200" dirty="0">
              <a:solidFill>
                <a:srgbClr val="00B050"/>
              </a:solidFill>
              <a:latin typeface="方正粗黑宋简体" panose="02000000000000000000" pitchFamily="2" charset="-122"/>
              <a:ea typeface="方正粗黑宋简体" panose="02000000000000000000" pitchFamily="2"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847549"/>
            <a:ext cx="5869214" cy="3936031"/>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6252" y="1847549"/>
            <a:ext cx="5365748" cy="3936031"/>
          </a:xfrm>
          <a:prstGeom prst="rect">
            <a:avLst/>
          </a:prstGeom>
        </p:spPr>
      </p:pic>
      <p:grpSp>
        <p:nvGrpSpPr>
          <p:cNvPr id="3" name="Group 50"/>
          <p:cNvGrpSpPr/>
          <p:nvPr/>
        </p:nvGrpSpPr>
        <p:grpSpPr>
          <a:xfrm>
            <a:off x="4025722" y="6217535"/>
            <a:ext cx="4140553" cy="451824"/>
            <a:chOff x="4679586" y="878988"/>
            <a:chExt cx="1745757" cy="190500"/>
          </a:xfrm>
        </p:grpSpPr>
        <p:sp>
          <p:nvSpPr>
            <p:cNvPr id="4" name="Oval 51"/>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2"/>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53"/>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54"/>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55"/>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58"/>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290920" y="0"/>
            <a:ext cx="12482920" cy="6858000"/>
            <a:chOff x="-290920" y="0"/>
            <a:chExt cx="12482920" cy="6858000"/>
          </a:xfrm>
        </p:grpSpPr>
        <p:sp>
          <p:nvSpPr>
            <p:cNvPr id="34" name="Rectangle 33"/>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advantage</a:t>
              </a:r>
              <a:endParaRPr lang="en-US" altLang="zh-CN" sz="2800" b="1" dirty="0">
                <a:solidFill>
                  <a:srgbClr val="F0EEF0"/>
                </a:solidFill>
                <a:latin typeface="Tw Cen MT" panose="020B0602020104020603" pitchFamily="34" charset="0"/>
              </a:endParaRPr>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p:cNvGrpSpPr/>
          <p:nvPr/>
        </p:nvGrpSpPr>
        <p:grpSpPr>
          <a:xfrm>
            <a:off x="226788" y="-2"/>
            <a:ext cx="11447503" cy="6858000"/>
            <a:chOff x="213096" y="0"/>
            <a:chExt cx="11447503" cy="6858000"/>
          </a:xfrm>
        </p:grpSpPr>
        <p:sp>
          <p:nvSpPr>
            <p:cNvPr id="39" name="Rectangle 38"/>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thoughts</a:t>
              </a:r>
              <a:endParaRPr lang="en-US" altLang="zh-CN" sz="3600" b="1" dirty="0">
                <a:solidFill>
                  <a:srgbClr val="F0EEF0"/>
                </a:solidFill>
                <a:latin typeface="Tw Cen MT" panose="020B0602020104020603" pitchFamily="34" charset="0"/>
              </a:endParaRPr>
            </a:p>
          </p:txBody>
        </p:sp>
        <p:pic>
          <p:nvPicPr>
            <p:cNvPr id="42" name="Picture 4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p:cNvGrpSpPr/>
          <p:nvPr/>
        </p:nvGrpSpPr>
        <p:grpSpPr>
          <a:xfrm>
            <a:off x="-7847639" y="0"/>
            <a:ext cx="9961092" cy="6858000"/>
            <a:chOff x="491575" y="0"/>
            <a:chExt cx="9961092" cy="6858000"/>
          </a:xfrm>
        </p:grpSpPr>
        <p:sp>
          <p:nvSpPr>
            <p:cNvPr id="44" name="Rectangle 43"/>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47" name="Picture 4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p:cNvGrpSpPr/>
          <p:nvPr/>
        </p:nvGrpSpPr>
        <p:grpSpPr>
          <a:xfrm>
            <a:off x="-7985197" y="0"/>
            <a:ext cx="9574094" cy="6858000"/>
            <a:chOff x="491575" y="0"/>
            <a:chExt cx="9574094" cy="6858000"/>
          </a:xfrm>
        </p:grpSpPr>
        <p:sp>
          <p:nvSpPr>
            <p:cNvPr id="49" name="Rectangle 48"/>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83" name="Picture 8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p:cNvGrpSpPr/>
          <p:nvPr/>
        </p:nvGrpSpPr>
        <p:grpSpPr>
          <a:xfrm>
            <a:off x="-7638543" y="-1"/>
            <a:ext cx="8692332" cy="6858000"/>
            <a:chOff x="718505" y="-1"/>
            <a:chExt cx="8692332" cy="6858000"/>
          </a:xfrm>
        </p:grpSpPr>
        <p:sp>
          <p:nvSpPr>
            <p:cNvPr id="86" name="Rectangle 85"/>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p:cNvSpPr txBox="1"/>
            <p:nvPr/>
          </p:nvSpPr>
          <p:spPr>
            <a:xfrm rot="16200000">
              <a:off x="8091629" y="3189608"/>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choices(1)</a:t>
              </a:r>
              <a:endParaRPr lang="en-US" altLang="zh-CN" sz="3600" b="1" dirty="0">
                <a:solidFill>
                  <a:srgbClr val="F0EEF0"/>
                </a:solidFill>
                <a:latin typeface="Tw Cen MT" panose="020B0602020104020603" pitchFamily="34" charset="0"/>
              </a:endParaRPr>
            </a:p>
          </p:txBody>
        </p:sp>
        <p:pic>
          <p:nvPicPr>
            <p:cNvPr id="89" name="Picture 8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p:cNvGrpSpPr/>
          <p:nvPr/>
        </p:nvGrpSpPr>
        <p:grpSpPr>
          <a:xfrm>
            <a:off x="-9412743" y="0"/>
            <a:ext cx="9927504" cy="6858000"/>
            <a:chOff x="-9337032" y="-1"/>
            <a:chExt cx="9927504" cy="6858000"/>
          </a:xfrm>
        </p:grpSpPr>
        <p:sp>
          <p:nvSpPr>
            <p:cNvPr id="91" name="Rectangle 90"/>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p:cNvSpPr txBox="1"/>
            <p:nvPr/>
          </p:nvSpPr>
          <p:spPr>
            <a:xfrm rot="16200000">
              <a:off x="-738260" y="3189607"/>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choices(2)</a:t>
              </a:r>
              <a:endParaRPr lang="en-US" altLang="zh-CN" sz="3600" b="1" dirty="0">
                <a:solidFill>
                  <a:srgbClr val="F0EEF0"/>
                </a:solidFill>
                <a:latin typeface="Tw Cen MT" panose="020B0602020104020603" pitchFamily="34" charset="0"/>
              </a:endParaRPr>
            </a:p>
          </p:txBody>
        </p:sp>
        <p:pic>
          <p:nvPicPr>
            <p:cNvPr id="94" name="Picture 9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96" name="Group 95"/>
          <p:cNvGrpSpPr/>
          <p:nvPr/>
        </p:nvGrpSpPr>
        <p:grpSpPr>
          <a:xfrm>
            <a:off x="7976170" y="1491437"/>
            <a:ext cx="1805441" cy="1894017"/>
            <a:chOff x="6381342" y="2182683"/>
            <a:chExt cx="1805441" cy="1894017"/>
          </a:xfrm>
        </p:grpSpPr>
        <p:sp>
          <p:nvSpPr>
            <p:cNvPr id="97" name="Rectangle: Top Corners Rounded 96"/>
            <p:cNvSpPr/>
            <p:nvPr/>
          </p:nvSpPr>
          <p:spPr>
            <a:xfrm>
              <a:off x="6488272" y="2209800"/>
              <a:ext cx="1591582" cy="1866900"/>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p:cNvSpPr txBox="1"/>
            <p:nvPr/>
          </p:nvSpPr>
          <p:spPr>
            <a:xfrm>
              <a:off x="6381342"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99" name="TextBox 98"/>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3</a:t>
              </a:r>
              <a:endParaRPr lang="en-US" sz="6000" b="1" dirty="0">
                <a:solidFill>
                  <a:srgbClr val="E6E7E9"/>
                </a:solidFill>
                <a:latin typeface="Tw Cen MT" panose="020B0602020104020603" pitchFamily="34" charset="0"/>
              </a:endParaRPr>
            </a:p>
          </p:txBody>
        </p:sp>
      </p:grpSp>
      <p:grpSp>
        <p:nvGrpSpPr>
          <p:cNvPr id="100" name="Group 99"/>
          <p:cNvGrpSpPr/>
          <p:nvPr/>
        </p:nvGrpSpPr>
        <p:grpSpPr>
          <a:xfrm>
            <a:off x="5479293" y="1491437"/>
            <a:ext cx="1805441" cy="1894017"/>
            <a:chOff x="3884465" y="2182683"/>
            <a:chExt cx="1805441" cy="1894017"/>
          </a:xfrm>
        </p:grpSpPr>
        <p:sp>
          <p:nvSpPr>
            <p:cNvPr id="101" name="Rectangle: Top Corners Rounded 100"/>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3884465"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03" name="TextBox 102"/>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endParaRPr lang="en-US" sz="6000" b="1" dirty="0">
                <a:solidFill>
                  <a:srgbClr val="E6E7E9"/>
                </a:solidFill>
                <a:latin typeface="Tw Cen MT" panose="020B0602020104020603" pitchFamily="34" charset="0"/>
              </a:endParaRPr>
            </a:p>
          </p:txBody>
        </p:sp>
      </p:grpSp>
      <p:grpSp>
        <p:nvGrpSpPr>
          <p:cNvPr id="104" name="Group 103"/>
          <p:cNvGrpSpPr/>
          <p:nvPr/>
        </p:nvGrpSpPr>
        <p:grpSpPr>
          <a:xfrm>
            <a:off x="2982416" y="1491437"/>
            <a:ext cx="1805441" cy="1894017"/>
            <a:chOff x="1387588" y="2182683"/>
            <a:chExt cx="1805441" cy="1894017"/>
          </a:xfrm>
        </p:grpSpPr>
        <p:sp>
          <p:nvSpPr>
            <p:cNvPr id="105" name="Rectangle: Top Corners Rounded 104"/>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1387588"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07" name="TextBox 106"/>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endParaRPr lang="en-US" sz="6000" b="1" dirty="0">
                <a:solidFill>
                  <a:srgbClr val="E6E7E9"/>
                </a:solidFill>
                <a:latin typeface="Tw Cen MT" panose="020B0602020104020603" pitchFamily="34" charset="0"/>
              </a:endParaRPr>
            </a:p>
          </p:txBody>
        </p:sp>
      </p:grpSp>
      <p:sp>
        <p:nvSpPr>
          <p:cNvPr id="108" name="Freeform: Shape 107"/>
          <p:cNvSpPr/>
          <p:nvPr/>
        </p:nvSpPr>
        <p:spPr>
          <a:xfrm flipV="1">
            <a:off x="3089346"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p:cNvSpPr/>
          <p:nvPr/>
        </p:nvSpPr>
        <p:spPr>
          <a:xfrm flipV="1">
            <a:off x="5586223"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Shape 109"/>
          <p:cNvSpPr/>
          <p:nvPr/>
        </p:nvSpPr>
        <p:spPr>
          <a:xfrm flipV="1">
            <a:off x="8083100"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3"/>
          <p:cNvGrpSpPr/>
          <p:nvPr/>
        </p:nvGrpSpPr>
        <p:grpSpPr>
          <a:xfrm>
            <a:off x="3088368" y="3002301"/>
            <a:ext cx="1591582" cy="1048049"/>
            <a:chOff x="1488849" y="3837442"/>
            <a:chExt cx="1591582" cy="1048049"/>
          </a:xfrm>
        </p:grpSpPr>
        <p:sp>
          <p:nvSpPr>
            <p:cNvPr id="115" name="TextBox 114"/>
            <p:cNvSpPr txBox="1"/>
            <p:nvPr/>
          </p:nvSpPr>
          <p:spPr>
            <a:xfrm>
              <a:off x="1488849" y="3837442"/>
              <a:ext cx="1591582" cy="369332"/>
            </a:xfrm>
            <a:prstGeom prst="rect">
              <a:avLst/>
            </a:prstGeom>
            <a:noFill/>
          </p:spPr>
          <p:txBody>
            <a:bodyPr wrap="square" rtlCol="0">
              <a:spAutoFit/>
            </a:bodyPr>
            <a:lstStyle/>
            <a:p>
              <a:pPr algn="ctr"/>
              <a:r>
                <a:rPr lang="en-US" altLang="zh-CN" b="1" dirty="0">
                  <a:solidFill>
                    <a:srgbClr val="FF5969"/>
                  </a:solidFill>
                  <a:latin typeface="Tw Cen MT" panose="020B0602020104020603" pitchFamily="34" charset="0"/>
                </a:rPr>
                <a:t>Linux</a:t>
              </a:r>
              <a:endParaRPr lang="en-US" b="1" dirty="0">
                <a:solidFill>
                  <a:srgbClr val="FF5969"/>
                </a:solidFill>
                <a:latin typeface="Tw Cen MT" panose="020B0602020104020603" pitchFamily="34" charset="0"/>
              </a:endParaRPr>
            </a:p>
          </p:txBody>
        </p:sp>
        <p:sp>
          <p:nvSpPr>
            <p:cNvPr id="116" name="TextBox 115"/>
            <p:cNvSpPr txBox="1"/>
            <p:nvPr/>
          </p:nvSpPr>
          <p:spPr>
            <a:xfrm>
              <a:off x="1488849" y="4146827"/>
              <a:ext cx="1591582" cy="738664"/>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普及性</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多样性</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安全挑战</a:t>
              </a:r>
              <a:endParaRPr lang="en-US" sz="1400" b="1"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grpSp>
        <p:nvGrpSpPr>
          <p:cNvPr id="117" name="Group 116"/>
          <p:cNvGrpSpPr/>
          <p:nvPr/>
        </p:nvGrpSpPr>
        <p:grpSpPr>
          <a:xfrm>
            <a:off x="5558929" y="3012694"/>
            <a:ext cx="1591582" cy="1048049"/>
            <a:chOff x="3977674" y="3837442"/>
            <a:chExt cx="1591582" cy="1048049"/>
          </a:xfrm>
        </p:grpSpPr>
        <p:sp>
          <p:nvSpPr>
            <p:cNvPr id="118" name="TextBox 117"/>
            <p:cNvSpPr txBox="1"/>
            <p:nvPr/>
          </p:nvSpPr>
          <p:spPr>
            <a:xfrm>
              <a:off x="3977674" y="3837442"/>
              <a:ext cx="1591582" cy="369332"/>
            </a:xfrm>
            <a:prstGeom prst="rect">
              <a:avLst/>
            </a:prstGeom>
            <a:noFill/>
          </p:spPr>
          <p:txBody>
            <a:bodyPr wrap="square" rtlCol="0">
              <a:spAutoFit/>
            </a:bodyPr>
            <a:lstStyle/>
            <a:p>
              <a:pPr algn="ctr"/>
              <a:r>
                <a:rPr lang="en-US" altLang="zh-CN" b="1" dirty="0">
                  <a:solidFill>
                    <a:srgbClr val="52CBBE"/>
                  </a:solidFill>
                  <a:latin typeface="Tw Cen MT" panose="020B0602020104020603" pitchFamily="34" charset="0"/>
                </a:rPr>
                <a:t>Rust</a:t>
              </a:r>
              <a:endParaRPr lang="en-US" b="1" dirty="0">
                <a:solidFill>
                  <a:srgbClr val="52CBBE"/>
                </a:solidFill>
                <a:latin typeface="Tw Cen MT" panose="020B0602020104020603" pitchFamily="34" charset="0"/>
              </a:endParaRPr>
            </a:p>
          </p:txBody>
        </p:sp>
        <p:sp>
          <p:nvSpPr>
            <p:cNvPr id="119" name="TextBox 118"/>
            <p:cNvSpPr txBox="1"/>
            <p:nvPr/>
          </p:nvSpPr>
          <p:spPr>
            <a:xfrm>
              <a:off x="3977674" y="4146827"/>
              <a:ext cx="1591582" cy="738664"/>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内存安全</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并发处理</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a:t>
              </a:r>
              <a:endParaRPr 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grpSp>
        <p:nvGrpSpPr>
          <p:cNvPr id="120" name="Group 119"/>
          <p:cNvGrpSpPr/>
          <p:nvPr/>
        </p:nvGrpSpPr>
        <p:grpSpPr>
          <a:xfrm>
            <a:off x="8089624" y="3012694"/>
            <a:ext cx="1591582" cy="1048049"/>
            <a:chOff x="6488272" y="3837442"/>
            <a:chExt cx="1591582" cy="1048049"/>
          </a:xfrm>
        </p:grpSpPr>
        <p:sp>
          <p:nvSpPr>
            <p:cNvPr id="121" name="TextBox 120"/>
            <p:cNvSpPr txBox="1"/>
            <p:nvPr/>
          </p:nvSpPr>
          <p:spPr>
            <a:xfrm>
              <a:off x="6488272" y="3837442"/>
              <a:ext cx="1591582" cy="369332"/>
            </a:xfrm>
            <a:prstGeom prst="rect">
              <a:avLst/>
            </a:prstGeom>
            <a:noFill/>
          </p:spPr>
          <p:txBody>
            <a:bodyPr wrap="square" rtlCol="0">
              <a:spAutoFit/>
            </a:bodyPr>
            <a:lstStyle/>
            <a:p>
              <a:pPr algn="ctr"/>
              <a:r>
                <a:rPr lang="en-US" altLang="zh-CN" b="1" dirty="0">
                  <a:solidFill>
                    <a:srgbClr val="FEC630"/>
                  </a:solidFill>
                  <a:latin typeface="Tw Cen MT" panose="020B0602020104020603" pitchFamily="34" charset="0"/>
                </a:rPr>
                <a:t>Rust for Linux</a:t>
              </a:r>
              <a:endParaRPr lang="en-US" b="1" dirty="0">
                <a:solidFill>
                  <a:srgbClr val="FEC630"/>
                </a:solidFill>
                <a:latin typeface="Tw Cen MT" panose="020B0602020104020603" pitchFamily="34" charset="0"/>
              </a:endParaRPr>
            </a:p>
          </p:txBody>
        </p:sp>
        <p:sp>
          <p:nvSpPr>
            <p:cNvPr id="122" name="TextBox 121"/>
            <p:cNvSpPr txBox="1"/>
            <p:nvPr/>
          </p:nvSpPr>
          <p:spPr>
            <a:xfrm>
              <a:off x="6488272" y="4146827"/>
              <a:ext cx="1591582" cy="738664"/>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安全性提升</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性能优化</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系统创新 </a:t>
              </a:r>
              <a:endParaRPr 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5659" y="4229239"/>
            <a:ext cx="894354" cy="89435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1947" y="4229326"/>
            <a:ext cx="897858" cy="89785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1674" y="4229239"/>
            <a:ext cx="907482" cy="907480"/>
          </a:xfrm>
          <a:prstGeom prst="rect">
            <a:avLst/>
          </a:prstGeom>
        </p:spPr>
      </p:pic>
      <p:sp>
        <p:nvSpPr>
          <p:cNvPr id="2" name="文本框 1"/>
          <p:cNvSpPr txBox="1"/>
          <p:nvPr/>
        </p:nvSpPr>
        <p:spPr>
          <a:xfrm>
            <a:off x="5479293" y="653434"/>
            <a:ext cx="2140481" cy="584775"/>
          </a:xfrm>
          <a:prstGeom prst="rect">
            <a:avLst/>
          </a:prstGeom>
          <a:noFill/>
        </p:spPr>
        <p:txBody>
          <a:bodyPr wrap="square" rtlCol="0">
            <a:spAutoFit/>
          </a:bodyPr>
          <a:lstStyle/>
          <a:p>
            <a:r>
              <a:rPr lang="zh-CN" altLang="en-US" sz="3200" dirty="0">
                <a:solidFill>
                  <a:srgbClr val="52CBBE"/>
                </a:solidFill>
                <a:ea typeface="方正粗黑宋简体" panose="02000000000000000000" pitchFamily="2" charset="-122"/>
              </a:rPr>
              <a:t>初步构想</a:t>
            </a:r>
            <a:endParaRPr lang="zh-CN" altLang="en-US" sz="3200" dirty="0">
              <a:solidFill>
                <a:srgbClr val="52CBBE"/>
              </a:solidFill>
              <a:ea typeface="方正粗黑宋简体" panose="02000000000000000000"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fade">
                                      <p:cBhvr>
                                        <p:cTn id="11" dur="500"/>
                                        <p:tgtEl>
                                          <p:spTgt spid="108"/>
                                        </p:tgtEl>
                                      </p:cBhvr>
                                    </p:animEffect>
                                    <p:anim calcmode="lin" valueType="num">
                                      <p:cBhvr>
                                        <p:cTn id="12" dur="500" fill="hold"/>
                                        <p:tgtEl>
                                          <p:spTgt spid="108"/>
                                        </p:tgtEl>
                                        <p:attrNameLst>
                                          <p:attrName>ppt_x</p:attrName>
                                        </p:attrNameLst>
                                      </p:cBhvr>
                                      <p:tavLst>
                                        <p:tav tm="0">
                                          <p:val>
                                            <p:strVal val="#ppt_x"/>
                                          </p:val>
                                        </p:tav>
                                        <p:tav tm="100000">
                                          <p:val>
                                            <p:strVal val="#ppt_x"/>
                                          </p:val>
                                        </p:tav>
                                      </p:tavLst>
                                    </p:anim>
                                    <p:anim calcmode="lin" valueType="num">
                                      <p:cBhvr>
                                        <p:cTn id="13" dur="500" fill="hold"/>
                                        <p:tgtEl>
                                          <p:spTgt spid="10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25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500"/>
                                        <p:tgtEl>
                                          <p:spTgt spid="104"/>
                                        </p:tgtEl>
                                      </p:cBhvr>
                                    </p:animEffect>
                                    <p:anim calcmode="lin" valueType="num">
                                      <p:cBhvr>
                                        <p:cTn id="18" dur="500" fill="hold"/>
                                        <p:tgtEl>
                                          <p:spTgt spid="104"/>
                                        </p:tgtEl>
                                        <p:attrNameLst>
                                          <p:attrName>ppt_x</p:attrName>
                                        </p:attrNameLst>
                                      </p:cBhvr>
                                      <p:tavLst>
                                        <p:tav tm="0">
                                          <p:val>
                                            <p:strVal val="#ppt_x"/>
                                          </p:val>
                                        </p:tav>
                                        <p:tav tm="100000">
                                          <p:val>
                                            <p:strVal val="#ppt_x"/>
                                          </p:val>
                                        </p:tav>
                                      </p:tavLst>
                                    </p:anim>
                                    <p:anim calcmode="lin" valueType="num">
                                      <p:cBhvr>
                                        <p:cTn id="19" dur="500" fill="hold"/>
                                        <p:tgtEl>
                                          <p:spTgt spid="104"/>
                                        </p:tgtEl>
                                        <p:attrNameLst>
                                          <p:attrName>ppt_y</p:attrName>
                                        </p:attrNameLst>
                                      </p:cBhvr>
                                      <p:tavLst>
                                        <p:tav tm="0">
                                          <p:val>
                                            <p:strVal val="#ppt_y+.1"/>
                                          </p:val>
                                        </p:tav>
                                        <p:tav tm="100000">
                                          <p:val>
                                            <p:strVal val="#ppt_y"/>
                                          </p:val>
                                        </p:tav>
                                      </p:tavLst>
                                    </p:anim>
                                  </p:childTnLst>
                                </p:cTn>
                              </p:par>
                            </p:childTnLst>
                          </p:cTn>
                        </p:par>
                        <p:par>
                          <p:cTn id="20" fill="hold">
                            <p:stCondLst>
                              <p:cond delay="2250"/>
                            </p:stCondLst>
                            <p:childTnLst>
                              <p:par>
                                <p:cTn id="21" presetID="53" presetClass="entr" presetSubtype="16" fill="hold" nodeType="afterEffect">
                                  <p:stCondLst>
                                    <p:cond delay="0"/>
                                  </p:stCondLst>
                                  <p:childTnLst>
                                    <p:set>
                                      <p:cBhvr>
                                        <p:cTn id="22" dur="1" fill="hold">
                                          <p:stCondLst>
                                            <p:cond delay="0"/>
                                          </p:stCondLst>
                                        </p:cTn>
                                        <p:tgtEl>
                                          <p:spTgt spid="114"/>
                                        </p:tgtEl>
                                        <p:attrNameLst>
                                          <p:attrName>style.visibility</p:attrName>
                                        </p:attrNameLst>
                                      </p:cBhvr>
                                      <p:to>
                                        <p:strVal val="visible"/>
                                      </p:to>
                                    </p:set>
                                    <p:anim calcmode="lin" valueType="num">
                                      <p:cBhvr>
                                        <p:cTn id="23" dur="500" fill="hold"/>
                                        <p:tgtEl>
                                          <p:spTgt spid="114"/>
                                        </p:tgtEl>
                                        <p:attrNameLst>
                                          <p:attrName>ppt_w</p:attrName>
                                        </p:attrNameLst>
                                      </p:cBhvr>
                                      <p:tavLst>
                                        <p:tav tm="0">
                                          <p:val>
                                            <p:fltVal val="0"/>
                                          </p:val>
                                        </p:tav>
                                        <p:tav tm="100000">
                                          <p:val>
                                            <p:strVal val="#ppt_w"/>
                                          </p:val>
                                        </p:tav>
                                      </p:tavLst>
                                    </p:anim>
                                    <p:anim calcmode="lin" valueType="num">
                                      <p:cBhvr>
                                        <p:cTn id="24" dur="500" fill="hold"/>
                                        <p:tgtEl>
                                          <p:spTgt spid="114"/>
                                        </p:tgtEl>
                                        <p:attrNameLst>
                                          <p:attrName>ppt_h</p:attrName>
                                        </p:attrNameLst>
                                      </p:cBhvr>
                                      <p:tavLst>
                                        <p:tav tm="0">
                                          <p:val>
                                            <p:fltVal val="0"/>
                                          </p:val>
                                        </p:tav>
                                        <p:tav tm="100000">
                                          <p:val>
                                            <p:strVal val="#ppt_h"/>
                                          </p:val>
                                        </p:tav>
                                      </p:tavLst>
                                    </p:anim>
                                    <p:animEffect transition="in" filter="fade">
                                      <p:cBhvr>
                                        <p:cTn id="25" dur="500"/>
                                        <p:tgtEl>
                                          <p:spTgt spid="114"/>
                                        </p:tgtEl>
                                      </p:cBhvr>
                                    </p:animEffect>
                                  </p:childTnLst>
                                </p:cTn>
                              </p:par>
                              <p:par>
                                <p:cTn id="26" presetID="53" presetClass="entr" presetSubtype="16"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fltVal val="0"/>
                                          </p:val>
                                        </p:tav>
                                        <p:tav tm="100000">
                                          <p:val>
                                            <p:strVal val="#ppt_h"/>
                                          </p:val>
                                        </p:tav>
                                      </p:tavLst>
                                    </p:anim>
                                    <p:animEffect transition="in" filter="fade">
                                      <p:cBhvr>
                                        <p:cTn id="30" dur="500"/>
                                        <p:tgtEl>
                                          <p:spTgt spid="3"/>
                                        </p:tgtEl>
                                      </p:cBhvr>
                                    </p:animEffect>
                                  </p:childTnLst>
                                </p:cTn>
                              </p:par>
                            </p:childTnLst>
                          </p:cTn>
                        </p:par>
                        <p:par>
                          <p:cTn id="31" fill="hold">
                            <p:stCondLst>
                              <p:cond delay="2750"/>
                            </p:stCondLst>
                            <p:childTnLst>
                              <p:par>
                                <p:cTn id="32" presetID="42" presetClass="entr" presetSubtype="0" fill="hold" grpId="0" nodeType="afterEffect">
                                  <p:stCondLst>
                                    <p:cond delay="250"/>
                                  </p:stCondLst>
                                  <p:childTnLst>
                                    <p:set>
                                      <p:cBhvr>
                                        <p:cTn id="33" dur="1" fill="hold">
                                          <p:stCondLst>
                                            <p:cond delay="0"/>
                                          </p:stCondLst>
                                        </p:cTn>
                                        <p:tgtEl>
                                          <p:spTgt spid="109"/>
                                        </p:tgtEl>
                                        <p:attrNameLst>
                                          <p:attrName>style.visibility</p:attrName>
                                        </p:attrNameLst>
                                      </p:cBhvr>
                                      <p:to>
                                        <p:strVal val="visible"/>
                                      </p:to>
                                    </p:set>
                                    <p:animEffect transition="in" filter="fade">
                                      <p:cBhvr>
                                        <p:cTn id="34" dur="500"/>
                                        <p:tgtEl>
                                          <p:spTgt spid="109"/>
                                        </p:tgtEl>
                                      </p:cBhvr>
                                    </p:animEffect>
                                    <p:anim calcmode="lin" valueType="num">
                                      <p:cBhvr>
                                        <p:cTn id="35" dur="500" fill="hold"/>
                                        <p:tgtEl>
                                          <p:spTgt spid="109"/>
                                        </p:tgtEl>
                                        <p:attrNameLst>
                                          <p:attrName>ppt_x</p:attrName>
                                        </p:attrNameLst>
                                      </p:cBhvr>
                                      <p:tavLst>
                                        <p:tav tm="0">
                                          <p:val>
                                            <p:strVal val="#ppt_x"/>
                                          </p:val>
                                        </p:tav>
                                        <p:tav tm="100000">
                                          <p:val>
                                            <p:strVal val="#ppt_x"/>
                                          </p:val>
                                        </p:tav>
                                      </p:tavLst>
                                    </p:anim>
                                    <p:anim calcmode="lin" valueType="num">
                                      <p:cBhvr>
                                        <p:cTn id="36" dur="500" fill="hold"/>
                                        <p:tgtEl>
                                          <p:spTgt spid="109"/>
                                        </p:tgtEl>
                                        <p:attrNameLst>
                                          <p:attrName>ppt_y</p:attrName>
                                        </p:attrNameLst>
                                      </p:cBhvr>
                                      <p:tavLst>
                                        <p:tav tm="0">
                                          <p:val>
                                            <p:strVal val="#ppt_y+.1"/>
                                          </p:val>
                                        </p:tav>
                                        <p:tav tm="100000">
                                          <p:val>
                                            <p:strVal val="#ppt_y"/>
                                          </p:val>
                                        </p:tav>
                                      </p:tavLst>
                                    </p:anim>
                                  </p:childTnLst>
                                </p:cTn>
                              </p:par>
                            </p:childTnLst>
                          </p:cTn>
                        </p:par>
                        <p:par>
                          <p:cTn id="37" fill="hold">
                            <p:stCondLst>
                              <p:cond delay="3500"/>
                            </p:stCondLst>
                            <p:childTnLst>
                              <p:par>
                                <p:cTn id="38" presetID="42" presetClass="entr" presetSubtype="0" fill="hold" nodeType="afterEffect">
                                  <p:stCondLst>
                                    <p:cond delay="250"/>
                                  </p:stCondLst>
                                  <p:childTnLst>
                                    <p:set>
                                      <p:cBhvr>
                                        <p:cTn id="39" dur="1" fill="hold">
                                          <p:stCondLst>
                                            <p:cond delay="0"/>
                                          </p:stCondLst>
                                        </p:cTn>
                                        <p:tgtEl>
                                          <p:spTgt spid="100"/>
                                        </p:tgtEl>
                                        <p:attrNameLst>
                                          <p:attrName>style.visibility</p:attrName>
                                        </p:attrNameLst>
                                      </p:cBhvr>
                                      <p:to>
                                        <p:strVal val="visible"/>
                                      </p:to>
                                    </p:set>
                                    <p:animEffect transition="in" filter="fade">
                                      <p:cBhvr>
                                        <p:cTn id="40" dur="500"/>
                                        <p:tgtEl>
                                          <p:spTgt spid="100"/>
                                        </p:tgtEl>
                                      </p:cBhvr>
                                    </p:animEffect>
                                    <p:anim calcmode="lin" valueType="num">
                                      <p:cBhvr>
                                        <p:cTn id="41" dur="500" fill="hold"/>
                                        <p:tgtEl>
                                          <p:spTgt spid="100"/>
                                        </p:tgtEl>
                                        <p:attrNameLst>
                                          <p:attrName>ppt_x</p:attrName>
                                        </p:attrNameLst>
                                      </p:cBhvr>
                                      <p:tavLst>
                                        <p:tav tm="0">
                                          <p:val>
                                            <p:strVal val="#ppt_x"/>
                                          </p:val>
                                        </p:tav>
                                        <p:tav tm="100000">
                                          <p:val>
                                            <p:strVal val="#ppt_x"/>
                                          </p:val>
                                        </p:tav>
                                      </p:tavLst>
                                    </p:anim>
                                    <p:anim calcmode="lin" valueType="num">
                                      <p:cBhvr>
                                        <p:cTn id="42" dur="500" fill="hold"/>
                                        <p:tgtEl>
                                          <p:spTgt spid="100"/>
                                        </p:tgtEl>
                                        <p:attrNameLst>
                                          <p:attrName>ppt_y</p:attrName>
                                        </p:attrNameLst>
                                      </p:cBhvr>
                                      <p:tavLst>
                                        <p:tav tm="0">
                                          <p:val>
                                            <p:strVal val="#ppt_y+.1"/>
                                          </p:val>
                                        </p:tav>
                                        <p:tav tm="100000">
                                          <p:val>
                                            <p:strVal val="#ppt_y"/>
                                          </p:val>
                                        </p:tav>
                                      </p:tavLst>
                                    </p:anim>
                                  </p:childTnLst>
                                </p:cTn>
                              </p:par>
                            </p:childTnLst>
                          </p:cTn>
                        </p:par>
                        <p:par>
                          <p:cTn id="43" fill="hold">
                            <p:stCondLst>
                              <p:cond delay="4250"/>
                            </p:stCondLst>
                            <p:childTnLst>
                              <p:par>
                                <p:cTn id="44" presetID="53" presetClass="entr" presetSubtype="16" fill="hold" nodeType="afterEffect">
                                  <p:stCondLst>
                                    <p:cond delay="0"/>
                                  </p:stCondLst>
                                  <p:childTnLst>
                                    <p:set>
                                      <p:cBhvr>
                                        <p:cTn id="45" dur="1" fill="hold">
                                          <p:stCondLst>
                                            <p:cond delay="0"/>
                                          </p:stCondLst>
                                        </p:cTn>
                                        <p:tgtEl>
                                          <p:spTgt spid="117"/>
                                        </p:tgtEl>
                                        <p:attrNameLst>
                                          <p:attrName>style.visibility</p:attrName>
                                        </p:attrNameLst>
                                      </p:cBhvr>
                                      <p:to>
                                        <p:strVal val="visible"/>
                                      </p:to>
                                    </p:set>
                                    <p:anim calcmode="lin" valueType="num">
                                      <p:cBhvr>
                                        <p:cTn id="46" dur="500" fill="hold"/>
                                        <p:tgtEl>
                                          <p:spTgt spid="117"/>
                                        </p:tgtEl>
                                        <p:attrNameLst>
                                          <p:attrName>ppt_w</p:attrName>
                                        </p:attrNameLst>
                                      </p:cBhvr>
                                      <p:tavLst>
                                        <p:tav tm="0">
                                          <p:val>
                                            <p:fltVal val="0"/>
                                          </p:val>
                                        </p:tav>
                                        <p:tav tm="100000">
                                          <p:val>
                                            <p:strVal val="#ppt_w"/>
                                          </p:val>
                                        </p:tav>
                                      </p:tavLst>
                                    </p:anim>
                                    <p:anim calcmode="lin" valueType="num">
                                      <p:cBhvr>
                                        <p:cTn id="47" dur="500" fill="hold"/>
                                        <p:tgtEl>
                                          <p:spTgt spid="117"/>
                                        </p:tgtEl>
                                        <p:attrNameLst>
                                          <p:attrName>ppt_h</p:attrName>
                                        </p:attrNameLst>
                                      </p:cBhvr>
                                      <p:tavLst>
                                        <p:tav tm="0">
                                          <p:val>
                                            <p:fltVal val="0"/>
                                          </p:val>
                                        </p:tav>
                                        <p:tav tm="100000">
                                          <p:val>
                                            <p:strVal val="#ppt_h"/>
                                          </p:val>
                                        </p:tav>
                                      </p:tavLst>
                                    </p:anim>
                                    <p:animEffect transition="in" filter="fade">
                                      <p:cBhvr>
                                        <p:cTn id="48" dur="500"/>
                                        <p:tgtEl>
                                          <p:spTgt spid="117"/>
                                        </p:tgtEl>
                                      </p:cBhvr>
                                    </p:animEffect>
                                  </p:childTnLst>
                                </p:cTn>
                              </p:par>
                              <p:par>
                                <p:cTn id="49" presetID="53" presetClass="entr" presetSubtype="16" fill="hold"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childTnLst>
                          </p:cTn>
                        </p:par>
                        <p:par>
                          <p:cTn id="54" fill="hold">
                            <p:stCondLst>
                              <p:cond delay="4750"/>
                            </p:stCondLst>
                            <p:childTnLst>
                              <p:par>
                                <p:cTn id="55" presetID="42" presetClass="entr" presetSubtype="0" fill="hold" grpId="0" nodeType="afterEffect">
                                  <p:stCondLst>
                                    <p:cond delay="250"/>
                                  </p:stCondLst>
                                  <p:childTnLst>
                                    <p:set>
                                      <p:cBhvr>
                                        <p:cTn id="56" dur="1" fill="hold">
                                          <p:stCondLst>
                                            <p:cond delay="0"/>
                                          </p:stCondLst>
                                        </p:cTn>
                                        <p:tgtEl>
                                          <p:spTgt spid="110"/>
                                        </p:tgtEl>
                                        <p:attrNameLst>
                                          <p:attrName>style.visibility</p:attrName>
                                        </p:attrNameLst>
                                      </p:cBhvr>
                                      <p:to>
                                        <p:strVal val="visible"/>
                                      </p:to>
                                    </p:set>
                                    <p:animEffect transition="in" filter="fade">
                                      <p:cBhvr>
                                        <p:cTn id="57" dur="500"/>
                                        <p:tgtEl>
                                          <p:spTgt spid="110"/>
                                        </p:tgtEl>
                                      </p:cBhvr>
                                    </p:animEffect>
                                    <p:anim calcmode="lin" valueType="num">
                                      <p:cBhvr>
                                        <p:cTn id="58" dur="500" fill="hold"/>
                                        <p:tgtEl>
                                          <p:spTgt spid="110"/>
                                        </p:tgtEl>
                                        <p:attrNameLst>
                                          <p:attrName>ppt_x</p:attrName>
                                        </p:attrNameLst>
                                      </p:cBhvr>
                                      <p:tavLst>
                                        <p:tav tm="0">
                                          <p:val>
                                            <p:strVal val="#ppt_x"/>
                                          </p:val>
                                        </p:tav>
                                        <p:tav tm="100000">
                                          <p:val>
                                            <p:strVal val="#ppt_x"/>
                                          </p:val>
                                        </p:tav>
                                      </p:tavLst>
                                    </p:anim>
                                    <p:anim calcmode="lin" valueType="num">
                                      <p:cBhvr>
                                        <p:cTn id="59" dur="500" fill="hold"/>
                                        <p:tgtEl>
                                          <p:spTgt spid="110"/>
                                        </p:tgtEl>
                                        <p:attrNameLst>
                                          <p:attrName>ppt_y</p:attrName>
                                        </p:attrNameLst>
                                      </p:cBhvr>
                                      <p:tavLst>
                                        <p:tav tm="0">
                                          <p:val>
                                            <p:strVal val="#ppt_y+.1"/>
                                          </p:val>
                                        </p:tav>
                                        <p:tav tm="100000">
                                          <p:val>
                                            <p:strVal val="#ppt_y"/>
                                          </p:val>
                                        </p:tav>
                                      </p:tavLst>
                                    </p:anim>
                                  </p:childTnLst>
                                </p:cTn>
                              </p:par>
                            </p:childTnLst>
                          </p:cTn>
                        </p:par>
                        <p:par>
                          <p:cTn id="60" fill="hold">
                            <p:stCondLst>
                              <p:cond delay="5500"/>
                            </p:stCondLst>
                            <p:childTnLst>
                              <p:par>
                                <p:cTn id="61" presetID="42" presetClass="entr" presetSubtype="0" fill="hold" nodeType="afterEffect">
                                  <p:stCondLst>
                                    <p:cond delay="250"/>
                                  </p:stCondLst>
                                  <p:childTnLst>
                                    <p:set>
                                      <p:cBhvr>
                                        <p:cTn id="62" dur="1" fill="hold">
                                          <p:stCondLst>
                                            <p:cond delay="0"/>
                                          </p:stCondLst>
                                        </p:cTn>
                                        <p:tgtEl>
                                          <p:spTgt spid="96"/>
                                        </p:tgtEl>
                                        <p:attrNameLst>
                                          <p:attrName>style.visibility</p:attrName>
                                        </p:attrNameLst>
                                      </p:cBhvr>
                                      <p:to>
                                        <p:strVal val="visible"/>
                                      </p:to>
                                    </p:set>
                                    <p:animEffect transition="in" filter="fade">
                                      <p:cBhvr>
                                        <p:cTn id="63" dur="500"/>
                                        <p:tgtEl>
                                          <p:spTgt spid="96"/>
                                        </p:tgtEl>
                                      </p:cBhvr>
                                    </p:animEffect>
                                    <p:anim calcmode="lin" valueType="num">
                                      <p:cBhvr>
                                        <p:cTn id="64" dur="500" fill="hold"/>
                                        <p:tgtEl>
                                          <p:spTgt spid="96"/>
                                        </p:tgtEl>
                                        <p:attrNameLst>
                                          <p:attrName>ppt_x</p:attrName>
                                        </p:attrNameLst>
                                      </p:cBhvr>
                                      <p:tavLst>
                                        <p:tav tm="0">
                                          <p:val>
                                            <p:strVal val="#ppt_x"/>
                                          </p:val>
                                        </p:tav>
                                        <p:tav tm="100000">
                                          <p:val>
                                            <p:strVal val="#ppt_x"/>
                                          </p:val>
                                        </p:tav>
                                      </p:tavLst>
                                    </p:anim>
                                    <p:anim calcmode="lin" valueType="num">
                                      <p:cBhvr>
                                        <p:cTn id="65" dur="500" fill="hold"/>
                                        <p:tgtEl>
                                          <p:spTgt spid="96"/>
                                        </p:tgtEl>
                                        <p:attrNameLst>
                                          <p:attrName>ppt_y</p:attrName>
                                        </p:attrNameLst>
                                      </p:cBhvr>
                                      <p:tavLst>
                                        <p:tav tm="0">
                                          <p:val>
                                            <p:strVal val="#ppt_y+.1"/>
                                          </p:val>
                                        </p:tav>
                                        <p:tav tm="100000">
                                          <p:val>
                                            <p:strVal val="#ppt_y"/>
                                          </p:val>
                                        </p:tav>
                                      </p:tavLst>
                                    </p:anim>
                                  </p:childTnLst>
                                </p:cTn>
                              </p:par>
                            </p:childTnLst>
                          </p:cTn>
                        </p:par>
                        <p:par>
                          <p:cTn id="66" fill="hold">
                            <p:stCondLst>
                              <p:cond delay="6250"/>
                            </p:stCondLst>
                            <p:childTnLst>
                              <p:par>
                                <p:cTn id="67" presetID="53" presetClass="entr" presetSubtype="16" fill="hold" nodeType="afterEffect">
                                  <p:stCondLst>
                                    <p:cond delay="0"/>
                                  </p:stCondLst>
                                  <p:childTnLst>
                                    <p:set>
                                      <p:cBhvr>
                                        <p:cTn id="68" dur="1" fill="hold">
                                          <p:stCondLst>
                                            <p:cond delay="0"/>
                                          </p:stCondLst>
                                        </p:cTn>
                                        <p:tgtEl>
                                          <p:spTgt spid="120"/>
                                        </p:tgtEl>
                                        <p:attrNameLst>
                                          <p:attrName>style.visibility</p:attrName>
                                        </p:attrNameLst>
                                      </p:cBhvr>
                                      <p:to>
                                        <p:strVal val="visible"/>
                                      </p:to>
                                    </p:set>
                                    <p:anim calcmode="lin" valueType="num">
                                      <p:cBhvr>
                                        <p:cTn id="69" dur="500" fill="hold"/>
                                        <p:tgtEl>
                                          <p:spTgt spid="120"/>
                                        </p:tgtEl>
                                        <p:attrNameLst>
                                          <p:attrName>ppt_w</p:attrName>
                                        </p:attrNameLst>
                                      </p:cBhvr>
                                      <p:tavLst>
                                        <p:tav tm="0">
                                          <p:val>
                                            <p:fltVal val="0"/>
                                          </p:val>
                                        </p:tav>
                                        <p:tav tm="100000">
                                          <p:val>
                                            <p:strVal val="#ppt_w"/>
                                          </p:val>
                                        </p:tav>
                                      </p:tavLst>
                                    </p:anim>
                                    <p:anim calcmode="lin" valueType="num">
                                      <p:cBhvr>
                                        <p:cTn id="70" dur="500" fill="hold"/>
                                        <p:tgtEl>
                                          <p:spTgt spid="120"/>
                                        </p:tgtEl>
                                        <p:attrNameLst>
                                          <p:attrName>ppt_h</p:attrName>
                                        </p:attrNameLst>
                                      </p:cBhvr>
                                      <p:tavLst>
                                        <p:tav tm="0">
                                          <p:val>
                                            <p:fltVal val="0"/>
                                          </p:val>
                                        </p:tav>
                                        <p:tav tm="100000">
                                          <p:val>
                                            <p:strVal val="#ppt_h"/>
                                          </p:val>
                                        </p:tav>
                                      </p:tavLst>
                                    </p:anim>
                                    <p:animEffect transition="in" filter="fade">
                                      <p:cBhvr>
                                        <p:cTn id="71" dur="500"/>
                                        <p:tgtEl>
                                          <p:spTgt spid="120"/>
                                        </p:tgtEl>
                                      </p:cBhvr>
                                    </p:animEffect>
                                  </p:childTnLst>
                                </p:cTn>
                              </p:par>
                              <p:par>
                                <p:cTn id="72" presetID="53" presetClass="entr" presetSubtype="16" fill="hold" nodeType="withEffect">
                                  <p:stCondLst>
                                    <p:cond delay="0"/>
                                  </p:stCondLst>
                                  <p:childTnLst>
                                    <p:set>
                                      <p:cBhvr>
                                        <p:cTn id="73" dur="1" fill="hold">
                                          <p:stCondLst>
                                            <p:cond delay="0"/>
                                          </p:stCondLst>
                                        </p:cTn>
                                        <p:tgtEl>
                                          <p:spTgt spid="9"/>
                                        </p:tgtEl>
                                        <p:attrNameLst>
                                          <p:attrName>style.visibility</p:attrName>
                                        </p:attrNameLst>
                                      </p:cBhvr>
                                      <p:to>
                                        <p:strVal val="visible"/>
                                      </p:to>
                                    </p:set>
                                    <p:anim calcmode="lin" valueType="num">
                                      <p:cBhvr>
                                        <p:cTn id="74" dur="500" fill="hold"/>
                                        <p:tgtEl>
                                          <p:spTgt spid="9"/>
                                        </p:tgtEl>
                                        <p:attrNameLst>
                                          <p:attrName>ppt_w</p:attrName>
                                        </p:attrNameLst>
                                      </p:cBhvr>
                                      <p:tavLst>
                                        <p:tav tm="0">
                                          <p:val>
                                            <p:fltVal val="0"/>
                                          </p:val>
                                        </p:tav>
                                        <p:tav tm="100000">
                                          <p:val>
                                            <p:strVal val="#ppt_w"/>
                                          </p:val>
                                        </p:tav>
                                      </p:tavLst>
                                    </p:anim>
                                    <p:anim calcmode="lin" valueType="num">
                                      <p:cBhvr>
                                        <p:cTn id="75" dur="500" fill="hold"/>
                                        <p:tgtEl>
                                          <p:spTgt spid="9"/>
                                        </p:tgtEl>
                                        <p:attrNameLst>
                                          <p:attrName>ppt_h</p:attrName>
                                        </p:attrNameLst>
                                      </p:cBhvr>
                                      <p:tavLst>
                                        <p:tav tm="0">
                                          <p:val>
                                            <p:fltVal val="0"/>
                                          </p:val>
                                        </p:tav>
                                        <p:tav tm="100000">
                                          <p:val>
                                            <p:strVal val="#ppt_h"/>
                                          </p:val>
                                        </p:tav>
                                      </p:tavLst>
                                    </p:anim>
                                    <p:animEffect transition="in" filter="fade">
                                      <p:cBhvr>
                                        <p:cTn id="7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9" grpId="0" animBg="1"/>
      <p:bldP spid="110" grpId="0" animBg="1"/>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56543" y="131812"/>
            <a:ext cx="7278915" cy="707886"/>
          </a:xfrm>
          <a:prstGeom prst="rect">
            <a:avLst/>
          </a:prstGeom>
          <a:noFill/>
        </p:spPr>
        <p:txBody>
          <a:bodyPr wrap="square" rtlCol="0">
            <a:spAutoFit/>
          </a:bodyPr>
          <a:lstStyle/>
          <a:p>
            <a:pPr algn="ctr"/>
            <a:r>
              <a:rPr lang="zh-CN" altLang="en-US" sz="4000" dirty="0">
                <a:solidFill>
                  <a:srgbClr val="FF6600"/>
                </a:solidFill>
                <a:latin typeface="方正粗黑宋简体" panose="02000000000000000000" pitchFamily="2" charset="-122"/>
                <a:ea typeface="方正粗黑宋简体" panose="02000000000000000000" pitchFamily="2" charset="-122"/>
              </a:rPr>
              <a:t>困难与展望</a:t>
            </a:r>
            <a:endParaRPr lang="en-US" sz="4000" dirty="0">
              <a:solidFill>
                <a:srgbClr val="FF6600"/>
              </a:solidFill>
              <a:latin typeface="方正粗黑宋简体" panose="02000000000000000000" pitchFamily="2" charset="-122"/>
              <a:ea typeface="方正粗黑宋简体" panose="02000000000000000000" pitchFamily="2" charset="-122"/>
            </a:endParaRPr>
          </a:p>
        </p:txBody>
      </p:sp>
      <p:grpSp>
        <p:nvGrpSpPr>
          <p:cNvPr id="5" name="Group 4"/>
          <p:cNvGrpSpPr/>
          <p:nvPr/>
        </p:nvGrpSpPr>
        <p:grpSpPr>
          <a:xfrm>
            <a:off x="5378756" y="878988"/>
            <a:ext cx="1434489" cy="190500"/>
            <a:chOff x="4679586" y="878988"/>
            <a:chExt cx="1434489" cy="190500"/>
          </a:xfrm>
        </p:grpSpPr>
        <p:sp>
          <p:nvSpPr>
            <p:cNvPr id="6" name="Oval 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8309995" y="1056236"/>
            <a:ext cx="3334070" cy="3334070"/>
            <a:chOff x="8309995" y="1056236"/>
            <a:chExt cx="3334070" cy="3334070"/>
          </a:xfrm>
        </p:grpSpPr>
        <p:sp>
          <p:nvSpPr>
            <p:cNvPr id="11" name="Oval 10"/>
            <p:cNvSpPr/>
            <p:nvPr/>
          </p:nvSpPr>
          <p:spPr>
            <a:xfrm>
              <a:off x="8309995" y="1056236"/>
              <a:ext cx="3334070" cy="333407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8421670" y="1765384"/>
              <a:ext cx="3154633" cy="1583204"/>
              <a:chOff x="8421670" y="1765384"/>
              <a:chExt cx="3154633" cy="1583204"/>
            </a:xfrm>
          </p:grpSpPr>
          <p:sp>
            <p:nvSpPr>
              <p:cNvPr id="20" name="TextBox 19"/>
              <p:cNvSpPr txBox="1"/>
              <p:nvPr/>
            </p:nvSpPr>
            <p:spPr>
              <a:xfrm>
                <a:off x="8421670" y="1765384"/>
                <a:ext cx="3154633" cy="523220"/>
              </a:xfrm>
              <a:prstGeom prst="rect">
                <a:avLst/>
              </a:prstGeom>
              <a:noFill/>
            </p:spPr>
            <p:txBody>
              <a:bodyPr wrap="square" rtlCol="0">
                <a:spAutoFit/>
              </a:bodyPr>
              <a:lstStyle/>
              <a:p>
                <a:pPr algn="ctr"/>
                <a:r>
                  <a:rPr lang="zh-CN" altLang="en-US" sz="2800" b="1" dirty="0">
                    <a:solidFill>
                      <a:srgbClr val="E6E7E9"/>
                    </a:solidFill>
                    <a:latin typeface="Tw Cen MT" panose="020B0602020104020603" pitchFamily="34" charset="0"/>
                  </a:rPr>
                  <a:t>创新点</a:t>
                </a:r>
                <a:endParaRPr lang="en-US" sz="2800" b="1" dirty="0">
                  <a:solidFill>
                    <a:srgbClr val="E6E7E9"/>
                  </a:solidFill>
                  <a:latin typeface="Tw Cen MT" panose="020B0602020104020603" pitchFamily="34" charset="0"/>
                </a:endParaRPr>
              </a:p>
            </p:txBody>
          </p:sp>
          <p:sp>
            <p:nvSpPr>
              <p:cNvPr id="21" name="TextBox 20"/>
              <p:cNvSpPr txBox="1"/>
              <p:nvPr/>
            </p:nvSpPr>
            <p:spPr>
              <a:xfrm>
                <a:off x="8646755" y="2609924"/>
                <a:ext cx="2775987" cy="738664"/>
              </a:xfrm>
              <a:prstGeom prst="rect">
                <a:avLst/>
              </a:prstGeom>
              <a:noFill/>
            </p:spPr>
            <p:txBody>
              <a:bodyPr wrap="square" rtlCol="0">
                <a:spAutoFit/>
              </a:bodyPr>
              <a:lstStyle/>
              <a:p>
                <a:pPr indent="355600" algn="just"/>
                <a:r>
                  <a:rPr lang="zh-CN" altLang="en-US" sz="1400" b="1" kern="100" dirty="0">
                    <a:solidFill>
                      <a:schemeClr val="bg1"/>
                    </a:solidFill>
                    <a:effectLst/>
                    <a:latin typeface="+mn-ea"/>
                    <a:cs typeface="Times New Roman" panose="02020603050405020304" pitchFamily="18" charset="0"/>
                  </a:rPr>
                  <a:t>使用</a:t>
                </a:r>
                <a:r>
                  <a:rPr lang="en-US" altLang="zh-CN" sz="1400" b="1" kern="100" dirty="0">
                    <a:solidFill>
                      <a:schemeClr val="bg1"/>
                    </a:solidFill>
                    <a:effectLst/>
                    <a:latin typeface="+mn-ea"/>
                    <a:cs typeface="Times New Roman" panose="02020603050405020304" pitchFamily="18" charset="0"/>
                  </a:rPr>
                  <a:t>Rust</a:t>
                </a:r>
                <a:r>
                  <a:rPr lang="zh-CN" altLang="en-US" sz="1400" b="1" kern="100" dirty="0">
                    <a:solidFill>
                      <a:schemeClr val="bg1"/>
                    </a:solidFill>
                    <a:effectLst/>
                    <a:latin typeface="+mn-ea"/>
                    <a:cs typeface="Times New Roman" panose="02020603050405020304" pitchFamily="18" charset="0"/>
                  </a:rPr>
                  <a:t>重写</a:t>
                </a:r>
                <a:r>
                  <a:rPr lang="en-US" altLang="zh-CN" sz="1400" b="1" kern="100" dirty="0">
                    <a:solidFill>
                      <a:schemeClr val="bg1"/>
                    </a:solidFill>
                    <a:effectLst/>
                    <a:latin typeface="+mn-ea"/>
                    <a:cs typeface="Times New Roman" panose="02020603050405020304" pitchFamily="18" charset="0"/>
                  </a:rPr>
                  <a:t>Linux</a:t>
                </a:r>
                <a:r>
                  <a:rPr lang="zh-CN" altLang="en-US" sz="1400" b="1" kern="100" dirty="0">
                    <a:solidFill>
                      <a:schemeClr val="bg1"/>
                    </a:solidFill>
                    <a:effectLst/>
                    <a:latin typeface="+mn-ea"/>
                    <a:cs typeface="Times New Roman" panose="02020603050405020304" pitchFamily="18" charset="0"/>
                  </a:rPr>
                  <a:t>内核模块，是一种有益的尝试，有望为内核开发带来新的思路和方法。</a:t>
                </a:r>
                <a:endParaRPr lang="zh-CN" altLang="zh-CN" sz="1400" b="1" kern="100" dirty="0">
                  <a:solidFill>
                    <a:schemeClr val="bg1"/>
                  </a:solidFill>
                  <a:effectLst/>
                  <a:latin typeface="+mn-ea"/>
                  <a:cs typeface="Times New Roman" panose="02020603050405020304" pitchFamily="18" charset="0"/>
                </a:endParaRPr>
              </a:p>
            </p:txBody>
          </p:sp>
        </p:grpSp>
      </p:grpSp>
      <p:grpSp>
        <p:nvGrpSpPr>
          <p:cNvPr id="40" name="Group 39"/>
          <p:cNvGrpSpPr/>
          <p:nvPr/>
        </p:nvGrpSpPr>
        <p:grpSpPr>
          <a:xfrm>
            <a:off x="3414864" y="1241717"/>
            <a:ext cx="2848086" cy="2848086"/>
            <a:chOff x="5746584" y="3207677"/>
            <a:chExt cx="2848086" cy="2848086"/>
          </a:xfrm>
        </p:grpSpPr>
        <p:sp>
          <p:nvSpPr>
            <p:cNvPr id="14" name="Oval 13"/>
            <p:cNvSpPr/>
            <p:nvPr/>
          </p:nvSpPr>
          <p:spPr>
            <a:xfrm>
              <a:off x="5746584" y="3207677"/>
              <a:ext cx="2848086" cy="284808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p:cNvGrpSpPr/>
            <p:nvPr/>
          </p:nvGrpSpPr>
          <p:grpSpPr>
            <a:xfrm>
              <a:off x="5798669" y="3811837"/>
              <a:ext cx="2716237" cy="1568741"/>
              <a:chOff x="8645539" y="1751950"/>
              <a:chExt cx="2716237" cy="1568741"/>
            </a:xfrm>
          </p:grpSpPr>
          <p:sp>
            <p:nvSpPr>
              <p:cNvPr id="25" name="TextBox 24"/>
              <p:cNvSpPr txBox="1"/>
              <p:nvPr/>
            </p:nvSpPr>
            <p:spPr>
              <a:xfrm>
                <a:off x="8645539" y="1751950"/>
                <a:ext cx="2716237" cy="523220"/>
              </a:xfrm>
              <a:prstGeom prst="rect">
                <a:avLst/>
              </a:prstGeom>
              <a:noFill/>
            </p:spPr>
            <p:txBody>
              <a:bodyPr wrap="square" rtlCol="0">
                <a:spAutoFit/>
              </a:bodyPr>
              <a:lstStyle/>
              <a:p>
                <a:pPr algn="ctr"/>
                <a:r>
                  <a:rPr lang="en-US" altLang="zh-CN" sz="2800" b="1" dirty="0" err="1">
                    <a:solidFill>
                      <a:srgbClr val="E6E7E9"/>
                    </a:solidFill>
                    <a:latin typeface="Tw Cen MT" panose="020B0602020104020603" pitchFamily="34" charset="0"/>
                  </a:rPr>
                  <a:t>eBPF</a:t>
                </a:r>
                <a:r>
                  <a:rPr lang="zh-CN" altLang="en-US" sz="2800" b="1" dirty="0">
                    <a:solidFill>
                      <a:srgbClr val="E6E7E9"/>
                    </a:solidFill>
                    <a:latin typeface="Tw Cen MT" panose="020B0602020104020603" pitchFamily="34" charset="0"/>
                  </a:rPr>
                  <a:t>集成</a:t>
                </a:r>
                <a:endParaRPr lang="en-US" sz="2800" b="1" dirty="0">
                  <a:solidFill>
                    <a:srgbClr val="E6E7E9"/>
                  </a:solidFill>
                  <a:latin typeface="Tw Cen MT" panose="020B0602020104020603" pitchFamily="34" charset="0"/>
                </a:endParaRPr>
              </a:p>
            </p:txBody>
          </p:sp>
          <p:sp>
            <p:nvSpPr>
              <p:cNvPr id="26" name="TextBox 25"/>
              <p:cNvSpPr txBox="1"/>
              <p:nvPr/>
            </p:nvSpPr>
            <p:spPr>
              <a:xfrm>
                <a:off x="8808233" y="2366584"/>
                <a:ext cx="2460308" cy="954107"/>
              </a:xfrm>
              <a:prstGeom prst="rect">
                <a:avLst/>
              </a:prstGeom>
              <a:noFill/>
            </p:spPr>
            <p:txBody>
              <a:bodyPr wrap="square" rtlCol="0">
                <a:spAutoFit/>
              </a:bodyPr>
              <a:lstStyle/>
              <a:p>
                <a:pPr algn="ctr"/>
                <a:r>
                  <a:rPr lang="zh-CN" altLang="en-US" sz="1400" b="1" dirty="0">
                    <a:solidFill>
                      <a:schemeClr val="bg1"/>
                    </a:solidFill>
                    <a:effectLst/>
                    <a:latin typeface="+mn-ea"/>
                    <a:cs typeface="Times New Roman" panose="02020603050405020304" pitchFamily="18" charset="0"/>
                  </a:rPr>
                  <a:t>需要充分考虑与内核</a:t>
                </a:r>
                <a:r>
                  <a:rPr lang="en-US" altLang="zh-CN" sz="1400" b="1" dirty="0" err="1">
                    <a:solidFill>
                      <a:schemeClr val="bg1"/>
                    </a:solidFill>
                    <a:effectLst/>
                    <a:latin typeface="+mn-ea"/>
                    <a:cs typeface="Times New Roman" panose="02020603050405020304" pitchFamily="18" charset="0"/>
                  </a:rPr>
                  <a:t>eBPF</a:t>
                </a:r>
                <a:r>
                  <a:rPr lang="zh-CN" altLang="en-US" sz="1400" b="1" dirty="0">
                    <a:solidFill>
                      <a:schemeClr val="bg1"/>
                    </a:solidFill>
                    <a:effectLst/>
                    <a:latin typeface="+mn-ea"/>
                    <a:cs typeface="Times New Roman" panose="02020603050405020304" pitchFamily="18" charset="0"/>
                  </a:rPr>
                  <a:t>子系统的集成方式，这可能需要解决</a:t>
                </a:r>
                <a:r>
                  <a:rPr lang="en-US" altLang="zh-CN" sz="1400" b="1" dirty="0">
                    <a:solidFill>
                      <a:schemeClr val="bg1"/>
                    </a:solidFill>
                    <a:effectLst/>
                    <a:latin typeface="+mn-ea"/>
                    <a:cs typeface="Times New Roman" panose="02020603050405020304" pitchFamily="18" charset="0"/>
                  </a:rPr>
                  <a:t>Rust</a:t>
                </a:r>
                <a:r>
                  <a:rPr lang="zh-CN" altLang="en-US" sz="1400" b="1" dirty="0">
                    <a:solidFill>
                      <a:schemeClr val="bg1"/>
                    </a:solidFill>
                    <a:effectLst/>
                    <a:latin typeface="+mn-ea"/>
                    <a:cs typeface="Times New Roman" panose="02020603050405020304" pitchFamily="18" charset="0"/>
                  </a:rPr>
                  <a:t>与</a:t>
                </a:r>
                <a:r>
                  <a:rPr lang="en-US" altLang="zh-CN" sz="1400" b="1" dirty="0">
                    <a:solidFill>
                      <a:schemeClr val="bg1"/>
                    </a:solidFill>
                    <a:effectLst/>
                    <a:latin typeface="+mn-ea"/>
                    <a:cs typeface="Times New Roman" panose="02020603050405020304" pitchFamily="18" charset="0"/>
                  </a:rPr>
                  <a:t>C</a:t>
                </a:r>
                <a:r>
                  <a:rPr lang="zh-CN" altLang="en-US" sz="1400" b="1" dirty="0">
                    <a:solidFill>
                      <a:schemeClr val="bg1"/>
                    </a:solidFill>
                    <a:effectLst/>
                    <a:latin typeface="+mn-ea"/>
                    <a:cs typeface="Times New Roman" panose="02020603050405020304" pitchFamily="18" charset="0"/>
                  </a:rPr>
                  <a:t>语言互操作的相关问题。</a:t>
                </a:r>
                <a:endParaRPr lang="en-US" sz="1400" b="1" dirty="0">
                  <a:solidFill>
                    <a:schemeClr val="bg1"/>
                  </a:solidFill>
                  <a:latin typeface="+mn-ea"/>
                </a:endParaRPr>
              </a:p>
            </p:txBody>
          </p:sp>
        </p:grpSp>
      </p:grpSp>
      <p:grpSp>
        <p:nvGrpSpPr>
          <p:cNvPr id="41" name="Group 40"/>
          <p:cNvGrpSpPr/>
          <p:nvPr/>
        </p:nvGrpSpPr>
        <p:grpSpPr>
          <a:xfrm>
            <a:off x="1075221" y="2950126"/>
            <a:ext cx="2460308" cy="2030750"/>
            <a:chOff x="3338361" y="4390306"/>
            <a:chExt cx="2460308" cy="2030750"/>
          </a:xfrm>
        </p:grpSpPr>
        <p:sp>
          <p:nvSpPr>
            <p:cNvPr id="15" name="Oval 14"/>
            <p:cNvSpPr/>
            <p:nvPr/>
          </p:nvSpPr>
          <p:spPr>
            <a:xfrm>
              <a:off x="3553140" y="4390306"/>
              <a:ext cx="2030750" cy="203075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p:cNvGrpSpPr/>
            <p:nvPr/>
          </p:nvGrpSpPr>
          <p:grpSpPr>
            <a:xfrm>
              <a:off x="3338361" y="4815627"/>
              <a:ext cx="2460308" cy="1299857"/>
              <a:chOff x="8842910" y="1955902"/>
              <a:chExt cx="2460308" cy="1299857"/>
            </a:xfrm>
          </p:grpSpPr>
          <p:sp>
            <p:nvSpPr>
              <p:cNvPr id="29" name="TextBox 28"/>
              <p:cNvSpPr txBox="1"/>
              <p:nvPr/>
            </p:nvSpPr>
            <p:spPr>
              <a:xfrm>
                <a:off x="8842910" y="1955902"/>
                <a:ext cx="2460308" cy="523220"/>
              </a:xfrm>
              <a:prstGeom prst="rect">
                <a:avLst/>
              </a:prstGeom>
              <a:noFill/>
            </p:spPr>
            <p:txBody>
              <a:bodyPr wrap="square" rtlCol="0">
                <a:spAutoFit/>
              </a:bodyPr>
              <a:lstStyle/>
              <a:p>
                <a:pPr algn="ctr"/>
                <a:r>
                  <a:rPr lang="zh-CN" altLang="en-US" sz="2800" b="1" dirty="0">
                    <a:solidFill>
                      <a:srgbClr val="E6E7E9"/>
                    </a:solidFill>
                    <a:latin typeface="Tw Cen MT" panose="020B0602020104020603" pitchFamily="34" charset="0"/>
                  </a:rPr>
                  <a:t>性能考量</a:t>
                </a:r>
                <a:endParaRPr lang="en-US" sz="2800" b="1" dirty="0">
                  <a:solidFill>
                    <a:srgbClr val="E6E7E9"/>
                  </a:solidFill>
                  <a:latin typeface="Tw Cen MT" panose="020B0602020104020603" pitchFamily="34" charset="0"/>
                </a:endParaRPr>
              </a:p>
            </p:txBody>
          </p:sp>
          <p:sp>
            <p:nvSpPr>
              <p:cNvPr id="30" name="TextBox 29"/>
              <p:cNvSpPr txBox="1"/>
              <p:nvPr/>
            </p:nvSpPr>
            <p:spPr>
              <a:xfrm>
                <a:off x="9158570" y="2424762"/>
                <a:ext cx="1831415" cy="830997"/>
              </a:xfrm>
              <a:prstGeom prst="rect">
                <a:avLst/>
              </a:prstGeom>
              <a:noFill/>
            </p:spPr>
            <p:txBody>
              <a:bodyPr wrap="square" rtlCol="0">
                <a:spAutoFit/>
              </a:bodyPr>
              <a:lstStyle/>
              <a:p>
                <a:pPr algn="ctr"/>
                <a:r>
                  <a:rPr lang="zh-CN" altLang="en-US" sz="1600" b="1" dirty="0">
                    <a:solidFill>
                      <a:srgbClr val="E6E7E9"/>
                    </a:solidFill>
                    <a:latin typeface="Tw Cen MT" panose="020B0602020104020603" pitchFamily="34" charset="0"/>
                  </a:rPr>
                  <a:t>确保改写后的</a:t>
                </a:r>
                <a:r>
                  <a:rPr lang="en-US" altLang="zh-CN" sz="1600" b="1" dirty="0" err="1">
                    <a:solidFill>
                      <a:srgbClr val="E6E7E9"/>
                    </a:solidFill>
                    <a:latin typeface="Tw Cen MT" panose="020B0602020104020603" pitchFamily="34" charset="0"/>
                  </a:rPr>
                  <a:t>bpf</a:t>
                </a:r>
                <a:r>
                  <a:rPr lang="en-US" altLang="zh-CN" sz="1600" b="1" dirty="0">
                    <a:solidFill>
                      <a:srgbClr val="E6E7E9"/>
                    </a:solidFill>
                    <a:latin typeface="Tw Cen MT" panose="020B0602020104020603" pitchFamily="34" charset="0"/>
                  </a:rPr>
                  <a:t>-trace</a:t>
                </a:r>
                <a:r>
                  <a:rPr lang="zh-CN" altLang="en-US" sz="1600" b="1" dirty="0">
                    <a:solidFill>
                      <a:srgbClr val="E6E7E9"/>
                    </a:solidFill>
                    <a:latin typeface="Tw Cen MT" panose="020B0602020104020603" pitchFamily="34" charset="0"/>
                  </a:rPr>
                  <a:t>不会引入不必要的开销。</a:t>
                </a:r>
                <a:endParaRPr lang="en-US" sz="1600" b="1" dirty="0">
                  <a:solidFill>
                    <a:srgbClr val="E6E7E9"/>
                  </a:solidFill>
                  <a:latin typeface="Tw Cen MT" panose="020B0602020104020603" pitchFamily="34" charset="0"/>
                </a:endParaRPr>
              </a:p>
            </p:txBody>
          </p:sp>
        </p:grpSp>
      </p:grpSp>
      <p:grpSp>
        <p:nvGrpSpPr>
          <p:cNvPr id="2" name="Group 41"/>
          <p:cNvGrpSpPr/>
          <p:nvPr/>
        </p:nvGrpSpPr>
        <p:grpSpPr>
          <a:xfrm>
            <a:off x="5358416" y="3354808"/>
            <a:ext cx="4271779" cy="2598252"/>
            <a:chOff x="1259992" y="4663368"/>
            <a:chExt cx="2510365" cy="1484630"/>
          </a:xfrm>
        </p:grpSpPr>
        <p:sp>
          <p:nvSpPr>
            <p:cNvPr id="3" name="Oval 15"/>
            <p:cNvSpPr/>
            <p:nvPr/>
          </p:nvSpPr>
          <p:spPr>
            <a:xfrm>
              <a:off x="1797889" y="4663368"/>
              <a:ext cx="1484630" cy="1484630"/>
            </a:xfrm>
            <a:prstGeom prst="ellipse">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30"/>
            <p:cNvGrpSpPr/>
            <p:nvPr/>
          </p:nvGrpSpPr>
          <p:grpSpPr>
            <a:xfrm>
              <a:off x="1259992" y="4904995"/>
              <a:ext cx="2510365" cy="907877"/>
              <a:chOff x="8787298" y="2003544"/>
              <a:chExt cx="2510365" cy="907877"/>
            </a:xfrm>
          </p:grpSpPr>
          <p:sp>
            <p:nvSpPr>
              <p:cNvPr id="13" name="TextBox 31"/>
              <p:cNvSpPr txBox="1"/>
              <p:nvPr/>
            </p:nvSpPr>
            <p:spPr>
              <a:xfrm>
                <a:off x="8787298" y="2203786"/>
                <a:ext cx="2460308" cy="36931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8" name="TextBox 32"/>
              <p:cNvSpPr txBox="1"/>
              <p:nvPr/>
            </p:nvSpPr>
            <p:spPr>
              <a:xfrm>
                <a:off x="8837355" y="2003544"/>
                <a:ext cx="2460308" cy="263793"/>
              </a:xfrm>
              <a:prstGeom prst="rect">
                <a:avLst/>
              </a:prstGeom>
              <a:noFill/>
            </p:spPr>
            <p:txBody>
              <a:bodyPr wrap="square" rtlCol="0">
                <a:spAutoFit/>
              </a:bodyPr>
              <a:lstStyle/>
              <a:p>
                <a:pPr algn="ctr"/>
                <a:r>
                  <a:rPr lang="zh-CN" altLang="en-US" sz="2400" b="1" dirty="0">
                    <a:solidFill>
                      <a:srgbClr val="E6E7E9"/>
                    </a:solidFill>
                    <a:latin typeface="Tw Cen MT" panose="020B0602020104020603" pitchFamily="34" charset="0"/>
                  </a:rPr>
                  <a:t>未来发展趋势</a:t>
                </a:r>
                <a:endParaRPr lang="en-US" sz="2400" b="1" dirty="0">
                  <a:solidFill>
                    <a:srgbClr val="E6E7E9"/>
                  </a:solidFill>
                  <a:latin typeface="Tw Cen MT" panose="020B0602020104020603" pitchFamily="34" charset="0"/>
                </a:endParaRPr>
              </a:p>
            </p:txBody>
          </p:sp>
          <p:sp>
            <p:nvSpPr>
              <p:cNvPr id="44" name="TextBox 33"/>
              <p:cNvSpPr txBox="1"/>
              <p:nvPr/>
            </p:nvSpPr>
            <p:spPr>
              <a:xfrm>
                <a:off x="9361744" y="2295904"/>
                <a:ext cx="1411530" cy="615517"/>
              </a:xfrm>
              <a:prstGeom prst="rect">
                <a:avLst/>
              </a:prstGeom>
              <a:noFill/>
            </p:spPr>
            <p:txBody>
              <a:bodyPr wrap="square" rtlCol="0">
                <a:spAutoFit/>
              </a:bodyPr>
              <a:lstStyle/>
              <a:p>
                <a:pPr algn="ctr"/>
                <a:r>
                  <a:rPr lang="en-US" altLang="zh-CN" sz="1600" b="1" dirty="0">
                    <a:solidFill>
                      <a:srgbClr val="E6E7E9"/>
                    </a:solidFill>
                    <a:latin typeface="+mn-ea"/>
                  </a:rPr>
                  <a:t>Rust</a:t>
                </a:r>
                <a:r>
                  <a:rPr lang="zh-CN" altLang="en-US" sz="1600" b="1" dirty="0">
                    <a:solidFill>
                      <a:srgbClr val="E6E7E9"/>
                    </a:solidFill>
                    <a:latin typeface="+mn-ea"/>
                  </a:rPr>
                  <a:t>的发展方向都聚焦于成为系统软件领域的主导语言</a:t>
                </a:r>
                <a:r>
                  <a:rPr lang="en-US" altLang="zh-CN" sz="1600" b="1" dirty="0">
                    <a:solidFill>
                      <a:srgbClr val="E6E7E9"/>
                    </a:solidFill>
                    <a:latin typeface="+mn-ea"/>
                  </a:rPr>
                  <a:t>,</a:t>
                </a:r>
                <a:r>
                  <a:rPr lang="zh-CN" altLang="en-US" sz="1600" b="1" dirty="0">
                    <a:solidFill>
                      <a:srgbClr val="E6E7E9"/>
                    </a:solidFill>
                    <a:latin typeface="+mn-ea"/>
                  </a:rPr>
                  <a:t>并彻底提升系统的可靠性</a:t>
                </a:r>
                <a:endParaRPr lang="en-US" sz="1600" b="1" dirty="0">
                  <a:solidFill>
                    <a:srgbClr val="E6E7E9"/>
                  </a:solidFill>
                  <a:latin typeface="+mn-ea"/>
                </a:endParaRPr>
              </a:p>
            </p:txBody>
          </p:sp>
        </p:grpSp>
      </p:grpSp>
      <p:grpSp>
        <p:nvGrpSpPr>
          <p:cNvPr id="45" name="Group 42"/>
          <p:cNvGrpSpPr/>
          <p:nvPr/>
        </p:nvGrpSpPr>
        <p:grpSpPr>
          <a:xfrm>
            <a:off x="4031978" y="4574597"/>
            <a:ext cx="2187447" cy="2170651"/>
            <a:chOff x="472709" y="4528400"/>
            <a:chExt cx="1082183" cy="1050394"/>
          </a:xfrm>
        </p:grpSpPr>
        <p:sp>
          <p:nvSpPr>
            <p:cNvPr id="46" name="Oval 16"/>
            <p:cNvSpPr/>
            <p:nvPr/>
          </p:nvSpPr>
          <p:spPr>
            <a:xfrm>
              <a:off x="474668" y="4528400"/>
              <a:ext cx="1050394" cy="105039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7" name="Group 34"/>
            <p:cNvGrpSpPr/>
            <p:nvPr/>
          </p:nvGrpSpPr>
          <p:grpSpPr>
            <a:xfrm>
              <a:off x="472709" y="4597547"/>
              <a:ext cx="1082183" cy="857492"/>
              <a:chOff x="9433880" y="2017533"/>
              <a:chExt cx="1082183" cy="857492"/>
            </a:xfrm>
          </p:grpSpPr>
          <p:sp>
            <p:nvSpPr>
              <p:cNvPr id="49" name="TextBox 36"/>
              <p:cNvSpPr txBox="1"/>
              <p:nvPr/>
            </p:nvSpPr>
            <p:spPr>
              <a:xfrm>
                <a:off x="9568047" y="2017533"/>
                <a:ext cx="779882" cy="223403"/>
              </a:xfrm>
              <a:prstGeom prst="rect">
                <a:avLst/>
              </a:prstGeom>
              <a:noFill/>
            </p:spPr>
            <p:txBody>
              <a:bodyPr wrap="square" rtlCol="0">
                <a:spAutoFit/>
              </a:bodyPr>
              <a:lstStyle/>
              <a:p>
                <a:pPr algn="ctr"/>
                <a:r>
                  <a:rPr lang="zh-CN" altLang="en-US" sz="2400" b="1" dirty="0">
                    <a:solidFill>
                      <a:srgbClr val="E6E7E9"/>
                    </a:solidFill>
                    <a:latin typeface="Tw Cen MT" panose="020B0602020104020603" pitchFamily="34" charset="0"/>
                  </a:rPr>
                  <a:t>专家观点</a:t>
                </a:r>
                <a:endParaRPr lang="en-US" sz="2400" b="1" dirty="0">
                  <a:solidFill>
                    <a:srgbClr val="E6E7E9"/>
                  </a:solidFill>
                  <a:latin typeface="Tw Cen MT" panose="020B0602020104020603" pitchFamily="34" charset="0"/>
                </a:endParaRPr>
              </a:p>
            </p:txBody>
          </p:sp>
          <p:sp>
            <p:nvSpPr>
              <p:cNvPr id="50" name="TextBox 37"/>
              <p:cNvSpPr txBox="1"/>
              <p:nvPr/>
            </p:nvSpPr>
            <p:spPr>
              <a:xfrm>
                <a:off x="9433880" y="2204816"/>
                <a:ext cx="1082183" cy="670209"/>
              </a:xfrm>
              <a:prstGeom prst="rect">
                <a:avLst/>
              </a:prstGeom>
              <a:noFill/>
            </p:spPr>
            <p:txBody>
              <a:bodyPr wrap="square" rtlCol="0">
                <a:spAutoFit/>
              </a:bodyPr>
              <a:lstStyle/>
              <a:p>
                <a:pPr algn="ctr"/>
                <a:r>
                  <a:rPr lang="zh-CN" altLang="en-US" sz="1400" b="1" dirty="0">
                    <a:solidFill>
                      <a:srgbClr val="E6E7E9"/>
                    </a:solidFill>
                    <a:latin typeface="+mn-ea"/>
                  </a:rPr>
                  <a:t>引入</a:t>
                </a:r>
                <a:r>
                  <a:rPr lang="en-US" altLang="zh-CN" sz="1400" b="1" dirty="0">
                    <a:solidFill>
                      <a:srgbClr val="E6E7E9"/>
                    </a:solidFill>
                    <a:latin typeface="+mn-ea"/>
                  </a:rPr>
                  <a:t>Rust</a:t>
                </a:r>
                <a:r>
                  <a:rPr lang="zh-CN" altLang="en-US" sz="1400" b="1" dirty="0">
                    <a:solidFill>
                      <a:srgbClr val="E6E7E9"/>
                    </a:solidFill>
                    <a:latin typeface="+mn-ea"/>
                  </a:rPr>
                  <a:t>语言有望从根本上提高</a:t>
                </a:r>
                <a:r>
                  <a:rPr lang="en-US" altLang="zh-CN" sz="1400" b="1" dirty="0">
                    <a:solidFill>
                      <a:srgbClr val="E6E7E9"/>
                    </a:solidFill>
                    <a:latin typeface="+mn-ea"/>
                  </a:rPr>
                  <a:t>Linux</a:t>
                </a:r>
                <a:r>
                  <a:rPr lang="zh-CN" altLang="en-US" sz="1400" b="1" dirty="0">
                    <a:solidFill>
                      <a:srgbClr val="E6E7E9"/>
                    </a:solidFill>
                    <a:latin typeface="+mn-ea"/>
                  </a:rPr>
                  <a:t>内核的内存安全性、并发性能以及开发效率</a:t>
                </a:r>
                <a:r>
                  <a:rPr lang="en-US" altLang="zh-CN" sz="1400" b="1" dirty="0">
                    <a:solidFill>
                      <a:srgbClr val="E6E7E9"/>
                    </a:solidFill>
                    <a:latin typeface="+mn-ea"/>
                  </a:rPr>
                  <a:t>,</a:t>
                </a:r>
                <a:r>
                  <a:rPr lang="zh-CN" altLang="en-US" sz="1400" b="1" dirty="0">
                    <a:solidFill>
                      <a:srgbClr val="E6E7E9"/>
                    </a:solidFill>
                    <a:latin typeface="+mn-ea"/>
                  </a:rPr>
                  <a:t>但同时也面临诸如</a:t>
                </a:r>
                <a:r>
                  <a:rPr lang="en-US" altLang="zh-CN" sz="1400" b="1" dirty="0">
                    <a:solidFill>
                      <a:srgbClr val="E6E7E9"/>
                    </a:solidFill>
                    <a:latin typeface="+mn-ea"/>
                  </a:rPr>
                  <a:t>Rust</a:t>
                </a:r>
                <a:r>
                  <a:rPr lang="zh-CN" altLang="en-US" sz="1400" b="1" dirty="0">
                    <a:solidFill>
                      <a:srgbClr val="E6E7E9"/>
                    </a:solidFill>
                    <a:latin typeface="+mn-ea"/>
                  </a:rPr>
                  <a:t>与</a:t>
                </a:r>
                <a:r>
                  <a:rPr lang="en-US" altLang="zh-CN" sz="1400" b="1" dirty="0">
                    <a:solidFill>
                      <a:srgbClr val="E6E7E9"/>
                    </a:solidFill>
                    <a:latin typeface="+mn-ea"/>
                  </a:rPr>
                  <a:t>C</a:t>
                </a:r>
                <a:r>
                  <a:rPr lang="zh-CN" altLang="en-US" sz="1400" b="1" dirty="0">
                    <a:solidFill>
                      <a:srgbClr val="E6E7E9"/>
                    </a:solidFill>
                    <a:latin typeface="+mn-ea"/>
                  </a:rPr>
                  <a:t>互操作性、工具链集成等技术挑战</a:t>
                </a:r>
                <a:r>
                  <a:rPr lang="en-US" altLang="zh-CN" sz="1400" b="1" dirty="0">
                    <a:solidFill>
                      <a:srgbClr val="E6E7E9"/>
                    </a:solidFill>
                    <a:latin typeface="+mn-ea"/>
                  </a:rPr>
                  <a:t>,</a:t>
                </a:r>
                <a:endParaRPr lang="en-US" sz="1400" b="1" dirty="0">
                  <a:solidFill>
                    <a:srgbClr val="E6E7E9"/>
                  </a:solidFill>
                  <a:latin typeface="+mn-ea"/>
                </a:endParaRPr>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p:cTn id="13" dur="500" fill="hold"/>
                                        <p:tgtEl>
                                          <p:spTgt spid="41"/>
                                        </p:tgtEl>
                                        <p:attrNameLst>
                                          <p:attrName>ppt_w</p:attrName>
                                        </p:attrNameLst>
                                      </p:cBhvr>
                                      <p:tavLst>
                                        <p:tav tm="0">
                                          <p:val>
                                            <p:fltVal val="0"/>
                                          </p:val>
                                        </p:tav>
                                        <p:tav tm="100000">
                                          <p:val>
                                            <p:strVal val="#ppt_w"/>
                                          </p:val>
                                        </p:tav>
                                      </p:tavLst>
                                    </p:anim>
                                    <p:anim calcmode="lin" valueType="num">
                                      <p:cBhvr>
                                        <p:cTn id="14" dur="500" fill="hold"/>
                                        <p:tgtEl>
                                          <p:spTgt spid="41"/>
                                        </p:tgtEl>
                                        <p:attrNameLst>
                                          <p:attrName>ppt_h</p:attrName>
                                        </p:attrNameLst>
                                      </p:cBhvr>
                                      <p:tavLst>
                                        <p:tav tm="0">
                                          <p:val>
                                            <p:fltVal val="0"/>
                                          </p:val>
                                        </p:tav>
                                        <p:tav tm="100000">
                                          <p:val>
                                            <p:strVal val="#ppt_h"/>
                                          </p:val>
                                        </p:tav>
                                      </p:tavLst>
                                    </p:anim>
                                    <p:animEffect transition="in" filter="fade">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 calcmode="lin" valueType="num">
                                      <p:cBhvr>
                                        <p:cTn id="20" dur="500" fill="hold"/>
                                        <p:tgtEl>
                                          <p:spTgt spid="39"/>
                                        </p:tgtEl>
                                        <p:attrNameLst>
                                          <p:attrName>ppt_w</p:attrName>
                                        </p:attrNameLst>
                                      </p:cBhvr>
                                      <p:tavLst>
                                        <p:tav tm="0">
                                          <p:val>
                                            <p:fltVal val="0"/>
                                          </p:val>
                                        </p:tav>
                                        <p:tav tm="100000">
                                          <p:val>
                                            <p:strVal val="#ppt_w"/>
                                          </p:val>
                                        </p:tav>
                                      </p:tavLst>
                                    </p:anim>
                                    <p:anim calcmode="lin" valueType="num">
                                      <p:cBhvr>
                                        <p:cTn id="21" dur="500" fill="hold"/>
                                        <p:tgtEl>
                                          <p:spTgt spid="39"/>
                                        </p:tgtEl>
                                        <p:attrNameLst>
                                          <p:attrName>ppt_h</p:attrName>
                                        </p:attrNameLst>
                                      </p:cBhvr>
                                      <p:tavLst>
                                        <p:tav tm="0">
                                          <p:val>
                                            <p:fltVal val="0"/>
                                          </p:val>
                                        </p:tav>
                                        <p:tav tm="100000">
                                          <p:val>
                                            <p:strVal val="#ppt_h"/>
                                          </p:val>
                                        </p:tav>
                                      </p:tavLst>
                                    </p:anim>
                                    <p:animEffect transition="in" filter="fade">
                                      <p:cBhvr>
                                        <p:cTn id="22" dur="500"/>
                                        <p:tgtEl>
                                          <p:spTgt spid="39"/>
                                        </p:tgtEl>
                                      </p:cBhvr>
                                    </p:animEffect>
                                  </p:childTnLst>
                                </p:cTn>
                              </p:par>
                            </p:childTnLst>
                          </p:cTn>
                        </p:par>
                        <p:par>
                          <p:cTn id="23" fill="hold">
                            <p:stCondLst>
                              <p:cond delay="500"/>
                            </p:stCondLst>
                            <p:childTnLst>
                              <p:par>
                                <p:cTn id="24" presetID="53" presetClass="entr" presetSubtype="16"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animEffect transition="in" filter="fade">
                                      <p:cBhvr>
                                        <p:cTn id="28" dur="500"/>
                                        <p:tgtEl>
                                          <p:spTgt spid="2"/>
                                        </p:tgtEl>
                                      </p:cBhvr>
                                    </p:animEffect>
                                  </p:childTnLst>
                                </p:cTn>
                              </p:par>
                            </p:childTnLst>
                          </p:cTn>
                        </p:par>
                        <p:par>
                          <p:cTn id="29" fill="hold">
                            <p:stCondLst>
                              <p:cond delay="1000"/>
                            </p:stCondLst>
                            <p:childTnLst>
                              <p:par>
                                <p:cTn id="30" presetID="53" presetClass="entr" presetSubtype="16" fill="hold" nodeType="afterEffect">
                                  <p:stCondLst>
                                    <p:cond delay="0"/>
                                  </p:stCondLst>
                                  <p:childTnLst>
                                    <p:set>
                                      <p:cBhvr>
                                        <p:cTn id="31" dur="1" fill="hold">
                                          <p:stCondLst>
                                            <p:cond delay="0"/>
                                          </p:stCondLst>
                                        </p:cTn>
                                        <p:tgtEl>
                                          <p:spTgt spid="45"/>
                                        </p:tgtEl>
                                        <p:attrNameLst>
                                          <p:attrName>style.visibility</p:attrName>
                                        </p:attrNameLst>
                                      </p:cBhvr>
                                      <p:to>
                                        <p:strVal val="visible"/>
                                      </p:to>
                                    </p:set>
                                    <p:anim calcmode="lin" valueType="num">
                                      <p:cBhvr>
                                        <p:cTn id="32" dur="500" fill="hold"/>
                                        <p:tgtEl>
                                          <p:spTgt spid="45"/>
                                        </p:tgtEl>
                                        <p:attrNameLst>
                                          <p:attrName>ppt_w</p:attrName>
                                        </p:attrNameLst>
                                      </p:cBhvr>
                                      <p:tavLst>
                                        <p:tav tm="0">
                                          <p:val>
                                            <p:fltVal val="0"/>
                                          </p:val>
                                        </p:tav>
                                        <p:tav tm="100000">
                                          <p:val>
                                            <p:strVal val="#ppt_w"/>
                                          </p:val>
                                        </p:tav>
                                      </p:tavLst>
                                    </p:anim>
                                    <p:anim calcmode="lin" valueType="num">
                                      <p:cBhvr>
                                        <p:cTn id="33" dur="500" fill="hold"/>
                                        <p:tgtEl>
                                          <p:spTgt spid="45"/>
                                        </p:tgtEl>
                                        <p:attrNameLst>
                                          <p:attrName>ppt_h</p:attrName>
                                        </p:attrNameLst>
                                      </p:cBhvr>
                                      <p:tavLst>
                                        <p:tav tm="0">
                                          <p:val>
                                            <p:fltVal val="0"/>
                                          </p:val>
                                        </p:tav>
                                        <p:tav tm="100000">
                                          <p:val>
                                            <p:strVal val="#ppt_h"/>
                                          </p:val>
                                        </p:tav>
                                      </p:tavLst>
                                    </p:anim>
                                    <p:animEffect transition="in" filter="fade">
                                      <p:cBhvr>
                                        <p:cTn id="3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55"/>
        <p:cNvGrpSpPr/>
        <p:nvPr/>
      </p:nvGrpSpPr>
      <p:grpSpPr>
        <a:xfrm>
          <a:off x="0" y="0"/>
          <a:ext cx="0" cy="0"/>
          <a:chOff x="0" y="0"/>
          <a:chExt cx="0" cy="0"/>
        </a:xfrm>
      </p:grpSpPr>
      <p:grpSp>
        <p:nvGrpSpPr>
          <p:cNvPr id="1358" name="Google Shape;1358;p43"/>
          <p:cNvGrpSpPr/>
          <p:nvPr/>
        </p:nvGrpSpPr>
        <p:grpSpPr>
          <a:xfrm>
            <a:off x="6336400" y="1137433"/>
            <a:ext cx="4636981" cy="4969723"/>
            <a:chOff x="4752300" y="853075"/>
            <a:chExt cx="3477736" cy="3727292"/>
          </a:xfrm>
        </p:grpSpPr>
        <p:sp>
          <p:nvSpPr>
            <p:cNvPr id="1359" name="Google Shape;1359;p43"/>
            <p:cNvSpPr/>
            <p:nvPr/>
          </p:nvSpPr>
          <p:spPr>
            <a:xfrm>
              <a:off x="6060460" y="2524656"/>
              <a:ext cx="660081" cy="425397"/>
            </a:xfrm>
            <a:custGeom>
              <a:avLst/>
              <a:gdLst/>
              <a:ahLst/>
              <a:cxnLst/>
              <a:rect l="l" t="t" r="r" b="b"/>
              <a:pathLst>
                <a:path w="16423" h="10584" extrusionOk="0">
                  <a:moveTo>
                    <a:pt x="4108" y="1879"/>
                  </a:moveTo>
                  <a:cubicBezTo>
                    <a:pt x="4258" y="2095"/>
                    <a:pt x="4409" y="2306"/>
                    <a:pt x="4552" y="2503"/>
                  </a:cubicBezTo>
                  <a:cubicBezTo>
                    <a:pt x="4354" y="3227"/>
                    <a:pt x="4217" y="3850"/>
                    <a:pt x="4001" y="4451"/>
                  </a:cubicBezTo>
                  <a:cubicBezTo>
                    <a:pt x="3946" y="4611"/>
                    <a:pt x="3658" y="4689"/>
                    <a:pt x="3475" y="4809"/>
                  </a:cubicBezTo>
                  <a:cubicBezTo>
                    <a:pt x="3383" y="4611"/>
                    <a:pt x="3191" y="4395"/>
                    <a:pt x="3218" y="4218"/>
                  </a:cubicBezTo>
                  <a:cubicBezTo>
                    <a:pt x="3309" y="3621"/>
                    <a:pt x="3447" y="3032"/>
                    <a:pt x="3631" y="2457"/>
                  </a:cubicBezTo>
                  <a:cubicBezTo>
                    <a:pt x="3699" y="2237"/>
                    <a:pt x="3943" y="2071"/>
                    <a:pt x="4108" y="1879"/>
                  </a:cubicBezTo>
                  <a:close/>
                  <a:moveTo>
                    <a:pt x="8083" y="2960"/>
                  </a:moveTo>
                  <a:cubicBezTo>
                    <a:pt x="8090" y="2960"/>
                    <a:pt x="8098" y="2961"/>
                    <a:pt x="8104" y="2962"/>
                  </a:cubicBezTo>
                  <a:cubicBezTo>
                    <a:pt x="8250" y="2984"/>
                    <a:pt x="8448" y="3126"/>
                    <a:pt x="8494" y="3263"/>
                  </a:cubicBezTo>
                  <a:cubicBezTo>
                    <a:pt x="8576" y="3516"/>
                    <a:pt x="8567" y="3800"/>
                    <a:pt x="8599" y="4121"/>
                  </a:cubicBezTo>
                  <a:cubicBezTo>
                    <a:pt x="8530" y="4474"/>
                    <a:pt x="8480" y="4872"/>
                    <a:pt x="8360" y="5252"/>
                  </a:cubicBezTo>
                  <a:cubicBezTo>
                    <a:pt x="8321" y="5384"/>
                    <a:pt x="8118" y="5566"/>
                    <a:pt x="8000" y="5566"/>
                  </a:cubicBezTo>
                  <a:cubicBezTo>
                    <a:pt x="7995" y="5566"/>
                    <a:pt x="7990" y="5565"/>
                    <a:pt x="7985" y="5564"/>
                  </a:cubicBezTo>
                  <a:cubicBezTo>
                    <a:pt x="7829" y="5546"/>
                    <a:pt x="7568" y="5348"/>
                    <a:pt x="7568" y="5234"/>
                  </a:cubicBezTo>
                  <a:cubicBezTo>
                    <a:pt x="7581" y="4552"/>
                    <a:pt x="7641" y="3868"/>
                    <a:pt x="7728" y="3194"/>
                  </a:cubicBezTo>
                  <a:cubicBezTo>
                    <a:pt x="7741" y="3100"/>
                    <a:pt x="7958" y="2960"/>
                    <a:pt x="8083" y="2960"/>
                  </a:cubicBezTo>
                  <a:close/>
                  <a:moveTo>
                    <a:pt x="13027" y="4001"/>
                  </a:moveTo>
                  <a:cubicBezTo>
                    <a:pt x="13174" y="4006"/>
                    <a:pt x="13376" y="4199"/>
                    <a:pt x="13439" y="4355"/>
                  </a:cubicBezTo>
                  <a:cubicBezTo>
                    <a:pt x="13536" y="4580"/>
                    <a:pt x="13526" y="4849"/>
                    <a:pt x="13563" y="5088"/>
                  </a:cubicBezTo>
                  <a:cubicBezTo>
                    <a:pt x="13472" y="5466"/>
                    <a:pt x="13613" y="6027"/>
                    <a:pt x="13048" y="6027"/>
                  </a:cubicBezTo>
                  <a:cubicBezTo>
                    <a:pt x="13046" y="6027"/>
                    <a:pt x="13043" y="6027"/>
                    <a:pt x="13041" y="6027"/>
                  </a:cubicBezTo>
                  <a:cubicBezTo>
                    <a:pt x="12505" y="6023"/>
                    <a:pt x="12532" y="5495"/>
                    <a:pt x="12518" y="5106"/>
                  </a:cubicBezTo>
                  <a:cubicBezTo>
                    <a:pt x="12514" y="4854"/>
                    <a:pt x="12532" y="4584"/>
                    <a:pt x="12623" y="4355"/>
                  </a:cubicBezTo>
                  <a:cubicBezTo>
                    <a:pt x="12684" y="4199"/>
                    <a:pt x="12890" y="4001"/>
                    <a:pt x="13027" y="4001"/>
                  </a:cubicBezTo>
                  <a:close/>
                  <a:moveTo>
                    <a:pt x="2345" y="6705"/>
                  </a:moveTo>
                  <a:cubicBezTo>
                    <a:pt x="2390" y="6705"/>
                    <a:pt x="2428" y="6712"/>
                    <a:pt x="2443" y="6729"/>
                  </a:cubicBezTo>
                  <a:cubicBezTo>
                    <a:pt x="2545" y="6835"/>
                    <a:pt x="2581" y="7003"/>
                    <a:pt x="2695" y="7270"/>
                  </a:cubicBezTo>
                  <a:cubicBezTo>
                    <a:pt x="2438" y="7668"/>
                    <a:pt x="2173" y="8113"/>
                    <a:pt x="1870" y="8530"/>
                  </a:cubicBezTo>
                  <a:cubicBezTo>
                    <a:pt x="1831" y="8582"/>
                    <a:pt x="1712" y="8614"/>
                    <a:pt x="1610" y="8614"/>
                  </a:cubicBezTo>
                  <a:cubicBezTo>
                    <a:pt x="1559" y="8614"/>
                    <a:pt x="1512" y="8606"/>
                    <a:pt x="1481" y="8589"/>
                  </a:cubicBezTo>
                  <a:cubicBezTo>
                    <a:pt x="1384" y="8539"/>
                    <a:pt x="1270" y="8315"/>
                    <a:pt x="1306" y="8242"/>
                  </a:cubicBezTo>
                  <a:cubicBezTo>
                    <a:pt x="1550" y="7742"/>
                    <a:pt x="1824" y="7251"/>
                    <a:pt x="2114" y="6780"/>
                  </a:cubicBezTo>
                  <a:cubicBezTo>
                    <a:pt x="2141" y="6734"/>
                    <a:pt x="2256" y="6705"/>
                    <a:pt x="2345" y="6705"/>
                  </a:cubicBezTo>
                  <a:close/>
                  <a:moveTo>
                    <a:pt x="5391" y="6500"/>
                  </a:moveTo>
                  <a:cubicBezTo>
                    <a:pt x="5524" y="6673"/>
                    <a:pt x="5694" y="6835"/>
                    <a:pt x="5776" y="7031"/>
                  </a:cubicBezTo>
                  <a:cubicBezTo>
                    <a:pt x="5844" y="7188"/>
                    <a:pt x="5808" y="7388"/>
                    <a:pt x="5817" y="7664"/>
                  </a:cubicBezTo>
                  <a:cubicBezTo>
                    <a:pt x="5780" y="7884"/>
                    <a:pt x="5780" y="8209"/>
                    <a:pt x="5656" y="8485"/>
                  </a:cubicBezTo>
                  <a:cubicBezTo>
                    <a:pt x="5570" y="8673"/>
                    <a:pt x="5317" y="8787"/>
                    <a:pt x="5134" y="8934"/>
                  </a:cubicBezTo>
                  <a:cubicBezTo>
                    <a:pt x="5019" y="8751"/>
                    <a:pt x="4813" y="8568"/>
                    <a:pt x="4809" y="8379"/>
                  </a:cubicBezTo>
                  <a:cubicBezTo>
                    <a:pt x="4799" y="7905"/>
                    <a:pt x="4846" y="7430"/>
                    <a:pt x="4950" y="6967"/>
                  </a:cubicBezTo>
                  <a:cubicBezTo>
                    <a:pt x="4987" y="6789"/>
                    <a:pt x="5235" y="6656"/>
                    <a:pt x="5391" y="6500"/>
                  </a:cubicBezTo>
                  <a:close/>
                  <a:moveTo>
                    <a:pt x="10611" y="6238"/>
                  </a:moveTo>
                  <a:cubicBezTo>
                    <a:pt x="10753" y="6238"/>
                    <a:pt x="10980" y="6371"/>
                    <a:pt x="11024" y="6490"/>
                  </a:cubicBezTo>
                  <a:cubicBezTo>
                    <a:pt x="11134" y="6812"/>
                    <a:pt x="11161" y="7159"/>
                    <a:pt x="11221" y="7499"/>
                  </a:cubicBezTo>
                  <a:cubicBezTo>
                    <a:pt x="11147" y="7925"/>
                    <a:pt x="11116" y="8351"/>
                    <a:pt x="10987" y="8745"/>
                  </a:cubicBezTo>
                  <a:cubicBezTo>
                    <a:pt x="10936" y="8901"/>
                    <a:pt x="10694" y="9075"/>
                    <a:pt x="10520" y="9090"/>
                  </a:cubicBezTo>
                  <a:cubicBezTo>
                    <a:pt x="10518" y="9090"/>
                    <a:pt x="10516" y="9090"/>
                    <a:pt x="10514" y="9090"/>
                  </a:cubicBezTo>
                  <a:cubicBezTo>
                    <a:pt x="10407" y="9090"/>
                    <a:pt x="10181" y="8831"/>
                    <a:pt x="10175" y="8690"/>
                  </a:cubicBezTo>
                  <a:cubicBezTo>
                    <a:pt x="10158" y="7980"/>
                    <a:pt x="10185" y="7270"/>
                    <a:pt x="10236" y="6564"/>
                  </a:cubicBezTo>
                  <a:cubicBezTo>
                    <a:pt x="10249" y="6440"/>
                    <a:pt x="10465" y="6252"/>
                    <a:pt x="10598" y="6238"/>
                  </a:cubicBezTo>
                  <a:cubicBezTo>
                    <a:pt x="10602" y="6238"/>
                    <a:pt x="10606" y="6238"/>
                    <a:pt x="10611" y="6238"/>
                  </a:cubicBezTo>
                  <a:close/>
                  <a:moveTo>
                    <a:pt x="2109" y="0"/>
                  </a:moveTo>
                  <a:cubicBezTo>
                    <a:pt x="2086" y="101"/>
                    <a:pt x="2068" y="188"/>
                    <a:pt x="2050" y="276"/>
                  </a:cubicBezTo>
                  <a:cubicBezTo>
                    <a:pt x="1600" y="2196"/>
                    <a:pt x="1156" y="4121"/>
                    <a:pt x="698" y="6042"/>
                  </a:cubicBezTo>
                  <a:cubicBezTo>
                    <a:pt x="491" y="6894"/>
                    <a:pt x="230" y="7733"/>
                    <a:pt x="33" y="8585"/>
                  </a:cubicBezTo>
                  <a:cubicBezTo>
                    <a:pt x="0" y="8728"/>
                    <a:pt x="143" y="9035"/>
                    <a:pt x="266" y="9071"/>
                  </a:cubicBezTo>
                  <a:cubicBezTo>
                    <a:pt x="1898" y="9566"/>
                    <a:pt x="3521" y="10152"/>
                    <a:pt x="5194" y="10464"/>
                  </a:cubicBezTo>
                  <a:cubicBezTo>
                    <a:pt x="5673" y="10552"/>
                    <a:pt x="6168" y="10584"/>
                    <a:pt x="6667" y="10584"/>
                  </a:cubicBezTo>
                  <a:cubicBezTo>
                    <a:pt x="7341" y="10584"/>
                    <a:pt x="8024" y="10525"/>
                    <a:pt x="8690" y="10464"/>
                  </a:cubicBezTo>
                  <a:cubicBezTo>
                    <a:pt x="11454" y="10213"/>
                    <a:pt x="13852" y="8787"/>
                    <a:pt x="16423" y="7958"/>
                  </a:cubicBezTo>
                  <a:cubicBezTo>
                    <a:pt x="16299" y="6349"/>
                    <a:pt x="16176" y="4786"/>
                    <a:pt x="16056" y="3236"/>
                  </a:cubicBezTo>
                  <a:cubicBezTo>
                    <a:pt x="11235" y="2962"/>
                    <a:pt x="6468" y="2411"/>
                    <a:pt x="2109" y="0"/>
                  </a:cubicBezTo>
                  <a:close/>
                </a:path>
              </a:pathLst>
            </a:custGeom>
            <a:solidFill>
              <a:srgbClr val="A6DFDA"/>
            </a:solidFill>
            <a:ln>
              <a:noFill/>
            </a:ln>
          </p:spPr>
          <p:txBody>
            <a:bodyPr spcFirstLastPara="1" wrap="square" lIns="121900" tIns="121900" rIns="121900" bIns="121900" anchor="ctr" anchorCtr="0">
              <a:noAutofit/>
            </a:bodyPr>
            <a:lstStyle/>
            <a:p>
              <a:endParaRPr sz="2400"/>
            </a:p>
          </p:txBody>
        </p:sp>
        <p:sp>
          <p:nvSpPr>
            <p:cNvPr id="1360" name="Google Shape;1360;p43"/>
            <p:cNvSpPr/>
            <p:nvPr/>
          </p:nvSpPr>
          <p:spPr>
            <a:xfrm>
              <a:off x="6358330" y="2087679"/>
              <a:ext cx="353171" cy="382874"/>
            </a:xfrm>
            <a:custGeom>
              <a:avLst/>
              <a:gdLst/>
              <a:ahLst/>
              <a:cxnLst/>
              <a:rect l="l" t="t" r="r" b="b"/>
              <a:pathLst>
                <a:path w="8787" h="9526" extrusionOk="0">
                  <a:moveTo>
                    <a:pt x="4299" y="1966"/>
                  </a:moveTo>
                  <a:cubicBezTo>
                    <a:pt x="4301" y="1966"/>
                    <a:pt x="4303" y="1966"/>
                    <a:pt x="4305" y="1966"/>
                  </a:cubicBezTo>
                  <a:cubicBezTo>
                    <a:pt x="4465" y="1986"/>
                    <a:pt x="4695" y="2076"/>
                    <a:pt x="4749" y="2205"/>
                  </a:cubicBezTo>
                  <a:cubicBezTo>
                    <a:pt x="4937" y="2618"/>
                    <a:pt x="5062" y="3057"/>
                    <a:pt x="5227" y="3529"/>
                  </a:cubicBezTo>
                  <a:cubicBezTo>
                    <a:pt x="5126" y="3677"/>
                    <a:pt x="5052" y="3901"/>
                    <a:pt x="4928" y="3937"/>
                  </a:cubicBezTo>
                  <a:cubicBezTo>
                    <a:pt x="4893" y="3947"/>
                    <a:pt x="4850" y="3952"/>
                    <a:pt x="4803" y="3952"/>
                  </a:cubicBezTo>
                  <a:cubicBezTo>
                    <a:pt x="4638" y="3952"/>
                    <a:pt x="4431" y="3894"/>
                    <a:pt x="4406" y="3823"/>
                  </a:cubicBezTo>
                  <a:cubicBezTo>
                    <a:pt x="4231" y="3300"/>
                    <a:pt x="4112" y="2755"/>
                    <a:pt x="4011" y="2214"/>
                  </a:cubicBezTo>
                  <a:cubicBezTo>
                    <a:pt x="3998" y="2147"/>
                    <a:pt x="4203" y="1966"/>
                    <a:pt x="4299" y="1966"/>
                  </a:cubicBezTo>
                  <a:close/>
                  <a:moveTo>
                    <a:pt x="1780" y="2235"/>
                  </a:moveTo>
                  <a:cubicBezTo>
                    <a:pt x="2175" y="2235"/>
                    <a:pt x="2197" y="2618"/>
                    <a:pt x="2224" y="2934"/>
                  </a:cubicBezTo>
                  <a:cubicBezTo>
                    <a:pt x="2247" y="3186"/>
                    <a:pt x="2278" y="3451"/>
                    <a:pt x="2219" y="3689"/>
                  </a:cubicBezTo>
                  <a:lnTo>
                    <a:pt x="2219" y="3690"/>
                  </a:lnTo>
                  <a:cubicBezTo>
                    <a:pt x="2173" y="3869"/>
                    <a:pt x="1990" y="4011"/>
                    <a:pt x="1866" y="4166"/>
                  </a:cubicBezTo>
                  <a:cubicBezTo>
                    <a:pt x="1706" y="4024"/>
                    <a:pt x="1499" y="3905"/>
                    <a:pt x="1403" y="3731"/>
                  </a:cubicBezTo>
                  <a:cubicBezTo>
                    <a:pt x="1321" y="3565"/>
                    <a:pt x="1361" y="3336"/>
                    <a:pt x="1348" y="3140"/>
                  </a:cubicBezTo>
                  <a:lnTo>
                    <a:pt x="1361" y="3140"/>
                  </a:lnTo>
                  <a:cubicBezTo>
                    <a:pt x="1361" y="3085"/>
                    <a:pt x="1357" y="3030"/>
                    <a:pt x="1361" y="2975"/>
                  </a:cubicBezTo>
                  <a:cubicBezTo>
                    <a:pt x="1380" y="2677"/>
                    <a:pt x="1302" y="2269"/>
                    <a:pt x="1724" y="2237"/>
                  </a:cubicBezTo>
                  <a:cubicBezTo>
                    <a:pt x="1744" y="2235"/>
                    <a:pt x="1763" y="2235"/>
                    <a:pt x="1780" y="2235"/>
                  </a:cubicBezTo>
                  <a:close/>
                  <a:moveTo>
                    <a:pt x="6838" y="4973"/>
                  </a:moveTo>
                  <a:cubicBezTo>
                    <a:pt x="6956" y="4973"/>
                    <a:pt x="7158" y="5219"/>
                    <a:pt x="7229" y="5390"/>
                  </a:cubicBezTo>
                  <a:cubicBezTo>
                    <a:pt x="7307" y="5583"/>
                    <a:pt x="7271" y="5821"/>
                    <a:pt x="7280" y="5968"/>
                  </a:cubicBezTo>
                  <a:cubicBezTo>
                    <a:pt x="7280" y="6092"/>
                    <a:pt x="7284" y="6147"/>
                    <a:pt x="7280" y="6202"/>
                  </a:cubicBezTo>
                  <a:cubicBezTo>
                    <a:pt x="7275" y="6531"/>
                    <a:pt x="7339" y="6945"/>
                    <a:pt x="6886" y="6976"/>
                  </a:cubicBezTo>
                  <a:cubicBezTo>
                    <a:pt x="6867" y="6978"/>
                    <a:pt x="6849" y="6979"/>
                    <a:pt x="6831" y="6979"/>
                  </a:cubicBezTo>
                  <a:cubicBezTo>
                    <a:pt x="6425" y="6979"/>
                    <a:pt x="6347" y="6590"/>
                    <a:pt x="6317" y="6253"/>
                  </a:cubicBezTo>
                  <a:cubicBezTo>
                    <a:pt x="6294" y="5964"/>
                    <a:pt x="6272" y="5653"/>
                    <a:pt x="6359" y="5386"/>
                  </a:cubicBezTo>
                  <a:cubicBezTo>
                    <a:pt x="6418" y="5207"/>
                    <a:pt x="6648" y="5005"/>
                    <a:pt x="6826" y="4974"/>
                  </a:cubicBezTo>
                  <a:cubicBezTo>
                    <a:pt x="6830" y="4973"/>
                    <a:pt x="6834" y="4973"/>
                    <a:pt x="6838" y="4973"/>
                  </a:cubicBezTo>
                  <a:close/>
                  <a:moveTo>
                    <a:pt x="3475" y="4876"/>
                  </a:moveTo>
                  <a:cubicBezTo>
                    <a:pt x="3480" y="4876"/>
                    <a:pt x="3485" y="4876"/>
                    <a:pt x="3489" y="4877"/>
                  </a:cubicBezTo>
                  <a:cubicBezTo>
                    <a:pt x="3659" y="4895"/>
                    <a:pt x="3874" y="5079"/>
                    <a:pt x="3943" y="5243"/>
                  </a:cubicBezTo>
                  <a:cubicBezTo>
                    <a:pt x="4039" y="5487"/>
                    <a:pt x="4021" y="5780"/>
                    <a:pt x="4053" y="6064"/>
                  </a:cubicBezTo>
                  <a:cubicBezTo>
                    <a:pt x="3994" y="6421"/>
                    <a:pt x="4158" y="6976"/>
                    <a:pt x="3576" y="6985"/>
                  </a:cubicBezTo>
                  <a:cubicBezTo>
                    <a:pt x="3574" y="6985"/>
                    <a:pt x="3571" y="6985"/>
                    <a:pt x="3569" y="6985"/>
                  </a:cubicBezTo>
                  <a:cubicBezTo>
                    <a:pt x="3008" y="6985"/>
                    <a:pt x="3017" y="6457"/>
                    <a:pt x="3013" y="6041"/>
                  </a:cubicBezTo>
                  <a:cubicBezTo>
                    <a:pt x="3004" y="5771"/>
                    <a:pt x="3013" y="5486"/>
                    <a:pt x="3100" y="5239"/>
                  </a:cubicBezTo>
                  <a:cubicBezTo>
                    <a:pt x="3148" y="5085"/>
                    <a:pt x="3353" y="4876"/>
                    <a:pt x="3475" y="4876"/>
                  </a:cubicBezTo>
                  <a:close/>
                  <a:moveTo>
                    <a:pt x="5324" y="7081"/>
                  </a:moveTo>
                  <a:cubicBezTo>
                    <a:pt x="5735" y="7081"/>
                    <a:pt x="5718" y="7556"/>
                    <a:pt x="5749" y="7879"/>
                  </a:cubicBezTo>
                  <a:cubicBezTo>
                    <a:pt x="5786" y="8268"/>
                    <a:pt x="5909" y="8809"/>
                    <a:pt x="5323" y="8819"/>
                  </a:cubicBezTo>
                  <a:cubicBezTo>
                    <a:pt x="5319" y="8819"/>
                    <a:pt x="5314" y="8819"/>
                    <a:pt x="5310" y="8819"/>
                  </a:cubicBezTo>
                  <a:cubicBezTo>
                    <a:pt x="4787" y="8819"/>
                    <a:pt x="4881" y="8298"/>
                    <a:pt x="4736" y="7837"/>
                  </a:cubicBezTo>
                  <a:cubicBezTo>
                    <a:pt x="4919" y="7572"/>
                    <a:pt x="5098" y="7090"/>
                    <a:pt x="5295" y="7082"/>
                  </a:cubicBezTo>
                  <a:cubicBezTo>
                    <a:pt x="5305" y="7081"/>
                    <a:pt x="5314" y="7081"/>
                    <a:pt x="5324" y="7081"/>
                  </a:cubicBezTo>
                  <a:close/>
                  <a:moveTo>
                    <a:pt x="6174" y="1"/>
                  </a:moveTo>
                  <a:cubicBezTo>
                    <a:pt x="5159" y="666"/>
                    <a:pt x="4144" y="956"/>
                    <a:pt x="3112" y="956"/>
                  </a:cubicBezTo>
                  <a:cubicBezTo>
                    <a:pt x="2099" y="956"/>
                    <a:pt x="1070" y="677"/>
                    <a:pt x="10" y="202"/>
                  </a:cubicBezTo>
                  <a:cubicBezTo>
                    <a:pt x="10" y="1861"/>
                    <a:pt x="0" y="3451"/>
                    <a:pt x="10" y="5042"/>
                  </a:cubicBezTo>
                  <a:cubicBezTo>
                    <a:pt x="19" y="6160"/>
                    <a:pt x="624" y="7027"/>
                    <a:pt x="1403" y="7687"/>
                  </a:cubicBezTo>
                  <a:cubicBezTo>
                    <a:pt x="2839" y="8906"/>
                    <a:pt x="4535" y="9526"/>
                    <a:pt x="6415" y="9526"/>
                  </a:cubicBezTo>
                  <a:cubicBezTo>
                    <a:pt x="6521" y="9526"/>
                    <a:pt x="6627" y="9524"/>
                    <a:pt x="6734" y="9520"/>
                  </a:cubicBezTo>
                  <a:cubicBezTo>
                    <a:pt x="6881" y="9514"/>
                    <a:pt x="7064" y="9410"/>
                    <a:pt x="7169" y="9295"/>
                  </a:cubicBezTo>
                  <a:cubicBezTo>
                    <a:pt x="7545" y="8870"/>
                    <a:pt x="7898" y="8424"/>
                    <a:pt x="8246" y="7980"/>
                  </a:cubicBezTo>
                  <a:cubicBezTo>
                    <a:pt x="8357" y="7843"/>
                    <a:pt x="8494" y="7677"/>
                    <a:pt x="8503" y="7517"/>
                  </a:cubicBezTo>
                  <a:cubicBezTo>
                    <a:pt x="8572" y="6293"/>
                    <a:pt x="8787" y="5079"/>
                    <a:pt x="8096" y="3897"/>
                  </a:cubicBezTo>
                  <a:cubicBezTo>
                    <a:pt x="7371" y="2655"/>
                    <a:pt x="6812" y="1316"/>
                    <a:pt x="6174" y="1"/>
                  </a:cubicBezTo>
                  <a:close/>
                </a:path>
              </a:pathLst>
            </a:custGeom>
            <a:solidFill>
              <a:srgbClr val="A6DFDA"/>
            </a:solidFill>
            <a:ln>
              <a:noFill/>
            </a:ln>
          </p:spPr>
          <p:txBody>
            <a:bodyPr spcFirstLastPara="1" wrap="square" lIns="121900" tIns="121900" rIns="121900" bIns="121900" anchor="ctr" anchorCtr="0">
              <a:noAutofit/>
            </a:bodyPr>
            <a:lstStyle/>
            <a:p>
              <a:endParaRPr sz="2400"/>
            </a:p>
          </p:txBody>
        </p:sp>
        <p:sp>
          <p:nvSpPr>
            <p:cNvPr id="1361" name="Google Shape;1361;p43"/>
            <p:cNvSpPr/>
            <p:nvPr/>
          </p:nvSpPr>
          <p:spPr>
            <a:xfrm>
              <a:off x="6623081" y="2036634"/>
              <a:ext cx="216517" cy="180866"/>
            </a:xfrm>
            <a:custGeom>
              <a:avLst/>
              <a:gdLst/>
              <a:ahLst/>
              <a:cxnLst/>
              <a:rect l="l" t="t" r="r" b="b"/>
              <a:pathLst>
                <a:path w="5387" h="4500" extrusionOk="0">
                  <a:moveTo>
                    <a:pt x="1" y="1"/>
                  </a:moveTo>
                  <a:cubicBezTo>
                    <a:pt x="110" y="377"/>
                    <a:pt x="157" y="707"/>
                    <a:pt x="298" y="991"/>
                  </a:cubicBezTo>
                  <a:cubicBezTo>
                    <a:pt x="844" y="2086"/>
                    <a:pt x="1421" y="3163"/>
                    <a:pt x="2004" y="4240"/>
                  </a:cubicBezTo>
                  <a:cubicBezTo>
                    <a:pt x="2063" y="4353"/>
                    <a:pt x="2228" y="4500"/>
                    <a:pt x="2320" y="4500"/>
                  </a:cubicBezTo>
                  <a:cubicBezTo>
                    <a:pt x="2327" y="4500"/>
                    <a:pt x="2333" y="4499"/>
                    <a:pt x="2338" y="4498"/>
                  </a:cubicBezTo>
                  <a:cubicBezTo>
                    <a:pt x="3337" y="4258"/>
                    <a:pt x="4332" y="3983"/>
                    <a:pt x="5386" y="3705"/>
                  </a:cubicBezTo>
                  <a:cubicBezTo>
                    <a:pt x="4019" y="1751"/>
                    <a:pt x="2288" y="495"/>
                    <a:pt x="1" y="1"/>
                  </a:cubicBezTo>
                  <a:close/>
                </a:path>
              </a:pathLst>
            </a:custGeom>
            <a:solidFill>
              <a:srgbClr val="A6DFDA"/>
            </a:solidFill>
            <a:ln>
              <a:noFill/>
            </a:ln>
          </p:spPr>
          <p:txBody>
            <a:bodyPr spcFirstLastPara="1" wrap="square" lIns="121900" tIns="121900" rIns="121900" bIns="121900" anchor="ctr" anchorCtr="0">
              <a:noAutofit/>
            </a:bodyPr>
            <a:lstStyle/>
            <a:p>
              <a:endParaRPr sz="2400"/>
            </a:p>
          </p:txBody>
        </p:sp>
        <p:sp>
          <p:nvSpPr>
            <p:cNvPr id="1362" name="Google Shape;1362;p43"/>
            <p:cNvSpPr/>
            <p:nvPr/>
          </p:nvSpPr>
          <p:spPr>
            <a:xfrm>
              <a:off x="6109978" y="2033660"/>
              <a:ext cx="218366" cy="276967"/>
            </a:xfrm>
            <a:custGeom>
              <a:avLst/>
              <a:gdLst/>
              <a:ahLst/>
              <a:cxnLst/>
              <a:rect l="l" t="t" r="r" b="b"/>
              <a:pathLst>
                <a:path w="5433" h="6891" extrusionOk="0">
                  <a:moveTo>
                    <a:pt x="3671" y="1"/>
                  </a:moveTo>
                  <a:cubicBezTo>
                    <a:pt x="3356" y="1"/>
                    <a:pt x="2952" y="255"/>
                    <a:pt x="2678" y="478"/>
                  </a:cubicBezTo>
                  <a:cubicBezTo>
                    <a:pt x="1385" y="1537"/>
                    <a:pt x="836" y="3049"/>
                    <a:pt x="382" y="4580"/>
                  </a:cubicBezTo>
                  <a:cubicBezTo>
                    <a:pt x="162" y="5318"/>
                    <a:pt x="120" y="6111"/>
                    <a:pt x="1" y="6890"/>
                  </a:cubicBezTo>
                  <a:cubicBezTo>
                    <a:pt x="1826" y="6688"/>
                    <a:pt x="3545" y="6500"/>
                    <a:pt x="5424" y="6295"/>
                  </a:cubicBezTo>
                  <a:cubicBezTo>
                    <a:pt x="5424" y="4924"/>
                    <a:pt x="5432" y="3572"/>
                    <a:pt x="5419" y="2216"/>
                  </a:cubicBezTo>
                  <a:cubicBezTo>
                    <a:pt x="5415" y="1890"/>
                    <a:pt x="5350" y="1564"/>
                    <a:pt x="5300" y="1238"/>
                  </a:cubicBezTo>
                  <a:cubicBezTo>
                    <a:pt x="5158" y="377"/>
                    <a:pt x="4433" y="144"/>
                    <a:pt x="3768" y="10"/>
                  </a:cubicBezTo>
                  <a:cubicBezTo>
                    <a:pt x="3737" y="4"/>
                    <a:pt x="3705" y="1"/>
                    <a:pt x="3671" y="1"/>
                  </a:cubicBezTo>
                  <a:close/>
                </a:path>
              </a:pathLst>
            </a:custGeom>
            <a:solidFill>
              <a:srgbClr val="A6DFDA"/>
            </a:solidFill>
            <a:ln>
              <a:noFill/>
            </a:ln>
          </p:spPr>
          <p:txBody>
            <a:bodyPr spcFirstLastPara="1" wrap="square" lIns="121900" tIns="121900" rIns="121900" bIns="121900" anchor="ctr" anchorCtr="0">
              <a:noAutofit/>
            </a:bodyPr>
            <a:lstStyle/>
            <a:p>
              <a:endParaRPr sz="2400"/>
            </a:p>
          </p:txBody>
        </p:sp>
        <p:sp>
          <p:nvSpPr>
            <p:cNvPr id="1363" name="Google Shape;1363;p43"/>
            <p:cNvSpPr/>
            <p:nvPr/>
          </p:nvSpPr>
          <p:spPr>
            <a:xfrm>
              <a:off x="4880114" y="2466175"/>
              <a:ext cx="291476" cy="125561"/>
            </a:xfrm>
            <a:custGeom>
              <a:avLst/>
              <a:gdLst/>
              <a:ahLst/>
              <a:cxnLst/>
              <a:rect l="l" t="t" r="r" b="b"/>
              <a:pathLst>
                <a:path w="7252" h="3124" extrusionOk="0">
                  <a:moveTo>
                    <a:pt x="4849" y="1"/>
                  </a:moveTo>
                  <a:cubicBezTo>
                    <a:pt x="4766" y="1"/>
                    <a:pt x="4675" y="16"/>
                    <a:pt x="4575" y="44"/>
                  </a:cubicBezTo>
                  <a:cubicBezTo>
                    <a:pt x="3430" y="351"/>
                    <a:pt x="2274" y="644"/>
                    <a:pt x="1128" y="951"/>
                  </a:cubicBezTo>
                  <a:cubicBezTo>
                    <a:pt x="767" y="1047"/>
                    <a:pt x="413" y="1176"/>
                    <a:pt x="1" y="1304"/>
                  </a:cubicBezTo>
                  <a:cubicBezTo>
                    <a:pt x="2485" y="1927"/>
                    <a:pt x="4869" y="2528"/>
                    <a:pt x="7252" y="3124"/>
                  </a:cubicBezTo>
                  <a:cubicBezTo>
                    <a:pt x="6688" y="2147"/>
                    <a:pt x="6001" y="1272"/>
                    <a:pt x="5386" y="351"/>
                  </a:cubicBezTo>
                  <a:cubicBezTo>
                    <a:pt x="5219" y="98"/>
                    <a:pt x="5057" y="1"/>
                    <a:pt x="4849"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4" name="Google Shape;1364;p43"/>
            <p:cNvSpPr/>
            <p:nvPr/>
          </p:nvSpPr>
          <p:spPr>
            <a:xfrm>
              <a:off x="4795749" y="2546601"/>
              <a:ext cx="384321" cy="243968"/>
            </a:xfrm>
            <a:custGeom>
              <a:avLst/>
              <a:gdLst/>
              <a:ahLst/>
              <a:cxnLst/>
              <a:rect l="l" t="t" r="r" b="b"/>
              <a:pathLst>
                <a:path w="9562" h="6070" extrusionOk="0">
                  <a:moveTo>
                    <a:pt x="1" y="1"/>
                  </a:moveTo>
                  <a:lnTo>
                    <a:pt x="1" y="1"/>
                  </a:lnTo>
                  <a:cubicBezTo>
                    <a:pt x="394" y="1509"/>
                    <a:pt x="3144" y="4955"/>
                    <a:pt x="4785" y="6069"/>
                  </a:cubicBezTo>
                  <a:cubicBezTo>
                    <a:pt x="5409" y="5611"/>
                    <a:pt x="5963" y="5088"/>
                    <a:pt x="6614" y="4749"/>
                  </a:cubicBezTo>
                  <a:cubicBezTo>
                    <a:pt x="7824" y="4121"/>
                    <a:pt x="8617" y="3080"/>
                    <a:pt x="9562" y="2095"/>
                  </a:cubicBezTo>
                  <a:cubicBezTo>
                    <a:pt x="6399" y="1223"/>
                    <a:pt x="3328" y="201"/>
                    <a:pt x="1"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5" name="Google Shape;1365;p43"/>
            <p:cNvSpPr/>
            <p:nvPr/>
          </p:nvSpPr>
          <p:spPr>
            <a:xfrm>
              <a:off x="5019181" y="2641095"/>
              <a:ext cx="412013" cy="267521"/>
            </a:xfrm>
            <a:custGeom>
              <a:avLst/>
              <a:gdLst/>
              <a:ahLst/>
              <a:cxnLst/>
              <a:rect l="l" t="t" r="r" b="b"/>
              <a:pathLst>
                <a:path w="10251" h="6656" extrusionOk="0">
                  <a:moveTo>
                    <a:pt x="5171" y="0"/>
                  </a:moveTo>
                  <a:cubicBezTo>
                    <a:pt x="4987" y="0"/>
                    <a:pt x="4847" y="66"/>
                    <a:pt x="4685" y="248"/>
                  </a:cubicBezTo>
                  <a:cubicBezTo>
                    <a:pt x="3589" y="1453"/>
                    <a:pt x="2545" y="2709"/>
                    <a:pt x="995" y="3401"/>
                  </a:cubicBezTo>
                  <a:cubicBezTo>
                    <a:pt x="615" y="3570"/>
                    <a:pt x="330" y="3955"/>
                    <a:pt x="0" y="4240"/>
                  </a:cubicBezTo>
                  <a:cubicBezTo>
                    <a:pt x="79" y="4341"/>
                    <a:pt x="107" y="4396"/>
                    <a:pt x="147" y="4423"/>
                  </a:cubicBezTo>
                  <a:cubicBezTo>
                    <a:pt x="284" y="4514"/>
                    <a:pt x="427" y="4602"/>
                    <a:pt x="568" y="4685"/>
                  </a:cubicBezTo>
                  <a:cubicBezTo>
                    <a:pt x="2177" y="5615"/>
                    <a:pt x="3874" y="6243"/>
                    <a:pt x="5639" y="6655"/>
                  </a:cubicBezTo>
                  <a:lnTo>
                    <a:pt x="5703" y="6394"/>
                  </a:lnTo>
                  <a:cubicBezTo>
                    <a:pt x="5683" y="6392"/>
                    <a:pt x="5663" y="6383"/>
                    <a:pt x="5648" y="6371"/>
                  </a:cubicBezTo>
                  <a:cubicBezTo>
                    <a:pt x="5547" y="6284"/>
                    <a:pt x="5502" y="6018"/>
                    <a:pt x="5566" y="5894"/>
                  </a:cubicBezTo>
                  <a:cubicBezTo>
                    <a:pt x="5681" y="5656"/>
                    <a:pt x="5881" y="5454"/>
                    <a:pt x="6066" y="5257"/>
                  </a:cubicBezTo>
                  <a:cubicBezTo>
                    <a:pt x="7422" y="3822"/>
                    <a:pt x="8779" y="2398"/>
                    <a:pt x="10250" y="852"/>
                  </a:cubicBezTo>
                  <a:cubicBezTo>
                    <a:pt x="8523" y="559"/>
                    <a:pt x="6950" y="307"/>
                    <a:pt x="5387" y="23"/>
                  </a:cubicBezTo>
                  <a:cubicBezTo>
                    <a:pt x="5307" y="9"/>
                    <a:pt x="5236" y="0"/>
                    <a:pt x="5171" y="0"/>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6" name="Google Shape;1366;p43"/>
            <p:cNvSpPr/>
            <p:nvPr/>
          </p:nvSpPr>
          <p:spPr>
            <a:xfrm>
              <a:off x="5119061" y="2450138"/>
              <a:ext cx="315592" cy="192241"/>
            </a:xfrm>
            <a:custGeom>
              <a:avLst/>
              <a:gdLst/>
              <a:ahLst/>
              <a:cxnLst/>
              <a:rect l="l" t="t" r="r" b="b"/>
              <a:pathLst>
                <a:path w="7852" h="4783" extrusionOk="0">
                  <a:moveTo>
                    <a:pt x="2154" y="0"/>
                  </a:moveTo>
                  <a:cubicBezTo>
                    <a:pt x="1446" y="0"/>
                    <a:pt x="728" y="60"/>
                    <a:pt x="1" y="200"/>
                  </a:cubicBezTo>
                  <a:cubicBezTo>
                    <a:pt x="37" y="297"/>
                    <a:pt x="51" y="352"/>
                    <a:pt x="83" y="392"/>
                  </a:cubicBezTo>
                  <a:cubicBezTo>
                    <a:pt x="853" y="1478"/>
                    <a:pt x="1618" y="2569"/>
                    <a:pt x="2407" y="3642"/>
                  </a:cubicBezTo>
                  <a:cubicBezTo>
                    <a:pt x="2508" y="3784"/>
                    <a:pt x="2719" y="3889"/>
                    <a:pt x="2893" y="3926"/>
                  </a:cubicBezTo>
                  <a:cubicBezTo>
                    <a:pt x="3901" y="4118"/>
                    <a:pt x="4910" y="4288"/>
                    <a:pt x="5918" y="4458"/>
                  </a:cubicBezTo>
                  <a:cubicBezTo>
                    <a:pt x="6551" y="4568"/>
                    <a:pt x="7187" y="4669"/>
                    <a:pt x="7852" y="4783"/>
                  </a:cubicBezTo>
                  <a:cubicBezTo>
                    <a:pt x="7298" y="3353"/>
                    <a:pt x="6770" y="2001"/>
                    <a:pt x="6211" y="552"/>
                  </a:cubicBezTo>
                  <a:cubicBezTo>
                    <a:pt x="4916" y="236"/>
                    <a:pt x="3557" y="0"/>
                    <a:pt x="2154" y="0"/>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7" name="Google Shape;1367;p43"/>
            <p:cNvSpPr/>
            <p:nvPr/>
          </p:nvSpPr>
          <p:spPr>
            <a:xfrm>
              <a:off x="5402622" y="2482453"/>
              <a:ext cx="224033" cy="197707"/>
            </a:xfrm>
            <a:custGeom>
              <a:avLst/>
              <a:gdLst/>
              <a:ahLst/>
              <a:cxnLst/>
              <a:rect l="l" t="t" r="r" b="b"/>
              <a:pathLst>
                <a:path w="5574" h="4919" extrusionOk="0">
                  <a:moveTo>
                    <a:pt x="0" y="1"/>
                  </a:moveTo>
                  <a:cubicBezTo>
                    <a:pt x="614" y="1389"/>
                    <a:pt x="1177" y="2677"/>
                    <a:pt x="1755" y="3961"/>
                  </a:cubicBezTo>
                  <a:cubicBezTo>
                    <a:pt x="1806" y="4075"/>
                    <a:pt x="1938" y="4218"/>
                    <a:pt x="2053" y="4231"/>
                  </a:cubicBezTo>
                  <a:cubicBezTo>
                    <a:pt x="3112" y="4387"/>
                    <a:pt x="4102" y="4919"/>
                    <a:pt x="5190" y="4919"/>
                  </a:cubicBezTo>
                  <a:cubicBezTo>
                    <a:pt x="5316" y="4919"/>
                    <a:pt x="5444" y="4911"/>
                    <a:pt x="5573" y="4896"/>
                  </a:cubicBezTo>
                  <a:lnTo>
                    <a:pt x="5532" y="4511"/>
                  </a:lnTo>
                  <a:cubicBezTo>
                    <a:pt x="5372" y="4452"/>
                    <a:pt x="5193" y="4410"/>
                    <a:pt x="5093" y="4295"/>
                  </a:cubicBezTo>
                  <a:cubicBezTo>
                    <a:pt x="4900" y="4073"/>
                    <a:pt x="4749" y="3821"/>
                    <a:pt x="4644" y="3547"/>
                  </a:cubicBezTo>
                  <a:cubicBezTo>
                    <a:pt x="4424" y="2970"/>
                    <a:pt x="4267" y="2365"/>
                    <a:pt x="4035" y="1792"/>
                  </a:cubicBezTo>
                  <a:cubicBezTo>
                    <a:pt x="3947" y="1572"/>
                    <a:pt x="3750" y="1325"/>
                    <a:pt x="3539" y="1238"/>
                  </a:cubicBezTo>
                  <a:cubicBezTo>
                    <a:pt x="2594" y="853"/>
                    <a:pt x="1623" y="513"/>
                    <a:pt x="660" y="165"/>
                  </a:cubicBezTo>
                  <a:cubicBezTo>
                    <a:pt x="472" y="96"/>
                    <a:pt x="266" y="64"/>
                    <a:pt x="0"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8" name="Google Shape;1368;p43"/>
            <p:cNvSpPr/>
            <p:nvPr/>
          </p:nvSpPr>
          <p:spPr>
            <a:xfrm>
              <a:off x="5245869" y="2684543"/>
              <a:ext cx="355905" cy="249676"/>
            </a:xfrm>
            <a:custGeom>
              <a:avLst/>
              <a:gdLst/>
              <a:ahLst/>
              <a:cxnLst/>
              <a:rect l="l" t="t" r="r" b="b"/>
              <a:pathLst>
                <a:path w="8855" h="6212" extrusionOk="0">
                  <a:moveTo>
                    <a:pt x="5628" y="0"/>
                  </a:moveTo>
                  <a:cubicBezTo>
                    <a:pt x="5537" y="0"/>
                    <a:pt x="5412" y="57"/>
                    <a:pt x="5354" y="124"/>
                  </a:cubicBezTo>
                  <a:cubicBezTo>
                    <a:pt x="4708" y="848"/>
                    <a:pt x="4020" y="1545"/>
                    <a:pt x="3456" y="2329"/>
                  </a:cubicBezTo>
                  <a:cubicBezTo>
                    <a:pt x="2630" y="3480"/>
                    <a:pt x="1622" y="4420"/>
                    <a:pt x="481" y="5226"/>
                  </a:cubicBezTo>
                  <a:cubicBezTo>
                    <a:pt x="397" y="5280"/>
                    <a:pt x="251" y="5323"/>
                    <a:pt x="142" y="5323"/>
                  </a:cubicBezTo>
                  <a:cubicBezTo>
                    <a:pt x="113" y="5323"/>
                    <a:pt x="86" y="5320"/>
                    <a:pt x="64" y="5313"/>
                  </a:cubicBezTo>
                  <a:lnTo>
                    <a:pt x="0" y="5574"/>
                  </a:lnTo>
                  <a:cubicBezTo>
                    <a:pt x="894" y="5789"/>
                    <a:pt x="1805" y="5946"/>
                    <a:pt x="2731" y="6056"/>
                  </a:cubicBezTo>
                  <a:cubicBezTo>
                    <a:pt x="3558" y="6157"/>
                    <a:pt x="4392" y="6210"/>
                    <a:pt x="5225" y="6212"/>
                  </a:cubicBezTo>
                  <a:lnTo>
                    <a:pt x="5230" y="5882"/>
                  </a:lnTo>
                  <a:cubicBezTo>
                    <a:pt x="5215" y="5712"/>
                    <a:pt x="5165" y="5533"/>
                    <a:pt x="5198" y="5373"/>
                  </a:cubicBezTo>
                  <a:cubicBezTo>
                    <a:pt x="5233" y="5217"/>
                    <a:pt x="5344" y="5074"/>
                    <a:pt x="5445" y="4946"/>
                  </a:cubicBezTo>
                  <a:cubicBezTo>
                    <a:pt x="5802" y="4483"/>
                    <a:pt x="6169" y="4025"/>
                    <a:pt x="6539" y="3572"/>
                  </a:cubicBezTo>
                  <a:cubicBezTo>
                    <a:pt x="7286" y="2659"/>
                    <a:pt x="8039" y="1747"/>
                    <a:pt x="8855" y="753"/>
                  </a:cubicBezTo>
                  <a:cubicBezTo>
                    <a:pt x="7700" y="478"/>
                    <a:pt x="6686" y="230"/>
                    <a:pt x="5670" y="5"/>
                  </a:cubicBezTo>
                  <a:cubicBezTo>
                    <a:pt x="5657" y="2"/>
                    <a:pt x="5643" y="0"/>
                    <a:pt x="5628" y="0"/>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9" name="Google Shape;1369;p43"/>
            <p:cNvSpPr/>
            <p:nvPr/>
          </p:nvSpPr>
          <p:spPr>
            <a:xfrm>
              <a:off x="5455837" y="2726102"/>
              <a:ext cx="436450" cy="208117"/>
            </a:xfrm>
            <a:custGeom>
              <a:avLst/>
              <a:gdLst/>
              <a:ahLst/>
              <a:cxnLst/>
              <a:rect l="l" t="t" r="r" b="b"/>
              <a:pathLst>
                <a:path w="10859" h="5178" extrusionOk="0">
                  <a:moveTo>
                    <a:pt x="4606" y="1"/>
                  </a:moveTo>
                  <a:cubicBezTo>
                    <a:pt x="4478" y="1"/>
                    <a:pt x="4306" y="78"/>
                    <a:pt x="4235" y="172"/>
                  </a:cubicBezTo>
                  <a:cubicBezTo>
                    <a:pt x="3112" y="1570"/>
                    <a:pt x="2007" y="2986"/>
                    <a:pt x="894" y="4394"/>
                  </a:cubicBezTo>
                  <a:cubicBezTo>
                    <a:pt x="793" y="4523"/>
                    <a:pt x="692" y="4678"/>
                    <a:pt x="550" y="4742"/>
                  </a:cubicBezTo>
                  <a:cubicBezTo>
                    <a:pt x="390" y="4820"/>
                    <a:pt x="188" y="4816"/>
                    <a:pt x="5" y="4848"/>
                  </a:cubicBezTo>
                  <a:lnTo>
                    <a:pt x="0" y="5178"/>
                  </a:lnTo>
                  <a:cubicBezTo>
                    <a:pt x="3351" y="5178"/>
                    <a:pt x="6536" y="4362"/>
                    <a:pt x="9603" y="2839"/>
                  </a:cubicBezTo>
                  <a:cubicBezTo>
                    <a:pt x="10024" y="2633"/>
                    <a:pt x="10364" y="2254"/>
                    <a:pt x="10859" y="1859"/>
                  </a:cubicBezTo>
                  <a:cubicBezTo>
                    <a:pt x="10455" y="1625"/>
                    <a:pt x="10213" y="1415"/>
                    <a:pt x="9937" y="1341"/>
                  </a:cubicBezTo>
                  <a:cubicBezTo>
                    <a:pt x="8187" y="874"/>
                    <a:pt x="6427" y="434"/>
                    <a:pt x="4666" y="7"/>
                  </a:cubicBezTo>
                  <a:cubicBezTo>
                    <a:pt x="4648" y="3"/>
                    <a:pt x="4628" y="1"/>
                    <a:pt x="4606"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0" name="Google Shape;1370;p43"/>
            <p:cNvSpPr/>
            <p:nvPr/>
          </p:nvSpPr>
          <p:spPr>
            <a:xfrm>
              <a:off x="5595267" y="2552108"/>
              <a:ext cx="249877" cy="189950"/>
            </a:xfrm>
            <a:custGeom>
              <a:avLst/>
              <a:gdLst/>
              <a:ahLst/>
              <a:cxnLst/>
              <a:rect l="l" t="t" r="r" b="b"/>
              <a:pathLst>
                <a:path w="6217" h="4726" extrusionOk="0">
                  <a:moveTo>
                    <a:pt x="0" y="1"/>
                  </a:moveTo>
                  <a:lnTo>
                    <a:pt x="0" y="1"/>
                  </a:lnTo>
                  <a:cubicBezTo>
                    <a:pt x="147" y="426"/>
                    <a:pt x="240" y="716"/>
                    <a:pt x="348" y="1000"/>
                  </a:cubicBezTo>
                  <a:cubicBezTo>
                    <a:pt x="523" y="1421"/>
                    <a:pt x="733" y="1829"/>
                    <a:pt x="876" y="2260"/>
                  </a:cubicBezTo>
                  <a:cubicBezTo>
                    <a:pt x="926" y="2416"/>
                    <a:pt x="834" y="2622"/>
                    <a:pt x="807" y="2805"/>
                  </a:cubicBezTo>
                  <a:lnTo>
                    <a:pt x="739" y="2778"/>
                  </a:lnTo>
                  <a:lnTo>
                    <a:pt x="739" y="2778"/>
                  </a:lnTo>
                  <a:lnTo>
                    <a:pt x="779" y="3163"/>
                  </a:lnTo>
                  <a:cubicBezTo>
                    <a:pt x="793" y="3163"/>
                    <a:pt x="802" y="3158"/>
                    <a:pt x="817" y="3158"/>
                  </a:cubicBezTo>
                  <a:cubicBezTo>
                    <a:pt x="822" y="3158"/>
                    <a:pt x="828" y="3157"/>
                    <a:pt x="833" y="3157"/>
                  </a:cubicBezTo>
                  <a:cubicBezTo>
                    <a:pt x="893" y="3157"/>
                    <a:pt x="959" y="3197"/>
                    <a:pt x="1013" y="3227"/>
                  </a:cubicBezTo>
                  <a:cubicBezTo>
                    <a:pt x="1279" y="3360"/>
                    <a:pt x="1522" y="3552"/>
                    <a:pt x="1801" y="3626"/>
                  </a:cubicBezTo>
                  <a:cubicBezTo>
                    <a:pt x="3269" y="4011"/>
                    <a:pt x="4745" y="4364"/>
                    <a:pt x="6216" y="4726"/>
                  </a:cubicBezTo>
                  <a:cubicBezTo>
                    <a:pt x="4699" y="2540"/>
                    <a:pt x="2573" y="1114"/>
                    <a:pt x="0"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1" name="Google Shape;1371;p43"/>
            <p:cNvSpPr/>
            <p:nvPr/>
          </p:nvSpPr>
          <p:spPr>
            <a:xfrm>
              <a:off x="4752300" y="853075"/>
              <a:ext cx="3477736" cy="3727292"/>
            </a:xfrm>
            <a:custGeom>
              <a:avLst/>
              <a:gdLst/>
              <a:ahLst/>
              <a:cxnLst/>
              <a:rect l="l" t="t" r="r" b="b"/>
              <a:pathLst>
                <a:path w="86527" h="92736" extrusionOk="0">
                  <a:moveTo>
                    <a:pt x="47022" y="852"/>
                  </a:moveTo>
                  <a:cubicBezTo>
                    <a:pt x="47328" y="852"/>
                    <a:pt x="47635" y="1010"/>
                    <a:pt x="48035" y="1314"/>
                  </a:cubicBezTo>
                  <a:cubicBezTo>
                    <a:pt x="48821" y="1910"/>
                    <a:pt x="49639" y="2419"/>
                    <a:pt x="50600" y="2419"/>
                  </a:cubicBezTo>
                  <a:cubicBezTo>
                    <a:pt x="50799" y="2419"/>
                    <a:pt x="51004" y="2397"/>
                    <a:pt x="51216" y="2350"/>
                  </a:cubicBezTo>
                  <a:cubicBezTo>
                    <a:pt x="52284" y="2116"/>
                    <a:pt x="53328" y="1777"/>
                    <a:pt x="54384" y="1474"/>
                  </a:cubicBezTo>
                  <a:cubicBezTo>
                    <a:pt x="54649" y="1396"/>
                    <a:pt x="54901" y="1281"/>
                    <a:pt x="55162" y="1209"/>
                  </a:cubicBezTo>
                  <a:cubicBezTo>
                    <a:pt x="55236" y="1187"/>
                    <a:pt x="55306" y="1178"/>
                    <a:pt x="55372" y="1178"/>
                  </a:cubicBezTo>
                  <a:cubicBezTo>
                    <a:pt x="55674" y="1178"/>
                    <a:pt x="55889" y="1385"/>
                    <a:pt x="56006" y="1649"/>
                  </a:cubicBezTo>
                  <a:cubicBezTo>
                    <a:pt x="56079" y="1818"/>
                    <a:pt x="55997" y="2130"/>
                    <a:pt x="55877" y="2299"/>
                  </a:cubicBezTo>
                  <a:cubicBezTo>
                    <a:pt x="55151" y="3375"/>
                    <a:pt x="54088" y="3674"/>
                    <a:pt x="52950" y="3674"/>
                  </a:cubicBezTo>
                  <a:cubicBezTo>
                    <a:pt x="52760" y="3674"/>
                    <a:pt x="52568" y="3666"/>
                    <a:pt x="52375" y="3652"/>
                  </a:cubicBezTo>
                  <a:cubicBezTo>
                    <a:pt x="51230" y="3569"/>
                    <a:pt x="50103" y="3285"/>
                    <a:pt x="48957" y="3138"/>
                  </a:cubicBezTo>
                  <a:cubicBezTo>
                    <a:pt x="48747" y="3111"/>
                    <a:pt x="48541" y="3096"/>
                    <a:pt x="48341" y="3096"/>
                  </a:cubicBezTo>
                  <a:cubicBezTo>
                    <a:pt x="47412" y="3096"/>
                    <a:pt x="46587" y="3410"/>
                    <a:pt x="45890" y="4202"/>
                  </a:cubicBezTo>
                  <a:cubicBezTo>
                    <a:pt x="45258" y="4926"/>
                    <a:pt x="44607" y="5732"/>
                    <a:pt x="43617" y="5957"/>
                  </a:cubicBezTo>
                  <a:cubicBezTo>
                    <a:pt x="42755" y="6149"/>
                    <a:pt x="41852" y="6159"/>
                    <a:pt x="40963" y="6237"/>
                  </a:cubicBezTo>
                  <a:cubicBezTo>
                    <a:pt x="40909" y="6242"/>
                    <a:pt x="40854" y="6244"/>
                    <a:pt x="40799" y="6244"/>
                  </a:cubicBezTo>
                  <a:cubicBezTo>
                    <a:pt x="40618" y="6244"/>
                    <a:pt x="40435" y="6221"/>
                    <a:pt x="40252" y="6218"/>
                  </a:cubicBezTo>
                  <a:cubicBezTo>
                    <a:pt x="40242" y="6218"/>
                    <a:pt x="40232" y="6218"/>
                    <a:pt x="40222" y="6218"/>
                  </a:cubicBezTo>
                  <a:cubicBezTo>
                    <a:pt x="39349" y="6218"/>
                    <a:pt x="38741" y="6600"/>
                    <a:pt x="38460" y="7461"/>
                  </a:cubicBezTo>
                  <a:cubicBezTo>
                    <a:pt x="38364" y="7754"/>
                    <a:pt x="38212" y="8042"/>
                    <a:pt x="38163" y="8345"/>
                  </a:cubicBezTo>
                  <a:cubicBezTo>
                    <a:pt x="37974" y="9523"/>
                    <a:pt x="37164" y="10118"/>
                    <a:pt x="36159" y="10545"/>
                  </a:cubicBezTo>
                  <a:cubicBezTo>
                    <a:pt x="35655" y="10760"/>
                    <a:pt x="35132" y="10939"/>
                    <a:pt x="34629" y="11155"/>
                  </a:cubicBezTo>
                  <a:cubicBezTo>
                    <a:pt x="33785" y="11517"/>
                    <a:pt x="33144" y="12081"/>
                    <a:pt x="32896" y="13016"/>
                  </a:cubicBezTo>
                  <a:cubicBezTo>
                    <a:pt x="31667" y="11338"/>
                    <a:pt x="32891" y="9280"/>
                    <a:pt x="34669" y="8904"/>
                  </a:cubicBezTo>
                  <a:cubicBezTo>
                    <a:pt x="36045" y="8616"/>
                    <a:pt x="36224" y="8505"/>
                    <a:pt x="36466" y="7112"/>
                  </a:cubicBezTo>
                  <a:cubicBezTo>
                    <a:pt x="36755" y="5436"/>
                    <a:pt x="37453" y="4643"/>
                    <a:pt x="39283" y="4643"/>
                  </a:cubicBezTo>
                  <a:cubicBezTo>
                    <a:pt x="39435" y="4643"/>
                    <a:pt x="39594" y="4649"/>
                    <a:pt x="39762" y="4660"/>
                  </a:cubicBezTo>
                  <a:cubicBezTo>
                    <a:pt x="40446" y="4706"/>
                    <a:pt x="40933" y="4744"/>
                    <a:pt x="41313" y="4744"/>
                  </a:cubicBezTo>
                  <a:cubicBezTo>
                    <a:pt x="42393" y="4744"/>
                    <a:pt x="42621" y="4437"/>
                    <a:pt x="44112" y="3143"/>
                  </a:cubicBezTo>
                  <a:cubicBezTo>
                    <a:pt x="44790" y="2560"/>
                    <a:pt x="45363" y="1855"/>
                    <a:pt x="46060" y="1296"/>
                  </a:cubicBezTo>
                  <a:cubicBezTo>
                    <a:pt x="46435" y="997"/>
                    <a:pt x="46728" y="852"/>
                    <a:pt x="47022" y="852"/>
                  </a:cubicBezTo>
                  <a:close/>
                  <a:moveTo>
                    <a:pt x="56570" y="2886"/>
                  </a:moveTo>
                  <a:cubicBezTo>
                    <a:pt x="56684" y="3536"/>
                    <a:pt x="56817" y="4289"/>
                    <a:pt x="56927" y="4912"/>
                  </a:cubicBezTo>
                  <a:cubicBezTo>
                    <a:pt x="56528" y="5261"/>
                    <a:pt x="56208" y="5499"/>
                    <a:pt x="55941" y="5783"/>
                  </a:cubicBezTo>
                  <a:cubicBezTo>
                    <a:pt x="55025" y="6772"/>
                    <a:pt x="54130" y="7252"/>
                    <a:pt x="53155" y="7252"/>
                  </a:cubicBezTo>
                  <a:cubicBezTo>
                    <a:pt x="52653" y="7252"/>
                    <a:pt x="52129" y="7125"/>
                    <a:pt x="51569" y="6874"/>
                  </a:cubicBezTo>
                  <a:cubicBezTo>
                    <a:pt x="51266" y="6740"/>
                    <a:pt x="50945" y="6662"/>
                    <a:pt x="50625" y="6576"/>
                  </a:cubicBezTo>
                  <a:cubicBezTo>
                    <a:pt x="50363" y="6506"/>
                    <a:pt x="50114" y="6470"/>
                    <a:pt x="49877" y="6470"/>
                  </a:cubicBezTo>
                  <a:cubicBezTo>
                    <a:pt x="49210" y="6470"/>
                    <a:pt x="48641" y="6757"/>
                    <a:pt x="48154" y="7396"/>
                  </a:cubicBezTo>
                  <a:cubicBezTo>
                    <a:pt x="47323" y="8480"/>
                    <a:pt x="46312" y="9131"/>
                    <a:pt x="45048" y="9131"/>
                  </a:cubicBezTo>
                  <a:cubicBezTo>
                    <a:pt x="44708" y="9131"/>
                    <a:pt x="44351" y="9084"/>
                    <a:pt x="43974" y="8986"/>
                  </a:cubicBezTo>
                  <a:cubicBezTo>
                    <a:pt x="43520" y="8872"/>
                    <a:pt x="43029" y="8895"/>
                    <a:pt x="42553" y="8890"/>
                  </a:cubicBezTo>
                  <a:cubicBezTo>
                    <a:pt x="42548" y="8890"/>
                    <a:pt x="42543" y="8890"/>
                    <a:pt x="42539" y="8890"/>
                  </a:cubicBezTo>
                  <a:cubicBezTo>
                    <a:pt x="41711" y="8890"/>
                    <a:pt x="41043" y="9257"/>
                    <a:pt x="40614" y="9949"/>
                  </a:cubicBezTo>
                  <a:cubicBezTo>
                    <a:pt x="40202" y="10617"/>
                    <a:pt x="39840" y="11316"/>
                    <a:pt x="39533" y="12039"/>
                  </a:cubicBezTo>
                  <a:cubicBezTo>
                    <a:pt x="39129" y="12988"/>
                    <a:pt x="38492" y="13570"/>
                    <a:pt x="37447" y="13671"/>
                  </a:cubicBezTo>
                  <a:cubicBezTo>
                    <a:pt x="35940" y="13822"/>
                    <a:pt x="35119" y="14761"/>
                    <a:pt x="34610" y="16201"/>
                  </a:cubicBezTo>
                  <a:cubicBezTo>
                    <a:pt x="34261" y="15665"/>
                    <a:pt x="33913" y="15234"/>
                    <a:pt x="33675" y="14748"/>
                  </a:cubicBezTo>
                  <a:cubicBezTo>
                    <a:pt x="33281" y="13941"/>
                    <a:pt x="33803" y="12502"/>
                    <a:pt x="34615" y="12075"/>
                  </a:cubicBezTo>
                  <a:cubicBezTo>
                    <a:pt x="35000" y="11874"/>
                    <a:pt x="35421" y="11732"/>
                    <a:pt x="35829" y="11567"/>
                  </a:cubicBezTo>
                  <a:cubicBezTo>
                    <a:pt x="36136" y="11443"/>
                    <a:pt x="36453" y="11347"/>
                    <a:pt x="36750" y="11204"/>
                  </a:cubicBezTo>
                  <a:cubicBezTo>
                    <a:pt x="37810" y="10691"/>
                    <a:pt x="38588" y="9977"/>
                    <a:pt x="38900" y="8743"/>
                  </a:cubicBezTo>
                  <a:cubicBezTo>
                    <a:pt x="39275" y="7265"/>
                    <a:pt x="39380" y="7019"/>
                    <a:pt x="40457" y="7019"/>
                  </a:cubicBezTo>
                  <a:cubicBezTo>
                    <a:pt x="40685" y="7019"/>
                    <a:pt x="40956" y="7030"/>
                    <a:pt x="41283" y="7043"/>
                  </a:cubicBezTo>
                  <a:cubicBezTo>
                    <a:pt x="41544" y="7054"/>
                    <a:pt x="41805" y="7064"/>
                    <a:pt x="42065" y="7064"/>
                  </a:cubicBezTo>
                  <a:cubicBezTo>
                    <a:pt x="42858" y="7064"/>
                    <a:pt x="43638" y="6972"/>
                    <a:pt x="44331" y="6544"/>
                  </a:cubicBezTo>
                  <a:cubicBezTo>
                    <a:pt x="45038" y="6104"/>
                    <a:pt x="45757" y="5595"/>
                    <a:pt x="46275" y="4958"/>
                  </a:cubicBezTo>
                  <a:cubicBezTo>
                    <a:pt x="46912" y="4170"/>
                    <a:pt x="47658" y="3919"/>
                    <a:pt x="48485" y="3919"/>
                  </a:cubicBezTo>
                  <a:cubicBezTo>
                    <a:pt x="48777" y="3919"/>
                    <a:pt x="49080" y="3950"/>
                    <a:pt x="49392" y="4000"/>
                  </a:cubicBezTo>
                  <a:cubicBezTo>
                    <a:pt x="50203" y="4133"/>
                    <a:pt x="51010" y="4316"/>
                    <a:pt x="51826" y="4440"/>
                  </a:cubicBezTo>
                  <a:cubicBezTo>
                    <a:pt x="52159" y="4489"/>
                    <a:pt x="52493" y="4517"/>
                    <a:pt x="52824" y="4517"/>
                  </a:cubicBezTo>
                  <a:cubicBezTo>
                    <a:pt x="53518" y="4517"/>
                    <a:pt x="54201" y="4394"/>
                    <a:pt x="54837" y="4087"/>
                  </a:cubicBezTo>
                  <a:cubicBezTo>
                    <a:pt x="55446" y="3793"/>
                    <a:pt x="55960" y="3317"/>
                    <a:pt x="56570" y="2886"/>
                  </a:cubicBezTo>
                  <a:close/>
                  <a:moveTo>
                    <a:pt x="56757" y="6058"/>
                  </a:moveTo>
                  <a:lnTo>
                    <a:pt x="56757" y="6058"/>
                  </a:lnTo>
                  <a:cubicBezTo>
                    <a:pt x="56923" y="7529"/>
                    <a:pt x="56368" y="8501"/>
                    <a:pt x="54924" y="9165"/>
                  </a:cubicBezTo>
                  <a:cubicBezTo>
                    <a:pt x="52720" y="10179"/>
                    <a:pt x="50409" y="10820"/>
                    <a:pt x="48002" y="11233"/>
                  </a:cubicBezTo>
                  <a:cubicBezTo>
                    <a:pt x="45867" y="11599"/>
                    <a:pt x="43759" y="12181"/>
                    <a:pt x="41664" y="12764"/>
                  </a:cubicBezTo>
                  <a:cubicBezTo>
                    <a:pt x="41077" y="12924"/>
                    <a:pt x="40513" y="13341"/>
                    <a:pt x="40064" y="13772"/>
                  </a:cubicBezTo>
                  <a:cubicBezTo>
                    <a:pt x="39733" y="14088"/>
                    <a:pt x="39550" y="14597"/>
                    <a:pt x="39413" y="15051"/>
                  </a:cubicBezTo>
                  <a:cubicBezTo>
                    <a:pt x="38982" y="16454"/>
                    <a:pt x="39119" y="17887"/>
                    <a:pt x="39180" y="19327"/>
                  </a:cubicBezTo>
                  <a:cubicBezTo>
                    <a:pt x="39211" y="20080"/>
                    <a:pt x="39106" y="20840"/>
                    <a:pt x="39056" y="21738"/>
                  </a:cubicBezTo>
                  <a:cubicBezTo>
                    <a:pt x="38685" y="21545"/>
                    <a:pt x="38456" y="21472"/>
                    <a:pt x="38281" y="21334"/>
                  </a:cubicBezTo>
                  <a:cubicBezTo>
                    <a:pt x="37648" y="20840"/>
                    <a:pt x="36971" y="20377"/>
                    <a:pt x="36434" y="19790"/>
                  </a:cubicBezTo>
                  <a:cubicBezTo>
                    <a:pt x="36039" y="19359"/>
                    <a:pt x="35797" y="18777"/>
                    <a:pt x="35559" y="18232"/>
                  </a:cubicBezTo>
                  <a:cubicBezTo>
                    <a:pt x="35054" y="17077"/>
                    <a:pt x="35219" y="16023"/>
                    <a:pt x="36095" y="15078"/>
                  </a:cubicBezTo>
                  <a:cubicBezTo>
                    <a:pt x="36516" y="14620"/>
                    <a:pt x="37044" y="14477"/>
                    <a:pt x="37612" y="14409"/>
                  </a:cubicBezTo>
                  <a:cubicBezTo>
                    <a:pt x="38323" y="14331"/>
                    <a:pt x="38904" y="14098"/>
                    <a:pt x="39373" y="13694"/>
                  </a:cubicBezTo>
                  <a:cubicBezTo>
                    <a:pt x="39729" y="13382"/>
                    <a:pt x="40019" y="12974"/>
                    <a:pt x="40234" y="12452"/>
                  </a:cubicBezTo>
                  <a:cubicBezTo>
                    <a:pt x="40518" y="11782"/>
                    <a:pt x="40857" y="11127"/>
                    <a:pt x="41220" y="10495"/>
                  </a:cubicBezTo>
                  <a:cubicBezTo>
                    <a:pt x="41532" y="9948"/>
                    <a:pt x="42040" y="9673"/>
                    <a:pt x="42661" y="9673"/>
                  </a:cubicBezTo>
                  <a:cubicBezTo>
                    <a:pt x="42686" y="9673"/>
                    <a:pt x="42711" y="9673"/>
                    <a:pt x="42737" y="9674"/>
                  </a:cubicBezTo>
                  <a:cubicBezTo>
                    <a:pt x="43227" y="9693"/>
                    <a:pt x="43731" y="9711"/>
                    <a:pt x="44207" y="9821"/>
                  </a:cubicBezTo>
                  <a:cubicBezTo>
                    <a:pt x="44544" y="9898"/>
                    <a:pt x="44868" y="9935"/>
                    <a:pt x="45180" y="9935"/>
                  </a:cubicBezTo>
                  <a:cubicBezTo>
                    <a:pt x="46298" y="9935"/>
                    <a:pt x="47263" y="9458"/>
                    <a:pt x="48126" y="8633"/>
                  </a:cubicBezTo>
                  <a:cubicBezTo>
                    <a:pt x="48404" y="8368"/>
                    <a:pt x="48660" y="8084"/>
                    <a:pt x="48896" y="7781"/>
                  </a:cubicBezTo>
                  <a:cubicBezTo>
                    <a:pt x="49153" y="7450"/>
                    <a:pt x="49458" y="7276"/>
                    <a:pt x="49824" y="7276"/>
                  </a:cubicBezTo>
                  <a:cubicBezTo>
                    <a:pt x="49929" y="7276"/>
                    <a:pt x="50038" y="7290"/>
                    <a:pt x="50152" y="7318"/>
                  </a:cubicBezTo>
                  <a:cubicBezTo>
                    <a:pt x="50593" y="7428"/>
                    <a:pt x="51050" y="7516"/>
                    <a:pt x="51464" y="7699"/>
                  </a:cubicBezTo>
                  <a:cubicBezTo>
                    <a:pt x="52038" y="7947"/>
                    <a:pt x="52592" y="8057"/>
                    <a:pt x="53117" y="8057"/>
                  </a:cubicBezTo>
                  <a:cubicBezTo>
                    <a:pt x="54460" y="8057"/>
                    <a:pt x="55618" y="7341"/>
                    <a:pt x="56464" y="6406"/>
                  </a:cubicBezTo>
                  <a:cubicBezTo>
                    <a:pt x="56555" y="6305"/>
                    <a:pt x="56639" y="6195"/>
                    <a:pt x="56757" y="6058"/>
                  </a:cubicBezTo>
                  <a:close/>
                  <a:moveTo>
                    <a:pt x="54599" y="10366"/>
                  </a:moveTo>
                  <a:cubicBezTo>
                    <a:pt x="54685" y="10751"/>
                    <a:pt x="54767" y="11104"/>
                    <a:pt x="54845" y="11456"/>
                  </a:cubicBezTo>
                  <a:cubicBezTo>
                    <a:pt x="55497" y="14496"/>
                    <a:pt x="56170" y="17526"/>
                    <a:pt x="56285" y="20657"/>
                  </a:cubicBezTo>
                  <a:cubicBezTo>
                    <a:pt x="56304" y="21288"/>
                    <a:pt x="56185" y="21830"/>
                    <a:pt x="55970" y="22394"/>
                  </a:cubicBezTo>
                  <a:cubicBezTo>
                    <a:pt x="54998" y="24900"/>
                    <a:pt x="53082" y="26330"/>
                    <a:pt x="50547" y="26890"/>
                  </a:cubicBezTo>
                  <a:cubicBezTo>
                    <a:pt x="49076" y="27210"/>
                    <a:pt x="47541" y="27265"/>
                    <a:pt x="46032" y="27370"/>
                  </a:cubicBezTo>
                  <a:cubicBezTo>
                    <a:pt x="46015" y="27372"/>
                    <a:pt x="45997" y="27372"/>
                    <a:pt x="45979" y="27372"/>
                  </a:cubicBezTo>
                  <a:cubicBezTo>
                    <a:pt x="45633" y="27372"/>
                    <a:pt x="45271" y="27129"/>
                    <a:pt x="44823" y="26976"/>
                  </a:cubicBezTo>
                  <a:lnTo>
                    <a:pt x="44823" y="26976"/>
                  </a:lnTo>
                  <a:cubicBezTo>
                    <a:pt x="45074" y="27980"/>
                    <a:pt x="45322" y="28975"/>
                    <a:pt x="45574" y="29993"/>
                  </a:cubicBezTo>
                  <a:cubicBezTo>
                    <a:pt x="44782" y="30595"/>
                    <a:pt x="43935" y="30820"/>
                    <a:pt x="43059" y="30820"/>
                  </a:cubicBezTo>
                  <a:cubicBezTo>
                    <a:pt x="42543" y="30820"/>
                    <a:pt x="42016" y="30741"/>
                    <a:pt x="41485" y="30616"/>
                  </a:cubicBezTo>
                  <a:cubicBezTo>
                    <a:pt x="40656" y="30424"/>
                    <a:pt x="39886" y="30079"/>
                    <a:pt x="39345" y="29370"/>
                  </a:cubicBezTo>
                  <a:cubicBezTo>
                    <a:pt x="39303" y="29309"/>
                    <a:pt x="39244" y="29250"/>
                    <a:pt x="39181" y="29223"/>
                  </a:cubicBezTo>
                  <a:cubicBezTo>
                    <a:pt x="38442" y="28929"/>
                    <a:pt x="38396" y="28384"/>
                    <a:pt x="38525" y="27683"/>
                  </a:cubicBezTo>
                  <a:cubicBezTo>
                    <a:pt x="38649" y="27005"/>
                    <a:pt x="38667" y="26299"/>
                    <a:pt x="38644" y="25607"/>
                  </a:cubicBezTo>
                  <a:cubicBezTo>
                    <a:pt x="38634" y="25386"/>
                    <a:pt x="38401" y="25052"/>
                    <a:pt x="38195" y="24974"/>
                  </a:cubicBezTo>
                  <a:cubicBezTo>
                    <a:pt x="36733" y="24433"/>
                    <a:pt x="35664" y="23530"/>
                    <a:pt x="35247" y="21976"/>
                  </a:cubicBezTo>
                  <a:cubicBezTo>
                    <a:pt x="35210" y="21833"/>
                    <a:pt x="35124" y="21673"/>
                    <a:pt x="35155" y="21549"/>
                  </a:cubicBezTo>
                  <a:cubicBezTo>
                    <a:pt x="35247" y="21210"/>
                    <a:pt x="35311" y="20779"/>
                    <a:pt x="35550" y="20596"/>
                  </a:cubicBezTo>
                  <a:cubicBezTo>
                    <a:pt x="35578" y="20575"/>
                    <a:pt x="35617" y="20566"/>
                    <a:pt x="35665" y="20566"/>
                  </a:cubicBezTo>
                  <a:cubicBezTo>
                    <a:pt x="35871" y="20566"/>
                    <a:pt x="36228" y="20734"/>
                    <a:pt x="36444" y="20872"/>
                  </a:cubicBezTo>
                  <a:cubicBezTo>
                    <a:pt x="37118" y="21303"/>
                    <a:pt x="37717" y="21852"/>
                    <a:pt x="38414" y="22237"/>
                  </a:cubicBezTo>
                  <a:cubicBezTo>
                    <a:pt x="38685" y="22390"/>
                    <a:pt x="38922" y="22466"/>
                    <a:pt x="39126" y="22466"/>
                  </a:cubicBezTo>
                  <a:cubicBezTo>
                    <a:pt x="39540" y="22466"/>
                    <a:pt x="39814" y="22151"/>
                    <a:pt x="39936" y="21526"/>
                  </a:cubicBezTo>
                  <a:cubicBezTo>
                    <a:pt x="40079" y="20779"/>
                    <a:pt x="40073" y="20001"/>
                    <a:pt x="40106" y="19235"/>
                  </a:cubicBezTo>
                  <a:cubicBezTo>
                    <a:pt x="40161" y="17947"/>
                    <a:pt x="40193" y="16654"/>
                    <a:pt x="40239" y="15362"/>
                  </a:cubicBezTo>
                  <a:cubicBezTo>
                    <a:pt x="40271" y="14491"/>
                    <a:pt x="40931" y="14111"/>
                    <a:pt x="41582" y="13772"/>
                  </a:cubicBezTo>
                  <a:cubicBezTo>
                    <a:pt x="41967" y="13574"/>
                    <a:pt x="42402" y="13459"/>
                    <a:pt x="42829" y="13364"/>
                  </a:cubicBezTo>
                  <a:cubicBezTo>
                    <a:pt x="45147" y="12855"/>
                    <a:pt x="47486" y="12405"/>
                    <a:pt x="49796" y="11846"/>
                  </a:cubicBezTo>
                  <a:cubicBezTo>
                    <a:pt x="51230" y="11498"/>
                    <a:pt x="52628" y="10989"/>
                    <a:pt x="54045" y="10554"/>
                  </a:cubicBezTo>
                  <a:cubicBezTo>
                    <a:pt x="54214" y="10503"/>
                    <a:pt x="54384" y="10440"/>
                    <a:pt x="54599" y="10366"/>
                  </a:cubicBezTo>
                  <a:close/>
                  <a:moveTo>
                    <a:pt x="46546" y="29449"/>
                  </a:moveTo>
                  <a:lnTo>
                    <a:pt x="46546" y="29449"/>
                  </a:lnTo>
                  <a:cubicBezTo>
                    <a:pt x="48833" y="29943"/>
                    <a:pt x="50566" y="31199"/>
                    <a:pt x="51931" y="33152"/>
                  </a:cubicBezTo>
                  <a:cubicBezTo>
                    <a:pt x="50877" y="33430"/>
                    <a:pt x="49882" y="33705"/>
                    <a:pt x="48883" y="33945"/>
                  </a:cubicBezTo>
                  <a:cubicBezTo>
                    <a:pt x="48877" y="33946"/>
                    <a:pt x="48871" y="33947"/>
                    <a:pt x="48865" y="33947"/>
                  </a:cubicBezTo>
                  <a:cubicBezTo>
                    <a:pt x="48772" y="33947"/>
                    <a:pt x="48608" y="33799"/>
                    <a:pt x="48549" y="33688"/>
                  </a:cubicBezTo>
                  <a:cubicBezTo>
                    <a:pt x="47966" y="32611"/>
                    <a:pt x="47389" y="31534"/>
                    <a:pt x="46843" y="30438"/>
                  </a:cubicBezTo>
                  <a:cubicBezTo>
                    <a:pt x="46702" y="30154"/>
                    <a:pt x="46655" y="29824"/>
                    <a:pt x="46546" y="29449"/>
                  </a:cubicBezTo>
                  <a:close/>
                  <a:moveTo>
                    <a:pt x="37450" y="29374"/>
                  </a:moveTo>
                  <a:cubicBezTo>
                    <a:pt x="37484" y="29374"/>
                    <a:pt x="37517" y="29377"/>
                    <a:pt x="37549" y="29383"/>
                  </a:cubicBezTo>
                  <a:cubicBezTo>
                    <a:pt x="38212" y="29517"/>
                    <a:pt x="38937" y="29750"/>
                    <a:pt x="39079" y="30611"/>
                  </a:cubicBezTo>
                  <a:cubicBezTo>
                    <a:pt x="39129" y="30937"/>
                    <a:pt x="39194" y="31263"/>
                    <a:pt x="39198" y="31589"/>
                  </a:cubicBezTo>
                  <a:cubicBezTo>
                    <a:pt x="39212" y="32944"/>
                    <a:pt x="39203" y="34297"/>
                    <a:pt x="39203" y="35668"/>
                  </a:cubicBezTo>
                  <a:cubicBezTo>
                    <a:pt x="37324" y="35874"/>
                    <a:pt x="35605" y="36061"/>
                    <a:pt x="33780" y="36263"/>
                  </a:cubicBezTo>
                  <a:cubicBezTo>
                    <a:pt x="33901" y="35484"/>
                    <a:pt x="33941" y="34691"/>
                    <a:pt x="34161" y="33953"/>
                  </a:cubicBezTo>
                  <a:cubicBezTo>
                    <a:pt x="34615" y="32422"/>
                    <a:pt x="35164" y="30910"/>
                    <a:pt x="36457" y="29851"/>
                  </a:cubicBezTo>
                  <a:cubicBezTo>
                    <a:pt x="36731" y="29626"/>
                    <a:pt x="37135" y="29374"/>
                    <a:pt x="37450" y="29374"/>
                  </a:cubicBezTo>
                  <a:close/>
                  <a:moveTo>
                    <a:pt x="52362" y="33881"/>
                  </a:moveTo>
                  <a:cubicBezTo>
                    <a:pt x="52646" y="34792"/>
                    <a:pt x="52916" y="35654"/>
                    <a:pt x="53223" y="36635"/>
                  </a:cubicBezTo>
                  <a:cubicBezTo>
                    <a:pt x="51784" y="35937"/>
                    <a:pt x="50501" y="35136"/>
                    <a:pt x="48993" y="34866"/>
                  </a:cubicBezTo>
                  <a:cubicBezTo>
                    <a:pt x="49016" y="34807"/>
                    <a:pt x="49039" y="34746"/>
                    <a:pt x="49062" y="34687"/>
                  </a:cubicBezTo>
                  <a:cubicBezTo>
                    <a:pt x="50143" y="34422"/>
                    <a:pt x="51220" y="34161"/>
                    <a:pt x="52362" y="33881"/>
                  </a:cubicBezTo>
                  <a:close/>
                  <a:moveTo>
                    <a:pt x="46133" y="30718"/>
                  </a:moveTo>
                  <a:cubicBezTo>
                    <a:pt x="46771" y="32033"/>
                    <a:pt x="47329" y="33371"/>
                    <a:pt x="48054" y="34614"/>
                  </a:cubicBezTo>
                  <a:cubicBezTo>
                    <a:pt x="48746" y="35796"/>
                    <a:pt x="48530" y="37010"/>
                    <a:pt x="48462" y="38234"/>
                  </a:cubicBezTo>
                  <a:cubicBezTo>
                    <a:pt x="48452" y="38394"/>
                    <a:pt x="48315" y="38560"/>
                    <a:pt x="48205" y="38697"/>
                  </a:cubicBezTo>
                  <a:cubicBezTo>
                    <a:pt x="47856" y="39141"/>
                    <a:pt x="47503" y="39585"/>
                    <a:pt x="47128" y="40012"/>
                  </a:cubicBezTo>
                  <a:cubicBezTo>
                    <a:pt x="47022" y="40127"/>
                    <a:pt x="46839" y="40231"/>
                    <a:pt x="46693" y="40237"/>
                  </a:cubicBezTo>
                  <a:cubicBezTo>
                    <a:pt x="46586" y="40241"/>
                    <a:pt x="46480" y="40243"/>
                    <a:pt x="46375" y="40243"/>
                  </a:cubicBezTo>
                  <a:cubicBezTo>
                    <a:pt x="44494" y="40243"/>
                    <a:pt x="42799" y="39622"/>
                    <a:pt x="41361" y="38403"/>
                  </a:cubicBezTo>
                  <a:cubicBezTo>
                    <a:pt x="40582" y="37743"/>
                    <a:pt x="39977" y="36877"/>
                    <a:pt x="39968" y="35759"/>
                  </a:cubicBezTo>
                  <a:cubicBezTo>
                    <a:pt x="39959" y="34168"/>
                    <a:pt x="39968" y="32578"/>
                    <a:pt x="39968" y="30918"/>
                  </a:cubicBezTo>
                  <a:cubicBezTo>
                    <a:pt x="41029" y="31393"/>
                    <a:pt x="42058" y="31672"/>
                    <a:pt x="43072" y="31672"/>
                  </a:cubicBezTo>
                  <a:cubicBezTo>
                    <a:pt x="44103" y="31672"/>
                    <a:pt x="45118" y="31383"/>
                    <a:pt x="46133" y="30718"/>
                  </a:cubicBezTo>
                  <a:close/>
                  <a:moveTo>
                    <a:pt x="60979" y="36192"/>
                  </a:moveTo>
                  <a:cubicBezTo>
                    <a:pt x="61043" y="36192"/>
                    <a:pt x="61116" y="36209"/>
                    <a:pt x="61199" y="36245"/>
                  </a:cubicBezTo>
                  <a:cubicBezTo>
                    <a:pt x="61263" y="36272"/>
                    <a:pt x="61342" y="36276"/>
                    <a:pt x="61410" y="36291"/>
                  </a:cubicBezTo>
                  <a:cubicBezTo>
                    <a:pt x="62785" y="36616"/>
                    <a:pt x="63234" y="37184"/>
                    <a:pt x="63239" y="38784"/>
                  </a:cubicBezTo>
                  <a:cubicBezTo>
                    <a:pt x="63271" y="39623"/>
                    <a:pt x="62968" y="40502"/>
                    <a:pt x="62098" y="41126"/>
                  </a:cubicBezTo>
                  <a:cubicBezTo>
                    <a:pt x="61851" y="41302"/>
                    <a:pt x="61598" y="41389"/>
                    <a:pt x="61358" y="41389"/>
                  </a:cubicBezTo>
                  <a:cubicBezTo>
                    <a:pt x="61008" y="41389"/>
                    <a:pt x="60684" y="41204"/>
                    <a:pt x="60442" y="40837"/>
                  </a:cubicBezTo>
                  <a:cubicBezTo>
                    <a:pt x="60292" y="40618"/>
                    <a:pt x="60145" y="40356"/>
                    <a:pt x="60118" y="40100"/>
                  </a:cubicBezTo>
                  <a:cubicBezTo>
                    <a:pt x="59971" y="38866"/>
                    <a:pt x="60067" y="37661"/>
                    <a:pt x="60599" y="36515"/>
                  </a:cubicBezTo>
                  <a:cubicBezTo>
                    <a:pt x="60695" y="36310"/>
                    <a:pt x="60808" y="36192"/>
                    <a:pt x="60979" y="36192"/>
                  </a:cubicBezTo>
                  <a:close/>
                  <a:moveTo>
                    <a:pt x="8029" y="40135"/>
                  </a:moveTo>
                  <a:cubicBezTo>
                    <a:pt x="8237" y="40135"/>
                    <a:pt x="8399" y="40232"/>
                    <a:pt x="8566" y="40485"/>
                  </a:cubicBezTo>
                  <a:cubicBezTo>
                    <a:pt x="9181" y="41406"/>
                    <a:pt x="9868" y="42281"/>
                    <a:pt x="10432" y="43258"/>
                  </a:cubicBezTo>
                  <a:cubicBezTo>
                    <a:pt x="8049" y="42662"/>
                    <a:pt x="5665" y="42061"/>
                    <a:pt x="3181" y="41438"/>
                  </a:cubicBezTo>
                  <a:cubicBezTo>
                    <a:pt x="3593" y="41310"/>
                    <a:pt x="3945" y="41181"/>
                    <a:pt x="4308" y="41085"/>
                  </a:cubicBezTo>
                  <a:cubicBezTo>
                    <a:pt x="5454" y="40778"/>
                    <a:pt x="6609" y="40485"/>
                    <a:pt x="7755" y="40178"/>
                  </a:cubicBezTo>
                  <a:cubicBezTo>
                    <a:pt x="7855" y="40150"/>
                    <a:pt x="7946" y="40135"/>
                    <a:pt x="8029" y="40135"/>
                  </a:cubicBezTo>
                  <a:close/>
                  <a:moveTo>
                    <a:pt x="38900" y="36603"/>
                  </a:moveTo>
                  <a:cubicBezTo>
                    <a:pt x="39043" y="36603"/>
                    <a:pt x="39265" y="36749"/>
                    <a:pt x="39318" y="36877"/>
                  </a:cubicBezTo>
                  <a:cubicBezTo>
                    <a:pt x="40000" y="38619"/>
                    <a:pt x="41352" y="39664"/>
                    <a:pt x="42998" y="40366"/>
                  </a:cubicBezTo>
                  <a:cubicBezTo>
                    <a:pt x="44049" y="40817"/>
                    <a:pt x="45154" y="41066"/>
                    <a:pt x="46304" y="41066"/>
                  </a:cubicBezTo>
                  <a:cubicBezTo>
                    <a:pt x="46452" y="41066"/>
                    <a:pt x="46602" y="41061"/>
                    <a:pt x="46752" y="41053"/>
                  </a:cubicBezTo>
                  <a:cubicBezTo>
                    <a:pt x="47192" y="41026"/>
                    <a:pt x="47480" y="40847"/>
                    <a:pt x="47741" y="40485"/>
                  </a:cubicBezTo>
                  <a:cubicBezTo>
                    <a:pt x="48319" y="39683"/>
                    <a:pt x="48929" y="38903"/>
                    <a:pt x="49937" y="38509"/>
                  </a:cubicBezTo>
                  <a:lnTo>
                    <a:pt x="49937" y="38509"/>
                  </a:lnTo>
                  <a:cubicBezTo>
                    <a:pt x="49800" y="38844"/>
                    <a:pt x="49630" y="39170"/>
                    <a:pt x="49539" y="39513"/>
                  </a:cubicBezTo>
                  <a:cubicBezTo>
                    <a:pt x="49484" y="39719"/>
                    <a:pt x="49460" y="40054"/>
                    <a:pt x="49580" y="40159"/>
                  </a:cubicBezTo>
                  <a:cubicBezTo>
                    <a:pt x="49682" y="40251"/>
                    <a:pt x="49867" y="40290"/>
                    <a:pt x="50045" y="40290"/>
                  </a:cubicBezTo>
                  <a:cubicBezTo>
                    <a:pt x="50123" y="40290"/>
                    <a:pt x="50200" y="40283"/>
                    <a:pt x="50267" y="40269"/>
                  </a:cubicBezTo>
                  <a:cubicBezTo>
                    <a:pt x="50730" y="40168"/>
                    <a:pt x="51174" y="39898"/>
                    <a:pt x="51633" y="39879"/>
                  </a:cubicBezTo>
                  <a:cubicBezTo>
                    <a:pt x="51691" y="39878"/>
                    <a:pt x="51750" y="39877"/>
                    <a:pt x="51810" y="39877"/>
                  </a:cubicBezTo>
                  <a:cubicBezTo>
                    <a:pt x="52323" y="39877"/>
                    <a:pt x="52864" y="39947"/>
                    <a:pt x="53324" y="40136"/>
                  </a:cubicBezTo>
                  <a:cubicBezTo>
                    <a:pt x="54022" y="40426"/>
                    <a:pt x="54104" y="40920"/>
                    <a:pt x="53715" y="41571"/>
                  </a:cubicBezTo>
                  <a:cubicBezTo>
                    <a:pt x="53014" y="42735"/>
                    <a:pt x="52036" y="43496"/>
                    <a:pt x="50652" y="43661"/>
                  </a:cubicBezTo>
                  <a:cubicBezTo>
                    <a:pt x="50254" y="43706"/>
                    <a:pt x="49850" y="43743"/>
                    <a:pt x="49451" y="43766"/>
                  </a:cubicBezTo>
                  <a:cubicBezTo>
                    <a:pt x="48939" y="43792"/>
                    <a:pt x="48430" y="43805"/>
                    <a:pt x="47922" y="43805"/>
                  </a:cubicBezTo>
                  <a:cubicBezTo>
                    <a:pt x="44337" y="43805"/>
                    <a:pt x="40852" y="43170"/>
                    <a:pt x="37452" y="41942"/>
                  </a:cubicBezTo>
                  <a:cubicBezTo>
                    <a:pt x="36434" y="41575"/>
                    <a:pt x="35485" y="41140"/>
                    <a:pt x="34762" y="40315"/>
                  </a:cubicBezTo>
                  <a:cubicBezTo>
                    <a:pt x="33954" y="39399"/>
                    <a:pt x="33904" y="38267"/>
                    <a:pt x="33813" y="37039"/>
                  </a:cubicBezTo>
                  <a:cubicBezTo>
                    <a:pt x="35545" y="36887"/>
                    <a:pt x="37214" y="36732"/>
                    <a:pt x="38887" y="36603"/>
                  </a:cubicBezTo>
                  <a:cubicBezTo>
                    <a:pt x="38891" y="36603"/>
                    <a:pt x="38896" y="36603"/>
                    <a:pt x="38900" y="36603"/>
                  </a:cubicBezTo>
                  <a:close/>
                  <a:moveTo>
                    <a:pt x="11279" y="39735"/>
                  </a:moveTo>
                  <a:cubicBezTo>
                    <a:pt x="12682" y="39735"/>
                    <a:pt x="14041" y="39970"/>
                    <a:pt x="15336" y="40287"/>
                  </a:cubicBezTo>
                  <a:cubicBezTo>
                    <a:pt x="15895" y="41735"/>
                    <a:pt x="16423" y="43088"/>
                    <a:pt x="16977" y="44518"/>
                  </a:cubicBezTo>
                  <a:cubicBezTo>
                    <a:pt x="16312" y="44404"/>
                    <a:pt x="15676" y="44303"/>
                    <a:pt x="15043" y="44191"/>
                  </a:cubicBezTo>
                  <a:cubicBezTo>
                    <a:pt x="14034" y="44022"/>
                    <a:pt x="13026" y="43852"/>
                    <a:pt x="12018" y="43660"/>
                  </a:cubicBezTo>
                  <a:cubicBezTo>
                    <a:pt x="11844" y="43623"/>
                    <a:pt x="11632" y="43518"/>
                    <a:pt x="11532" y="43376"/>
                  </a:cubicBezTo>
                  <a:cubicBezTo>
                    <a:pt x="10743" y="42303"/>
                    <a:pt x="9978" y="41213"/>
                    <a:pt x="9208" y="40126"/>
                  </a:cubicBezTo>
                  <a:cubicBezTo>
                    <a:pt x="9176" y="40086"/>
                    <a:pt x="9162" y="40031"/>
                    <a:pt x="9126" y="39934"/>
                  </a:cubicBezTo>
                  <a:cubicBezTo>
                    <a:pt x="9853" y="39794"/>
                    <a:pt x="10571" y="39735"/>
                    <a:pt x="11279" y="39735"/>
                  </a:cubicBezTo>
                  <a:close/>
                  <a:moveTo>
                    <a:pt x="60095" y="34348"/>
                  </a:moveTo>
                  <a:lnTo>
                    <a:pt x="60095" y="34348"/>
                  </a:lnTo>
                  <a:cubicBezTo>
                    <a:pt x="60255" y="35095"/>
                    <a:pt x="60200" y="35764"/>
                    <a:pt x="59819" y="36456"/>
                  </a:cubicBezTo>
                  <a:cubicBezTo>
                    <a:pt x="59173" y="37624"/>
                    <a:pt x="59140" y="38945"/>
                    <a:pt x="59251" y="40256"/>
                  </a:cubicBezTo>
                  <a:cubicBezTo>
                    <a:pt x="59274" y="40485"/>
                    <a:pt x="59352" y="40733"/>
                    <a:pt x="59481" y="40925"/>
                  </a:cubicBezTo>
                  <a:cubicBezTo>
                    <a:pt x="60190" y="41997"/>
                    <a:pt x="59723" y="43097"/>
                    <a:pt x="59457" y="44124"/>
                  </a:cubicBezTo>
                  <a:cubicBezTo>
                    <a:pt x="59269" y="44867"/>
                    <a:pt x="58688" y="45514"/>
                    <a:pt x="58147" y="46178"/>
                  </a:cubicBezTo>
                  <a:cubicBezTo>
                    <a:pt x="58137" y="46008"/>
                    <a:pt x="58109" y="45843"/>
                    <a:pt x="58124" y="45678"/>
                  </a:cubicBezTo>
                  <a:cubicBezTo>
                    <a:pt x="58261" y="43836"/>
                    <a:pt x="58467" y="41997"/>
                    <a:pt x="58522" y="40155"/>
                  </a:cubicBezTo>
                  <a:cubicBezTo>
                    <a:pt x="58591" y="38078"/>
                    <a:pt x="59842" y="36360"/>
                    <a:pt x="60095" y="34348"/>
                  </a:cubicBezTo>
                  <a:close/>
                  <a:moveTo>
                    <a:pt x="16179" y="40541"/>
                  </a:moveTo>
                  <a:lnTo>
                    <a:pt x="16179" y="40541"/>
                  </a:lnTo>
                  <a:cubicBezTo>
                    <a:pt x="16445" y="40604"/>
                    <a:pt x="16651" y="40636"/>
                    <a:pt x="16840" y="40705"/>
                  </a:cubicBezTo>
                  <a:cubicBezTo>
                    <a:pt x="17803" y="41053"/>
                    <a:pt x="18774" y="41393"/>
                    <a:pt x="19719" y="41778"/>
                  </a:cubicBezTo>
                  <a:cubicBezTo>
                    <a:pt x="19929" y="41865"/>
                    <a:pt x="20126" y="42112"/>
                    <a:pt x="20213" y="42332"/>
                  </a:cubicBezTo>
                  <a:cubicBezTo>
                    <a:pt x="20447" y="42904"/>
                    <a:pt x="20604" y="43510"/>
                    <a:pt x="20823" y="44087"/>
                  </a:cubicBezTo>
                  <a:cubicBezTo>
                    <a:pt x="20927" y="44361"/>
                    <a:pt x="21079" y="44613"/>
                    <a:pt x="21272" y="44835"/>
                  </a:cubicBezTo>
                  <a:cubicBezTo>
                    <a:pt x="21373" y="44949"/>
                    <a:pt x="21552" y="44991"/>
                    <a:pt x="21712" y="45050"/>
                  </a:cubicBezTo>
                  <a:lnTo>
                    <a:pt x="21781" y="45077"/>
                  </a:lnTo>
                  <a:cubicBezTo>
                    <a:pt x="21808" y="44894"/>
                    <a:pt x="21899" y="44688"/>
                    <a:pt x="21849" y="44532"/>
                  </a:cubicBezTo>
                  <a:cubicBezTo>
                    <a:pt x="21707" y="44101"/>
                    <a:pt x="21496" y="43693"/>
                    <a:pt x="21322" y="43272"/>
                  </a:cubicBezTo>
                  <a:cubicBezTo>
                    <a:pt x="21212" y="42988"/>
                    <a:pt x="21120" y="42698"/>
                    <a:pt x="20973" y="42273"/>
                  </a:cubicBezTo>
                  <a:lnTo>
                    <a:pt x="20973" y="42273"/>
                  </a:lnTo>
                  <a:cubicBezTo>
                    <a:pt x="23546" y="43386"/>
                    <a:pt x="25672" y="44812"/>
                    <a:pt x="27189" y="46998"/>
                  </a:cubicBezTo>
                  <a:cubicBezTo>
                    <a:pt x="25718" y="46636"/>
                    <a:pt x="24242" y="46283"/>
                    <a:pt x="22774" y="45899"/>
                  </a:cubicBezTo>
                  <a:cubicBezTo>
                    <a:pt x="22495" y="45825"/>
                    <a:pt x="22251" y="45633"/>
                    <a:pt x="21986" y="45499"/>
                  </a:cubicBezTo>
                  <a:cubicBezTo>
                    <a:pt x="21931" y="45470"/>
                    <a:pt x="21866" y="45430"/>
                    <a:pt x="21805" y="45430"/>
                  </a:cubicBezTo>
                  <a:cubicBezTo>
                    <a:pt x="21800" y="45430"/>
                    <a:pt x="21794" y="45431"/>
                    <a:pt x="21788" y="45431"/>
                  </a:cubicBezTo>
                  <a:cubicBezTo>
                    <a:pt x="21775" y="45431"/>
                    <a:pt x="21765" y="45436"/>
                    <a:pt x="21752" y="45436"/>
                  </a:cubicBezTo>
                  <a:cubicBezTo>
                    <a:pt x="21623" y="45452"/>
                    <a:pt x="21495" y="45459"/>
                    <a:pt x="21369" y="45459"/>
                  </a:cubicBezTo>
                  <a:cubicBezTo>
                    <a:pt x="20281" y="45459"/>
                    <a:pt x="19292" y="44927"/>
                    <a:pt x="18231" y="44771"/>
                  </a:cubicBezTo>
                  <a:cubicBezTo>
                    <a:pt x="18117" y="44758"/>
                    <a:pt x="17985" y="44615"/>
                    <a:pt x="17934" y="44501"/>
                  </a:cubicBezTo>
                  <a:cubicBezTo>
                    <a:pt x="17357" y="43217"/>
                    <a:pt x="16794" y="41929"/>
                    <a:pt x="16179" y="40541"/>
                  </a:cubicBezTo>
                  <a:close/>
                  <a:moveTo>
                    <a:pt x="49392" y="35701"/>
                  </a:moveTo>
                  <a:cubicBezTo>
                    <a:pt x="52188" y="37066"/>
                    <a:pt x="54800" y="38349"/>
                    <a:pt x="57422" y="39614"/>
                  </a:cubicBezTo>
                  <a:cubicBezTo>
                    <a:pt x="57743" y="39765"/>
                    <a:pt x="57825" y="39940"/>
                    <a:pt x="57794" y="40283"/>
                  </a:cubicBezTo>
                  <a:cubicBezTo>
                    <a:pt x="57601" y="42584"/>
                    <a:pt x="57436" y="44880"/>
                    <a:pt x="57263" y="47182"/>
                  </a:cubicBezTo>
                  <a:cubicBezTo>
                    <a:pt x="57240" y="47485"/>
                    <a:pt x="57225" y="47786"/>
                    <a:pt x="57202" y="48148"/>
                  </a:cubicBezTo>
                  <a:cubicBezTo>
                    <a:pt x="54406" y="47456"/>
                    <a:pt x="52133" y="45821"/>
                    <a:pt x="49566" y="44753"/>
                  </a:cubicBezTo>
                  <a:cubicBezTo>
                    <a:pt x="50166" y="44642"/>
                    <a:pt x="50734" y="44559"/>
                    <a:pt x="51294" y="44437"/>
                  </a:cubicBezTo>
                  <a:cubicBezTo>
                    <a:pt x="52779" y="44097"/>
                    <a:pt x="53760" y="43112"/>
                    <a:pt x="54475" y="41837"/>
                  </a:cubicBezTo>
                  <a:cubicBezTo>
                    <a:pt x="54988" y="40921"/>
                    <a:pt x="54749" y="40091"/>
                    <a:pt x="53869" y="39509"/>
                  </a:cubicBezTo>
                  <a:cubicBezTo>
                    <a:pt x="53338" y="39159"/>
                    <a:pt x="52769" y="39024"/>
                    <a:pt x="52178" y="39024"/>
                  </a:cubicBezTo>
                  <a:cubicBezTo>
                    <a:pt x="51918" y="39024"/>
                    <a:pt x="51653" y="39050"/>
                    <a:pt x="51385" y="39096"/>
                  </a:cubicBezTo>
                  <a:cubicBezTo>
                    <a:pt x="51119" y="39147"/>
                    <a:pt x="50853" y="39233"/>
                    <a:pt x="50523" y="39321"/>
                  </a:cubicBezTo>
                  <a:cubicBezTo>
                    <a:pt x="50619" y="38982"/>
                    <a:pt x="50743" y="38679"/>
                    <a:pt x="50775" y="38368"/>
                  </a:cubicBezTo>
                  <a:cubicBezTo>
                    <a:pt x="50799" y="38116"/>
                    <a:pt x="50789" y="37735"/>
                    <a:pt x="50638" y="37625"/>
                  </a:cubicBezTo>
                  <a:cubicBezTo>
                    <a:pt x="50547" y="37561"/>
                    <a:pt x="50417" y="37542"/>
                    <a:pt x="50277" y="37542"/>
                  </a:cubicBezTo>
                  <a:cubicBezTo>
                    <a:pt x="50129" y="37542"/>
                    <a:pt x="49968" y="37563"/>
                    <a:pt x="49827" y="37575"/>
                  </a:cubicBezTo>
                  <a:cubicBezTo>
                    <a:pt x="49672" y="37588"/>
                    <a:pt x="49525" y="37695"/>
                    <a:pt x="49208" y="37832"/>
                  </a:cubicBezTo>
                  <a:cubicBezTo>
                    <a:pt x="49272" y="37075"/>
                    <a:pt x="49332" y="36410"/>
                    <a:pt x="49392" y="35701"/>
                  </a:cubicBezTo>
                  <a:close/>
                  <a:moveTo>
                    <a:pt x="1082" y="42134"/>
                  </a:moveTo>
                  <a:cubicBezTo>
                    <a:pt x="4409" y="42336"/>
                    <a:pt x="7480" y="43358"/>
                    <a:pt x="10643" y="44229"/>
                  </a:cubicBezTo>
                  <a:cubicBezTo>
                    <a:pt x="9698" y="45214"/>
                    <a:pt x="8905" y="46255"/>
                    <a:pt x="7695" y="46883"/>
                  </a:cubicBezTo>
                  <a:lnTo>
                    <a:pt x="7695" y="46884"/>
                  </a:lnTo>
                  <a:cubicBezTo>
                    <a:pt x="7045" y="47223"/>
                    <a:pt x="6490" y="47745"/>
                    <a:pt x="5866" y="48203"/>
                  </a:cubicBezTo>
                  <a:cubicBezTo>
                    <a:pt x="4226" y="47089"/>
                    <a:pt x="1475" y="43643"/>
                    <a:pt x="1082" y="42134"/>
                  </a:cubicBezTo>
                  <a:close/>
                  <a:moveTo>
                    <a:pt x="11809" y="44486"/>
                  </a:moveTo>
                  <a:cubicBezTo>
                    <a:pt x="11875" y="44486"/>
                    <a:pt x="11946" y="44495"/>
                    <a:pt x="12026" y="44509"/>
                  </a:cubicBezTo>
                  <a:cubicBezTo>
                    <a:pt x="13589" y="44793"/>
                    <a:pt x="15161" y="45044"/>
                    <a:pt x="16889" y="45338"/>
                  </a:cubicBezTo>
                  <a:cubicBezTo>
                    <a:pt x="15418" y="46883"/>
                    <a:pt x="14061" y="48308"/>
                    <a:pt x="12705" y="49743"/>
                  </a:cubicBezTo>
                  <a:cubicBezTo>
                    <a:pt x="12521" y="49940"/>
                    <a:pt x="12320" y="50141"/>
                    <a:pt x="12204" y="50380"/>
                  </a:cubicBezTo>
                  <a:cubicBezTo>
                    <a:pt x="12141" y="50504"/>
                    <a:pt x="12186" y="50770"/>
                    <a:pt x="12287" y="50856"/>
                  </a:cubicBezTo>
                  <a:cubicBezTo>
                    <a:pt x="12302" y="50869"/>
                    <a:pt x="12322" y="50877"/>
                    <a:pt x="12342" y="50879"/>
                  </a:cubicBezTo>
                  <a:cubicBezTo>
                    <a:pt x="12364" y="50886"/>
                    <a:pt x="12391" y="50890"/>
                    <a:pt x="12421" y="50890"/>
                  </a:cubicBezTo>
                  <a:cubicBezTo>
                    <a:pt x="12530" y="50890"/>
                    <a:pt x="12676" y="50846"/>
                    <a:pt x="12759" y="50793"/>
                  </a:cubicBezTo>
                  <a:cubicBezTo>
                    <a:pt x="13900" y="49985"/>
                    <a:pt x="14909" y="49047"/>
                    <a:pt x="15734" y="47896"/>
                  </a:cubicBezTo>
                  <a:cubicBezTo>
                    <a:pt x="16298" y="47112"/>
                    <a:pt x="16985" y="46415"/>
                    <a:pt x="17632" y="45691"/>
                  </a:cubicBezTo>
                  <a:cubicBezTo>
                    <a:pt x="17691" y="45624"/>
                    <a:pt x="17815" y="45567"/>
                    <a:pt x="17906" y="45567"/>
                  </a:cubicBezTo>
                  <a:cubicBezTo>
                    <a:pt x="17921" y="45567"/>
                    <a:pt x="17935" y="45569"/>
                    <a:pt x="17947" y="45572"/>
                  </a:cubicBezTo>
                  <a:cubicBezTo>
                    <a:pt x="18965" y="45797"/>
                    <a:pt x="19979" y="46043"/>
                    <a:pt x="21134" y="46319"/>
                  </a:cubicBezTo>
                  <a:cubicBezTo>
                    <a:pt x="20318" y="47315"/>
                    <a:pt x="19566" y="48226"/>
                    <a:pt x="18818" y="49138"/>
                  </a:cubicBezTo>
                  <a:cubicBezTo>
                    <a:pt x="18448" y="49592"/>
                    <a:pt x="18081" y="50050"/>
                    <a:pt x="17724" y="50513"/>
                  </a:cubicBezTo>
                  <a:cubicBezTo>
                    <a:pt x="17623" y="50641"/>
                    <a:pt x="17513" y="50783"/>
                    <a:pt x="17477" y="50939"/>
                  </a:cubicBezTo>
                  <a:cubicBezTo>
                    <a:pt x="17444" y="51100"/>
                    <a:pt x="17494" y="51279"/>
                    <a:pt x="17509" y="51447"/>
                  </a:cubicBezTo>
                  <a:cubicBezTo>
                    <a:pt x="17692" y="51416"/>
                    <a:pt x="17894" y="51420"/>
                    <a:pt x="18054" y="51342"/>
                  </a:cubicBezTo>
                  <a:cubicBezTo>
                    <a:pt x="18196" y="51279"/>
                    <a:pt x="18297" y="51123"/>
                    <a:pt x="18398" y="50995"/>
                  </a:cubicBezTo>
                  <a:cubicBezTo>
                    <a:pt x="19511" y="49587"/>
                    <a:pt x="20616" y="48171"/>
                    <a:pt x="21739" y="46773"/>
                  </a:cubicBezTo>
                  <a:cubicBezTo>
                    <a:pt x="21810" y="46679"/>
                    <a:pt x="21982" y="46602"/>
                    <a:pt x="22110" y="46602"/>
                  </a:cubicBezTo>
                  <a:cubicBezTo>
                    <a:pt x="22132" y="46602"/>
                    <a:pt x="22152" y="46604"/>
                    <a:pt x="22170" y="46608"/>
                  </a:cubicBezTo>
                  <a:cubicBezTo>
                    <a:pt x="23929" y="47035"/>
                    <a:pt x="25690" y="47475"/>
                    <a:pt x="27441" y="47942"/>
                  </a:cubicBezTo>
                  <a:cubicBezTo>
                    <a:pt x="27716" y="48016"/>
                    <a:pt x="27959" y="48226"/>
                    <a:pt x="28363" y="48460"/>
                  </a:cubicBezTo>
                  <a:cubicBezTo>
                    <a:pt x="27868" y="48855"/>
                    <a:pt x="27528" y="49234"/>
                    <a:pt x="27106" y="49440"/>
                  </a:cubicBezTo>
                  <a:cubicBezTo>
                    <a:pt x="24039" y="50962"/>
                    <a:pt x="20854" y="51778"/>
                    <a:pt x="17503" y="51778"/>
                  </a:cubicBezTo>
                  <a:cubicBezTo>
                    <a:pt x="16670" y="51775"/>
                    <a:pt x="15837" y="51724"/>
                    <a:pt x="15010" y="51622"/>
                  </a:cubicBezTo>
                  <a:cubicBezTo>
                    <a:pt x="14084" y="51512"/>
                    <a:pt x="13172" y="51356"/>
                    <a:pt x="12278" y="51140"/>
                  </a:cubicBezTo>
                  <a:cubicBezTo>
                    <a:pt x="10513" y="50728"/>
                    <a:pt x="8817" y="50101"/>
                    <a:pt x="7208" y="49169"/>
                  </a:cubicBezTo>
                  <a:cubicBezTo>
                    <a:pt x="7067" y="49087"/>
                    <a:pt x="6924" y="49000"/>
                    <a:pt x="6787" y="48908"/>
                  </a:cubicBezTo>
                  <a:cubicBezTo>
                    <a:pt x="6746" y="48881"/>
                    <a:pt x="6718" y="48826"/>
                    <a:pt x="6640" y="48725"/>
                  </a:cubicBezTo>
                  <a:cubicBezTo>
                    <a:pt x="6970" y="48441"/>
                    <a:pt x="7255" y="48056"/>
                    <a:pt x="7635" y="47886"/>
                  </a:cubicBezTo>
                  <a:cubicBezTo>
                    <a:pt x="9184" y="47194"/>
                    <a:pt x="10229" y="45938"/>
                    <a:pt x="11325" y="44733"/>
                  </a:cubicBezTo>
                  <a:cubicBezTo>
                    <a:pt x="11487" y="44551"/>
                    <a:pt x="11627" y="44486"/>
                    <a:pt x="11809" y="44486"/>
                  </a:cubicBezTo>
                  <a:close/>
                  <a:moveTo>
                    <a:pt x="34655" y="41590"/>
                  </a:moveTo>
                  <a:cubicBezTo>
                    <a:pt x="39014" y="44001"/>
                    <a:pt x="43781" y="44551"/>
                    <a:pt x="48603" y="44826"/>
                  </a:cubicBezTo>
                  <a:cubicBezTo>
                    <a:pt x="48722" y="46375"/>
                    <a:pt x="48846" y="47938"/>
                    <a:pt x="48970" y="49547"/>
                  </a:cubicBezTo>
                  <a:cubicBezTo>
                    <a:pt x="46399" y="50376"/>
                    <a:pt x="44001" y="51802"/>
                    <a:pt x="41236" y="52054"/>
                  </a:cubicBezTo>
                  <a:cubicBezTo>
                    <a:pt x="40570" y="52115"/>
                    <a:pt x="39887" y="52174"/>
                    <a:pt x="39213" y="52174"/>
                  </a:cubicBezTo>
                  <a:cubicBezTo>
                    <a:pt x="38714" y="52174"/>
                    <a:pt x="38219" y="52142"/>
                    <a:pt x="37739" y="52054"/>
                  </a:cubicBezTo>
                  <a:cubicBezTo>
                    <a:pt x="36067" y="51743"/>
                    <a:pt x="34443" y="51156"/>
                    <a:pt x="32813" y="50661"/>
                  </a:cubicBezTo>
                  <a:cubicBezTo>
                    <a:pt x="32689" y="50625"/>
                    <a:pt x="32547" y="50318"/>
                    <a:pt x="32579" y="50175"/>
                  </a:cubicBezTo>
                  <a:cubicBezTo>
                    <a:pt x="32776" y="49323"/>
                    <a:pt x="33037" y="48484"/>
                    <a:pt x="33244" y="47632"/>
                  </a:cubicBezTo>
                  <a:cubicBezTo>
                    <a:pt x="33702" y="45711"/>
                    <a:pt x="34146" y="43786"/>
                    <a:pt x="34596" y="41866"/>
                  </a:cubicBezTo>
                  <a:cubicBezTo>
                    <a:pt x="34615" y="41778"/>
                    <a:pt x="34632" y="41691"/>
                    <a:pt x="34655" y="41590"/>
                  </a:cubicBezTo>
                  <a:close/>
                  <a:moveTo>
                    <a:pt x="29405" y="41608"/>
                  </a:moveTo>
                  <a:cubicBezTo>
                    <a:pt x="29662" y="41608"/>
                    <a:pt x="29748" y="41867"/>
                    <a:pt x="29806" y="42098"/>
                  </a:cubicBezTo>
                  <a:cubicBezTo>
                    <a:pt x="30155" y="43520"/>
                    <a:pt x="30498" y="44944"/>
                    <a:pt x="30824" y="46370"/>
                  </a:cubicBezTo>
                  <a:cubicBezTo>
                    <a:pt x="31081" y="47475"/>
                    <a:pt x="31310" y="48588"/>
                    <a:pt x="31535" y="49702"/>
                  </a:cubicBezTo>
                  <a:cubicBezTo>
                    <a:pt x="31594" y="49987"/>
                    <a:pt x="31553" y="50298"/>
                    <a:pt x="31649" y="50563"/>
                  </a:cubicBezTo>
                  <a:cubicBezTo>
                    <a:pt x="31750" y="50853"/>
                    <a:pt x="31902" y="51201"/>
                    <a:pt x="32135" y="51343"/>
                  </a:cubicBezTo>
                  <a:cubicBezTo>
                    <a:pt x="32424" y="51512"/>
                    <a:pt x="32492" y="51673"/>
                    <a:pt x="32497" y="51975"/>
                  </a:cubicBezTo>
                  <a:cubicBezTo>
                    <a:pt x="32530" y="53159"/>
                    <a:pt x="32593" y="54345"/>
                    <a:pt x="32644" y="55582"/>
                  </a:cubicBezTo>
                  <a:cubicBezTo>
                    <a:pt x="32130" y="55285"/>
                    <a:pt x="31567" y="54968"/>
                    <a:pt x="31016" y="54638"/>
                  </a:cubicBezTo>
                  <a:cubicBezTo>
                    <a:pt x="30952" y="54602"/>
                    <a:pt x="30915" y="54492"/>
                    <a:pt x="30906" y="54410"/>
                  </a:cubicBezTo>
                  <a:cubicBezTo>
                    <a:pt x="30631" y="52498"/>
                    <a:pt x="30118" y="50650"/>
                    <a:pt x="29379" y="48868"/>
                  </a:cubicBezTo>
                  <a:cubicBezTo>
                    <a:pt x="29316" y="48716"/>
                    <a:pt x="29389" y="48497"/>
                    <a:pt x="29430" y="48314"/>
                  </a:cubicBezTo>
                  <a:cubicBezTo>
                    <a:pt x="29499" y="47997"/>
                    <a:pt x="29457" y="47786"/>
                    <a:pt x="29091" y="47704"/>
                  </a:cubicBezTo>
                  <a:cubicBezTo>
                    <a:pt x="28940" y="47667"/>
                    <a:pt x="28757" y="47553"/>
                    <a:pt x="28692" y="47420"/>
                  </a:cubicBezTo>
                  <a:cubicBezTo>
                    <a:pt x="27913" y="45830"/>
                    <a:pt x="27152" y="44225"/>
                    <a:pt x="26354" y="42552"/>
                  </a:cubicBezTo>
                  <a:cubicBezTo>
                    <a:pt x="27317" y="42245"/>
                    <a:pt x="28285" y="41925"/>
                    <a:pt x="29261" y="41631"/>
                  </a:cubicBezTo>
                  <a:cubicBezTo>
                    <a:pt x="29314" y="41615"/>
                    <a:pt x="29362" y="41608"/>
                    <a:pt x="29405" y="41608"/>
                  </a:cubicBezTo>
                  <a:close/>
                  <a:moveTo>
                    <a:pt x="55598" y="76300"/>
                  </a:moveTo>
                  <a:cubicBezTo>
                    <a:pt x="57308" y="76378"/>
                    <a:pt x="59068" y="76466"/>
                    <a:pt x="60828" y="76553"/>
                  </a:cubicBezTo>
                  <a:cubicBezTo>
                    <a:pt x="60906" y="76558"/>
                    <a:pt x="61020" y="76580"/>
                    <a:pt x="61062" y="76640"/>
                  </a:cubicBezTo>
                  <a:cubicBezTo>
                    <a:pt x="61845" y="77722"/>
                    <a:pt x="63097" y="78139"/>
                    <a:pt x="64174" y="78799"/>
                  </a:cubicBezTo>
                  <a:cubicBezTo>
                    <a:pt x="64903" y="79243"/>
                    <a:pt x="65678" y="79605"/>
                    <a:pt x="66433" y="80004"/>
                  </a:cubicBezTo>
                  <a:cubicBezTo>
                    <a:pt x="66410" y="80077"/>
                    <a:pt x="66393" y="80150"/>
                    <a:pt x="66370" y="80224"/>
                  </a:cubicBezTo>
                  <a:cubicBezTo>
                    <a:pt x="65081" y="80169"/>
                    <a:pt x="63789" y="80133"/>
                    <a:pt x="62501" y="80046"/>
                  </a:cubicBezTo>
                  <a:cubicBezTo>
                    <a:pt x="60696" y="79931"/>
                    <a:pt x="58889" y="79775"/>
                    <a:pt x="57084" y="79638"/>
                  </a:cubicBezTo>
                  <a:cubicBezTo>
                    <a:pt x="57010" y="79633"/>
                    <a:pt x="56937" y="79638"/>
                    <a:pt x="56863" y="79628"/>
                  </a:cubicBezTo>
                  <a:cubicBezTo>
                    <a:pt x="55173" y="79426"/>
                    <a:pt x="55296" y="79216"/>
                    <a:pt x="55433" y="77854"/>
                  </a:cubicBezTo>
                  <a:cubicBezTo>
                    <a:pt x="55488" y="77299"/>
                    <a:pt x="55553" y="76746"/>
                    <a:pt x="55598" y="76300"/>
                  </a:cubicBezTo>
                  <a:close/>
                  <a:moveTo>
                    <a:pt x="50273" y="50317"/>
                  </a:moveTo>
                  <a:cubicBezTo>
                    <a:pt x="50364" y="50317"/>
                    <a:pt x="50455" y="50320"/>
                    <a:pt x="50547" y="50325"/>
                  </a:cubicBezTo>
                  <a:cubicBezTo>
                    <a:pt x="52701" y="50444"/>
                    <a:pt x="54878" y="50353"/>
                    <a:pt x="57024" y="50545"/>
                  </a:cubicBezTo>
                  <a:cubicBezTo>
                    <a:pt x="59361" y="50757"/>
                    <a:pt x="61524" y="51691"/>
                    <a:pt x="63674" y="52585"/>
                  </a:cubicBezTo>
                  <a:cubicBezTo>
                    <a:pt x="67469" y="54162"/>
                    <a:pt x="71008" y="56165"/>
                    <a:pt x="74084" y="58929"/>
                  </a:cubicBezTo>
                  <a:cubicBezTo>
                    <a:pt x="75598" y="60288"/>
                    <a:pt x="76900" y="61868"/>
                    <a:pt x="77942" y="63618"/>
                  </a:cubicBezTo>
                  <a:cubicBezTo>
                    <a:pt x="76705" y="64617"/>
                    <a:pt x="75472" y="65611"/>
                    <a:pt x="74294" y="66555"/>
                  </a:cubicBezTo>
                  <a:lnTo>
                    <a:pt x="74294" y="66556"/>
                  </a:lnTo>
                  <a:cubicBezTo>
                    <a:pt x="72777" y="65345"/>
                    <a:pt x="71305" y="64016"/>
                    <a:pt x="69682" y="62903"/>
                  </a:cubicBezTo>
                  <a:cubicBezTo>
                    <a:pt x="67862" y="61657"/>
                    <a:pt x="65942" y="60534"/>
                    <a:pt x="63990" y="59498"/>
                  </a:cubicBezTo>
                  <a:cubicBezTo>
                    <a:pt x="63380" y="59172"/>
                    <a:pt x="63081" y="58878"/>
                    <a:pt x="62917" y="58224"/>
                  </a:cubicBezTo>
                  <a:cubicBezTo>
                    <a:pt x="62129" y="55043"/>
                    <a:pt x="59873" y="53374"/>
                    <a:pt x="56854" y="52604"/>
                  </a:cubicBezTo>
                  <a:cubicBezTo>
                    <a:pt x="54717" y="52053"/>
                    <a:pt x="52531" y="51829"/>
                    <a:pt x="50326" y="51820"/>
                  </a:cubicBezTo>
                  <a:cubicBezTo>
                    <a:pt x="50316" y="51820"/>
                    <a:pt x="50306" y="51820"/>
                    <a:pt x="50296" y="51820"/>
                  </a:cubicBezTo>
                  <a:cubicBezTo>
                    <a:pt x="49623" y="51820"/>
                    <a:pt x="48970" y="51966"/>
                    <a:pt x="48374" y="52559"/>
                  </a:cubicBezTo>
                  <a:cubicBezTo>
                    <a:pt x="49226" y="52595"/>
                    <a:pt x="50005" y="52586"/>
                    <a:pt x="50766" y="52673"/>
                  </a:cubicBezTo>
                  <a:cubicBezTo>
                    <a:pt x="52766" y="52911"/>
                    <a:pt x="54782" y="53066"/>
                    <a:pt x="56744" y="53484"/>
                  </a:cubicBezTo>
                  <a:cubicBezTo>
                    <a:pt x="59700" y="54116"/>
                    <a:pt x="61850" y="56221"/>
                    <a:pt x="62340" y="59498"/>
                  </a:cubicBezTo>
                  <a:cubicBezTo>
                    <a:pt x="62785" y="62490"/>
                    <a:pt x="62684" y="65452"/>
                    <a:pt x="62276" y="68422"/>
                  </a:cubicBezTo>
                  <a:cubicBezTo>
                    <a:pt x="61965" y="70690"/>
                    <a:pt x="61639" y="72955"/>
                    <a:pt x="61323" y="75223"/>
                  </a:cubicBezTo>
                  <a:cubicBezTo>
                    <a:pt x="61286" y="75503"/>
                    <a:pt x="61240" y="75692"/>
                    <a:pt x="60878" y="75700"/>
                  </a:cubicBezTo>
                  <a:cubicBezTo>
                    <a:pt x="60677" y="75705"/>
                    <a:pt x="60476" y="75707"/>
                    <a:pt x="60275" y="75707"/>
                  </a:cubicBezTo>
                  <a:cubicBezTo>
                    <a:pt x="58309" y="75707"/>
                    <a:pt x="56372" y="75494"/>
                    <a:pt x="54480" y="74916"/>
                  </a:cubicBezTo>
                  <a:cubicBezTo>
                    <a:pt x="54480" y="73248"/>
                    <a:pt x="54489" y="71588"/>
                    <a:pt x="54475" y="69930"/>
                  </a:cubicBezTo>
                  <a:cubicBezTo>
                    <a:pt x="54461" y="67638"/>
                    <a:pt x="54434" y="65346"/>
                    <a:pt x="54411" y="63054"/>
                  </a:cubicBezTo>
                  <a:cubicBezTo>
                    <a:pt x="54407" y="62908"/>
                    <a:pt x="54429" y="62738"/>
                    <a:pt x="54361" y="62624"/>
                  </a:cubicBezTo>
                  <a:cubicBezTo>
                    <a:pt x="54278" y="62481"/>
                    <a:pt x="54117" y="62298"/>
                    <a:pt x="53989" y="62298"/>
                  </a:cubicBezTo>
                  <a:cubicBezTo>
                    <a:pt x="53951" y="62299"/>
                    <a:pt x="53913" y="62309"/>
                    <a:pt x="53879" y="62326"/>
                  </a:cubicBezTo>
                  <a:cubicBezTo>
                    <a:pt x="53774" y="62385"/>
                    <a:pt x="53660" y="62509"/>
                    <a:pt x="53614" y="62619"/>
                  </a:cubicBezTo>
                  <a:cubicBezTo>
                    <a:pt x="53531" y="62789"/>
                    <a:pt x="53531" y="63008"/>
                    <a:pt x="53531" y="63210"/>
                  </a:cubicBezTo>
                  <a:cubicBezTo>
                    <a:pt x="53572" y="66727"/>
                    <a:pt x="53609" y="70246"/>
                    <a:pt x="53641" y="73766"/>
                  </a:cubicBezTo>
                  <a:cubicBezTo>
                    <a:pt x="53645" y="74211"/>
                    <a:pt x="53568" y="74655"/>
                    <a:pt x="53591" y="75099"/>
                  </a:cubicBezTo>
                  <a:cubicBezTo>
                    <a:pt x="53599" y="75260"/>
                    <a:pt x="53755" y="75475"/>
                    <a:pt x="53902" y="75563"/>
                  </a:cubicBezTo>
                  <a:cubicBezTo>
                    <a:pt x="54214" y="75746"/>
                    <a:pt x="54562" y="75866"/>
                    <a:pt x="54943" y="76030"/>
                  </a:cubicBezTo>
                  <a:cubicBezTo>
                    <a:pt x="54764" y="76576"/>
                    <a:pt x="54838" y="77158"/>
                    <a:pt x="54333" y="77671"/>
                  </a:cubicBezTo>
                  <a:cubicBezTo>
                    <a:pt x="53906" y="78102"/>
                    <a:pt x="53783" y="78817"/>
                    <a:pt x="53458" y="79367"/>
                  </a:cubicBezTo>
                  <a:cubicBezTo>
                    <a:pt x="52545" y="80930"/>
                    <a:pt x="51574" y="82457"/>
                    <a:pt x="50666" y="84024"/>
                  </a:cubicBezTo>
                  <a:cubicBezTo>
                    <a:pt x="49529" y="85981"/>
                    <a:pt x="48393" y="87943"/>
                    <a:pt x="47334" y="89946"/>
                  </a:cubicBezTo>
                  <a:cubicBezTo>
                    <a:pt x="46827" y="90895"/>
                    <a:pt x="46251" y="91560"/>
                    <a:pt x="45109" y="91560"/>
                  </a:cubicBezTo>
                  <a:cubicBezTo>
                    <a:pt x="45083" y="91560"/>
                    <a:pt x="45056" y="91560"/>
                    <a:pt x="45029" y="91559"/>
                  </a:cubicBezTo>
                  <a:cubicBezTo>
                    <a:pt x="43984" y="91532"/>
                    <a:pt x="42989" y="91316"/>
                    <a:pt x="42067" y="90848"/>
                  </a:cubicBezTo>
                  <a:cubicBezTo>
                    <a:pt x="41774" y="90697"/>
                    <a:pt x="41550" y="90390"/>
                    <a:pt x="41321" y="90133"/>
                  </a:cubicBezTo>
                  <a:cubicBezTo>
                    <a:pt x="41127" y="89918"/>
                    <a:pt x="40981" y="89657"/>
                    <a:pt x="40793" y="89432"/>
                  </a:cubicBezTo>
                  <a:cubicBezTo>
                    <a:pt x="40539" y="89134"/>
                    <a:pt x="40276" y="88974"/>
                    <a:pt x="39989" y="88974"/>
                  </a:cubicBezTo>
                  <a:cubicBezTo>
                    <a:pt x="39800" y="88974"/>
                    <a:pt x="39600" y="89043"/>
                    <a:pt x="39386" y="89189"/>
                  </a:cubicBezTo>
                  <a:cubicBezTo>
                    <a:pt x="38942" y="89492"/>
                    <a:pt x="38473" y="89849"/>
                    <a:pt x="38203" y="90299"/>
                  </a:cubicBezTo>
                  <a:cubicBezTo>
                    <a:pt x="37579" y="91340"/>
                    <a:pt x="36744" y="91759"/>
                    <a:pt x="35894" y="91759"/>
                  </a:cubicBezTo>
                  <a:cubicBezTo>
                    <a:pt x="35177" y="91759"/>
                    <a:pt x="34449" y="91461"/>
                    <a:pt x="33830" y="90987"/>
                  </a:cubicBezTo>
                  <a:cubicBezTo>
                    <a:pt x="33441" y="90684"/>
                    <a:pt x="33111" y="90312"/>
                    <a:pt x="32753" y="89969"/>
                  </a:cubicBezTo>
                  <a:cubicBezTo>
                    <a:pt x="32135" y="89373"/>
                    <a:pt x="31520" y="88772"/>
                    <a:pt x="30902" y="88177"/>
                  </a:cubicBezTo>
                  <a:cubicBezTo>
                    <a:pt x="30851" y="88126"/>
                    <a:pt x="30782" y="88094"/>
                    <a:pt x="30727" y="88044"/>
                  </a:cubicBezTo>
                  <a:cubicBezTo>
                    <a:pt x="28138" y="85532"/>
                    <a:pt x="25048" y="83662"/>
                    <a:pt x="22216" y="81457"/>
                  </a:cubicBezTo>
                  <a:cubicBezTo>
                    <a:pt x="19768" y="79550"/>
                    <a:pt x="17472" y="77465"/>
                    <a:pt x="15937" y="74756"/>
                  </a:cubicBezTo>
                  <a:cubicBezTo>
                    <a:pt x="14103" y="71510"/>
                    <a:pt x="13310" y="68041"/>
                    <a:pt x="14654" y="64360"/>
                  </a:cubicBezTo>
                  <a:cubicBezTo>
                    <a:pt x="15020" y="63365"/>
                    <a:pt x="15378" y="62358"/>
                    <a:pt x="15845" y="61409"/>
                  </a:cubicBezTo>
                  <a:cubicBezTo>
                    <a:pt x="17092" y="58884"/>
                    <a:pt x="19131" y="57147"/>
                    <a:pt x="21593" y="55868"/>
                  </a:cubicBezTo>
                  <a:cubicBezTo>
                    <a:pt x="22807" y="55235"/>
                    <a:pt x="24030" y="54588"/>
                    <a:pt x="25443" y="54482"/>
                  </a:cubicBezTo>
                  <a:cubicBezTo>
                    <a:pt x="25809" y="54454"/>
                    <a:pt x="26173" y="54437"/>
                    <a:pt x="26534" y="54437"/>
                  </a:cubicBezTo>
                  <a:cubicBezTo>
                    <a:pt x="27877" y="54437"/>
                    <a:pt x="29179" y="54670"/>
                    <a:pt x="30374" y="55418"/>
                  </a:cubicBezTo>
                  <a:cubicBezTo>
                    <a:pt x="31474" y="56100"/>
                    <a:pt x="32557" y="56821"/>
                    <a:pt x="33643" y="57530"/>
                  </a:cubicBezTo>
                  <a:cubicBezTo>
                    <a:pt x="33721" y="57577"/>
                    <a:pt x="33799" y="57631"/>
                    <a:pt x="33858" y="57700"/>
                  </a:cubicBezTo>
                  <a:cubicBezTo>
                    <a:pt x="36287" y="60368"/>
                    <a:pt x="39441" y="61582"/>
                    <a:pt x="42915" y="61880"/>
                  </a:cubicBezTo>
                  <a:cubicBezTo>
                    <a:pt x="46032" y="62151"/>
                    <a:pt x="49172" y="62141"/>
                    <a:pt x="52302" y="62211"/>
                  </a:cubicBezTo>
                  <a:cubicBezTo>
                    <a:pt x="52335" y="62211"/>
                    <a:pt x="52368" y="62212"/>
                    <a:pt x="52400" y="62212"/>
                  </a:cubicBezTo>
                  <a:cubicBezTo>
                    <a:pt x="52872" y="62212"/>
                    <a:pt x="53344" y="62126"/>
                    <a:pt x="53814" y="62032"/>
                  </a:cubicBezTo>
                  <a:lnTo>
                    <a:pt x="53814" y="62027"/>
                  </a:lnTo>
                  <a:cubicBezTo>
                    <a:pt x="53925" y="62010"/>
                    <a:pt x="54040" y="61987"/>
                    <a:pt x="54150" y="61964"/>
                  </a:cubicBezTo>
                  <a:cubicBezTo>
                    <a:pt x="54323" y="61926"/>
                    <a:pt x="54461" y="61702"/>
                    <a:pt x="54617" y="61565"/>
                  </a:cubicBezTo>
                  <a:cubicBezTo>
                    <a:pt x="54452" y="61450"/>
                    <a:pt x="54296" y="61262"/>
                    <a:pt x="54117" y="61234"/>
                  </a:cubicBezTo>
                  <a:cubicBezTo>
                    <a:pt x="53958" y="61212"/>
                    <a:pt x="53797" y="61205"/>
                    <a:pt x="53635" y="61205"/>
                  </a:cubicBezTo>
                  <a:cubicBezTo>
                    <a:pt x="53433" y="61205"/>
                    <a:pt x="53230" y="61216"/>
                    <a:pt x="53027" y="61221"/>
                  </a:cubicBezTo>
                  <a:cubicBezTo>
                    <a:pt x="51710" y="61261"/>
                    <a:pt x="50393" y="61293"/>
                    <a:pt x="49078" y="61293"/>
                  </a:cubicBezTo>
                  <a:cubicBezTo>
                    <a:pt x="46731" y="61293"/>
                    <a:pt x="44388" y="61190"/>
                    <a:pt x="42053" y="60841"/>
                  </a:cubicBezTo>
                  <a:cubicBezTo>
                    <a:pt x="40257" y="60570"/>
                    <a:pt x="38607" y="59928"/>
                    <a:pt x="37007" y="59057"/>
                  </a:cubicBezTo>
                  <a:cubicBezTo>
                    <a:pt x="35847" y="58425"/>
                    <a:pt x="34807" y="57706"/>
                    <a:pt x="34202" y="56528"/>
                  </a:cubicBezTo>
                  <a:cubicBezTo>
                    <a:pt x="33836" y="55807"/>
                    <a:pt x="33584" y="55006"/>
                    <a:pt x="33414" y="54208"/>
                  </a:cubicBezTo>
                  <a:cubicBezTo>
                    <a:pt x="33253" y="53447"/>
                    <a:pt x="33271" y="52650"/>
                    <a:pt x="33203" y="51829"/>
                  </a:cubicBezTo>
                  <a:lnTo>
                    <a:pt x="33203" y="51829"/>
                  </a:lnTo>
                  <a:cubicBezTo>
                    <a:pt x="34399" y="52141"/>
                    <a:pt x="35517" y="52489"/>
                    <a:pt x="36663" y="52714"/>
                  </a:cubicBezTo>
                  <a:cubicBezTo>
                    <a:pt x="37675" y="52916"/>
                    <a:pt x="38680" y="53020"/>
                    <a:pt x="39676" y="53020"/>
                  </a:cubicBezTo>
                  <a:cubicBezTo>
                    <a:pt x="41487" y="53020"/>
                    <a:pt x="43270" y="52676"/>
                    <a:pt x="45015" y="51949"/>
                  </a:cubicBezTo>
                  <a:cubicBezTo>
                    <a:pt x="45913" y="51577"/>
                    <a:pt x="46824" y="51247"/>
                    <a:pt x="47728" y="50899"/>
                  </a:cubicBezTo>
                  <a:cubicBezTo>
                    <a:pt x="48553" y="50577"/>
                    <a:pt x="49370" y="50317"/>
                    <a:pt x="50273" y="50317"/>
                  </a:cubicBezTo>
                  <a:close/>
                  <a:moveTo>
                    <a:pt x="46986" y="1"/>
                  </a:moveTo>
                  <a:cubicBezTo>
                    <a:pt x="46101" y="1"/>
                    <a:pt x="45423" y="598"/>
                    <a:pt x="44772" y="1205"/>
                  </a:cubicBezTo>
                  <a:cubicBezTo>
                    <a:pt x="44021" y="1901"/>
                    <a:pt x="43292" y="2625"/>
                    <a:pt x="42558" y="3336"/>
                  </a:cubicBezTo>
                  <a:cubicBezTo>
                    <a:pt x="42196" y="3684"/>
                    <a:pt x="41785" y="3858"/>
                    <a:pt x="41297" y="3858"/>
                  </a:cubicBezTo>
                  <a:cubicBezTo>
                    <a:pt x="41234" y="3858"/>
                    <a:pt x="41170" y="3855"/>
                    <a:pt x="41104" y="3849"/>
                  </a:cubicBezTo>
                  <a:cubicBezTo>
                    <a:pt x="40575" y="3802"/>
                    <a:pt x="40039" y="3730"/>
                    <a:pt x="39509" y="3730"/>
                  </a:cubicBezTo>
                  <a:cubicBezTo>
                    <a:pt x="39365" y="3730"/>
                    <a:pt x="39222" y="3735"/>
                    <a:pt x="39079" y="3748"/>
                  </a:cubicBezTo>
                  <a:cubicBezTo>
                    <a:pt x="37021" y="3927"/>
                    <a:pt x="36049" y="4793"/>
                    <a:pt x="35700" y="6594"/>
                  </a:cubicBezTo>
                  <a:cubicBezTo>
                    <a:pt x="35664" y="6773"/>
                    <a:pt x="35609" y="6947"/>
                    <a:pt x="35591" y="7131"/>
                  </a:cubicBezTo>
                  <a:cubicBezTo>
                    <a:pt x="35518" y="7703"/>
                    <a:pt x="35229" y="7947"/>
                    <a:pt x="34633" y="8029"/>
                  </a:cubicBezTo>
                  <a:cubicBezTo>
                    <a:pt x="32296" y="8363"/>
                    <a:pt x="30962" y="10705"/>
                    <a:pt x="31833" y="12897"/>
                  </a:cubicBezTo>
                  <a:cubicBezTo>
                    <a:pt x="31993" y="13305"/>
                    <a:pt x="32185" y="13703"/>
                    <a:pt x="32383" y="14092"/>
                  </a:cubicBezTo>
                  <a:cubicBezTo>
                    <a:pt x="33313" y="15972"/>
                    <a:pt x="34675" y="17649"/>
                    <a:pt x="34922" y="19895"/>
                  </a:cubicBezTo>
                  <a:cubicBezTo>
                    <a:pt x="34170" y="20642"/>
                    <a:pt x="34170" y="21564"/>
                    <a:pt x="34547" y="22641"/>
                  </a:cubicBezTo>
                  <a:cubicBezTo>
                    <a:pt x="35060" y="24117"/>
                    <a:pt x="36082" y="25011"/>
                    <a:pt x="37443" y="25607"/>
                  </a:cubicBezTo>
                  <a:cubicBezTo>
                    <a:pt x="37746" y="25739"/>
                    <a:pt x="37860" y="25891"/>
                    <a:pt x="37824" y="26221"/>
                  </a:cubicBezTo>
                  <a:cubicBezTo>
                    <a:pt x="37750" y="26949"/>
                    <a:pt x="37709" y="27678"/>
                    <a:pt x="37649" y="28430"/>
                  </a:cubicBezTo>
                  <a:cubicBezTo>
                    <a:pt x="36127" y="28567"/>
                    <a:pt x="35279" y="29585"/>
                    <a:pt x="34610" y="30699"/>
                  </a:cubicBezTo>
                  <a:cubicBezTo>
                    <a:pt x="33653" y="32298"/>
                    <a:pt x="33038" y="34044"/>
                    <a:pt x="32979" y="35947"/>
                  </a:cubicBezTo>
                  <a:cubicBezTo>
                    <a:pt x="32929" y="37606"/>
                    <a:pt x="32946" y="39251"/>
                    <a:pt x="33914" y="40718"/>
                  </a:cubicBezTo>
                  <a:cubicBezTo>
                    <a:pt x="33992" y="40841"/>
                    <a:pt x="33978" y="41062"/>
                    <a:pt x="33941" y="41222"/>
                  </a:cubicBezTo>
                  <a:cubicBezTo>
                    <a:pt x="33726" y="42244"/>
                    <a:pt x="33520" y="43266"/>
                    <a:pt x="33258" y="44280"/>
                  </a:cubicBezTo>
                  <a:cubicBezTo>
                    <a:pt x="32923" y="45590"/>
                    <a:pt x="32538" y="46892"/>
                    <a:pt x="32176" y="48194"/>
                  </a:cubicBezTo>
                  <a:cubicBezTo>
                    <a:pt x="32127" y="48189"/>
                    <a:pt x="32077" y="48184"/>
                    <a:pt x="32026" y="48176"/>
                  </a:cubicBezTo>
                  <a:cubicBezTo>
                    <a:pt x="31930" y="47736"/>
                    <a:pt x="31833" y="47291"/>
                    <a:pt x="31728" y="46851"/>
                  </a:cubicBezTo>
                  <a:cubicBezTo>
                    <a:pt x="31330" y="45141"/>
                    <a:pt x="30944" y="43426"/>
                    <a:pt x="30508" y="41726"/>
                  </a:cubicBezTo>
                  <a:cubicBezTo>
                    <a:pt x="30353" y="41124"/>
                    <a:pt x="29950" y="40787"/>
                    <a:pt x="29435" y="40787"/>
                  </a:cubicBezTo>
                  <a:cubicBezTo>
                    <a:pt x="29326" y="40787"/>
                    <a:pt x="29213" y="40802"/>
                    <a:pt x="29097" y="40833"/>
                  </a:cubicBezTo>
                  <a:cubicBezTo>
                    <a:pt x="28087" y="41094"/>
                    <a:pt x="27084" y="41392"/>
                    <a:pt x="26103" y="41749"/>
                  </a:cubicBezTo>
                  <a:cubicBezTo>
                    <a:pt x="25255" y="42061"/>
                    <a:pt x="25173" y="42433"/>
                    <a:pt x="25622" y="43239"/>
                  </a:cubicBezTo>
                  <a:cubicBezTo>
                    <a:pt x="25842" y="43624"/>
                    <a:pt x="26048" y="44023"/>
                    <a:pt x="26301" y="44495"/>
                  </a:cubicBezTo>
                  <a:cubicBezTo>
                    <a:pt x="25269" y="43785"/>
                    <a:pt x="24380" y="43065"/>
                    <a:pt x="23399" y="42515"/>
                  </a:cubicBezTo>
                  <a:cubicBezTo>
                    <a:pt x="20905" y="41121"/>
                    <a:pt x="18238" y="40150"/>
                    <a:pt x="15483" y="39430"/>
                  </a:cubicBezTo>
                  <a:cubicBezTo>
                    <a:pt x="14091" y="39064"/>
                    <a:pt x="12688" y="38851"/>
                    <a:pt x="11282" y="38851"/>
                  </a:cubicBezTo>
                  <a:cubicBezTo>
                    <a:pt x="10219" y="38851"/>
                    <a:pt x="9155" y="38972"/>
                    <a:pt x="8090" y="39242"/>
                  </a:cubicBezTo>
                  <a:cubicBezTo>
                    <a:pt x="6119" y="39741"/>
                    <a:pt x="4162" y="40283"/>
                    <a:pt x="2200" y="40819"/>
                  </a:cubicBezTo>
                  <a:cubicBezTo>
                    <a:pt x="1655" y="40965"/>
                    <a:pt x="1119" y="41154"/>
                    <a:pt x="583" y="41341"/>
                  </a:cubicBezTo>
                  <a:cubicBezTo>
                    <a:pt x="170" y="41493"/>
                    <a:pt x="0" y="41809"/>
                    <a:pt x="156" y="42217"/>
                  </a:cubicBezTo>
                  <a:cubicBezTo>
                    <a:pt x="358" y="42744"/>
                    <a:pt x="523" y="43312"/>
                    <a:pt x="844" y="43761"/>
                  </a:cubicBezTo>
                  <a:cubicBezTo>
                    <a:pt x="1958" y="45320"/>
                    <a:pt x="3021" y="46910"/>
                    <a:pt x="4506" y="48194"/>
                  </a:cubicBezTo>
                  <a:cubicBezTo>
                    <a:pt x="5671" y="49198"/>
                    <a:pt x="6894" y="50073"/>
                    <a:pt x="8288" y="50696"/>
                  </a:cubicBezTo>
                  <a:cubicBezTo>
                    <a:pt x="11208" y="51992"/>
                    <a:pt x="14233" y="52628"/>
                    <a:pt x="17338" y="52628"/>
                  </a:cubicBezTo>
                  <a:cubicBezTo>
                    <a:pt x="18342" y="52628"/>
                    <a:pt x="19355" y="52561"/>
                    <a:pt x="20375" y="52429"/>
                  </a:cubicBezTo>
                  <a:cubicBezTo>
                    <a:pt x="23316" y="52044"/>
                    <a:pt x="26118" y="51159"/>
                    <a:pt x="28730" y="49422"/>
                  </a:cubicBezTo>
                  <a:cubicBezTo>
                    <a:pt x="29174" y="50957"/>
                    <a:pt x="29620" y="52488"/>
                    <a:pt x="30083" y="54083"/>
                  </a:cubicBezTo>
                  <a:cubicBezTo>
                    <a:pt x="28551" y="53652"/>
                    <a:pt x="27328" y="53429"/>
                    <a:pt x="26237" y="53429"/>
                  </a:cubicBezTo>
                  <a:cubicBezTo>
                    <a:pt x="25648" y="53429"/>
                    <a:pt x="25098" y="53494"/>
                    <a:pt x="24559" y="53626"/>
                  </a:cubicBezTo>
                  <a:cubicBezTo>
                    <a:pt x="21204" y="54451"/>
                    <a:pt x="18482" y="56321"/>
                    <a:pt x="16254" y="58896"/>
                  </a:cubicBezTo>
                  <a:cubicBezTo>
                    <a:pt x="14975" y="60372"/>
                    <a:pt x="14361" y="62234"/>
                    <a:pt x="13719" y="64048"/>
                  </a:cubicBezTo>
                  <a:cubicBezTo>
                    <a:pt x="12312" y="68050"/>
                    <a:pt x="13124" y="71813"/>
                    <a:pt x="15158" y="75337"/>
                  </a:cubicBezTo>
                  <a:cubicBezTo>
                    <a:pt x="16749" y="78097"/>
                    <a:pt x="19081" y="80247"/>
                    <a:pt x="21589" y="82199"/>
                  </a:cubicBezTo>
                  <a:cubicBezTo>
                    <a:pt x="24421" y="84399"/>
                    <a:pt x="27506" y="86274"/>
                    <a:pt x="30104" y="88781"/>
                  </a:cubicBezTo>
                  <a:cubicBezTo>
                    <a:pt x="30155" y="88831"/>
                    <a:pt x="30224" y="88868"/>
                    <a:pt x="30274" y="88918"/>
                  </a:cubicBezTo>
                  <a:cubicBezTo>
                    <a:pt x="30866" y="89491"/>
                    <a:pt x="31489" y="90031"/>
                    <a:pt x="32035" y="90641"/>
                  </a:cubicBezTo>
                  <a:cubicBezTo>
                    <a:pt x="32736" y="91421"/>
                    <a:pt x="33514" y="92063"/>
                    <a:pt x="34486" y="92461"/>
                  </a:cubicBezTo>
                  <a:cubicBezTo>
                    <a:pt x="34936" y="92646"/>
                    <a:pt x="35398" y="92735"/>
                    <a:pt x="35850" y="92735"/>
                  </a:cubicBezTo>
                  <a:cubicBezTo>
                    <a:pt x="36912" y="92735"/>
                    <a:pt x="37924" y="92243"/>
                    <a:pt x="38611" y="91333"/>
                  </a:cubicBezTo>
                  <a:cubicBezTo>
                    <a:pt x="38841" y="91030"/>
                    <a:pt x="39042" y="90696"/>
                    <a:pt x="39295" y="90407"/>
                  </a:cubicBezTo>
                  <a:cubicBezTo>
                    <a:pt x="39542" y="90131"/>
                    <a:pt x="39718" y="89990"/>
                    <a:pt x="39880" y="89990"/>
                  </a:cubicBezTo>
                  <a:cubicBezTo>
                    <a:pt x="40050" y="89990"/>
                    <a:pt x="40204" y="90147"/>
                    <a:pt x="40408" y="90467"/>
                  </a:cubicBezTo>
                  <a:cubicBezTo>
                    <a:pt x="40894" y="91224"/>
                    <a:pt x="41531" y="91773"/>
                    <a:pt x="42406" y="92008"/>
                  </a:cubicBezTo>
                  <a:cubicBezTo>
                    <a:pt x="43077" y="92181"/>
                    <a:pt x="43750" y="92387"/>
                    <a:pt x="44438" y="92465"/>
                  </a:cubicBezTo>
                  <a:cubicBezTo>
                    <a:pt x="44684" y="92495"/>
                    <a:pt x="44915" y="92510"/>
                    <a:pt x="45134" y="92510"/>
                  </a:cubicBezTo>
                  <a:cubicBezTo>
                    <a:pt x="46545" y="92510"/>
                    <a:pt x="47416" y="91880"/>
                    <a:pt x="48123" y="90444"/>
                  </a:cubicBezTo>
                  <a:cubicBezTo>
                    <a:pt x="48306" y="90069"/>
                    <a:pt x="48342" y="89619"/>
                    <a:pt x="48553" y="89267"/>
                  </a:cubicBezTo>
                  <a:cubicBezTo>
                    <a:pt x="49562" y="87570"/>
                    <a:pt x="50551" y="85856"/>
                    <a:pt x="51661" y="84220"/>
                  </a:cubicBezTo>
                  <a:cubicBezTo>
                    <a:pt x="52692" y="82703"/>
                    <a:pt x="53723" y="81195"/>
                    <a:pt x="54369" y="79462"/>
                  </a:cubicBezTo>
                  <a:cubicBezTo>
                    <a:pt x="54398" y="79394"/>
                    <a:pt x="54448" y="79335"/>
                    <a:pt x="54516" y="79230"/>
                  </a:cubicBezTo>
                  <a:cubicBezTo>
                    <a:pt x="54924" y="80252"/>
                    <a:pt x="55777" y="80425"/>
                    <a:pt x="56647" y="80499"/>
                  </a:cubicBezTo>
                  <a:cubicBezTo>
                    <a:pt x="58527" y="80664"/>
                    <a:pt x="60411" y="80825"/>
                    <a:pt x="62295" y="80921"/>
                  </a:cubicBezTo>
                  <a:cubicBezTo>
                    <a:pt x="63547" y="80987"/>
                    <a:pt x="64803" y="81012"/>
                    <a:pt x="66058" y="81012"/>
                  </a:cubicBezTo>
                  <a:cubicBezTo>
                    <a:pt x="66359" y="81012"/>
                    <a:pt x="66660" y="81010"/>
                    <a:pt x="66961" y="81008"/>
                  </a:cubicBezTo>
                  <a:cubicBezTo>
                    <a:pt x="67012" y="81008"/>
                    <a:pt x="67065" y="81008"/>
                    <a:pt x="67120" y="81008"/>
                  </a:cubicBezTo>
                  <a:cubicBezTo>
                    <a:pt x="67554" y="81008"/>
                    <a:pt x="68063" y="80975"/>
                    <a:pt x="68153" y="80385"/>
                  </a:cubicBezTo>
                  <a:cubicBezTo>
                    <a:pt x="68253" y="79743"/>
                    <a:pt x="67662" y="79609"/>
                    <a:pt x="67236" y="79386"/>
                  </a:cubicBezTo>
                  <a:cubicBezTo>
                    <a:pt x="65398" y="78418"/>
                    <a:pt x="63560" y="77455"/>
                    <a:pt x="61763" y="76511"/>
                  </a:cubicBezTo>
                  <a:cubicBezTo>
                    <a:pt x="61868" y="76388"/>
                    <a:pt x="62024" y="76286"/>
                    <a:pt x="62043" y="76163"/>
                  </a:cubicBezTo>
                  <a:cubicBezTo>
                    <a:pt x="62849" y="70837"/>
                    <a:pt x="63968" y="65534"/>
                    <a:pt x="63335" y="60088"/>
                  </a:cubicBezTo>
                  <a:cubicBezTo>
                    <a:pt x="63361" y="60088"/>
                    <a:pt x="63385" y="60086"/>
                    <a:pt x="63405" y="60086"/>
                  </a:cubicBezTo>
                  <a:cubicBezTo>
                    <a:pt x="63427" y="60086"/>
                    <a:pt x="63445" y="60088"/>
                    <a:pt x="63459" y="60098"/>
                  </a:cubicBezTo>
                  <a:cubicBezTo>
                    <a:pt x="65617" y="61472"/>
                    <a:pt x="67937" y="62605"/>
                    <a:pt x="69925" y="64241"/>
                  </a:cubicBezTo>
                  <a:cubicBezTo>
                    <a:pt x="70590" y="64791"/>
                    <a:pt x="71301" y="65282"/>
                    <a:pt x="71957" y="65841"/>
                  </a:cubicBezTo>
                  <a:cubicBezTo>
                    <a:pt x="72580" y="66377"/>
                    <a:pt x="73152" y="66963"/>
                    <a:pt x="73749" y="67527"/>
                  </a:cubicBezTo>
                  <a:cubicBezTo>
                    <a:pt x="73866" y="67636"/>
                    <a:pt x="73992" y="67834"/>
                    <a:pt x="74106" y="67834"/>
                  </a:cubicBezTo>
                  <a:cubicBezTo>
                    <a:pt x="74108" y="67834"/>
                    <a:pt x="74109" y="67834"/>
                    <a:pt x="74111" y="67834"/>
                  </a:cubicBezTo>
                  <a:cubicBezTo>
                    <a:pt x="74122" y="67833"/>
                    <a:pt x="74133" y="67833"/>
                    <a:pt x="74144" y="67833"/>
                  </a:cubicBezTo>
                  <a:cubicBezTo>
                    <a:pt x="74575" y="67833"/>
                    <a:pt x="74683" y="68167"/>
                    <a:pt x="74835" y="68458"/>
                  </a:cubicBezTo>
                  <a:cubicBezTo>
                    <a:pt x="75037" y="68847"/>
                    <a:pt x="75215" y="69251"/>
                    <a:pt x="75426" y="69636"/>
                  </a:cubicBezTo>
                  <a:cubicBezTo>
                    <a:pt x="75654" y="70060"/>
                    <a:pt x="75908" y="70264"/>
                    <a:pt x="76226" y="70264"/>
                  </a:cubicBezTo>
                  <a:cubicBezTo>
                    <a:pt x="76427" y="70264"/>
                    <a:pt x="76653" y="70183"/>
                    <a:pt x="76915" y="70025"/>
                  </a:cubicBezTo>
                  <a:cubicBezTo>
                    <a:pt x="78909" y="68824"/>
                    <a:pt x="80922" y="67656"/>
                    <a:pt x="82888" y="66414"/>
                  </a:cubicBezTo>
                  <a:cubicBezTo>
                    <a:pt x="84029" y="65694"/>
                    <a:pt x="85107" y="64874"/>
                    <a:pt x="86184" y="64058"/>
                  </a:cubicBezTo>
                  <a:cubicBezTo>
                    <a:pt x="86358" y="63925"/>
                    <a:pt x="86527" y="63521"/>
                    <a:pt x="86449" y="63374"/>
                  </a:cubicBezTo>
                  <a:cubicBezTo>
                    <a:pt x="86348" y="63174"/>
                    <a:pt x="86009" y="63077"/>
                    <a:pt x="85758" y="62975"/>
                  </a:cubicBezTo>
                  <a:cubicBezTo>
                    <a:pt x="85722" y="62959"/>
                    <a:pt x="85682" y="62954"/>
                    <a:pt x="85639" y="62954"/>
                  </a:cubicBezTo>
                  <a:cubicBezTo>
                    <a:pt x="85555" y="62954"/>
                    <a:pt x="85462" y="62975"/>
                    <a:pt x="85377" y="62984"/>
                  </a:cubicBezTo>
                  <a:cubicBezTo>
                    <a:pt x="83219" y="63250"/>
                    <a:pt x="81160" y="63905"/>
                    <a:pt x="79134" y="64653"/>
                  </a:cubicBezTo>
                  <a:cubicBezTo>
                    <a:pt x="78832" y="64763"/>
                    <a:pt x="78575" y="64996"/>
                    <a:pt x="78295" y="65171"/>
                  </a:cubicBezTo>
                  <a:cubicBezTo>
                    <a:pt x="78328" y="65236"/>
                    <a:pt x="78356" y="65295"/>
                    <a:pt x="78383" y="65358"/>
                  </a:cubicBezTo>
                  <a:cubicBezTo>
                    <a:pt x="80697" y="65198"/>
                    <a:pt x="82815" y="64098"/>
                    <a:pt x="85144" y="63888"/>
                  </a:cubicBezTo>
                  <a:lnTo>
                    <a:pt x="85144" y="63888"/>
                  </a:lnTo>
                  <a:cubicBezTo>
                    <a:pt x="82289" y="65918"/>
                    <a:pt x="79245" y="67641"/>
                    <a:pt x="76215" y="69433"/>
                  </a:cubicBezTo>
                  <a:cubicBezTo>
                    <a:pt x="75770" y="68714"/>
                    <a:pt x="75348" y="68036"/>
                    <a:pt x="74862" y="67256"/>
                  </a:cubicBezTo>
                  <a:cubicBezTo>
                    <a:pt x="74954" y="67188"/>
                    <a:pt x="75106" y="67087"/>
                    <a:pt x="75247" y="66972"/>
                  </a:cubicBezTo>
                  <a:cubicBezTo>
                    <a:pt x="76151" y="66234"/>
                    <a:pt x="77049" y="65496"/>
                    <a:pt x="77948" y="64749"/>
                  </a:cubicBezTo>
                  <a:cubicBezTo>
                    <a:pt x="78035" y="64675"/>
                    <a:pt x="78126" y="64603"/>
                    <a:pt x="78213" y="64529"/>
                  </a:cubicBezTo>
                  <a:cubicBezTo>
                    <a:pt x="78951" y="63915"/>
                    <a:pt x="78983" y="63690"/>
                    <a:pt x="78493" y="62861"/>
                  </a:cubicBezTo>
                  <a:cubicBezTo>
                    <a:pt x="78465" y="62815"/>
                    <a:pt x="78433" y="62769"/>
                    <a:pt x="78406" y="62724"/>
                  </a:cubicBezTo>
                  <a:cubicBezTo>
                    <a:pt x="76719" y="59941"/>
                    <a:pt x="74391" y="57755"/>
                    <a:pt x="71746" y="55949"/>
                  </a:cubicBezTo>
                  <a:cubicBezTo>
                    <a:pt x="68450" y="53704"/>
                    <a:pt x="64880" y="51976"/>
                    <a:pt x="61103" y="50646"/>
                  </a:cubicBezTo>
                  <a:cubicBezTo>
                    <a:pt x="59842" y="50202"/>
                    <a:pt x="58568" y="49917"/>
                    <a:pt x="57285" y="49743"/>
                  </a:cubicBezTo>
                  <a:cubicBezTo>
                    <a:pt x="55936" y="49555"/>
                    <a:pt x="54578" y="49489"/>
                    <a:pt x="53213" y="49489"/>
                  </a:cubicBezTo>
                  <a:cubicBezTo>
                    <a:pt x="52282" y="49489"/>
                    <a:pt x="51347" y="49520"/>
                    <a:pt x="50410" y="49564"/>
                  </a:cubicBezTo>
                  <a:cubicBezTo>
                    <a:pt x="50379" y="49565"/>
                    <a:pt x="50350" y="49566"/>
                    <a:pt x="50323" y="49566"/>
                  </a:cubicBezTo>
                  <a:cubicBezTo>
                    <a:pt x="50007" y="49566"/>
                    <a:pt x="49860" y="49484"/>
                    <a:pt x="49823" y="49143"/>
                  </a:cubicBezTo>
                  <a:cubicBezTo>
                    <a:pt x="49790" y="48800"/>
                    <a:pt x="49722" y="48455"/>
                    <a:pt x="49695" y="48107"/>
                  </a:cubicBezTo>
                  <a:cubicBezTo>
                    <a:pt x="49631" y="47282"/>
                    <a:pt x="49585" y="46457"/>
                    <a:pt x="49530" y="45554"/>
                  </a:cubicBezTo>
                  <a:lnTo>
                    <a:pt x="49530" y="45554"/>
                  </a:lnTo>
                  <a:cubicBezTo>
                    <a:pt x="49764" y="45674"/>
                    <a:pt x="49892" y="45737"/>
                    <a:pt x="50020" y="45807"/>
                  </a:cubicBezTo>
                  <a:cubicBezTo>
                    <a:pt x="51281" y="46476"/>
                    <a:pt x="52519" y="47200"/>
                    <a:pt x="53807" y="47805"/>
                  </a:cubicBezTo>
                  <a:cubicBezTo>
                    <a:pt x="54833" y="48285"/>
                    <a:pt x="55910" y="48662"/>
                    <a:pt x="56987" y="49010"/>
                  </a:cubicBezTo>
                  <a:cubicBezTo>
                    <a:pt x="57139" y="49055"/>
                    <a:pt x="57263" y="49093"/>
                    <a:pt x="57372" y="49106"/>
                  </a:cubicBezTo>
                  <a:cubicBezTo>
                    <a:pt x="57407" y="49110"/>
                    <a:pt x="57440" y="49112"/>
                    <a:pt x="57471" y="49112"/>
                  </a:cubicBezTo>
                  <a:cubicBezTo>
                    <a:pt x="57785" y="49112"/>
                    <a:pt x="57902" y="48897"/>
                    <a:pt x="58027" y="48401"/>
                  </a:cubicBezTo>
                  <a:cubicBezTo>
                    <a:pt x="58069" y="48243"/>
                    <a:pt x="58128" y="48090"/>
                    <a:pt x="58206" y="47946"/>
                  </a:cubicBezTo>
                  <a:cubicBezTo>
                    <a:pt x="58637" y="47181"/>
                    <a:pt x="59096" y="46434"/>
                    <a:pt x="59508" y="45660"/>
                  </a:cubicBezTo>
                  <a:cubicBezTo>
                    <a:pt x="60030" y="44697"/>
                    <a:pt x="60562" y="43729"/>
                    <a:pt x="60566" y="42589"/>
                  </a:cubicBezTo>
                  <a:cubicBezTo>
                    <a:pt x="60566" y="42465"/>
                    <a:pt x="60621" y="42345"/>
                    <a:pt x="60649" y="42227"/>
                  </a:cubicBezTo>
                  <a:cubicBezTo>
                    <a:pt x="60699" y="42228"/>
                    <a:pt x="60749" y="42228"/>
                    <a:pt x="60799" y="42228"/>
                  </a:cubicBezTo>
                  <a:cubicBezTo>
                    <a:pt x="62580" y="42228"/>
                    <a:pt x="63675" y="41442"/>
                    <a:pt x="64050" y="39815"/>
                  </a:cubicBezTo>
                  <a:cubicBezTo>
                    <a:pt x="64183" y="39233"/>
                    <a:pt x="64169" y="38615"/>
                    <a:pt x="64169" y="38014"/>
                  </a:cubicBezTo>
                  <a:cubicBezTo>
                    <a:pt x="64178" y="36955"/>
                    <a:pt x="63656" y="36194"/>
                    <a:pt x="62720" y="35736"/>
                  </a:cubicBezTo>
                  <a:cubicBezTo>
                    <a:pt x="62331" y="35543"/>
                    <a:pt x="61900" y="35401"/>
                    <a:pt x="61473" y="35351"/>
                  </a:cubicBezTo>
                  <a:cubicBezTo>
                    <a:pt x="61061" y="35305"/>
                    <a:pt x="60956" y="35140"/>
                    <a:pt x="60933" y="34768"/>
                  </a:cubicBezTo>
                  <a:cubicBezTo>
                    <a:pt x="60910" y="34315"/>
                    <a:pt x="60896" y="33838"/>
                    <a:pt x="60745" y="33417"/>
                  </a:cubicBezTo>
                  <a:cubicBezTo>
                    <a:pt x="60653" y="33155"/>
                    <a:pt x="60346" y="32930"/>
                    <a:pt x="60080" y="32793"/>
                  </a:cubicBezTo>
                  <a:cubicBezTo>
                    <a:pt x="60078" y="32791"/>
                    <a:pt x="60074" y="32791"/>
                    <a:pt x="60070" y="32791"/>
                  </a:cubicBezTo>
                  <a:cubicBezTo>
                    <a:pt x="59985" y="32791"/>
                    <a:pt x="59651" y="33101"/>
                    <a:pt x="59581" y="33312"/>
                  </a:cubicBezTo>
                  <a:cubicBezTo>
                    <a:pt x="59279" y="34154"/>
                    <a:pt x="59045" y="35020"/>
                    <a:pt x="58779" y="35878"/>
                  </a:cubicBezTo>
                  <a:cubicBezTo>
                    <a:pt x="58476" y="36868"/>
                    <a:pt x="58164" y="37858"/>
                    <a:pt x="57834" y="38912"/>
                  </a:cubicBezTo>
                  <a:cubicBezTo>
                    <a:pt x="56845" y="38426"/>
                    <a:pt x="55960" y="37940"/>
                    <a:pt x="55038" y="37560"/>
                  </a:cubicBezTo>
                  <a:cubicBezTo>
                    <a:pt x="54222" y="37226"/>
                    <a:pt x="53792" y="36795"/>
                    <a:pt x="53719" y="35819"/>
                  </a:cubicBezTo>
                  <a:cubicBezTo>
                    <a:pt x="53581" y="33945"/>
                    <a:pt x="52661" y="32373"/>
                    <a:pt x="51289" y="31088"/>
                  </a:cubicBezTo>
                  <a:cubicBezTo>
                    <a:pt x="49878" y="29773"/>
                    <a:pt x="48278" y="28829"/>
                    <a:pt x="46266" y="28719"/>
                  </a:cubicBezTo>
                  <a:cubicBezTo>
                    <a:pt x="46224" y="28545"/>
                    <a:pt x="46178" y="28375"/>
                    <a:pt x="46119" y="28132"/>
                  </a:cubicBezTo>
                  <a:cubicBezTo>
                    <a:pt x="46620" y="28132"/>
                    <a:pt x="47100" y="28155"/>
                    <a:pt x="47568" y="28155"/>
                  </a:cubicBezTo>
                  <a:cubicBezTo>
                    <a:pt x="47858" y="28155"/>
                    <a:pt x="48145" y="28146"/>
                    <a:pt x="48429" y="28118"/>
                  </a:cubicBezTo>
                  <a:cubicBezTo>
                    <a:pt x="51412" y="27825"/>
                    <a:pt x="54177" y="27051"/>
                    <a:pt x="55924" y="24323"/>
                  </a:cubicBezTo>
                  <a:cubicBezTo>
                    <a:pt x="56973" y="22687"/>
                    <a:pt x="57748" y="20964"/>
                    <a:pt x="57060" y="18942"/>
                  </a:cubicBezTo>
                  <a:cubicBezTo>
                    <a:pt x="57037" y="18874"/>
                    <a:pt x="57041" y="18801"/>
                    <a:pt x="57028" y="18727"/>
                  </a:cubicBezTo>
                  <a:cubicBezTo>
                    <a:pt x="56625" y="15812"/>
                    <a:pt x="56213" y="12897"/>
                    <a:pt x="55273" y="10055"/>
                  </a:cubicBezTo>
                  <a:cubicBezTo>
                    <a:pt x="56455" y="9396"/>
                    <a:pt x="57409" y="8570"/>
                    <a:pt x="57648" y="7071"/>
                  </a:cubicBezTo>
                  <a:cubicBezTo>
                    <a:pt x="57955" y="5151"/>
                    <a:pt x="57848" y="3294"/>
                    <a:pt x="57024" y="1539"/>
                  </a:cubicBezTo>
                  <a:cubicBezTo>
                    <a:pt x="56628" y="690"/>
                    <a:pt x="56122" y="261"/>
                    <a:pt x="55408" y="261"/>
                  </a:cubicBezTo>
                  <a:cubicBezTo>
                    <a:pt x="55105" y="261"/>
                    <a:pt x="54764" y="338"/>
                    <a:pt x="54379" y="494"/>
                  </a:cubicBezTo>
                  <a:cubicBezTo>
                    <a:pt x="53531" y="833"/>
                    <a:pt x="52651" y="1099"/>
                    <a:pt x="51771" y="1342"/>
                  </a:cubicBezTo>
                  <a:cubicBezTo>
                    <a:pt x="51427" y="1436"/>
                    <a:pt x="51091" y="1486"/>
                    <a:pt x="50764" y="1486"/>
                  </a:cubicBezTo>
                  <a:cubicBezTo>
                    <a:pt x="50057" y="1486"/>
                    <a:pt x="49392" y="1254"/>
                    <a:pt x="48778" y="737"/>
                  </a:cubicBezTo>
                  <a:cubicBezTo>
                    <a:pt x="48448" y="462"/>
                    <a:pt x="48045" y="227"/>
                    <a:pt x="47637" y="104"/>
                  </a:cubicBezTo>
                  <a:cubicBezTo>
                    <a:pt x="47407" y="33"/>
                    <a:pt x="47191" y="1"/>
                    <a:pt x="46986"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72" name="Google Shape;1372;p43"/>
            <p:cNvSpPr/>
            <p:nvPr/>
          </p:nvSpPr>
          <p:spPr>
            <a:xfrm>
              <a:off x="6086867" y="2875459"/>
              <a:ext cx="1798172" cy="1020447"/>
            </a:xfrm>
            <a:custGeom>
              <a:avLst/>
              <a:gdLst/>
              <a:ahLst/>
              <a:cxnLst/>
              <a:rect l="l" t="t" r="r" b="b"/>
              <a:pathLst>
                <a:path w="44739" h="25389" extrusionOk="0">
                  <a:moveTo>
                    <a:pt x="17070" y="0"/>
                  </a:moveTo>
                  <a:cubicBezTo>
                    <a:pt x="16167" y="0"/>
                    <a:pt x="15350" y="260"/>
                    <a:pt x="14525" y="581"/>
                  </a:cubicBezTo>
                  <a:cubicBezTo>
                    <a:pt x="13621" y="930"/>
                    <a:pt x="12710" y="1260"/>
                    <a:pt x="11812" y="1631"/>
                  </a:cubicBezTo>
                  <a:cubicBezTo>
                    <a:pt x="10067" y="2358"/>
                    <a:pt x="8284" y="2702"/>
                    <a:pt x="6473" y="2702"/>
                  </a:cubicBezTo>
                  <a:cubicBezTo>
                    <a:pt x="5477" y="2702"/>
                    <a:pt x="4472" y="2598"/>
                    <a:pt x="3461" y="2396"/>
                  </a:cubicBezTo>
                  <a:cubicBezTo>
                    <a:pt x="2314" y="2171"/>
                    <a:pt x="1196" y="1824"/>
                    <a:pt x="0" y="1512"/>
                  </a:cubicBezTo>
                  <a:lnTo>
                    <a:pt x="0" y="1512"/>
                  </a:lnTo>
                  <a:cubicBezTo>
                    <a:pt x="68" y="2333"/>
                    <a:pt x="51" y="3130"/>
                    <a:pt x="211" y="3890"/>
                  </a:cubicBezTo>
                  <a:cubicBezTo>
                    <a:pt x="380" y="4687"/>
                    <a:pt x="632" y="5490"/>
                    <a:pt x="999" y="6210"/>
                  </a:cubicBezTo>
                  <a:cubicBezTo>
                    <a:pt x="1604" y="7388"/>
                    <a:pt x="2645" y="8107"/>
                    <a:pt x="3804" y="8740"/>
                  </a:cubicBezTo>
                  <a:cubicBezTo>
                    <a:pt x="5404" y="9611"/>
                    <a:pt x="7055" y="10253"/>
                    <a:pt x="8850" y="10523"/>
                  </a:cubicBezTo>
                  <a:cubicBezTo>
                    <a:pt x="11185" y="10872"/>
                    <a:pt x="13528" y="10975"/>
                    <a:pt x="15875" y="10975"/>
                  </a:cubicBezTo>
                  <a:cubicBezTo>
                    <a:pt x="17190" y="10975"/>
                    <a:pt x="18506" y="10943"/>
                    <a:pt x="19823" y="10903"/>
                  </a:cubicBezTo>
                  <a:cubicBezTo>
                    <a:pt x="20025" y="10898"/>
                    <a:pt x="20228" y="10888"/>
                    <a:pt x="20428" y="10888"/>
                  </a:cubicBezTo>
                  <a:cubicBezTo>
                    <a:pt x="20592" y="10888"/>
                    <a:pt x="20754" y="10895"/>
                    <a:pt x="20914" y="10917"/>
                  </a:cubicBezTo>
                  <a:cubicBezTo>
                    <a:pt x="21093" y="10945"/>
                    <a:pt x="21250" y="11132"/>
                    <a:pt x="21414" y="11248"/>
                  </a:cubicBezTo>
                  <a:cubicBezTo>
                    <a:pt x="21257" y="11385"/>
                    <a:pt x="21120" y="11609"/>
                    <a:pt x="20946" y="11646"/>
                  </a:cubicBezTo>
                  <a:cubicBezTo>
                    <a:pt x="20836" y="11669"/>
                    <a:pt x="20721" y="11692"/>
                    <a:pt x="20611" y="11710"/>
                  </a:cubicBezTo>
                  <a:lnTo>
                    <a:pt x="20611" y="11715"/>
                  </a:lnTo>
                  <a:lnTo>
                    <a:pt x="20676" y="12008"/>
                  </a:lnTo>
                  <a:cubicBezTo>
                    <a:pt x="20710" y="11991"/>
                    <a:pt x="20747" y="11982"/>
                    <a:pt x="20786" y="11980"/>
                  </a:cubicBezTo>
                  <a:cubicBezTo>
                    <a:pt x="20914" y="11980"/>
                    <a:pt x="21074" y="12163"/>
                    <a:pt x="21157" y="12306"/>
                  </a:cubicBezTo>
                  <a:cubicBezTo>
                    <a:pt x="21226" y="12421"/>
                    <a:pt x="21203" y="12590"/>
                    <a:pt x="21207" y="12737"/>
                  </a:cubicBezTo>
                  <a:cubicBezTo>
                    <a:pt x="21230" y="15028"/>
                    <a:pt x="21257" y="17321"/>
                    <a:pt x="21272" y="19612"/>
                  </a:cubicBezTo>
                  <a:cubicBezTo>
                    <a:pt x="21285" y="21271"/>
                    <a:pt x="21276" y="22931"/>
                    <a:pt x="21276" y="24599"/>
                  </a:cubicBezTo>
                  <a:cubicBezTo>
                    <a:pt x="23167" y="25177"/>
                    <a:pt x="25104" y="25389"/>
                    <a:pt x="27070" y="25389"/>
                  </a:cubicBezTo>
                  <a:cubicBezTo>
                    <a:pt x="27271" y="25389"/>
                    <a:pt x="27473" y="25386"/>
                    <a:pt x="27675" y="25382"/>
                  </a:cubicBezTo>
                  <a:cubicBezTo>
                    <a:pt x="28037" y="25373"/>
                    <a:pt x="28083" y="25186"/>
                    <a:pt x="28119" y="24906"/>
                  </a:cubicBezTo>
                  <a:cubicBezTo>
                    <a:pt x="28435" y="22637"/>
                    <a:pt x="28761" y="20373"/>
                    <a:pt x="29072" y="18104"/>
                  </a:cubicBezTo>
                  <a:cubicBezTo>
                    <a:pt x="29480" y="15134"/>
                    <a:pt x="29581" y="12173"/>
                    <a:pt x="29137" y="9180"/>
                  </a:cubicBezTo>
                  <a:cubicBezTo>
                    <a:pt x="28647" y="5903"/>
                    <a:pt x="26497" y="3799"/>
                    <a:pt x="23540" y="3166"/>
                  </a:cubicBezTo>
                  <a:cubicBezTo>
                    <a:pt x="21578" y="2749"/>
                    <a:pt x="19561" y="2594"/>
                    <a:pt x="17562" y="2355"/>
                  </a:cubicBezTo>
                  <a:cubicBezTo>
                    <a:pt x="16802" y="2268"/>
                    <a:pt x="16022" y="2277"/>
                    <a:pt x="15170" y="2240"/>
                  </a:cubicBezTo>
                  <a:cubicBezTo>
                    <a:pt x="15767" y="1648"/>
                    <a:pt x="16421" y="1502"/>
                    <a:pt x="17092" y="1502"/>
                  </a:cubicBezTo>
                  <a:cubicBezTo>
                    <a:pt x="17102" y="1502"/>
                    <a:pt x="17112" y="1502"/>
                    <a:pt x="17122" y="1502"/>
                  </a:cubicBezTo>
                  <a:cubicBezTo>
                    <a:pt x="19327" y="1512"/>
                    <a:pt x="21514" y="1736"/>
                    <a:pt x="23650" y="2287"/>
                  </a:cubicBezTo>
                  <a:cubicBezTo>
                    <a:pt x="26670" y="3057"/>
                    <a:pt x="28925" y="4725"/>
                    <a:pt x="29714" y="7906"/>
                  </a:cubicBezTo>
                  <a:cubicBezTo>
                    <a:pt x="29878" y="8561"/>
                    <a:pt x="30177" y="8854"/>
                    <a:pt x="30787" y="9180"/>
                  </a:cubicBezTo>
                  <a:cubicBezTo>
                    <a:pt x="32739" y="10215"/>
                    <a:pt x="34659" y="11339"/>
                    <a:pt x="36479" y="12586"/>
                  </a:cubicBezTo>
                  <a:cubicBezTo>
                    <a:pt x="38101" y="13699"/>
                    <a:pt x="39573" y="15028"/>
                    <a:pt x="41090" y="16239"/>
                  </a:cubicBezTo>
                  <a:cubicBezTo>
                    <a:pt x="42268" y="15295"/>
                    <a:pt x="43501" y="14300"/>
                    <a:pt x="44738" y="13301"/>
                  </a:cubicBezTo>
                  <a:cubicBezTo>
                    <a:pt x="43696" y="11551"/>
                    <a:pt x="42395" y="9971"/>
                    <a:pt x="40880" y="8611"/>
                  </a:cubicBezTo>
                  <a:cubicBezTo>
                    <a:pt x="37804" y="5847"/>
                    <a:pt x="34266" y="3844"/>
                    <a:pt x="30471" y="2267"/>
                  </a:cubicBezTo>
                  <a:cubicBezTo>
                    <a:pt x="28321" y="1374"/>
                    <a:pt x="26158" y="438"/>
                    <a:pt x="23820" y="228"/>
                  </a:cubicBezTo>
                  <a:cubicBezTo>
                    <a:pt x="21675" y="36"/>
                    <a:pt x="19498" y="127"/>
                    <a:pt x="17344" y="8"/>
                  </a:cubicBezTo>
                  <a:cubicBezTo>
                    <a:pt x="17252" y="3"/>
                    <a:pt x="17161" y="0"/>
                    <a:pt x="17070" y="0"/>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3" name="Google Shape;1373;p43"/>
            <p:cNvSpPr/>
            <p:nvPr/>
          </p:nvSpPr>
          <p:spPr>
            <a:xfrm>
              <a:off x="6334777" y="1096523"/>
              <a:ext cx="705378" cy="310085"/>
            </a:xfrm>
            <a:custGeom>
              <a:avLst/>
              <a:gdLst/>
              <a:ahLst/>
              <a:cxnLst/>
              <a:rect l="l" t="t" r="r" b="b"/>
              <a:pathLst>
                <a:path w="17550" h="7715" extrusionOk="0">
                  <a:moveTo>
                    <a:pt x="17385" y="1"/>
                  </a:moveTo>
                  <a:lnTo>
                    <a:pt x="17385" y="1"/>
                  </a:lnTo>
                  <a:cubicBezTo>
                    <a:pt x="17267" y="138"/>
                    <a:pt x="17183" y="249"/>
                    <a:pt x="17092" y="349"/>
                  </a:cubicBezTo>
                  <a:cubicBezTo>
                    <a:pt x="16246" y="1284"/>
                    <a:pt x="15088" y="2000"/>
                    <a:pt x="13745" y="2000"/>
                  </a:cubicBezTo>
                  <a:cubicBezTo>
                    <a:pt x="13220" y="2000"/>
                    <a:pt x="12666" y="1890"/>
                    <a:pt x="12092" y="1642"/>
                  </a:cubicBezTo>
                  <a:cubicBezTo>
                    <a:pt x="11679" y="1459"/>
                    <a:pt x="11221" y="1371"/>
                    <a:pt x="10780" y="1261"/>
                  </a:cubicBezTo>
                  <a:cubicBezTo>
                    <a:pt x="10666" y="1233"/>
                    <a:pt x="10557" y="1219"/>
                    <a:pt x="10452" y="1219"/>
                  </a:cubicBezTo>
                  <a:cubicBezTo>
                    <a:pt x="10086" y="1219"/>
                    <a:pt x="9781" y="1393"/>
                    <a:pt x="9524" y="1724"/>
                  </a:cubicBezTo>
                  <a:cubicBezTo>
                    <a:pt x="9288" y="2027"/>
                    <a:pt x="9032" y="2311"/>
                    <a:pt x="8754" y="2576"/>
                  </a:cubicBezTo>
                  <a:cubicBezTo>
                    <a:pt x="7891" y="3401"/>
                    <a:pt x="6926" y="3878"/>
                    <a:pt x="5808" y="3878"/>
                  </a:cubicBezTo>
                  <a:cubicBezTo>
                    <a:pt x="5496" y="3878"/>
                    <a:pt x="5172" y="3841"/>
                    <a:pt x="4835" y="3764"/>
                  </a:cubicBezTo>
                  <a:cubicBezTo>
                    <a:pt x="4359" y="3653"/>
                    <a:pt x="3855" y="3636"/>
                    <a:pt x="3365" y="3617"/>
                  </a:cubicBezTo>
                  <a:cubicBezTo>
                    <a:pt x="3339" y="3616"/>
                    <a:pt x="3314" y="3616"/>
                    <a:pt x="3289" y="3616"/>
                  </a:cubicBezTo>
                  <a:cubicBezTo>
                    <a:pt x="2668" y="3616"/>
                    <a:pt x="2160" y="3891"/>
                    <a:pt x="1848" y="4438"/>
                  </a:cubicBezTo>
                  <a:cubicBezTo>
                    <a:pt x="1486" y="5070"/>
                    <a:pt x="1146" y="5725"/>
                    <a:pt x="862" y="6395"/>
                  </a:cubicBezTo>
                  <a:cubicBezTo>
                    <a:pt x="647" y="6917"/>
                    <a:pt x="358" y="7325"/>
                    <a:pt x="1" y="7637"/>
                  </a:cubicBezTo>
                  <a:lnTo>
                    <a:pt x="693" y="7715"/>
                  </a:lnTo>
                  <a:cubicBezTo>
                    <a:pt x="1141" y="7284"/>
                    <a:pt x="1705" y="6867"/>
                    <a:pt x="2292" y="6707"/>
                  </a:cubicBezTo>
                  <a:cubicBezTo>
                    <a:pt x="4387" y="6124"/>
                    <a:pt x="6495" y="5542"/>
                    <a:pt x="8631" y="5176"/>
                  </a:cubicBezTo>
                  <a:cubicBezTo>
                    <a:pt x="11037" y="4763"/>
                    <a:pt x="13348" y="4122"/>
                    <a:pt x="15552" y="3108"/>
                  </a:cubicBezTo>
                  <a:cubicBezTo>
                    <a:pt x="16996" y="2444"/>
                    <a:pt x="17550" y="1472"/>
                    <a:pt x="17385"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4" name="Google Shape;1374;p43"/>
            <p:cNvSpPr/>
            <p:nvPr/>
          </p:nvSpPr>
          <p:spPr>
            <a:xfrm>
              <a:off x="6089921" y="969031"/>
              <a:ext cx="950472" cy="535244"/>
            </a:xfrm>
            <a:custGeom>
              <a:avLst/>
              <a:gdLst/>
              <a:ahLst/>
              <a:cxnLst/>
              <a:rect l="l" t="t" r="r" b="b"/>
              <a:pathLst>
                <a:path w="23648" h="13317" extrusionOk="0">
                  <a:moveTo>
                    <a:pt x="23290" y="1"/>
                  </a:moveTo>
                  <a:cubicBezTo>
                    <a:pt x="22680" y="432"/>
                    <a:pt x="22166" y="908"/>
                    <a:pt x="21557" y="1202"/>
                  </a:cubicBezTo>
                  <a:cubicBezTo>
                    <a:pt x="20921" y="1509"/>
                    <a:pt x="20238" y="1631"/>
                    <a:pt x="19544" y="1631"/>
                  </a:cubicBezTo>
                  <a:cubicBezTo>
                    <a:pt x="19213" y="1631"/>
                    <a:pt x="18879" y="1604"/>
                    <a:pt x="18546" y="1555"/>
                  </a:cubicBezTo>
                  <a:cubicBezTo>
                    <a:pt x="17730" y="1431"/>
                    <a:pt x="16923" y="1248"/>
                    <a:pt x="16112" y="1115"/>
                  </a:cubicBezTo>
                  <a:cubicBezTo>
                    <a:pt x="15800" y="1065"/>
                    <a:pt x="15496" y="1033"/>
                    <a:pt x="15203" y="1033"/>
                  </a:cubicBezTo>
                  <a:cubicBezTo>
                    <a:pt x="14377" y="1033"/>
                    <a:pt x="13631" y="1284"/>
                    <a:pt x="12995" y="2073"/>
                  </a:cubicBezTo>
                  <a:cubicBezTo>
                    <a:pt x="12477" y="2710"/>
                    <a:pt x="11758" y="3219"/>
                    <a:pt x="11051" y="3659"/>
                  </a:cubicBezTo>
                  <a:cubicBezTo>
                    <a:pt x="10358" y="4087"/>
                    <a:pt x="9578" y="4179"/>
                    <a:pt x="8785" y="4179"/>
                  </a:cubicBezTo>
                  <a:cubicBezTo>
                    <a:pt x="8525" y="4179"/>
                    <a:pt x="8264" y="4169"/>
                    <a:pt x="8003" y="4158"/>
                  </a:cubicBezTo>
                  <a:cubicBezTo>
                    <a:pt x="7675" y="4145"/>
                    <a:pt x="7403" y="4134"/>
                    <a:pt x="7175" y="4134"/>
                  </a:cubicBezTo>
                  <a:cubicBezTo>
                    <a:pt x="6100" y="4134"/>
                    <a:pt x="5994" y="4381"/>
                    <a:pt x="5620" y="5858"/>
                  </a:cubicBezTo>
                  <a:cubicBezTo>
                    <a:pt x="5308" y="7092"/>
                    <a:pt x="4530" y="7807"/>
                    <a:pt x="3470" y="8320"/>
                  </a:cubicBezTo>
                  <a:cubicBezTo>
                    <a:pt x="3173" y="8463"/>
                    <a:pt x="2856" y="8558"/>
                    <a:pt x="2549" y="8682"/>
                  </a:cubicBezTo>
                  <a:cubicBezTo>
                    <a:pt x="2141" y="8847"/>
                    <a:pt x="1720" y="8989"/>
                    <a:pt x="1335" y="9191"/>
                  </a:cubicBezTo>
                  <a:cubicBezTo>
                    <a:pt x="523" y="9617"/>
                    <a:pt x="1" y="11056"/>
                    <a:pt x="395" y="11863"/>
                  </a:cubicBezTo>
                  <a:cubicBezTo>
                    <a:pt x="634" y="12349"/>
                    <a:pt x="981" y="12780"/>
                    <a:pt x="1330" y="13316"/>
                  </a:cubicBezTo>
                  <a:cubicBezTo>
                    <a:pt x="1839" y="11877"/>
                    <a:pt x="2658" y="10937"/>
                    <a:pt x="4167" y="10786"/>
                  </a:cubicBezTo>
                  <a:cubicBezTo>
                    <a:pt x="5212" y="10685"/>
                    <a:pt x="5849" y="10104"/>
                    <a:pt x="6253" y="9155"/>
                  </a:cubicBezTo>
                  <a:cubicBezTo>
                    <a:pt x="6560" y="8431"/>
                    <a:pt x="6922" y="7732"/>
                    <a:pt x="7334" y="7064"/>
                  </a:cubicBezTo>
                  <a:cubicBezTo>
                    <a:pt x="7762" y="6373"/>
                    <a:pt x="8429" y="6006"/>
                    <a:pt x="9255" y="6006"/>
                  </a:cubicBezTo>
                  <a:cubicBezTo>
                    <a:pt x="9261" y="6006"/>
                    <a:pt x="9267" y="6006"/>
                    <a:pt x="9273" y="6006"/>
                  </a:cubicBezTo>
                  <a:cubicBezTo>
                    <a:pt x="9337" y="6007"/>
                    <a:pt x="9401" y="6007"/>
                    <a:pt x="9464" y="6007"/>
                  </a:cubicBezTo>
                  <a:cubicBezTo>
                    <a:pt x="9496" y="6007"/>
                    <a:pt x="9528" y="6007"/>
                    <a:pt x="9560" y="6007"/>
                  </a:cubicBezTo>
                  <a:cubicBezTo>
                    <a:pt x="9944" y="6007"/>
                    <a:pt x="10331" y="6010"/>
                    <a:pt x="10694" y="6101"/>
                  </a:cubicBezTo>
                  <a:cubicBezTo>
                    <a:pt x="11071" y="6199"/>
                    <a:pt x="11429" y="6246"/>
                    <a:pt x="11768" y="6246"/>
                  </a:cubicBezTo>
                  <a:cubicBezTo>
                    <a:pt x="13032" y="6246"/>
                    <a:pt x="14043" y="5595"/>
                    <a:pt x="14874" y="4511"/>
                  </a:cubicBezTo>
                  <a:cubicBezTo>
                    <a:pt x="15361" y="3872"/>
                    <a:pt x="15930" y="3585"/>
                    <a:pt x="16597" y="3585"/>
                  </a:cubicBezTo>
                  <a:cubicBezTo>
                    <a:pt x="16834" y="3585"/>
                    <a:pt x="17083" y="3621"/>
                    <a:pt x="17345" y="3691"/>
                  </a:cubicBezTo>
                  <a:cubicBezTo>
                    <a:pt x="17665" y="3778"/>
                    <a:pt x="17986" y="3856"/>
                    <a:pt x="18289" y="3989"/>
                  </a:cubicBezTo>
                  <a:cubicBezTo>
                    <a:pt x="18849" y="4240"/>
                    <a:pt x="19372" y="4367"/>
                    <a:pt x="19875" y="4367"/>
                  </a:cubicBezTo>
                  <a:cubicBezTo>
                    <a:pt x="20850" y="4367"/>
                    <a:pt x="21745" y="3887"/>
                    <a:pt x="22661" y="2898"/>
                  </a:cubicBezTo>
                  <a:cubicBezTo>
                    <a:pt x="22928" y="2614"/>
                    <a:pt x="23248" y="2376"/>
                    <a:pt x="23647" y="2027"/>
                  </a:cubicBezTo>
                  <a:cubicBezTo>
                    <a:pt x="23537" y="1404"/>
                    <a:pt x="23404" y="651"/>
                    <a:pt x="23290"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5" name="Google Shape;1375;p43"/>
            <p:cNvSpPr/>
            <p:nvPr/>
          </p:nvSpPr>
          <p:spPr>
            <a:xfrm>
              <a:off x="6025090" y="887279"/>
              <a:ext cx="981220" cy="488942"/>
            </a:xfrm>
            <a:custGeom>
              <a:avLst/>
              <a:gdLst/>
              <a:ahLst/>
              <a:cxnLst/>
              <a:rect l="l" t="t" r="r" b="b"/>
              <a:pathLst>
                <a:path w="24413" h="12165" extrusionOk="0">
                  <a:moveTo>
                    <a:pt x="15355" y="1"/>
                  </a:moveTo>
                  <a:cubicBezTo>
                    <a:pt x="15061" y="1"/>
                    <a:pt x="14768" y="145"/>
                    <a:pt x="14393" y="443"/>
                  </a:cubicBezTo>
                  <a:cubicBezTo>
                    <a:pt x="13695" y="1003"/>
                    <a:pt x="13123" y="1709"/>
                    <a:pt x="12445" y="2291"/>
                  </a:cubicBezTo>
                  <a:cubicBezTo>
                    <a:pt x="10953" y="3586"/>
                    <a:pt x="10725" y="3893"/>
                    <a:pt x="9645" y="3893"/>
                  </a:cubicBezTo>
                  <a:cubicBezTo>
                    <a:pt x="9264" y="3893"/>
                    <a:pt x="8779" y="3855"/>
                    <a:pt x="8095" y="3809"/>
                  </a:cubicBezTo>
                  <a:cubicBezTo>
                    <a:pt x="7926" y="3798"/>
                    <a:pt x="7766" y="3792"/>
                    <a:pt x="7614" y="3792"/>
                  </a:cubicBezTo>
                  <a:cubicBezTo>
                    <a:pt x="5784" y="3792"/>
                    <a:pt x="5087" y="4585"/>
                    <a:pt x="4799" y="6261"/>
                  </a:cubicBezTo>
                  <a:cubicBezTo>
                    <a:pt x="4557" y="7654"/>
                    <a:pt x="4378" y="7764"/>
                    <a:pt x="3002" y="8052"/>
                  </a:cubicBezTo>
                  <a:cubicBezTo>
                    <a:pt x="1224" y="8428"/>
                    <a:pt x="0" y="10486"/>
                    <a:pt x="1229" y="12164"/>
                  </a:cubicBezTo>
                  <a:cubicBezTo>
                    <a:pt x="1476" y="11228"/>
                    <a:pt x="2118" y="10665"/>
                    <a:pt x="2961" y="10303"/>
                  </a:cubicBezTo>
                  <a:cubicBezTo>
                    <a:pt x="3465" y="10088"/>
                    <a:pt x="3988" y="9909"/>
                    <a:pt x="4492" y="9693"/>
                  </a:cubicBezTo>
                  <a:cubicBezTo>
                    <a:pt x="5495" y="9267"/>
                    <a:pt x="6307" y="8672"/>
                    <a:pt x="6495" y="7494"/>
                  </a:cubicBezTo>
                  <a:cubicBezTo>
                    <a:pt x="6545" y="7191"/>
                    <a:pt x="6698" y="6902"/>
                    <a:pt x="6793" y="6609"/>
                  </a:cubicBezTo>
                  <a:cubicBezTo>
                    <a:pt x="7074" y="5749"/>
                    <a:pt x="7680" y="5367"/>
                    <a:pt x="8552" y="5367"/>
                  </a:cubicBezTo>
                  <a:cubicBezTo>
                    <a:pt x="8563" y="5367"/>
                    <a:pt x="8574" y="5367"/>
                    <a:pt x="8585" y="5367"/>
                  </a:cubicBezTo>
                  <a:cubicBezTo>
                    <a:pt x="8767" y="5370"/>
                    <a:pt x="8949" y="5392"/>
                    <a:pt x="9128" y="5392"/>
                  </a:cubicBezTo>
                  <a:cubicBezTo>
                    <a:pt x="9184" y="5392"/>
                    <a:pt x="9240" y="5390"/>
                    <a:pt x="9296" y="5385"/>
                  </a:cubicBezTo>
                  <a:cubicBezTo>
                    <a:pt x="10184" y="5307"/>
                    <a:pt x="11088" y="5297"/>
                    <a:pt x="11949" y="5105"/>
                  </a:cubicBezTo>
                  <a:cubicBezTo>
                    <a:pt x="12940" y="4881"/>
                    <a:pt x="13590" y="4075"/>
                    <a:pt x="14223" y="3350"/>
                  </a:cubicBezTo>
                  <a:cubicBezTo>
                    <a:pt x="14920" y="2559"/>
                    <a:pt x="15745" y="2245"/>
                    <a:pt x="16674" y="2245"/>
                  </a:cubicBezTo>
                  <a:cubicBezTo>
                    <a:pt x="16874" y="2245"/>
                    <a:pt x="17080" y="2260"/>
                    <a:pt x="17290" y="2287"/>
                  </a:cubicBezTo>
                  <a:cubicBezTo>
                    <a:pt x="18435" y="2434"/>
                    <a:pt x="19563" y="2718"/>
                    <a:pt x="20708" y="2801"/>
                  </a:cubicBezTo>
                  <a:cubicBezTo>
                    <a:pt x="20901" y="2815"/>
                    <a:pt x="21093" y="2823"/>
                    <a:pt x="21283" y="2823"/>
                  </a:cubicBezTo>
                  <a:cubicBezTo>
                    <a:pt x="22421" y="2823"/>
                    <a:pt x="23484" y="2524"/>
                    <a:pt x="24210" y="1448"/>
                  </a:cubicBezTo>
                  <a:cubicBezTo>
                    <a:pt x="24330" y="1279"/>
                    <a:pt x="24412" y="967"/>
                    <a:pt x="24339" y="798"/>
                  </a:cubicBezTo>
                  <a:cubicBezTo>
                    <a:pt x="24222" y="534"/>
                    <a:pt x="24006" y="326"/>
                    <a:pt x="23704" y="326"/>
                  </a:cubicBezTo>
                  <a:cubicBezTo>
                    <a:pt x="23638" y="326"/>
                    <a:pt x="23569" y="336"/>
                    <a:pt x="23495" y="357"/>
                  </a:cubicBezTo>
                  <a:cubicBezTo>
                    <a:pt x="23234" y="430"/>
                    <a:pt x="22982" y="544"/>
                    <a:pt x="22716" y="622"/>
                  </a:cubicBezTo>
                  <a:cubicBezTo>
                    <a:pt x="21661" y="925"/>
                    <a:pt x="20617" y="1265"/>
                    <a:pt x="19549" y="1498"/>
                  </a:cubicBezTo>
                  <a:cubicBezTo>
                    <a:pt x="19337" y="1545"/>
                    <a:pt x="19132" y="1566"/>
                    <a:pt x="18933" y="1566"/>
                  </a:cubicBezTo>
                  <a:cubicBezTo>
                    <a:pt x="17972" y="1566"/>
                    <a:pt x="17154" y="1058"/>
                    <a:pt x="16368" y="462"/>
                  </a:cubicBezTo>
                  <a:cubicBezTo>
                    <a:pt x="15968" y="158"/>
                    <a:pt x="15661" y="1"/>
                    <a:pt x="15355"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6" name="Google Shape;1376;p43"/>
            <p:cNvSpPr/>
            <p:nvPr/>
          </p:nvSpPr>
          <p:spPr>
            <a:xfrm>
              <a:off x="6866610" y="1580767"/>
              <a:ext cx="121462" cy="137941"/>
            </a:xfrm>
            <a:custGeom>
              <a:avLst/>
              <a:gdLst/>
              <a:ahLst/>
              <a:cxnLst/>
              <a:rect l="l" t="t" r="r" b="b"/>
              <a:pathLst>
                <a:path w="3022" h="3432" extrusionOk="0">
                  <a:moveTo>
                    <a:pt x="1470" y="0"/>
                  </a:moveTo>
                  <a:cubicBezTo>
                    <a:pt x="1271" y="0"/>
                    <a:pt x="1075" y="62"/>
                    <a:pt x="894" y="236"/>
                  </a:cubicBezTo>
                  <a:cubicBezTo>
                    <a:pt x="345" y="778"/>
                    <a:pt x="1" y="1437"/>
                    <a:pt x="28" y="2235"/>
                  </a:cubicBezTo>
                  <a:cubicBezTo>
                    <a:pt x="52" y="2950"/>
                    <a:pt x="571" y="3432"/>
                    <a:pt x="1235" y="3432"/>
                  </a:cubicBezTo>
                  <a:cubicBezTo>
                    <a:pt x="1332" y="3432"/>
                    <a:pt x="1433" y="3421"/>
                    <a:pt x="1536" y="3399"/>
                  </a:cubicBezTo>
                  <a:cubicBezTo>
                    <a:pt x="2380" y="3225"/>
                    <a:pt x="3012" y="2419"/>
                    <a:pt x="3012" y="1529"/>
                  </a:cubicBezTo>
                  <a:cubicBezTo>
                    <a:pt x="3021" y="934"/>
                    <a:pt x="2811" y="438"/>
                    <a:pt x="2237" y="204"/>
                  </a:cubicBezTo>
                  <a:cubicBezTo>
                    <a:pt x="1992" y="104"/>
                    <a:pt x="1728" y="0"/>
                    <a:pt x="1470" y="0"/>
                  </a:cubicBezTo>
                  <a:close/>
                </a:path>
              </a:pathLst>
            </a:custGeom>
            <a:solidFill>
              <a:srgbClr val="FEB8B3"/>
            </a:solidFill>
            <a:ln>
              <a:noFill/>
            </a:ln>
          </p:spPr>
          <p:txBody>
            <a:bodyPr spcFirstLastPara="1" wrap="square" lIns="121900" tIns="121900" rIns="121900" bIns="121900" anchor="ctr" anchorCtr="0">
              <a:noAutofit/>
            </a:bodyPr>
            <a:lstStyle/>
            <a:p>
              <a:endParaRPr sz="2400"/>
            </a:p>
          </p:txBody>
        </p:sp>
        <p:sp>
          <p:nvSpPr>
            <p:cNvPr id="1377" name="Google Shape;1377;p43"/>
            <p:cNvSpPr/>
            <p:nvPr/>
          </p:nvSpPr>
          <p:spPr>
            <a:xfrm>
              <a:off x="5287268" y="3041054"/>
              <a:ext cx="1673294" cy="1500064"/>
            </a:xfrm>
            <a:custGeom>
              <a:avLst/>
              <a:gdLst/>
              <a:ahLst/>
              <a:cxnLst/>
              <a:rect l="l" t="t" r="r" b="b"/>
              <a:pathLst>
                <a:path w="41632" h="37322" extrusionOk="0">
                  <a:moveTo>
                    <a:pt x="6770" y="5302"/>
                  </a:moveTo>
                  <a:cubicBezTo>
                    <a:pt x="6864" y="5302"/>
                    <a:pt x="7000" y="5364"/>
                    <a:pt x="7045" y="5431"/>
                  </a:cubicBezTo>
                  <a:cubicBezTo>
                    <a:pt x="7095" y="5513"/>
                    <a:pt x="7085" y="5697"/>
                    <a:pt x="7026" y="5784"/>
                  </a:cubicBezTo>
                  <a:lnTo>
                    <a:pt x="7027" y="5784"/>
                  </a:lnTo>
                  <a:cubicBezTo>
                    <a:pt x="6158" y="6984"/>
                    <a:pt x="5285" y="8177"/>
                    <a:pt x="4408" y="9364"/>
                  </a:cubicBezTo>
                  <a:cubicBezTo>
                    <a:pt x="4363" y="9428"/>
                    <a:pt x="4275" y="9465"/>
                    <a:pt x="4207" y="9515"/>
                  </a:cubicBezTo>
                  <a:lnTo>
                    <a:pt x="4056" y="9460"/>
                  </a:lnTo>
                  <a:cubicBezTo>
                    <a:pt x="4144" y="9066"/>
                    <a:pt x="4148" y="8630"/>
                    <a:pt x="4336" y="8296"/>
                  </a:cubicBezTo>
                  <a:cubicBezTo>
                    <a:pt x="4817" y="7420"/>
                    <a:pt x="5347" y="6574"/>
                    <a:pt x="5922" y="5757"/>
                  </a:cubicBezTo>
                  <a:cubicBezTo>
                    <a:pt x="6078" y="5527"/>
                    <a:pt x="6435" y="5426"/>
                    <a:pt x="6715" y="5312"/>
                  </a:cubicBezTo>
                  <a:cubicBezTo>
                    <a:pt x="6730" y="5305"/>
                    <a:pt x="6749" y="5302"/>
                    <a:pt x="6770" y="5302"/>
                  </a:cubicBezTo>
                  <a:close/>
                  <a:moveTo>
                    <a:pt x="6657" y="8539"/>
                  </a:moveTo>
                  <a:cubicBezTo>
                    <a:pt x="6676" y="8539"/>
                    <a:pt x="6694" y="8542"/>
                    <a:pt x="6710" y="8548"/>
                  </a:cubicBezTo>
                  <a:cubicBezTo>
                    <a:pt x="6797" y="8580"/>
                    <a:pt x="6885" y="8787"/>
                    <a:pt x="6866" y="8897"/>
                  </a:cubicBezTo>
                  <a:cubicBezTo>
                    <a:pt x="6779" y="9343"/>
                    <a:pt x="6669" y="9785"/>
                    <a:pt x="6536" y="10221"/>
                  </a:cubicBezTo>
                  <a:cubicBezTo>
                    <a:pt x="6138" y="11504"/>
                    <a:pt x="5821" y="12787"/>
                    <a:pt x="6073" y="14148"/>
                  </a:cubicBezTo>
                  <a:cubicBezTo>
                    <a:pt x="6092" y="14236"/>
                    <a:pt x="6023" y="14341"/>
                    <a:pt x="5995" y="14437"/>
                  </a:cubicBezTo>
                  <a:cubicBezTo>
                    <a:pt x="5922" y="14451"/>
                    <a:pt x="5849" y="14470"/>
                    <a:pt x="5776" y="14483"/>
                  </a:cubicBezTo>
                  <a:cubicBezTo>
                    <a:pt x="5593" y="13969"/>
                    <a:pt x="5312" y="13466"/>
                    <a:pt x="5244" y="12938"/>
                  </a:cubicBezTo>
                  <a:cubicBezTo>
                    <a:pt x="5056" y="11508"/>
                    <a:pt x="5514" y="10198"/>
                    <a:pt x="6138" y="8937"/>
                  </a:cubicBezTo>
                  <a:cubicBezTo>
                    <a:pt x="6187" y="8841"/>
                    <a:pt x="6242" y="8726"/>
                    <a:pt x="6330" y="8671"/>
                  </a:cubicBezTo>
                  <a:cubicBezTo>
                    <a:pt x="6425" y="8610"/>
                    <a:pt x="6557" y="8539"/>
                    <a:pt x="6657" y="8539"/>
                  </a:cubicBezTo>
                  <a:close/>
                  <a:moveTo>
                    <a:pt x="3915" y="11449"/>
                  </a:moveTo>
                  <a:cubicBezTo>
                    <a:pt x="3974" y="11683"/>
                    <a:pt x="4098" y="11921"/>
                    <a:pt x="4079" y="12145"/>
                  </a:cubicBezTo>
                  <a:lnTo>
                    <a:pt x="4080" y="12147"/>
                  </a:lnTo>
                  <a:cubicBezTo>
                    <a:pt x="3997" y="13489"/>
                    <a:pt x="3883" y="14832"/>
                    <a:pt x="3776" y="16174"/>
                  </a:cubicBezTo>
                  <a:cubicBezTo>
                    <a:pt x="3754" y="16445"/>
                    <a:pt x="3713" y="16710"/>
                    <a:pt x="3681" y="16981"/>
                  </a:cubicBezTo>
                  <a:cubicBezTo>
                    <a:pt x="3616" y="17009"/>
                    <a:pt x="3557" y="17036"/>
                    <a:pt x="3493" y="17064"/>
                  </a:cubicBezTo>
                  <a:cubicBezTo>
                    <a:pt x="3342" y="16839"/>
                    <a:pt x="3107" y="16637"/>
                    <a:pt x="3052" y="16390"/>
                  </a:cubicBezTo>
                  <a:cubicBezTo>
                    <a:pt x="2714" y="14813"/>
                    <a:pt x="2888" y="13269"/>
                    <a:pt x="3479" y="11775"/>
                  </a:cubicBezTo>
                  <a:cubicBezTo>
                    <a:pt x="3534" y="11632"/>
                    <a:pt x="3764" y="11554"/>
                    <a:pt x="3915" y="11449"/>
                  </a:cubicBezTo>
                  <a:close/>
                  <a:moveTo>
                    <a:pt x="34652" y="22871"/>
                  </a:moveTo>
                  <a:lnTo>
                    <a:pt x="34858" y="22953"/>
                  </a:lnTo>
                  <a:lnTo>
                    <a:pt x="34858" y="22955"/>
                  </a:lnTo>
                  <a:cubicBezTo>
                    <a:pt x="34546" y="23866"/>
                    <a:pt x="34248" y="24787"/>
                    <a:pt x="33904" y="25690"/>
                  </a:cubicBezTo>
                  <a:cubicBezTo>
                    <a:pt x="33853" y="25818"/>
                    <a:pt x="33592" y="25911"/>
                    <a:pt x="33418" y="25934"/>
                  </a:cubicBezTo>
                  <a:cubicBezTo>
                    <a:pt x="33417" y="25934"/>
                    <a:pt x="33415" y="25934"/>
                    <a:pt x="33414" y="25934"/>
                  </a:cubicBezTo>
                  <a:cubicBezTo>
                    <a:pt x="33339" y="25934"/>
                    <a:pt x="33153" y="25693"/>
                    <a:pt x="33171" y="25599"/>
                  </a:cubicBezTo>
                  <a:cubicBezTo>
                    <a:pt x="33377" y="24531"/>
                    <a:pt x="33776" y="23563"/>
                    <a:pt x="34652" y="22871"/>
                  </a:cubicBezTo>
                  <a:close/>
                  <a:moveTo>
                    <a:pt x="37801" y="22793"/>
                  </a:moveTo>
                  <a:lnTo>
                    <a:pt x="37801" y="22793"/>
                  </a:lnTo>
                  <a:cubicBezTo>
                    <a:pt x="37641" y="23976"/>
                    <a:pt x="37374" y="25094"/>
                    <a:pt x="36540" y="25975"/>
                  </a:cubicBezTo>
                  <a:cubicBezTo>
                    <a:pt x="36430" y="26089"/>
                    <a:pt x="36192" y="26089"/>
                    <a:pt x="36013" y="26140"/>
                  </a:cubicBezTo>
                  <a:cubicBezTo>
                    <a:pt x="35985" y="25988"/>
                    <a:pt x="35880" y="25791"/>
                    <a:pt x="35939" y="25690"/>
                  </a:cubicBezTo>
                  <a:cubicBezTo>
                    <a:pt x="36457" y="24777"/>
                    <a:pt x="37003" y="23879"/>
                    <a:pt x="37548" y="22981"/>
                  </a:cubicBezTo>
                  <a:cubicBezTo>
                    <a:pt x="37599" y="22899"/>
                    <a:pt x="37713" y="22858"/>
                    <a:pt x="37801" y="22793"/>
                  </a:cubicBezTo>
                  <a:close/>
                  <a:moveTo>
                    <a:pt x="34776" y="28921"/>
                  </a:moveTo>
                  <a:cubicBezTo>
                    <a:pt x="34804" y="28921"/>
                    <a:pt x="34847" y="28933"/>
                    <a:pt x="34923" y="28940"/>
                  </a:cubicBezTo>
                  <a:cubicBezTo>
                    <a:pt x="34894" y="29096"/>
                    <a:pt x="34908" y="29270"/>
                    <a:pt x="34835" y="29394"/>
                  </a:cubicBezTo>
                  <a:cubicBezTo>
                    <a:pt x="34418" y="30141"/>
                    <a:pt x="34001" y="30883"/>
                    <a:pt x="33543" y="31603"/>
                  </a:cubicBezTo>
                  <a:cubicBezTo>
                    <a:pt x="33432" y="31777"/>
                    <a:pt x="33171" y="31906"/>
                    <a:pt x="32956" y="31956"/>
                  </a:cubicBezTo>
                  <a:cubicBezTo>
                    <a:pt x="32928" y="31963"/>
                    <a:pt x="32900" y="31966"/>
                    <a:pt x="32873" y="31966"/>
                  </a:cubicBezTo>
                  <a:cubicBezTo>
                    <a:pt x="32651" y="31966"/>
                    <a:pt x="32473" y="31763"/>
                    <a:pt x="32617" y="31571"/>
                  </a:cubicBezTo>
                  <a:cubicBezTo>
                    <a:pt x="33299" y="30667"/>
                    <a:pt x="33676" y="29508"/>
                    <a:pt x="34753" y="28926"/>
                  </a:cubicBezTo>
                  <a:cubicBezTo>
                    <a:pt x="34759" y="28922"/>
                    <a:pt x="34767" y="28921"/>
                    <a:pt x="34776" y="28921"/>
                  </a:cubicBezTo>
                  <a:close/>
                  <a:moveTo>
                    <a:pt x="13226" y="0"/>
                  </a:moveTo>
                  <a:cubicBezTo>
                    <a:pt x="12865" y="0"/>
                    <a:pt x="12500" y="17"/>
                    <a:pt x="12133" y="45"/>
                  </a:cubicBezTo>
                  <a:cubicBezTo>
                    <a:pt x="10721" y="151"/>
                    <a:pt x="9497" y="798"/>
                    <a:pt x="8282" y="1430"/>
                  </a:cubicBezTo>
                  <a:cubicBezTo>
                    <a:pt x="5821" y="2708"/>
                    <a:pt x="3782" y="4446"/>
                    <a:pt x="2535" y="6972"/>
                  </a:cubicBezTo>
                  <a:cubicBezTo>
                    <a:pt x="2068" y="7921"/>
                    <a:pt x="1710" y="8928"/>
                    <a:pt x="1343" y="9923"/>
                  </a:cubicBezTo>
                  <a:cubicBezTo>
                    <a:pt x="0" y="13604"/>
                    <a:pt x="793" y="17073"/>
                    <a:pt x="2627" y="20319"/>
                  </a:cubicBezTo>
                  <a:cubicBezTo>
                    <a:pt x="4162" y="23027"/>
                    <a:pt x="6458" y="25113"/>
                    <a:pt x="8906" y="27019"/>
                  </a:cubicBezTo>
                  <a:cubicBezTo>
                    <a:pt x="11738" y="29224"/>
                    <a:pt x="14828" y="31094"/>
                    <a:pt x="17417" y="33606"/>
                  </a:cubicBezTo>
                  <a:cubicBezTo>
                    <a:pt x="17472" y="33657"/>
                    <a:pt x="17541" y="33689"/>
                    <a:pt x="17592" y="33740"/>
                  </a:cubicBezTo>
                  <a:cubicBezTo>
                    <a:pt x="18210" y="34335"/>
                    <a:pt x="18825" y="34935"/>
                    <a:pt x="19443" y="35532"/>
                  </a:cubicBezTo>
                  <a:cubicBezTo>
                    <a:pt x="19801" y="35875"/>
                    <a:pt x="20131" y="36246"/>
                    <a:pt x="20520" y="36549"/>
                  </a:cubicBezTo>
                  <a:cubicBezTo>
                    <a:pt x="21139" y="37023"/>
                    <a:pt x="21867" y="37321"/>
                    <a:pt x="22584" y="37321"/>
                  </a:cubicBezTo>
                  <a:cubicBezTo>
                    <a:pt x="23434" y="37321"/>
                    <a:pt x="24269" y="36902"/>
                    <a:pt x="24893" y="35861"/>
                  </a:cubicBezTo>
                  <a:cubicBezTo>
                    <a:pt x="25163" y="35412"/>
                    <a:pt x="25630" y="35055"/>
                    <a:pt x="26076" y="34752"/>
                  </a:cubicBezTo>
                  <a:cubicBezTo>
                    <a:pt x="26291" y="34606"/>
                    <a:pt x="26490" y="34537"/>
                    <a:pt x="26680" y="34537"/>
                  </a:cubicBezTo>
                  <a:cubicBezTo>
                    <a:pt x="26966" y="34537"/>
                    <a:pt x="27229" y="34697"/>
                    <a:pt x="27483" y="34995"/>
                  </a:cubicBezTo>
                  <a:cubicBezTo>
                    <a:pt x="27671" y="35219"/>
                    <a:pt x="27817" y="35481"/>
                    <a:pt x="28009" y="35696"/>
                  </a:cubicBezTo>
                  <a:cubicBezTo>
                    <a:pt x="28239" y="35953"/>
                    <a:pt x="28464" y="36260"/>
                    <a:pt x="28756" y="36411"/>
                  </a:cubicBezTo>
                  <a:cubicBezTo>
                    <a:pt x="29679" y="36879"/>
                    <a:pt x="30674" y="37095"/>
                    <a:pt x="31718" y="37122"/>
                  </a:cubicBezTo>
                  <a:cubicBezTo>
                    <a:pt x="31745" y="37123"/>
                    <a:pt x="31772" y="37123"/>
                    <a:pt x="31798" y="37123"/>
                  </a:cubicBezTo>
                  <a:cubicBezTo>
                    <a:pt x="32941" y="37123"/>
                    <a:pt x="33517" y="36458"/>
                    <a:pt x="34023" y="35509"/>
                  </a:cubicBezTo>
                  <a:cubicBezTo>
                    <a:pt x="35083" y="33505"/>
                    <a:pt x="36219" y="31544"/>
                    <a:pt x="37356" y="29586"/>
                  </a:cubicBezTo>
                  <a:cubicBezTo>
                    <a:pt x="38264" y="28019"/>
                    <a:pt x="39235" y="26493"/>
                    <a:pt x="40147" y="24930"/>
                  </a:cubicBezTo>
                  <a:cubicBezTo>
                    <a:pt x="40473" y="24379"/>
                    <a:pt x="40596" y="23664"/>
                    <a:pt x="41023" y="23233"/>
                  </a:cubicBezTo>
                  <a:cubicBezTo>
                    <a:pt x="41527" y="22720"/>
                    <a:pt x="41454" y="22139"/>
                    <a:pt x="41632" y="21592"/>
                  </a:cubicBezTo>
                  <a:cubicBezTo>
                    <a:pt x="41252" y="21428"/>
                    <a:pt x="40904" y="21308"/>
                    <a:pt x="40591" y="21125"/>
                  </a:cubicBezTo>
                  <a:cubicBezTo>
                    <a:pt x="40444" y="21038"/>
                    <a:pt x="40289" y="20822"/>
                    <a:pt x="40280" y="20662"/>
                  </a:cubicBezTo>
                  <a:cubicBezTo>
                    <a:pt x="40256" y="20218"/>
                    <a:pt x="40334" y="19773"/>
                    <a:pt x="40330" y="19329"/>
                  </a:cubicBezTo>
                  <a:cubicBezTo>
                    <a:pt x="40294" y="15807"/>
                    <a:pt x="40258" y="12288"/>
                    <a:pt x="40220" y="8773"/>
                  </a:cubicBezTo>
                  <a:cubicBezTo>
                    <a:pt x="40220" y="8571"/>
                    <a:pt x="40220" y="8350"/>
                    <a:pt x="40303" y="8182"/>
                  </a:cubicBezTo>
                  <a:cubicBezTo>
                    <a:pt x="40350" y="8072"/>
                    <a:pt x="40464" y="7948"/>
                    <a:pt x="40569" y="7888"/>
                  </a:cubicBezTo>
                  <a:lnTo>
                    <a:pt x="40504" y="7595"/>
                  </a:lnTo>
                  <a:cubicBezTo>
                    <a:pt x="40036" y="7688"/>
                    <a:pt x="39566" y="7774"/>
                    <a:pt x="39097" y="7774"/>
                  </a:cubicBezTo>
                  <a:cubicBezTo>
                    <a:pt x="39062" y="7774"/>
                    <a:pt x="39027" y="7773"/>
                    <a:pt x="38992" y="7772"/>
                  </a:cubicBezTo>
                  <a:cubicBezTo>
                    <a:pt x="35862" y="7704"/>
                    <a:pt x="32721" y="7713"/>
                    <a:pt x="29605" y="7443"/>
                  </a:cubicBezTo>
                  <a:cubicBezTo>
                    <a:pt x="26131" y="7145"/>
                    <a:pt x="22977" y="5931"/>
                    <a:pt x="20548" y="3262"/>
                  </a:cubicBezTo>
                  <a:cubicBezTo>
                    <a:pt x="20489" y="3194"/>
                    <a:pt x="20411" y="3140"/>
                    <a:pt x="20333" y="3093"/>
                  </a:cubicBezTo>
                  <a:cubicBezTo>
                    <a:pt x="19246" y="2383"/>
                    <a:pt x="18164" y="1663"/>
                    <a:pt x="17064" y="980"/>
                  </a:cubicBezTo>
                  <a:cubicBezTo>
                    <a:pt x="15869" y="233"/>
                    <a:pt x="14569" y="0"/>
                    <a:pt x="13226" y="0"/>
                  </a:cubicBezTo>
                  <a:close/>
                </a:path>
              </a:pathLst>
            </a:custGeom>
            <a:solidFill>
              <a:srgbClr val="FEB8B3"/>
            </a:solidFill>
            <a:ln>
              <a:noFill/>
            </a:ln>
          </p:spPr>
          <p:txBody>
            <a:bodyPr spcFirstLastPara="1" wrap="square" lIns="121900" tIns="121900" rIns="121900" bIns="121900" anchor="ctr" anchorCtr="0">
              <a:noAutofit/>
            </a:bodyPr>
            <a:lstStyle/>
            <a:p>
              <a:endParaRPr sz="2400"/>
            </a:p>
          </p:txBody>
        </p:sp>
        <p:sp>
          <p:nvSpPr>
            <p:cNvPr id="1378" name="Google Shape;1378;p43"/>
            <p:cNvSpPr/>
            <p:nvPr/>
          </p:nvSpPr>
          <p:spPr>
            <a:xfrm>
              <a:off x="6794785" y="1424939"/>
              <a:ext cx="81832" cy="122105"/>
            </a:xfrm>
            <a:custGeom>
              <a:avLst/>
              <a:gdLst/>
              <a:ahLst/>
              <a:cxnLst/>
              <a:rect l="l" t="t" r="r" b="b"/>
              <a:pathLst>
                <a:path w="2036" h="3038" extrusionOk="0">
                  <a:moveTo>
                    <a:pt x="720" y="0"/>
                  </a:moveTo>
                  <a:cubicBezTo>
                    <a:pt x="420" y="0"/>
                    <a:pt x="152" y="197"/>
                    <a:pt x="92" y="557"/>
                  </a:cubicBezTo>
                  <a:cubicBezTo>
                    <a:pt x="1" y="1079"/>
                    <a:pt x="18" y="1648"/>
                    <a:pt x="111" y="2171"/>
                  </a:cubicBezTo>
                  <a:cubicBezTo>
                    <a:pt x="213" y="2763"/>
                    <a:pt x="534" y="3038"/>
                    <a:pt x="1003" y="3038"/>
                  </a:cubicBezTo>
                  <a:cubicBezTo>
                    <a:pt x="1075" y="3038"/>
                    <a:pt x="1150" y="3031"/>
                    <a:pt x="1228" y="3019"/>
                  </a:cubicBezTo>
                  <a:cubicBezTo>
                    <a:pt x="1765" y="2931"/>
                    <a:pt x="2035" y="2550"/>
                    <a:pt x="2027" y="1735"/>
                  </a:cubicBezTo>
                  <a:cubicBezTo>
                    <a:pt x="2008" y="1217"/>
                    <a:pt x="1760" y="640"/>
                    <a:pt x="1242" y="204"/>
                  </a:cubicBezTo>
                  <a:cubicBezTo>
                    <a:pt x="1080" y="66"/>
                    <a:pt x="894" y="0"/>
                    <a:pt x="720"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79" name="Google Shape;1379;p43"/>
            <p:cNvSpPr/>
            <p:nvPr/>
          </p:nvSpPr>
          <p:spPr>
            <a:xfrm>
              <a:off x="6647558" y="1750461"/>
              <a:ext cx="175239" cy="120055"/>
            </a:xfrm>
            <a:custGeom>
              <a:avLst/>
              <a:gdLst/>
              <a:ahLst/>
              <a:cxnLst/>
              <a:rect l="l" t="t" r="r" b="b"/>
              <a:pathLst>
                <a:path w="4360" h="2987" extrusionOk="0">
                  <a:moveTo>
                    <a:pt x="3768" y="1"/>
                  </a:moveTo>
                  <a:cubicBezTo>
                    <a:pt x="3629" y="1"/>
                    <a:pt x="3428" y="148"/>
                    <a:pt x="3333" y="278"/>
                  </a:cubicBezTo>
                  <a:cubicBezTo>
                    <a:pt x="3223" y="429"/>
                    <a:pt x="3242" y="677"/>
                    <a:pt x="3141" y="841"/>
                  </a:cubicBezTo>
                  <a:cubicBezTo>
                    <a:pt x="2716" y="1542"/>
                    <a:pt x="2329" y="2027"/>
                    <a:pt x="1856" y="2027"/>
                  </a:cubicBezTo>
                  <a:cubicBezTo>
                    <a:pt x="1552" y="2027"/>
                    <a:pt x="1214" y="1828"/>
                    <a:pt x="808" y="1359"/>
                  </a:cubicBezTo>
                  <a:cubicBezTo>
                    <a:pt x="770" y="1317"/>
                    <a:pt x="739" y="1254"/>
                    <a:pt x="693" y="1239"/>
                  </a:cubicBezTo>
                  <a:cubicBezTo>
                    <a:pt x="501" y="1189"/>
                    <a:pt x="308" y="1153"/>
                    <a:pt x="110" y="1111"/>
                  </a:cubicBezTo>
                  <a:cubicBezTo>
                    <a:pt x="88" y="1294"/>
                    <a:pt x="0" y="1500"/>
                    <a:pt x="55" y="1657"/>
                  </a:cubicBezTo>
                  <a:cubicBezTo>
                    <a:pt x="294" y="2340"/>
                    <a:pt x="1262" y="2987"/>
                    <a:pt x="1990" y="2987"/>
                  </a:cubicBezTo>
                  <a:cubicBezTo>
                    <a:pt x="2958" y="2987"/>
                    <a:pt x="4359" y="1327"/>
                    <a:pt x="4159" y="396"/>
                  </a:cubicBezTo>
                  <a:cubicBezTo>
                    <a:pt x="4121" y="241"/>
                    <a:pt x="3934" y="25"/>
                    <a:pt x="3791" y="2"/>
                  </a:cubicBezTo>
                  <a:cubicBezTo>
                    <a:pt x="3784" y="1"/>
                    <a:pt x="3776" y="1"/>
                    <a:pt x="3768"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0" name="Google Shape;1380;p43"/>
            <p:cNvSpPr/>
            <p:nvPr/>
          </p:nvSpPr>
          <p:spPr>
            <a:xfrm>
              <a:off x="6729391" y="3957170"/>
              <a:ext cx="77210" cy="134484"/>
            </a:xfrm>
            <a:custGeom>
              <a:avLst/>
              <a:gdLst/>
              <a:ahLst/>
              <a:cxnLst/>
              <a:rect l="l" t="t" r="r" b="b"/>
              <a:pathLst>
                <a:path w="1921" h="3346" extrusionOk="0">
                  <a:moveTo>
                    <a:pt x="1921" y="0"/>
                  </a:moveTo>
                  <a:lnTo>
                    <a:pt x="1921" y="0"/>
                  </a:lnTo>
                  <a:cubicBezTo>
                    <a:pt x="1833" y="65"/>
                    <a:pt x="1719" y="107"/>
                    <a:pt x="1668" y="189"/>
                  </a:cubicBezTo>
                  <a:cubicBezTo>
                    <a:pt x="1123" y="1087"/>
                    <a:pt x="577" y="1986"/>
                    <a:pt x="59" y="2897"/>
                  </a:cubicBezTo>
                  <a:cubicBezTo>
                    <a:pt x="0" y="2998"/>
                    <a:pt x="105" y="3195"/>
                    <a:pt x="133" y="3346"/>
                  </a:cubicBezTo>
                  <a:cubicBezTo>
                    <a:pt x="312" y="3296"/>
                    <a:pt x="551" y="3296"/>
                    <a:pt x="660" y="3181"/>
                  </a:cubicBezTo>
                  <a:cubicBezTo>
                    <a:pt x="1494" y="2301"/>
                    <a:pt x="1761" y="1183"/>
                    <a:pt x="1921"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1" name="Google Shape;1381;p43"/>
            <p:cNvSpPr/>
            <p:nvPr/>
          </p:nvSpPr>
          <p:spPr>
            <a:xfrm>
              <a:off x="6685500" y="1586755"/>
              <a:ext cx="93448" cy="122105"/>
            </a:xfrm>
            <a:custGeom>
              <a:avLst/>
              <a:gdLst/>
              <a:ahLst/>
              <a:cxnLst/>
              <a:rect l="l" t="t" r="r" b="b"/>
              <a:pathLst>
                <a:path w="2325" h="3038" extrusionOk="0">
                  <a:moveTo>
                    <a:pt x="391" y="0"/>
                  </a:moveTo>
                  <a:cubicBezTo>
                    <a:pt x="369" y="0"/>
                    <a:pt x="349" y="2"/>
                    <a:pt x="331" y="5"/>
                  </a:cubicBezTo>
                  <a:cubicBezTo>
                    <a:pt x="211" y="28"/>
                    <a:pt x="47" y="146"/>
                    <a:pt x="24" y="247"/>
                  </a:cubicBezTo>
                  <a:cubicBezTo>
                    <a:pt x="1" y="353"/>
                    <a:pt x="89" y="541"/>
                    <a:pt x="184" y="605"/>
                  </a:cubicBezTo>
                  <a:cubicBezTo>
                    <a:pt x="455" y="794"/>
                    <a:pt x="748" y="945"/>
                    <a:pt x="1042" y="1095"/>
                  </a:cubicBezTo>
                  <a:cubicBezTo>
                    <a:pt x="1339" y="1247"/>
                    <a:pt x="1362" y="1440"/>
                    <a:pt x="1197" y="1715"/>
                  </a:cubicBezTo>
                  <a:cubicBezTo>
                    <a:pt x="1046" y="1962"/>
                    <a:pt x="886" y="2223"/>
                    <a:pt x="821" y="2498"/>
                  </a:cubicBezTo>
                  <a:cubicBezTo>
                    <a:pt x="780" y="2654"/>
                    <a:pt x="872" y="2933"/>
                    <a:pt x="996" y="3007"/>
                  </a:cubicBezTo>
                  <a:cubicBezTo>
                    <a:pt x="1032" y="3028"/>
                    <a:pt x="1089" y="3038"/>
                    <a:pt x="1151" y="3038"/>
                  </a:cubicBezTo>
                  <a:cubicBezTo>
                    <a:pt x="1293" y="3038"/>
                    <a:pt x="1466" y="2989"/>
                    <a:pt x="1513" y="2915"/>
                  </a:cubicBezTo>
                  <a:cubicBezTo>
                    <a:pt x="1816" y="2448"/>
                    <a:pt x="2058" y="1943"/>
                    <a:pt x="2325" y="1453"/>
                  </a:cubicBezTo>
                  <a:cubicBezTo>
                    <a:pt x="2292" y="1435"/>
                    <a:pt x="2259" y="1415"/>
                    <a:pt x="2228" y="1394"/>
                  </a:cubicBezTo>
                  <a:cubicBezTo>
                    <a:pt x="2205" y="1288"/>
                    <a:pt x="2197" y="1179"/>
                    <a:pt x="2159" y="1078"/>
                  </a:cubicBezTo>
                  <a:cubicBezTo>
                    <a:pt x="2010" y="700"/>
                    <a:pt x="859" y="0"/>
                    <a:pt x="391"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2" name="Google Shape;1382;p43"/>
            <p:cNvSpPr/>
            <p:nvPr/>
          </p:nvSpPr>
          <p:spPr>
            <a:xfrm>
              <a:off x="6592454" y="4203471"/>
              <a:ext cx="98472" cy="122386"/>
            </a:xfrm>
            <a:custGeom>
              <a:avLst/>
              <a:gdLst/>
              <a:ahLst/>
              <a:cxnLst/>
              <a:rect l="l" t="t" r="r" b="b"/>
              <a:pathLst>
                <a:path w="2450" h="3045" extrusionOk="0">
                  <a:moveTo>
                    <a:pt x="2305" y="1"/>
                  </a:moveTo>
                  <a:cubicBezTo>
                    <a:pt x="2295" y="1"/>
                    <a:pt x="2287" y="2"/>
                    <a:pt x="2280" y="6"/>
                  </a:cubicBezTo>
                  <a:cubicBezTo>
                    <a:pt x="1203" y="587"/>
                    <a:pt x="826" y="1747"/>
                    <a:pt x="144" y="2650"/>
                  </a:cubicBezTo>
                  <a:cubicBezTo>
                    <a:pt x="0" y="2842"/>
                    <a:pt x="178" y="3045"/>
                    <a:pt x="400" y="3045"/>
                  </a:cubicBezTo>
                  <a:cubicBezTo>
                    <a:pt x="427" y="3045"/>
                    <a:pt x="455" y="3042"/>
                    <a:pt x="483" y="3035"/>
                  </a:cubicBezTo>
                  <a:cubicBezTo>
                    <a:pt x="698" y="2985"/>
                    <a:pt x="960" y="2856"/>
                    <a:pt x="1070" y="2682"/>
                  </a:cubicBezTo>
                  <a:cubicBezTo>
                    <a:pt x="1528" y="1962"/>
                    <a:pt x="1945" y="1220"/>
                    <a:pt x="2362" y="473"/>
                  </a:cubicBezTo>
                  <a:cubicBezTo>
                    <a:pt x="2435" y="349"/>
                    <a:pt x="2422" y="175"/>
                    <a:pt x="2450" y="19"/>
                  </a:cubicBezTo>
                  <a:cubicBezTo>
                    <a:pt x="2375" y="12"/>
                    <a:pt x="2333" y="1"/>
                    <a:pt x="2305"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3" name="Google Shape;1383;p43"/>
            <p:cNvSpPr/>
            <p:nvPr/>
          </p:nvSpPr>
          <p:spPr>
            <a:xfrm>
              <a:off x="6619745" y="3960305"/>
              <a:ext cx="68568" cy="123110"/>
            </a:xfrm>
            <a:custGeom>
              <a:avLst/>
              <a:gdLst/>
              <a:ahLst/>
              <a:cxnLst/>
              <a:rect l="l" t="t" r="r" b="b"/>
              <a:pathLst>
                <a:path w="1706" h="3063" extrusionOk="0">
                  <a:moveTo>
                    <a:pt x="1500" y="0"/>
                  </a:moveTo>
                  <a:cubicBezTo>
                    <a:pt x="624" y="692"/>
                    <a:pt x="225" y="1660"/>
                    <a:pt x="20" y="2728"/>
                  </a:cubicBezTo>
                  <a:cubicBezTo>
                    <a:pt x="1" y="2822"/>
                    <a:pt x="187" y="3063"/>
                    <a:pt x="263" y="3063"/>
                  </a:cubicBezTo>
                  <a:cubicBezTo>
                    <a:pt x="264" y="3063"/>
                    <a:pt x="266" y="3063"/>
                    <a:pt x="267" y="3063"/>
                  </a:cubicBezTo>
                  <a:cubicBezTo>
                    <a:pt x="441" y="3040"/>
                    <a:pt x="702" y="2947"/>
                    <a:pt x="753" y="2819"/>
                  </a:cubicBezTo>
                  <a:cubicBezTo>
                    <a:pt x="1096" y="1916"/>
                    <a:pt x="1394" y="995"/>
                    <a:pt x="1706" y="82"/>
                  </a:cubicBezTo>
                  <a:lnTo>
                    <a:pt x="1500" y="0"/>
                  </a:ln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4" name="Google Shape;1384;p43"/>
            <p:cNvSpPr/>
            <p:nvPr/>
          </p:nvSpPr>
          <p:spPr>
            <a:xfrm>
              <a:off x="6610339" y="2287518"/>
              <a:ext cx="43006" cy="80666"/>
            </a:xfrm>
            <a:custGeom>
              <a:avLst/>
              <a:gdLst/>
              <a:ahLst/>
              <a:cxnLst/>
              <a:rect l="l" t="t" r="r" b="b"/>
              <a:pathLst>
                <a:path w="1070" h="2007" extrusionOk="0">
                  <a:moveTo>
                    <a:pt x="568" y="1"/>
                  </a:moveTo>
                  <a:cubicBezTo>
                    <a:pt x="564" y="1"/>
                    <a:pt x="560" y="1"/>
                    <a:pt x="556" y="2"/>
                  </a:cubicBezTo>
                  <a:cubicBezTo>
                    <a:pt x="377" y="33"/>
                    <a:pt x="148" y="235"/>
                    <a:pt x="89" y="414"/>
                  </a:cubicBezTo>
                  <a:cubicBezTo>
                    <a:pt x="1" y="679"/>
                    <a:pt x="24" y="991"/>
                    <a:pt x="47" y="1281"/>
                  </a:cubicBezTo>
                  <a:cubicBezTo>
                    <a:pt x="77" y="1618"/>
                    <a:pt x="155" y="2007"/>
                    <a:pt x="560" y="2007"/>
                  </a:cubicBezTo>
                  <a:cubicBezTo>
                    <a:pt x="578" y="2007"/>
                    <a:pt x="596" y="2006"/>
                    <a:pt x="615" y="2004"/>
                  </a:cubicBezTo>
                  <a:cubicBezTo>
                    <a:pt x="1069" y="1973"/>
                    <a:pt x="1005" y="1559"/>
                    <a:pt x="1010" y="1230"/>
                  </a:cubicBezTo>
                  <a:cubicBezTo>
                    <a:pt x="1014" y="1174"/>
                    <a:pt x="1010" y="1119"/>
                    <a:pt x="1010" y="995"/>
                  </a:cubicBezTo>
                  <a:cubicBezTo>
                    <a:pt x="1000" y="849"/>
                    <a:pt x="1037" y="610"/>
                    <a:pt x="959" y="418"/>
                  </a:cubicBezTo>
                  <a:cubicBezTo>
                    <a:pt x="888" y="246"/>
                    <a:pt x="685" y="1"/>
                    <a:pt x="568"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5" name="Google Shape;1385;p43"/>
            <p:cNvSpPr/>
            <p:nvPr/>
          </p:nvSpPr>
          <p:spPr>
            <a:xfrm>
              <a:off x="6562992" y="2685467"/>
              <a:ext cx="44573" cy="81470"/>
            </a:xfrm>
            <a:custGeom>
              <a:avLst/>
              <a:gdLst/>
              <a:ahLst/>
              <a:cxnLst/>
              <a:rect l="l" t="t" r="r" b="b"/>
              <a:pathLst>
                <a:path w="1109" h="2027" extrusionOk="0">
                  <a:moveTo>
                    <a:pt x="523" y="0"/>
                  </a:moveTo>
                  <a:cubicBezTo>
                    <a:pt x="386" y="0"/>
                    <a:pt x="180" y="198"/>
                    <a:pt x="120" y="354"/>
                  </a:cubicBezTo>
                  <a:cubicBezTo>
                    <a:pt x="28" y="583"/>
                    <a:pt x="10" y="854"/>
                    <a:pt x="15" y="1105"/>
                  </a:cubicBezTo>
                  <a:cubicBezTo>
                    <a:pt x="28" y="1495"/>
                    <a:pt x="1" y="2022"/>
                    <a:pt x="537" y="2026"/>
                  </a:cubicBezTo>
                  <a:cubicBezTo>
                    <a:pt x="540" y="2026"/>
                    <a:pt x="543" y="2026"/>
                    <a:pt x="545" y="2026"/>
                  </a:cubicBezTo>
                  <a:cubicBezTo>
                    <a:pt x="1108" y="2026"/>
                    <a:pt x="969" y="1466"/>
                    <a:pt x="1059" y="1087"/>
                  </a:cubicBezTo>
                  <a:cubicBezTo>
                    <a:pt x="1023" y="848"/>
                    <a:pt x="1032" y="579"/>
                    <a:pt x="936" y="354"/>
                  </a:cubicBezTo>
                  <a:cubicBezTo>
                    <a:pt x="872" y="198"/>
                    <a:pt x="670" y="5"/>
                    <a:pt x="523"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6" name="Google Shape;1386;p43"/>
            <p:cNvSpPr/>
            <p:nvPr/>
          </p:nvSpPr>
          <p:spPr>
            <a:xfrm>
              <a:off x="6548643" y="2372245"/>
              <a:ext cx="47186" cy="69935"/>
            </a:xfrm>
            <a:custGeom>
              <a:avLst/>
              <a:gdLst/>
              <a:ahLst/>
              <a:cxnLst/>
              <a:rect l="l" t="t" r="r" b="b"/>
              <a:pathLst>
                <a:path w="1174" h="1740" extrusionOk="0">
                  <a:moveTo>
                    <a:pt x="589" y="1"/>
                  </a:moveTo>
                  <a:cubicBezTo>
                    <a:pt x="579" y="1"/>
                    <a:pt x="570" y="1"/>
                    <a:pt x="560" y="2"/>
                  </a:cubicBezTo>
                  <a:cubicBezTo>
                    <a:pt x="362" y="10"/>
                    <a:pt x="184" y="492"/>
                    <a:pt x="0" y="757"/>
                  </a:cubicBezTo>
                  <a:cubicBezTo>
                    <a:pt x="146" y="1218"/>
                    <a:pt x="52" y="1739"/>
                    <a:pt x="574" y="1739"/>
                  </a:cubicBezTo>
                  <a:cubicBezTo>
                    <a:pt x="578" y="1739"/>
                    <a:pt x="583" y="1739"/>
                    <a:pt x="587" y="1739"/>
                  </a:cubicBezTo>
                  <a:cubicBezTo>
                    <a:pt x="1174" y="1729"/>
                    <a:pt x="1050" y="1188"/>
                    <a:pt x="1014" y="799"/>
                  </a:cubicBezTo>
                  <a:cubicBezTo>
                    <a:pt x="983" y="476"/>
                    <a:pt x="999" y="1"/>
                    <a:pt x="589"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7" name="Google Shape;1387;p43"/>
            <p:cNvSpPr/>
            <p:nvPr/>
          </p:nvSpPr>
          <p:spPr>
            <a:xfrm>
              <a:off x="6519021" y="2166658"/>
              <a:ext cx="49397" cy="79862"/>
            </a:xfrm>
            <a:custGeom>
              <a:avLst/>
              <a:gdLst/>
              <a:ahLst/>
              <a:cxnLst/>
              <a:rect l="l" t="t" r="r" b="b"/>
              <a:pathLst>
                <a:path w="1229" h="1987" extrusionOk="0">
                  <a:moveTo>
                    <a:pt x="301" y="1"/>
                  </a:moveTo>
                  <a:cubicBezTo>
                    <a:pt x="205" y="1"/>
                    <a:pt x="0" y="182"/>
                    <a:pt x="14" y="249"/>
                  </a:cubicBezTo>
                  <a:cubicBezTo>
                    <a:pt x="115" y="790"/>
                    <a:pt x="234" y="1335"/>
                    <a:pt x="408" y="1858"/>
                  </a:cubicBezTo>
                  <a:cubicBezTo>
                    <a:pt x="433" y="1929"/>
                    <a:pt x="640" y="1987"/>
                    <a:pt x="805" y="1987"/>
                  </a:cubicBezTo>
                  <a:cubicBezTo>
                    <a:pt x="852" y="1987"/>
                    <a:pt x="895" y="1982"/>
                    <a:pt x="930" y="1972"/>
                  </a:cubicBezTo>
                  <a:cubicBezTo>
                    <a:pt x="1054" y="1936"/>
                    <a:pt x="1128" y="1711"/>
                    <a:pt x="1229" y="1564"/>
                  </a:cubicBezTo>
                  <a:cubicBezTo>
                    <a:pt x="1063" y="1092"/>
                    <a:pt x="939" y="653"/>
                    <a:pt x="751" y="240"/>
                  </a:cubicBezTo>
                  <a:cubicBezTo>
                    <a:pt x="697" y="111"/>
                    <a:pt x="467" y="20"/>
                    <a:pt x="307" y="1"/>
                  </a:cubicBezTo>
                  <a:cubicBezTo>
                    <a:pt x="305" y="1"/>
                    <a:pt x="303" y="1"/>
                    <a:pt x="301"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8" name="Google Shape;1388;p43"/>
            <p:cNvSpPr/>
            <p:nvPr/>
          </p:nvSpPr>
          <p:spPr>
            <a:xfrm>
              <a:off x="6449166" y="1511112"/>
              <a:ext cx="111494" cy="137338"/>
            </a:xfrm>
            <a:custGeom>
              <a:avLst/>
              <a:gdLst/>
              <a:ahLst/>
              <a:cxnLst/>
              <a:rect l="l" t="t" r="r" b="b"/>
              <a:pathLst>
                <a:path w="2774" h="3417" extrusionOk="0">
                  <a:moveTo>
                    <a:pt x="998" y="1"/>
                  </a:moveTo>
                  <a:cubicBezTo>
                    <a:pt x="630" y="1"/>
                    <a:pt x="327" y="249"/>
                    <a:pt x="184" y="722"/>
                  </a:cubicBezTo>
                  <a:cubicBezTo>
                    <a:pt x="102" y="979"/>
                    <a:pt x="74" y="1254"/>
                    <a:pt x="24" y="1525"/>
                  </a:cubicBezTo>
                  <a:cubicBezTo>
                    <a:pt x="1" y="2190"/>
                    <a:pt x="317" y="2674"/>
                    <a:pt x="761" y="3124"/>
                  </a:cubicBezTo>
                  <a:cubicBezTo>
                    <a:pt x="955" y="3325"/>
                    <a:pt x="1144" y="3417"/>
                    <a:pt x="1340" y="3417"/>
                  </a:cubicBezTo>
                  <a:cubicBezTo>
                    <a:pt x="1512" y="3417"/>
                    <a:pt x="1689" y="3346"/>
                    <a:pt x="1880" y="3216"/>
                  </a:cubicBezTo>
                  <a:cubicBezTo>
                    <a:pt x="2774" y="2598"/>
                    <a:pt x="2604" y="819"/>
                    <a:pt x="1591" y="191"/>
                  </a:cubicBezTo>
                  <a:cubicBezTo>
                    <a:pt x="1385" y="63"/>
                    <a:pt x="1183" y="1"/>
                    <a:pt x="998"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9" name="Google Shape;1389;p43"/>
            <p:cNvSpPr/>
            <p:nvPr/>
          </p:nvSpPr>
          <p:spPr>
            <a:xfrm>
              <a:off x="6407526" y="1701667"/>
              <a:ext cx="132675" cy="129983"/>
            </a:xfrm>
            <a:custGeom>
              <a:avLst/>
              <a:gdLst/>
              <a:ahLst/>
              <a:cxnLst/>
              <a:rect l="l" t="t" r="r" b="b"/>
              <a:pathLst>
                <a:path w="3301" h="3234" extrusionOk="0">
                  <a:moveTo>
                    <a:pt x="1563" y="1"/>
                  </a:moveTo>
                  <a:cubicBezTo>
                    <a:pt x="652" y="1"/>
                    <a:pt x="0" y="644"/>
                    <a:pt x="15" y="1536"/>
                  </a:cubicBezTo>
                  <a:cubicBezTo>
                    <a:pt x="28" y="2573"/>
                    <a:pt x="629" y="3233"/>
                    <a:pt x="1555" y="3233"/>
                  </a:cubicBezTo>
                  <a:cubicBezTo>
                    <a:pt x="2567" y="3229"/>
                    <a:pt x="3301" y="2476"/>
                    <a:pt x="3301" y="1437"/>
                  </a:cubicBezTo>
                  <a:cubicBezTo>
                    <a:pt x="3301" y="661"/>
                    <a:pt x="2518" y="11"/>
                    <a:pt x="1582" y="1"/>
                  </a:cubicBezTo>
                  <a:cubicBezTo>
                    <a:pt x="1576" y="1"/>
                    <a:pt x="1570" y="1"/>
                    <a:pt x="1563" y="1"/>
                  </a:cubicBezTo>
                  <a:close/>
                </a:path>
              </a:pathLst>
            </a:custGeom>
            <a:solidFill>
              <a:srgbClr val="FEB8B3"/>
            </a:solidFill>
            <a:ln>
              <a:noFill/>
            </a:ln>
          </p:spPr>
          <p:txBody>
            <a:bodyPr spcFirstLastPara="1" wrap="square" lIns="121900" tIns="121900" rIns="121900" bIns="121900" anchor="ctr" anchorCtr="0">
              <a:noAutofit/>
            </a:bodyPr>
            <a:lstStyle/>
            <a:p>
              <a:endParaRPr sz="2400"/>
            </a:p>
          </p:txBody>
        </p:sp>
        <p:sp>
          <p:nvSpPr>
            <p:cNvPr id="1390" name="Google Shape;1390;p43"/>
            <p:cNvSpPr/>
            <p:nvPr/>
          </p:nvSpPr>
          <p:spPr>
            <a:xfrm>
              <a:off x="6479029" y="2283659"/>
              <a:ext cx="46463" cy="84806"/>
            </a:xfrm>
            <a:custGeom>
              <a:avLst/>
              <a:gdLst/>
              <a:ahLst/>
              <a:cxnLst/>
              <a:rect l="l" t="t" r="r" b="b"/>
              <a:pathLst>
                <a:path w="1156" h="2110" extrusionOk="0">
                  <a:moveTo>
                    <a:pt x="471" y="0"/>
                  </a:moveTo>
                  <a:cubicBezTo>
                    <a:pt x="349" y="0"/>
                    <a:pt x="144" y="209"/>
                    <a:pt x="97" y="363"/>
                  </a:cubicBezTo>
                  <a:cubicBezTo>
                    <a:pt x="9" y="611"/>
                    <a:pt x="0" y="895"/>
                    <a:pt x="9" y="1165"/>
                  </a:cubicBezTo>
                  <a:cubicBezTo>
                    <a:pt x="14" y="1581"/>
                    <a:pt x="5" y="2109"/>
                    <a:pt x="566" y="2109"/>
                  </a:cubicBezTo>
                  <a:cubicBezTo>
                    <a:pt x="568" y="2109"/>
                    <a:pt x="571" y="2109"/>
                    <a:pt x="573" y="2109"/>
                  </a:cubicBezTo>
                  <a:cubicBezTo>
                    <a:pt x="1155" y="2100"/>
                    <a:pt x="990" y="1545"/>
                    <a:pt x="1050" y="1188"/>
                  </a:cubicBezTo>
                  <a:cubicBezTo>
                    <a:pt x="1017" y="905"/>
                    <a:pt x="1036" y="611"/>
                    <a:pt x="939" y="367"/>
                  </a:cubicBezTo>
                  <a:cubicBezTo>
                    <a:pt x="871" y="203"/>
                    <a:pt x="655" y="20"/>
                    <a:pt x="486" y="1"/>
                  </a:cubicBezTo>
                  <a:cubicBezTo>
                    <a:pt x="481" y="0"/>
                    <a:pt x="477" y="0"/>
                    <a:pt x="471"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1" name="Google Shape;1391;p43"/>
            <p:cNvSpPr/>
            <p:nvPr/>
          </p:nvSpPr>
          <p:spPr>
            <a:xfrm>
              <a:off x="6468700" y="2775339"/>
              <a:ext cx="42765" cy="114669"/>
            </a:xfrm>
            <a:custGeom>
              <a:avLst/>
              <a:gdLst/>
              <a:ahLst/>
              <a:cxnLst/>
              <a:rect l="l" t="t" r="r" b="b"/>
              <a:pathLst>
                <a:path w="1064" h="2853" extrusionOk="0">
                  <a:moveTo>
                    <a:pt x="454" y="1"/>
                  </a:moveTo>
                  <a:cubicBezTo>
                    <a:pt x="449" y="1"/>
                    <a:pt x="445" y="1"/>
                    <a:pt x="441" y="1"/>
                  </a:cubicBezTo>
                  <a:cubicBezTo>
                    <a:pt x="308" y="15"/>
                    <a:pt x="92" y="204"/>
                    <a:pt x="79" y="327"/>
                  </a:cubicBezTo>
                  <a:cubicBezTo>
                    <a:pt x="28" y="1033"/>
                    <a:pt x="1" y="1743"/>
                    <a:pt x="18" y="2453"/>
                  </a:cubicBezTo>
                  <a:cubicBezTo>
                    <a:pt x="24" y="2594"/>
                    <a:pt x="250" y="2853"/>
                    <a:pt x="357" y="2853"/>
                  </a:cubicBezTo>
                  <a:cubicBezTo>
                    <a:pt x="359" y="2853"/>
                    <a:pt x="361" y="2853"/>
                    <a:pt x="363" y="2853"/>
                  </a:cubicBezTo>
                  <a:cubicBezTo>
                    <a:pt x="537" y="2838"/>
                    <a:pt x="779" y="2664"/>
                    <a:pt x="830" y="2508"/>
                  </a:cubicBezTo>
                  <a:cubicBezTo>
                    <a:pt x="958" y="2114"/>
                    <a:pt x="990" y="1688"/>
                    <a:pt x="1064" y="1262"/>
                  </a:cubicBezTo>
                  <a:cubicBezTo>
                    <a:pt x="1004" y="922"/>
                    <a:pt x="977" y="575"/>
                    <a:pt x="867" y="253"/>
                  </a:cubicBezTo>
                  <a:cubicBezTo>
                    <a:pt x="823" y="133"/>
                    <a:pt x="596" y="1"/>
                    <a:pt x="454"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2" name="Google Shape;1392;p43"/>
            <p:cNvSpPr/>
            <p:nvPr/>
          </p:nvSpPr>
          <p:spPr>
            <a:xfrm>
              <a:off x="6410701" y="2177470"/>
              <a:ext cx="39268" cy="77692"/>
            </a:xfrm>
            <a:custGeom>
              <a:avLst/>
              <a:gdLst/>
              <a:ahLst/>
              <a:cxnLst/>
              <a:rect l="l" t="t" r="r" b="b"/>
              <a:pathLst>
                <a:path w="977" h="1933" extrusionOk="0">
                  <a:moveTo>
                    <a:pt x="478" y="1"/>
                  </a:moveTo>
                  <a:cubicBezTo>
                    <a:pt x="460" y="1"/>
                    <a:pt x="441" y="1"/>
                    <a:pt x="421" y="3"/>
                  </a:cubicBezTo>
                  <a:cubicBezTo>
                    <a:pt x="0" y="35"/>
                    <a:pt x="78" y="443"/>
                    <a:pt x="60" y="741"/>
                  </a:cubicBezTo>
                  <a:cubicBezTo>
                    <a:pt x="55" y="796"/>
                    <a:pt x="60" y="851"/>
                    <a:pt x="60" y="906"/>
                  </a:cubicBezTo>
                  <a:lnTo>
                    <a:pt x="46" y="906"/>
                  </a:lnTo>
                  <a:cubicBezTo>
                    <a:pt x="60" y="1103"/>
                    <a:pt x="19" y="1332"/>
                    <a:pt x="101" y="1497"/>
                  </a:cubicBezTo>
                  <a:cubicBezTo>
                    <a:pt x="197" y="1671"/>
                    <a:pt x="403" y="1791"/>
                    <a:pt x="564" y="1932"/>
                  </a:cubicBezTo>
                  <a:cubicBezTo>
                    <a:pt x="687" y="1777"/>
                    <a:pt x="871" y="1634"/>
                    <a:pt x="916" y="1456"/>
                  </a:cubicBezTo>
                  <a:cubicBezTo>
                    <a:pt x="976" y="1217"/>
                    <a:pt x="944" y="952"/>
                    <a:pt x="922" y="700"/>
                  </a:cubicBezTo>
                  <a:cubicBezTo>
                    <a:pt x="895" y="384"/>
                    <a:pt x="872" y="1"/>
                    <a:pt x="478"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3" name="Google Shape;1393;p43"/>
            <p:cNvSpPr/>
            <p:nvPr/>
          </p:nvSpPr>
          <p:spPr>
            <a:xfrm>
              <a:off x="6364640" y="2643627"/>
              <a:ext cx="41479" cy="104742"/>
            </a:xfrm>
            <a:custGeom>
              <a:avLst/>
              <a:gdLst/>
              <a:ahLst/>
              <a:cxnLst/>
              <a:rect l="l" t="t" r="r" b="b"/>
              <a:pathLst>
                <a:path w="1032" h="2606" extrusionOk="0">
                  <a:moveTo>
                    <a:pt x="515" y="0"/>
                  </a:moveTo>
                  <a:cubicBezTo>
                    <a:pt x="390" y="0"/>
                    <a:pt x="173" y="140"/>
                    <a:pt x="160" y="235"/>
                  </a:cubicBezTo>
                  <a:cubicBezTo>
                    <a:pt x="73" y="909"/>
                    <a:pt x="13" y="1592"/>
                    <a:pt x="0" y="2274"/>
                  </a:cubicBezTo>
                  <a:cubicBezTo>
                    <a:pt x="0" y="2389"/>
                    <a:pt x="261" y="2586"/>
                    <a:pt x="417" y="2604"/>
                  </a:cubicBezTo>
                  <a:cubicBezTo>
                    <a:pt x="422" y="2605"/>
                    <a:pt x="427" y="2606"/>
                    <a:pt x="433" y="2606"/>
                  </a:cubicBezTo>
                  <a:cubicBezTo>
                    <a:pt x="551" y="2606"/>
                    <a:pt x="753" y="2424"/>
                    <a:pt x="792" y="2293"/>
                  </a:cubicBezTo>
                  <a:cubicBezTo>
                    <a:pt x="912" y="1912"/>
                    <a:pt x="962" y="1514"/>
                    <a:pt x="1031" y="1161"/>
                  </a:cubicBezTo>
                  <a:cubicBezTo>
                    <a:pt x="999" y="840"/>
                    <a:pt x="1008" y="556"/>
                    <a:pt x="926" y="303"/>
                  </a:cubicBezTo>
                  <a:cubicBezTo>
                    <a:pt x="880" y="166"/>
                    <a:pt x="682" y="24"/>
                    <a:pt x="536" y="2"/>
                  </a:cubicBezTo>
                  <a:cubicBezTo>
                    <a:pt x="530" y="1"/>
                    <a:pt x="522" y="0"/>
                    <a:pt x="515"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4" name="Google Shape;1394;p43"/>
            <p:cNvSpPr/>
            <p:nvPr/>
          </p:nvSpPr>
          <p:spPr>
            <a:xfrm>
              <a:off x="6161224" y="1403436"/>
              <a:ext cx="201405" cy="323389"/>
            </a:xfrm>
            <a:custGeom>
              <a:avLst/>
              <a:gdLst/>
              <a:ahLst/>
              <a:cxnLst/>
              <a:rect l="l" t="t" r="r" b="b"/>
              <a:pathLst>
                <a:path w="5011" h="8046" extrusionOk="0">
                  <a:moveTo>
                    <a:pt x="4319" y="1"/>
                  </a:moveTo>
                  <a:cubicBezTo>
                    <a:pt x="3851" y="405"/>
                    <a:pt x="3269" y="638"/>
                    <a:pt x="2558" y="716"/>
                  </a:cubicBezTo>
                  <a:cubicBezTo>
                    <a:pt x="1990" y="785"/>
                    <a:pt x="1462" y="927"/>
                    <a:pt x="1041" y="1385"/>
                  </a:cubicBezTo>
                  <a:cubicBezTo>
                    <a:pt x="166" y="2330"/>
                    <a:pt x="0" y="3384"/>
                    <a:pt x="505" y="4539"/>
                  </a:cubicBezTo>
                  <a:cubicBezTo>
                    <a:pt x="743" y="5084"/>
                    <a:pt x="986" y="5666"/>
                    <a:pt x="1380" y="6097"/>
                  </a:cubicBezTo>
                  <a:cubicBezTo>
                    <a:pt x="1917" y="6684"/>
                    <a:pt x="2595" y="7147"/>
                    <a:pt x="3227" y="7641"/>
                  </a:cubicBezTo>
                  <a:cubicBezTo>
                    <a:pt x="3402" y="7780"/>
                    <a:pt x="3631" y="7853"/>
                    <a:pt x="4003" y="8045"/>
                  </a:cubicBezTo>
                  <a:cubicBezTo>
                    <a:pt x="4052" y="7147"/>
                    <a:pt x="4157" y="6386"/>
                    <a:pt x="4126" y="5634"/>
                  </a:cubicBezTo>
                  <a:cubicBezTo>
                    <a:pt x="4066" y="4195"/>
                    <a:pt x="3928" y="2761"/>
                    <a:pt x="4359" y="1358"/>
                  </a:cubicBezTo>
                  <a:cubicBezTo>
                    <a:pt x="4497" y="904"/>
                    <a:pt x="4681" y="395"/>
                    <a:pt x="5011" y="79"/>
                  </a:cubicBezTo>
                  <a:lnTo>
                    <a:pt x="4319" y="1"/>
                  </a:ln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95" name="Google Shape;1395;p43"/>
            <p:cNvSpPr/>
            <p:nvPr/>
          </p:nvSpPr>
          <p:spPr>
            <a:xfrm>
              <a:off x="6253265" y="2785829"/>
              <a:ext cx="42082" cy="97909"/>
            </a:xfrm>
            <a:custGeom>
              <a:avLst/>
              <a:gdLst/>
              <a:ahLst/>
              <a:cxnLst/>
              <a:rect l="l" t="t" r="r" b="b"/>
              <a:pathLst>
                <a:path w="1047" h="2436" extrusionOk="0">
                  <a:moveTo>
                    <a:pt x="593" y="1"/>
                  </a:moveTo>
                  <a:cubicBezTo>
                    <a:pt x="437" y="157"/>
                    <a:pt x="190" y="291"/>
                    <a:pt x="153" y="468"/>
                  </a:cubicBezTo>
                  <a:cubicBezTo>
                    <a:pt x="49" y="932"/>
                    <a:pt x="1" y="1406"/>
                    <a:pt x="12" y="1881"/>
                  </a:cubicBezTo>
                  <a:cubicBezTo>
                    <a:pt x="16" y="2068"/>
                    <a:pt x="222" y="2252"/>
                    <a:pt x="337" y="2436"/>
                  </a:cubicBezTo>
                  <a:cubicBezTo>
                    <a:pt x="520" y="2289"/>
                    <a:pt x="773" y="2174"/>
                    <a:pt x="859" y="1986"/>
                  </a:cubicBezTo>
                  <a:cubicBezTo>
                    <a:pt x="983" y="1711"/>
                    <a:pt x="983" y="1385"/>
                    <a:pt x="1020" y="1166"/>
                  </a:cubicBezTo>
                  <a:cubicBezTo>
                    <a:pt x="1011" y="890"/>
                    <a:pt x="1047" y="690"/>
                    <a:pt x="979" y="533"/>
                  </a:cubicBezTo>
                  <a:cubicBezTo>
                    <a:pt x="896" y="337"/>
                    <a:pt x="727" y="175"/>
                    <a:pt x="593"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6" name="Google Shape;1396;p43"/>
            <p:cNvSpPr/>
            <p:nvPr/>
          </p:nvSpPr>
          <p:spPr>
            <a:xfrm>
              <a:off x="6188675" y="2600178"/>
              <a:ext cx="54742" cy="117764"/>
            </a:xfrm>
            <a:custGeom>
              <a:avLst/>
              <a:gdLst/>
              <a:ahLst/>
              <a:cxnLst/>
              <a:rect l="l" t="t" r="r" b="b"/>
              <a:pathLst>
                <a:path w="1362" h="2930" extrusionOk="0">
                  <a:moveTo>
                    <a:pt x="918" y="0"/>
                  </a:moveTo>
                  <a:cubicBezTo>
                    <a:pt x="752" y="193"/>
                    <a:pt x="509" y="358"/>
                    <a:pt x="441" y="578"/>
                  </a:cubicBezTo>
                  <a:cubicBezTo>
                    <a:pt x="257" y="1153"/>
                    <a:pt x="119" y="1742"/>
                    <a:pt x="28" y="2339"/>
                  </a:cubicBezTo>
                  <a:cubicBezTo>
                    <a:pt x="1" y="2516"/>
                    <a:pt x="193" y="2732"/>
                    <a:pt x="285" y="2930"/>
                  </a:cubicBezTo>
                  <a:cubicBezTo>
                    <a:pt x="468" y="2810"/>
                    <a:pt x="756" y="2732"/>
                    <a:pt x="811" y="2572"/>
                  </a:cubicBezTo>
                  <a:cubicBezTo>
                    <a:pt x="1027" y="1971"/>
                    <a:pt x="1164" y="1348"/>
                    <a:pt x="1362" y="623"/>
                  </a:cubicBezTo>
                  <a:cubicBezTo>
                    <a:pt x="1219" y="427"/>
                    <a:pt x="1068" y="216"/>
                    <a:pt x="918"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7" name="Google Shape;1397;p43"/>
            <p:cNvSpPr/>
            <p:nvPr/>
          </p:nvSpPr>
          <p:spPr>
            <a:xfrm>
              <a:off x="6111505" y="2794109"/>
              <a:ext cx="57274" cy="76768"/>
            </a:xfrm>
            <a:custGeom>
              <a:avLst/>
              <a:gdLst/>
              <a:ahLst/>
              <a:cxnLst/>
              <a:rect l="l" t="t" r="r" b="b"/>
              <a:pathLst>
                <a:path w="1425" h="1910" extrusionOk="0">
                  <a:moveTo>
                    <a:pt x="1075" y="1"/>
                  </a:moveTo>
                  <a:cubicBezTo>
                    <a:pt x="986" y="1"/>
                    <a:pt x="871" y="30"/>
                    <a:pt x="844" y="76"/>
                  </a:cubicBezTo>
                  <a:cubicBezTo>
                    <a:pt x="554" y="547"/>
                    <a:pt x="280" y="1038"/>
                    <a:pt x="36" y="1538"/>
                  </a:cubicBezTo>
                  <a:cubicBezTo>
                    <a:pt x="0" y="1611"/>
                    <a:pt x="114" y="1836"/>
                    <a:pt x="211" y="1885"/>
                  </a:cubicBezTo>
                  <a:cubicBezTo>
                    <a:pt x="243" y="1902"/>
                    <a:pt x="290" y="1910"/>
                    <a:pt x="340" y="1910"/>
                  </a:cubicBezTo>
                  <a:cubicBezTo>
                    <a:pt x="443" y="1910"/>
                    <a:pt x="561" y="1878"/>
                    <a:pt x="600" y="1826"/>
                  </a:cubicBezTo>
                  <a:cubicBezTo>
                    <a:pt x="903" y="1409"/>
                    <a:pt x="1168" y="964"/>
                    <a:pt x="1425" y="566"/>
                  </a:cubicBezTo>
                  <a:cubicBezTo>
                    <a:pt x="1311" y="299"/>
                    <a:pt x="1275" y="131"/>
                    <a:pt x="1174" y="25"/>
                  </a:cubicBezTo>
                  <a:cubicBezTo>
                    <a:pt x="1158" y="8"/>
                    <a:pt x="1120" y="1"/>
                    <a:pt x="1075"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8" name="Google Shape;1398;p43"/>
            <p:cNvSpPr/>
            <p:nvPr/>
          </p:nvSpPr>
          <p:spPr>
            <a:xfrm>
              <a:off x="5450331" y="3254156"/>
              <a:ext cx="122145" cy="169371"/>
            </a:xfrm>
            <a:custGeom>
              <a:avLst/>
              <a:gdLst/>
              <a:ahLst/>
              <a:cxnLst/>
              <a:rect l="l" t="t" r="r" b="b"/>
              <a:pathLst>
                <a:path w="3039" h="4214" extrusionOk="0">
                  <a:moveTo>
                    <a:pt x="2714" y="0"/>
                  </a:moveTo>
                  <a:cubicBezTo>
                    <a:pt x="2693" y="0"/>
                    <a:pt x="2674" y="3"/>
                    <a:pt x="2659" y="10"/>
                  </a:cubicBezTo>
                  <a:cubicBezTo>
                    <a:pt x="2379" y="124"/>
                    <a:pt x="2022" y="225"/>
                    <a:pt x="1866" y="455"/>
                  </a:cubicBezTo>
                  <a:cubicBezTo>
                    <a:pt x="1291" y="1272"/>
                    <a:pt x="762" y="2118"/>
                    <a:pt x="280" y="2994"/>
                  </a:cubicBezTo>
                  <a:cubicBezTo>
                    <a:pt x="92" y="3328"/>
                    <a:pt x="88" y="3764"/>
                    <a:pt x="0" y="4158"/>
                  </a:cubicBezTo>
                  <a:lnTo>
                    <a:pt x="152" y="4213"/>
                  </a:lnTo>
                  <a:cubicBezTo>
                    <a:pt x="221" y="4163"/>
                    <a:pt x="307" y="4127"/>
                    <a:pt x="353" y="4062"/>
                  </a:cubicBezTo>
                  <a:cubicBezTo>
                    <a:pt x="1232" y="2876"/>
                    <a:pt x="2104" y="1683"/>
                    <a:pt x="2970" y="482"/>
                  </a:cubicBezTo>
                  <a:cubicBezTo>
                    <a:pt x="3030" y="395"/>
                    <a:pt x="3038" y="212"/>
                    <a:pt x="2989" y="130"/>
                  </a:cubicBezTo>
                  <a:cubicBezTo>
                    <a:pt x="2944" y="62"/>
                    <a:pt x="2807" y="0"/>
                    <a:pt x="2714"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9" name="Google Shape;1399;p43"/>
            <p:cNvSpPr/>
            <p:nvPr/>
          </p:nvSpPr>
          <p:spPr>
            <a:xfrm>
              <a:off x="5490484" y="3384301"/>
              <a:ext cx="73512" cy="238904"/>
            </a:xfrm>
            <a:custGeom>
              <a:avLst/>
              <a:gdLst/>
              <a:ahLst/>
              <a:cxnLst/>
              <a:rect l="l" t="t" r="r" b="b"/>
              <a:pathLst>
                <a:path w="1829" h="5944" extrusionOk="0">
                  <a:moveTo>
                    <a:pt x="1600" y="0"/>
                  </a:moveTo>
                  <a:cubicBezTo>
                    <a:pt x="1500" y="0"/>
                    <a:pt x="1370" y="71"/>
                    <a:pt x="1274" y="132"/>
                  </a:cubicBezTo>
                  <a:cubicBezTo>
                    <a:pt x="1187" y="188"/>
                    <a:pt x="1132" y="302"/>
                    <a:pt x="1082" y="398"/>
                  </a:cubicBezTo>
                  <a:cubicBezTo>
                    <a:pt x="458" y="1659"/>
                    <a:pt x="0" y="2969"/>
                    <a:pt x="188" y="4400"/>
                  </a:cubicBezTo>
                  <a:cubicBezTo>
                    <a:pt x="257" y="4927"/>
                    <a:pt x="537" y="5431"/>
                    <a:pt x="720" y="5944"/>
                  </a:cubicBezTo>
                  <a:cubicBezTo>
                    <a:pt x="792" y="5931"/>
                    <a:pt x="866" y="5912"/>
                    <a:pt x="939" y="5898"/>
                  </a:cubicBezTo>
                  <a:cubicBezTo>
                    <a:pt x="967" y="5801"/>
                    <a:pt x="1036" y="5697"/>
                    <a:pt x="1017" y="5609"/>
                  </a:cubicBezTo>
                  <a:cubicBezTo>
                    <a:pt x="765" y="4248"/>
                    <a:pt x="1082" y="2965"/>
                    <a:pt x="1480" y="1682"/>
                  </a:cubicBezTo>
                  <a:cubicBezTo>
                    <a:pt x="1613" y="1246"/>
                    <a:pt x="1723" y="804"/>
                    <a:pt x="1810" y="357"/>
                  </a:cubicBezTo>
                  <a:cubicBezTo>
                    <a:pt x="1829" y="247"/>
                    <a:pt x="1742" y="41"/>
                    <a:pt x="1654" y="9"/>
                  </a:cubicBezTo>
                  <a:cubicBezTo>
                    <a:pt x="1638" y="3"/>
                    <a:pt x="1619" y="0"/>
                    <a:pt x="1600"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400" name="Google Shape;1400;p43"/>
            <p:cNvSpPr/>
            <p:nvPr/>
          </p:nvSpPr>
          <p:spPr>
            <a:xfrm>
              <a:off x="5396312" y="3501182"/>
              <a:ext cx="55667" cy="225721"/>
            </a:xfrm>
            <a:custGeom>
              <a:avLst/>
              <a:gdLst/>
              <a:ahLst/>
              <a:cxnLst/>
              <a:rect l="l" t="t" r="r" b="b"/>
              <a:pathLst>
                <a:path w="1385" h="5616" extrusionOk="0">
                  <a:moveTo>
                    <a:pt x="1202" y="1"/>
                  </a:moveTo>
                  <a:cubicBezTo>
                    <a:pt x="1050" y="107"/>
                    <a:pt x="821" y="185"/>
                    <a:pt x="766" y="327"/>
                  </a:cubicBezTo>
                  <a:cubicBezTo>
                    <a:pt x="175" y="1821"/>
                    <a:pt x="1" y="3366"/>
                    <a:pt x="339" y="4942"/>
                  </a:cubicBezTo>
                  <a:cubicBezTo>
                    <a:pt x="394" y="5190"/>
                    <a:pt x="629" y="5392"/>
                    <a:pt x="779" y="5616"/>
                  </a:cubicBezTo>
                  <a:cubicBezTo>
                    <a:pt x="844" y="5588"/>
                    <a:pt x="903" y="5561"/>
                    <a:pt x="968" y="5533"/>
                  </a:cubicBezTo>
                  <a:cubicBezTo>
                    <a:pt x="1000" y="5264"/>
                    <a:pt x="1040" y="4997"/>
                    <a:pt x="1063" y="4727"/>
                  </a:cubicBezTo>
                  <a:cubicBezTo>
                    <a:pt x="1169" y="3384"/>
                    <a:pt x="1284" y="2042"/>
                    <a:pt x="1366" y="699"/>
                  </a:cubicBezTo>
                  <a:cubicBezTo>
                    <a:pt x="1385" y="474"/>
                    <a:pt x="1261" y="235"/>
                    <a:pt x="1202"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grpSp>
      <p:sp>
        <p:nvSpPr>
          <p:cNvPr id="3" name="Google Shape;479;p32"/>
          <p:cNvSpPr/>
          <p:nvPr/>
        </p:nvSpPr>
        <p:spPr>
          <a:xfrm>
            <a:off x="192925" y="1911313"/>
            <a:ext cx="5296024" cy="4855124"/>
          </a:xfrm>
          <a:custGeom>
            <a:avLst/>
            <a:gdLst/>
            <a:ahLst/>
            <a:cxnLst/>
            <a:rect l="l" t="t" r="r" b="b"/>
            <a:pathLst>
              <a:path w="122785" h="112563" extrusionOk="0">
                <a:moveTo>
                  <a:pt x="71028" y="1"/>
                </a:moveTo>
                <a:cubicBezTo>
                  <a:pt x="65152" y="1"/>
                  <a:pt x="59294" y="555"/>
                  <a:pt x="53658" y="2189"/>
                </a:cubicBezTo>
                <a:cubicBezTo>
                  <a:pt x="43388" y="5178"/>
                  <a:pt x="34818" y="12186"/>
                  <a:pt x="29968" y="21699"/>
                </a:cubicBezTo>
                <a:cubicBezTo>
                  <a:pt x="24721" y="31970"/>
                  <a:pt x="21682" y="43518"/>
                  <a:pt x="14327" y="52609"/>
                </a:cubicBezTo>
                <a:cubicBezTo>
                  <a:pt x="10457" y="57422"/>
                  <a:pt x="5397" y="61503"/>
                  <a:pt x="3176" y="67258"/>
                </a:cubicBezTo>
                <a:cubicBezTo>
                  <a:pt x="0" y="75506"/>
                  <a:pt x="3945" y="85417"/>
                  <a:pt x="11139" y="90540"/>
                </a:cubicBezTo>
                <a:cubicBezTo>
                  <a:pt x="15679" y="93753"/>
                  <a:pt x="21174" y="95303"/>
                  <a:pt x="26111" y="97882"/>
                </a:cubicBezTo>
                <a:cubicBezTo>
                  <a:pt x="30662" y="100264"/>
                  <a:pt x="34706" y="103514"/>
                  <a:pt x="39196" y="106032"/>
                </a:cubicBezTo>
                <a:cubicBezTo>
                  <a:pt x="47601" y="110735"/>
                  <a:pt x="57045" y="112562"/>
                  <a:pt x="66700" y="112562"/>
                </a:cubicBezTo>
                <a:cubicBezTo>
                  <a:pt x="75939" y="112562"/>
                  <a:pt x="85370" y="110889"/>
                  <a:pt x="94268" y="108463"/>
                </a:cubicBezTo>
                <a:cubicBezTo>
                  <a:pt x="103360" y="105994"/>
                  <a:pt x="112886" y="102323"/>
                  <a:pt x="118096" y="94472"/>
                </a:cubicBezTo>
                <a:cubicBezTo>
                  <a:pt x="122090" y="88444"/>
                  <a:pt x="122784" y="81138"/>
                  <a:pt x="121891" y="73832"/>
                </a:cubicBezTo>
                <a:cubicBezTo>
                  <a:pt x="121395" y="69677"/>
                  <a:pt x="120378" y="65522"/>
                  <a:pt x="119162" y="61589"/>
                </a:cubicBezTo>
                <a:cubicBezTo>
                  <a:pt x="117810" y="57187"/>
                  <a:pt x="116235" y="52733"/>
                  <a:pt x="116396" y="48119"/>
                </a:cubicBezTo>
                <a:cubicBezTo>
                  <a:pt x="116520" y="44869"/>
                  <a:pt x="117500" y="41732"/>
                  <a:pt x="117984" y="38519"/>
                </a:cubicBezTo>
                <a:cubicBezTo>
                  <a:pt x="118777" y="33372"/>
                  <a:pt x="118281" y="28088"/>
                  <a:pt x="116930" y="23064"/>
                </a:cubicBezTo>
                <a:cubicBezTo>
                  <a:pt x="115962" y="19455"/>
                  <a:pt x="114511" y="15907"/>
                  <a:pt x="112204" y="12967"/>
                </a:cubicBezTo>
                <a:cubicBezTo>
                  <a:pt x="110133" y="10338"/>
                  <a:pt x="107429" y="8254"/>
                  <a:pt x="104513" y="6605"/>
                </a:cubicBezTo>
                <a:cubicBezTo>
                  <a:pt x="96811" y="2250"/>
                  <a:pt x="87793" y="874"/>
                  <a:pt x="78962" y="291"/>
                </a:cubicBezTo>
                <a:cubicBezTo>
                  <a:pt x="76326" y="113"/>
                  <a:pt x="73675" y="1"/>
                  <a:pt x="71028" y="1"/>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 name="Google Shape;480;p32"/>
          <p:cNvGrpSpPr/>
          <p:nvPr/>
        </p:nvGrpSpPr>
        <p:grpSpPr>
          <a:xfrm rot="358680">
            <a:off x="172651" y="3972107"/>
            <a:ext cx="1873559" cy="2348463"/>
            <a:chOff x="702975" y="3038700"/>
            <a:chExt cx="838525" cy="1051025"/>
          </a:xfrm>
        </p:grpSpPr>
        <p:sp>
          <p:nvSpPr>
            <p:cNvPr id="5" name="Google Shape;481;p32"/>
            <p:cNvSpPr/>
            <p:nvPr/>
          </p:nvSpPr>
          <p:spPr>
            <a:xfrm>
              <a:off x="1235125" y="3038700"/>
              <a:ext cx="306375" cy="1047625"/>
            </a:xfrm>
            <a:custGeom>
              <a:avLst/>
              <a:gdLst/>
              <a:ahLst/>
              <a:cxnLst/>
              <a:rect l="l" t="t" r="r" b="b"/>
              <a:pathLst>
                <a:path w="12255" h="41905" extrusionOk="0">
                  <a:moveTo>
                    <a:pt x="1438" y="0"/>
                  </a:moveTo>
                  <a:cubicBezTo>
                    <a:pt x="626" y="0"/>
                    <a:pt x="24" y="694"/>
                    <a:pt x="12" y="1498"/>
                  </a:cubicBezTo>
                  <a:cubicBezTo>
                    <a:pt x="0" y="2378"/>
                    <a:pt x="682" y="3210"/>
                    <a:pt x="1340" y="3706"/>
                  </a:cubicBezTo>
                  <a:cubicBezTo>
                    <a:pt x="2010" y="4227"/>
                    <a:pt x="3708" y="4673"/>
                    <a:pt x="4130" y="4772"/>
                  </a:cubicBezTo>
                  <a:cubicBezTo>
                    <a:pt x="4304" y="5095"/>
                    <a:pt x="4477" y="5442"/>
                    <a:pt x="4664" y="5839"/>
                  </a:cubicBezTo>
                  <a:cubicBezTo>
                    <a:pt x="4986" y="6521"/>
                    <a:pt x="5346" y="7303"/>
                    <a:pt x="5681" y="8183"/>
                  </a:cubicBezTo>
                  <a:cubicBezTo>
                    <a:pt x="5767" y="8406"/>
                    <a:pt x="5855" y="8667"/>
                    <a:pt x="5941" y="8915"/>
                  </a:cubicBezTo>
                  <a:cubicBezTo>
                    <a:pt x="5706" y="8530"/>
                    <a:pt x="5383" y="8009"/>
                    <a:pt x="5346" y="7960"/>
                  </a:cubicBezTo>
                  <a:cubicBezTo>
                    <a:pt x="4751" y="7227"/>
                    <a:pt x="3309" y="6193"/>
                    <a:pt x="2182" y="6193"/>
                  </a:cubicBezTo>
                  <a:cubicBezTo>
                    <a:pt x="1994" y="6193"/>
                    <a:pt x="1815" y="6222"/>
                    <a:pt x="1649" y="6286"/>
                  </a:cubicBezTo>
                  <a:cubicBezTo>
                    <a:pt x="819" y="6595"/>
                    <a:pt x="533" y="7576"/>
                    <a:pt x="918" y="8345"/>
                  </a:cubicBezTo>
                  <a:cubicBezTo>
                    <a:pt x="1315" y="9126"/>
                    <a:pt x="2307" y="9535"/>
                    <a:pt x="3126" y="9684"/>
                  </a:cubicBezTo>
                  <a:cubicBezTo>
                    <a:pt x="3262" y="9710"/>
                    <a:pt x="3421" y="9721"/>
                    <a:pt x="3595" y="9721"/>
                  </a:cubicBezTo>
                  <a:cubicBezTo>
                    <a:pt x="4498" y="9721"/>
                    <a:pt x="5780" y="9420"/>
                    <a:pt x="6103" y="9337"/>
                  </a:cubicBezTo>
                  <a:cubicBezTo>
                    <a:pt x="6288" y="9883"/>
                    <a:pt x="6475" y="10453"/>
                    <a:pt x="6624" y="11049"/>
                  </a:cubicBezTo>
                  <a:cubicBezTo>
                    <a:pt x="6897" y="12078"/>
                    <a:pt x="7120" y="13194"/>
                    <a:pt x="7206" y="14348"/>
                  </a:cubicBezTo>
                  <a:cubicBezTo>
                    <a:pt x="7219" y="14422"/>
                    <a:pt x="7206" y="14484"/>
                    <a:pt x="7219" y="14546"/>
                  </a:cubicBezTo>
                  <a:cubicBezTo>
                    <a:pt x="7132" y="14335"/>
                    <a:pt x="6586" y="13232"/>
                    <a:pt x="6549" y="13157"/>
                  </a:cubicBezTo>
                  <a:cubicBezTo>
                    <a:pt x="6009" y="12313"/>
                    <a:pt x="4561" y="11031"/>
                    <a:pt x="3399" y="11031"/>
                  </a:cubicBezTo>
                  <a:cubicBezTo>
                    <a:pt x="3280" y="11031"/>
                    <a:pt x="3164" y="11044"/>
                    <a:pt x="3052" y="11073"/>
                  </a:cubicBezTo>
                  <a:cubicBezTo>
                    <a:pt x="2195" y="11309"/>
                    <a:pt x="1811" y="12239"/>
                    <a:pt x="2109" y="13045"/>
                  </a:cubicBezTo>
                  <a:cubicBezTo>
                    <a:pt x="2418" y="13864"/>
                    <a:pt x="3349" y="14385"/>
                    <a:pt x="4143" y="14621"/>
                  </a:cubicBezTo>
                  <a:cubicBezTo>
                    <a:pt x="4438" y="14708"/>
                    <a:pt x="4851" y="14738"/>
                    <a:pt x="5280" y="14738"/>
                  </a:cubicBezTo>
                  <a:cubicBezTo>
                    <a:pt x="6186" y="14738"/>
                    <a:pt x="7160" y="14604"/>
                    <a:pt x="7219" y="14596"/>
                  </a:cubicBezTo>
                  <a:lnTo>
                    <a:pt x="7219" y="14596"/>
                  </a:lnTo>
                  <a:cubicBezTo>
                    <a:pt x="7281" y="15688"/>
                    <a:pt x="7269" y="16804"/>
                    <a:pt x="7194" y="17945"/>
                  </a:cubicBezTo>
                  <a:cubicBezTo>
                    <a:pt x="7145" y="18764"/>
                    <a:pt x="7045" y="19607"/>
                    <a:pt x="6946" y="20438"/>
                  </a:cubicBezTo>
                  <a:cubicBezTo>
                    <a:pt x="6834" y="20165"/>
                    <a:pt x="6338" y="19136"/>
                    <a:pt x="6288" y="19061"/>
                  </a:cubicBezTo>
                  <a:cubicBezTo>
                    <a:pt x="5749" y="18218"/>
                    <a:pt x="4303" y="16947"/>
                    <a:pt x="3150" y="16947"/>
                  </a:cubicBezTo>
                  <a:cubicBezTo>
                    <a:pt x="3031" y="16947"/>
                    <a:pt x="2915" y="16960"/>
                    <a:pt x="2803" y="16989"/>
                  </a:cubicBezTo>
                  <a:cubicBezTo>
                    <a:pt x="1935" y="17213"/>
                    <a:pt x="1550" y="18155"/>
                    <a:pt x="1848" y="18949"/>
                  </a:cubicBezTo>
                  <a:cubicBezTo>
                    <a:pt x="2158" y="19781"/>
                    <a:pt x="3101" y="20302"/>
                    <a:pt x="3895" y="20537"/>
                  </a:cubicBezTo>
                  <a:cubicBezTo>
                    <a:pt x="4188" y="20623"/>
                    <a:pt x="4599" y="20652"/>
                    <a:pt x="5025" y="20652"/>
                  </a:cubicBezTo>
                  <a:cubicBezTo>
                    <a:pt x="5896" y="20652"/>
                    <a:pt x="6830" y="20529"/>
                    <a:pt x="6946" y="20512"/>
                  </a:cubicBezTo>
                  <a:lnTo>
                    <a:pt x="6946" y="20512"/>
                  </a:lnTo>
                  <a:cubicBezTo>
                    <a:pt x="6897" y="20884"/>
                    <a:pt x="6859" y="21269"/>
                    <a:pt x="6809" y="21641"/>
                  </a:cubicBezTo>
                  <a:cubicBezTo>
                    <a:pt x="6649" y="22894"/>
                    <a:pt x="6487" y="24134"/>
                    <a:pt x="6376" y="25362"/>
                  </a:cubicBezTo>
                  <a:cubicBezTo>
                    <a:pt x="6326" y="25784"/>
                    <a:pt x="6301" y="26206"/>
                    <a:pt x="6276" y="26639"/>
                  </a:cubicBezTo>
                  <a:cubicBezTo>
                    <a:pt x="6090" y="26231"/>
                    <a:pt x="5743" y="25523"/>
                    <a:pt x="5706" y="25462"/>
                  </a:cubicBezTo>
                  <a:cubicBezTo>
                    <a:pt x="5168" y="24620"/>
                    <a:pt x="3728" y="23344"/>
                    <a:pt x="2577" y="23344"/>
                  </a:cubicBezTo>
                  <a:cubicBezTo>
                    <a:pt x="2454" y="23344"/>
                    <a:pt x="2335" y="23359"/>
                    <a:pt x="2220" y="23390"/>
                  </a:cubicBezTo>
                  <a:cubicBezTo>
                    <a:pt x="1352" y="23613"/>
                    <a:pt x="968" y="24544"/>
                    <a:pt x="1265" y="25349"/>
                  </a:cubicBezTo>
                  <a:cubicBezTo>
                    <a:pt x="1575" y="26168"/>
                    <a:pt x="2518" y="26689"/>
                    <a:pt x="3311" y="26925"/>
                  </a:cubicBezTo>
                  <a:cubicBezTo>
                    <a:pt x="3601" y="27016"/>
                    <a:pt x="4007" y="27047"/>
                    <a:pt x="4429" y="27047"/>
                  </a:cubicBezTo>
                  <a:cubicBezTo>
                    <a:pt x="5166" y="27047"/>
                    <a:pt x="5952" y="26952"/>
                    <a:pt x="6252" y="26912"/>
                  </a:cubicBezTo>
                  <a:lnTo>
                    <a:pt x="6252" y="26912"/>
                  </a:lnTo>
                  <a:cubicBezTo>
                    <a:pt x="6214" y="27620"/>
                    <a:pt x="6189" y="28314"/>
                    <a:pt x="6202" y="29009"/>
                  </a:cubicBezTo>
                  <a:cubicBezTo>
                    <a:pt x="6202" y="29307"/>
                    <a:pt x="6202" y="29604"/>
                    <a:pt x="6227" y="29889"/>
                  </a:cubicBezTo>
                  <a:cubicBezTo>
                    <a:pt x="6239" y="30175"/>
                    <a:pt x="6264" y="30460"/>
                    <a:pt x="6288" y="30746"/>
                  </a:cubicBezTo>
                  <a:cubicBezTo>
                    <a:pt x="6351" y="31328"/>
                    <a:pt x="6400" y="31874"/>
                    <a:pt x="6475" y="32408"/>
                  </a:cubicBezTo>
                  <a:cubicBezTo>
                    <a:pt x="6500" y="32681"/>
                    <a:pt x="6536" y="32941"/>
                    <a:pt x="6574" y="33201"/>
                  </a:cubicBezTo>
                  <a:cubicBezTo>
                    <a:pt x="6450" y="32767"/>
                    <a:pt x="6239" y="32097"/>
                    <a:pt x="6214" y="32036"/>
                  </a:cubicBezTo>
                  <a:cubicBezTo>
                    <a:pt x="5785" y="31057"/>
                    <a:pt x="4426" y="29448"/>
                    <a:pt x="3220" y="29448"/>
                  </a:cubicBezTo>
                  <a:cubicBezTo>
                    <a:pt x="3172" y="29448"/>
                    <a:pt x="3124" y="29450"/>
                    <a:pt x="3076" y="29456"/>
                  </a:cubicBezTo>
                  <a:cubicBezTo>
                    <a:pt x="2195" y="29542"/>
                    <a:pt x="1674" y="30410"/>
                    <a:pt x="1848" y="31254"/>
                  </a:cubicBezTo>
                  <a:cubicBezTo>
                    <a:pt x="2022" y="32110"/>
                    <a:pt x="2878" y="32767"/>
                    <a:pt x="3622" y="33127"/>
                  </a:cubicBezTo>
                  <a:cubicBezTo>
                    <a:pt x="4441" y="33511"/>
                    <a:pt x="6388" y="33549"/>
                    <a:pt x="6624" y="33561"/>
                  </a:cubicBezTo>
                  <a:cubicBezTo>
                    <a:pt x="6723" y="34206"/>
                    <a:pt x="6809" y="34839"/>
                    <a:pt x="6909" y="35421"/>
                  </a:cubicBezTo>
                  <a:cubicBezTo>
                    <a:pt x="7231" y="37282"/>
                    <a:pt x="7554" y="38820"/>
                    <a:pt x="7802" y="39887"/>
                  </a:cubicBezTo>
                  <a:cubicBezTo>
                    <a:pt x="8050" y="40966"/>
                    <a:pt x="8223" y="41573"/>
                    <a:pt x="8223" y="41573"/>
                  </a:cubicBezTo>
                  <a:lnTo>
                    <a:pt x="8223" y="41586"/>
                  </a:lnTo>
                  <a:cubicBezTo>
                    <a:pt x="8274" y="41778"/>
                    <a:pt x="8448" y="41904"/>
                    <a:pt x="8638" y="41904"/>
                  </a:cubicBezTo>
                  <a:cubicBezTo>
                    <a:pt x="8682" y="41904"/>
                    <a:pt x="8726" y="41898"/>
                    <a:pt x="8769" y="41884"/>
                  </a:cubicBezTo>
                  <a:cubicBezTo>
                    <a:pt x="8992" y="41822"/>
                    <a:pt x="9129" y="41573"/>
                    <a:pt x="9055" y="41338"/>
                  </a:cubicBezTo>
                  <a:cubicBezTo>
                    <a:pt x="9055" y="41338"/>
                    <a:pt x="8881" y="40755"/>
                    <a:pt x="8608" y="39701"/>
                  </a:cubicBezTo>
                  <a:cubicBezTo>
                    <a:pt x="8347" y="38646"/>
                    <a:pt x="7988" y="37121"/>
                    <a:pt x="7641" y="35297"/>
                  </a:cubicBezTo>
                  <a:cubicBezTo>
                    <a:pt x="7529" y="34764"/>
                    <a:pt x="7429" y="34206"/>
                    <a:pt x="7343" y="33623"/>
                  </a:cubicBezTo>
                  <a:cubicBezTo>
                    <a:pt x="7578" y="33561"/>
                    <a:pt x="9464" y="33114"/>
                    <a:pt x="10183" y="32557"/>
                  </a:cubicBezTo>
                  <a:cubicBezTo>
                    <a:pt x="10828" y="32047"/>
                    <a:pt x="11523" y="31217"/>
                    <a:pt x="11511" y="30349"/>
                  </a:cubicBezTo>
                  <a:cubicBezTo>
                    <a:pt x="11499" y="29544"/>
                    <a:pt x="10885" y="28838"/>
                    <a:pt x="10080" y="28838"/>
                  </a:cubicBezTo>
                  <a:cubicBezTo>
                    <a:pt x="10029" y="28838"/>
                    <a:pt x="9976" y="28841"/>
                    <a:pt x="9923" y="28847"/>
                  </a:cubicBezTo>
                  <a:cubicBezTo>
                    <a:pt x="8695" y="28996"/>
                    <a:pt x="7628" y="30956"/>
                    <a:pt x="7418" y="32047"/>
                  </a:cubicBezTo>
                  <a:cubicBezTo>
                    <a:pt x="7405" y="32110"/>
                    <a:pt x="7330" y="32953"/>
                    <a:pt x="7305" y="33387"/>
                  </a:cubicBezTo>
                  <a:cubicBezTo>
                    <a:pt x="7244" y="33028"/>
                    <a:pt x="7181" y="32681"/>
                    <a:pt x="7132" y="32320"/>
                  </a:cubicBezTo>
                  <a:cubicBezTo>
                    <a:pt x="7045" y="31799"/>
                    <a:pt x="6983" y="31242"/>
                    <a:pt x="6909" y="30696"/>
                  </a:cubicBezTo>
                  <a:lnTo>
                    <a:pt x="6834" y="29840"/>
                  </a:lnTo>
                  <a:cubicBezTo>
                    <a:pt x="6809" y="29555"/>
                    <a:pt x="6809" y="29282"/>
                    <a:pt x="6797" y="28984"/>
                  </a:cubicBezTo>
                  <a:cubicBezTo>
                    <a:pt x="6773" y="28563"/>
                    <a:pt x="6785" y="28128"/>
                    <a:pt x="6785" y="27694"/>
                  </a:cubicBezTo>
                  <a:cubicBezTo>
                    <a:pt x="7330" y="27645"/>
                    <a:pt x="8906" y="27471"/>
                    <a:pt x="9613" y="27074"/>
                  </a:cubicBezTo>
                  <a:cubicBezTo>
                    <a:pt x="10332" y="26677"/>
                    <a:pt x="11139" y="25958"/>
                    <a:pt x="11263" y="25101"/>
                  </a:cubicBezTo>
                  <a:cubicBezTo>
                    <a:pt x="11387" y="24246"/>
                    <a:pt x="10803" y="23415"/>
                    <a:pt x="9910" y="23378"/>
                  </a:cubicBezTo>
                  <a:cubicBezTo>
                    <a:pt x="9893" y="23377"/>
                    <a:pt x="9877" y="23377"/>
                    <a:pt x="9860" y="23377"/>
                  </a:cubicBezTo>
                  <a:cubicBezTo>
                    <a:pt x="8646" y="23377"/>
                    <a:pt x="7325" y="25129"/>
                    <a:pt x="6958" y="26156"/>
                  </a:cubicBezTo>
                  <a:cubicBezTo>
                    <a:pt x="6946" y="26193"/>
                    <a:pt x="6884" y="26416"/>
                    <a:pt x="6822" y="26689"/>
                  </a:cubicBezTo>
                  <a:cubicBezTo>
                    <a:pt x="6834" y="26267"/>
                    <a:pt x="6847" y="25834"/>
                    <a:pt x="6884" y="25412"/>
                  </a:cubicBezTo>
                  <a:cubicBezTo>
                    <a:pt x="6983" y="24184"/>
                    <a:pt x="7107" y="22943"/>
                    <a:pt x="7244" y="21691"/>
                  </a:cubicBezTo>
                  <a:cubicBezTo>
                    <a:pt x="7269" y="21443"/>
                    <a:pt x="7294" y="21182"/>
                    <a:pt x="7318" y="20922"/>
                  </a:cubicBezTo>
                  <a:cubicBezTo>
                    <a:pt x="7765" y="20872"/>
                    <a:pt x="9488" y="20699"/>
                    <a:pt x="10221" y="20302"/>
                  </a:cubicBezTo>
                  <a:cubicBezTo>
                    <a:pt x="10940" y="19892"/>
                    <a:pt x="11746" y="19185"/>
                    <a:pt x="11870" y="18317"/>
                  </a:cubicBezTo>
                  <a:cubicBezTo>
                    <a:pt x="11994" y="17474"/>
                    <a:pt x="11412" y="16630"/>
                    <a:pt x="10518" y="16605"/>
                  </a:cubicBezTo>
                  <a:cubicBezTo>
                    <a:pt x="10502" y="16605"/>
                    <a:pt x="10485" y="16604"/>
                    <a:pt x="10468" y="16604"/>
                  </a:cubicBezTo>
                  <a:cubicBezTo>
                    <a:pt x="9253" y="16604"/>
                    <a:pt x="7933" y="18356"/>
                    <a:pt x="7566" y="19371"/>
                  </a:cubicBezTo>
                  <a:cubicBezTo>
                    <a:pt x="7542" y="19409"/>
                    <a:pt x="7479" y="19682"/>
                    <a:pt x="7405" y="19991"/>
                  </a:cubicBezTo>
                  <a:cubicBezTo>
                    <a:pt x="7467" y="19309"/>
                    <a:pt x="7517" y="18640"/>
                    <a:pt x="7542" y="17970"/>
                  </a:cubicBezTo>
                  <a:cubicBezTo>
                    <a:pt x="7603" y="16791"/>
                    <a:pt x="7591" y="15625"/>
                    <a:pt x="7492" y="14497"/>
                  </a:cubicBezTo>
                  <a:cubicBezTo>
                    <a:pt x="7653" y="14484"/>
                    <a:pt x="9662" y="14323"/>
                    <a:pt x="10481" y="13877"/>
                  </a:cubicBezTo>
                  <a:cubicBezTo>
                    <a:pt x="11200" y="13467"/>
                    <a:pt x="12007" y="12760"/>
                    <a:pt x="12131" y="11892"/>
                  </a:cubicBezTo>
                  <a:cubicBezTo>
                    <a:pt x="12255" y="11049"/>
                    <a:pt x="11672" y="10217"/>
                    <a:pt x="10791" y="10180"/>
                  </a:cubicBezTo>
                  <a:cubicBezTo>
                    <a:pt x="10774" y="10180"/>
                    <a:pt x="10757" y="10179"/>
                    <a:pt x="10741" y="10179"/>
                  </a:cubicBezTo>
                  <a:cubicBezTo>
                    <a:pt x="9514" y="10179"/>
                    <a:pt x="8193" y="11931"/>
                    <a:pt x="7826" y="12959"/>
                  </a:cubicBezTo>
                  <a:cubicBezTo>
                    <a:pt x="7802" y="13020"/>
                    <a:pt x="7554" y="14013"/>
                    <a:pt x="7479" y="14373"/>
                  </a:cubicBezTo>
                  <a:lnTo>
                    <a:pt x="7479" y="14323"/>
                  </a:lnTo>
                  <a:cubicBezTo>
                    <a:pt x="7368" y="13144"/>
                    <a:pt x="7107" y="12041"/>
                    <a:pt x="6822" y="10999"/>
                  </a:cubicBezTo>
                  <a:cubicBezTo>
                    <a:pt x="6525" y="9957"/>
                    <a:pt x="6164" y="9002"/>
                    <a:pt x="5805" y="8133"/>
                  </a:cubicBezTo>
                  <a:cubicBezTo>
                    <a:pt x="5458" y="7253"/>
                    <a:pt x="5073" y="6484"/>
                    <a:pt x="4738" y="5801"/>
                  </a:cubicBezTo>
                  <a:cubicBezTo>
                    <a:pt x="4552" y="5429"/>
                    <a:pt x="4366" y="5095"/>
                    <a:pt x="4205" y="4784"/>
                  </a:cubicBezTo>
                  <a:lnTo>
                    <a:pt x="4205" y="4784"/>
                  </a:lnTo>
                  <a:lnTo>
                    <a:pt x="4229" y="4797"/>
                  </a:lnTo>
                  <a:cubicBezTo>
                    <a:pt x="4254" y="4797"/>
                    <a:pt x="4118" y="3296"/>
                    <a:pt x="4105" y="3210"/>
                  </a:cubicBezTo>
                  <a:cubicBezTo>
                    <a:pt x="3882" y="2118"/>
                    <a:pt x="2828" y="158"/>
                    <a:pt x="1600" y="9"/>
                  </a:cubicBezTo>
                  <a:cubicBezTo>
                    <a:pt x="1545" y="3"/>
                    <a:pt x="1491" y="0"/>
                    <a:pt x="1438"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 name="Google Shape;482;p32"/>
            <p:cNvSpPr/>
            <p:nvPr/>
          </p:nvSpPr>
          <p:spPr>
            <a:xfrm>
              <a:off x="1388300" y="3139625"/>
              <a:ext cx="100175" cy="127225"/>
            </a:xfrm>
            <a:custGeom>
              <a:avLst/>
              <a:gdLst/>
              <a:ahLst/>
              <a:cxnLst/>
              <a:rect l="l" t="t" r="r" b="b"/>
              <a:pathLst>
                <a:path w="4007" h="5089" extrusionOk="0">
                  <a:moveTo>
                    <a:pt x="2462" y="1"/>
                  </a:moveTo>
                  <a:cubicBezTo>
                    <a:pt x="2355" y="1"/>
                    <a:pt x="2245" y="14"/>
                    <a:pt x="2134" y="41"/>
                  </a:cubicBezTo>
                  <a:cubicBezTo>
                    <a:pt x="930" y="314"/>
                    <a:pt x="100" y="2397"/>
                    <a:pt x="13" y="3501"/>
                  </a:cubicBezTo>
                  <a:cubicBezTo>
                    <a:pt x="1" y="3588"/>
                    <a:pt x="50" y="5089"/>
                    <a:pt x="75" y="5089"/>
                  </a:cubicBezTo>
                  <a:cubicBezTo>
                    <a:pt x="75" y="5089"/>
                    <a:pt x="2121" y="4357"/>
                    <a:pt x="2816" y="3687"/>
                  </a:cubicBezTo>
                  <a:cubicBezTo>
                    <a:pt x="3411" y="3104"/>
                    <a:pt x="4006" y="2199"/>
                    <a:pt x="3895" y="1331"/>
                  </a:cubicBezTo>
                  <a:cubicBezTo>
                    <a:pt x="3798" y="595"/>
                    <a:pt x="3191" y="1"/>
                    <a:pt x="2462"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483;p32"/>
            <p:cNvSpPr/>
            <p:nvPr/>
          </p:nvSpPr>
          <p:spPr>
            <a:xfrm>
              <a:off x="702975" y="3307575"/>
              <a:ext cx="755100" cy="782150"/>
            </a:xfrm>
            <a:custGeom>
              <a:avLst/>
              <a:gdLst/>
              <a:ahLst/>
              <a:cxnLst/>
              <a:rect l="l" t="t" r="r" b="b"/>
              <a:pathLst>
                <a:path w="30204" h="31286" extrusionOk="0">
                  <a:moveTo>
                    <a:pt x="1705" y="0"/>
                  </a:moveTo>
                  <a:cubicBezTo>
                    <a:pt x="1437" y="0"/>
                    <a:pt x="1187" y="48"/>
                    <a:pt x="969" y="157"/>
                  </a:cubicBezTo>
                  <a:cubicBezTo>
                    <a:pt x="174" y="554"/>
                    <a:pt x="1" y="1559"/>
                    <a:pt x="473" y="2278"/>
                  </a:cubicBezTo>
                  <a:cubicBezTo>
                    <a:pt x="944" y="3009"/>
                    <a:pt x="1973" y="3320"/>
                    <a:pt x="2792" y="3382"/>
                  </a:cubicBezTo>
                  <a:cubicBezTo>
                    <a:pt x="2836" y="3385"/>
                    <a:pt x="2882" y="3386"/>
                    <a:pt x="2931" y="3386"/>
                  </a:cubicBezTo>
                  <a:cubicBezTo>
                    <a:pt x="3815" y="3386"/>
                    <a:pt x="5319" y="2866"/>
                    <a:pt x="5707" y="2725"/>
                  </a:cubicBezTo>
                  <a:cubicBezTo>
                    <a:pt x="6030" y="2910"/>
                    <a:pt x="6364" y="3097"/>
                    <a:pt x="6736" y="3320"/>
                  </a:cubicBezTo>
                  <a:cubicBezTo>
                    <a:pt x="7394" y="3717"/>
                    <a:pt x="8126" y="4175"/>
                    <a:pt x="8883" y="4721"/>
                  </a:cubicBezTo>
                  <a:cubicBezTo>
                    <a:pt x="9093" y="4858"/>
                    <a:pt x="9304" y="5032"/>
                    <a:pt x="9515" y="5181"/>
                  </a:cubicBezTo>
                  <a:cubicBezTo>
                    <a:pt x="9106" y="4994"/>
                    <a:pt x="8547" y="4746"/>
                    <a:pt x="8486" y="4721"/>
                  </a:cubicBezTo>
                  <a:cubicBezTo>
                    <a:pt x="8085" y="4594"/>
                    <a:pt x="7515" y="4510"/>
                    <a:pt x="6923" y="4510"/>
                  </a:cubicBezTo>
                  <a:cubicBezTo>
                    <a:pt x="5954" y="4510"/>
                    <a:pt x="4925" y="4735"/>
                    <a:pt x="4479" y="5366"/>
                  </a:cubicBezTo>
                  <a:cubicBezTo>
                    <a:pt x="3958" y="6086"/>
                    <a:pt x="4268" y="7053"/>
                    <a:pt x="5000" y="7475"/>
                  </a:cubicBezTo>
                  <a:cubicBezTo>
                    <a:pt x="5316" y="7654"/>
                    <a:pt x="5681" y="7725"/>
                    <a:pt x="6053" y="7725"/>
                  </a:cubicBezTo>
                  <a:cubicBezTo>
                    <a:pt x="6586" y="7725"/>
                    <a:pt x="7135" y="7578"/>
                    <a:pt x="7580" y="7388"/>
                  </a:cubicBezTo>
                  <a:cubicBezTo>
                    <a:pt x="8374" y="7053"/>
                    <a:pt x="9614" y="5738"/>
                    <a:pt x="9875" y="5454"/>
                  </a:cubicBezTo>
                  <a:cubicBezTo>
                    <a:pt x="10333" y="5801"/>
                    <a:pt x="10793" y="6173"/>
                    <a:pt x="11251" y="6595"/>
                  </a:cubicBezTo>
                  <a:cubicBezTo>
                    <a:pt x="12045" y="7301"/>
                    <a:pt x="12852" y="8108"/>
                    <a:pt x="13558" y="9026"/>
                  </a:cubicBezTo>
                  <a:cubicBezTo>
                    <a:pt x="13608" y="9075"/>
                    <a:pt x="13633" y="9137"/>
                    <a:pt x="13682" y="9187"/>
                  </a:cubicBezTo>
                  <a:cubicBezTo>
                    <a:pt x="13497" y="9062"/>
                    <a:pt x="12430" y="8430"/>
                    <a:pt x="12356" y="8393"/>
                  </a:cubicBezTo>
                  <a:cubicBezTo>
                    <a:pt x="11829" y="8161"/>
                    <a:pt x="10980" y="7974"/>
                    <a:pt x="10169" y="7974"/>
                  </a:cubicBezTo>
                  <a:cubicBezTo>
                    <a:pt x="9415" y="7974"/>
                    <a:pt x="8694" y="8137"/>
                    <a:pt x="8299" y="8579"/>
                  </a:cubicBezTo>
                  <a:cubicBezTo>
                    <a:pt x="7704" y="9249"/>
                    <a:pt x="7902" y="10241"/>
                    <a:pt x="8585" y="10749"/>
                  </a:cubicBezTo>
                  <a:cubicBezTo>
                    <a:pt x="8965" y="11023"/>
                    <a:pt x="9453" y="11128"/>
                    <a:pt x="9946" y="11128"/>
                  </a:cubicBezTo>
                  <a:cubicBezTo>
                    <a:pt x="10370" y="11128"/>
                    <a:pt x="10798" y="11051"/>
                    <a:pt x="11165" y="10936"/>
                  </a:cubicBezTo>
                  <a:cubicBezTo>
                    <a:pt x="12070" y="10663"/>
                    <a:pt x="13646" y="9274"/>
                    <a:pt x="13707" y="9224"/>
                  </a:cubicBezTo>
                  <a:cubicBezTo>
                    <a:pt x="14365" y="10092"/>
                    <a:pt x="14972" y="11035"/>
                    <a:pt x="15531" y="12027"/>
                  </a:cubicBezTo>
                  <a:cubicBezTo>
                    <a:pt x="15940" y="12747"/>
                    <a:pt x="16325" y="13491"/>
                    <a:pt x="16709" y="14247"/>
                  </a:cubicBezTo>
                  <a:cubicBezTo>
                    <a:pt x="16461" y="14086"/>
                    <a:pt x="15468" y="13491"/>
                    <a:pt x="15394" y="13466"/>
                  </a:cubicBezTo>
                  <a:cubicBezTo>
                    <a:pt x="14876" y="13229"/>
                    <a:pt x="14035" y="13042"/>
                    <a:pt x="13227" y="13042"/>
                  </a:cubicBezTo>
                  <a:cubicBezTo>
                    <a:pt x="12469" y="13042"/>
                    <a:pt x="11741" y="13207"/>
                    <a:pt x="11339" y="13652"/>
                  </a:cubicBezTo>
                  <a:cubicBezTo>
                    <a:pt x="10743" y="14322"/>
                    <a:pt x="10942" y="15314"/>
                    <a:pt x="11636" y="15823"/>
                  </a:cubicBezTo>
                  <a:cubicBezTo>
                    <a:pt x="12014" y="16094"/>
                    <a:pt x="12497" y="16196"/>
                    <a:pt x="12985" y="16196"/>
                  </a:cubicBezTo>
                  <a:cubicBezTo>
                    <a:pt x="13411" y="16196"/>
                    <a:pt x="13839" y="16119"/>
                    <a:pt x="14203" y="16009"/>
                  </a:cubicBezTo>
                  <a:cubicBezTo>
                    <a:pt x="15096" y="15736"/>
                    <a:pt x="16610" y="14421"/>
                    <a:pt x="16734" y="14310"/>
                  </a:cubicBezTo>
                  <a:cubicBezTo>
                    <a:pt x="16907" y="14644"/>
                    <a:pt x="17081" y="14980"/>
                    <a:pt x="17255" y="15327"/>
                  </a:cubicBezTo>
                  <a:cubicBezTo>
                    <a:pt x="17813" y="16443"/>
                    <a:pt x="18359" y="17571"/>
                    <a:pt x="18941" y="18663"/>
                  </a:cubicBezTo>
                  <a:cubicBezTo>
                    <a:pt x="19140" y="19048"/>
                    <a:pt x="19351" y="19420"/>
                    <a:pt x="19562" y="19779"/>
                  </a:cubicBezTo>
                  <a:cubicBezTo>
                    <a:pt x="19190" y="19556"/>
                    <a:pt x="18495" y="19147"/>
                    <a:pt x="18433" y="19122"/>
                  </a:cubicBezTo>
                  <a:cubicBezTo>
                    <a:pt x="17915" y="18885"/>
                    <a:pt x="17074" y="18698"/>
                    <a:pt x="16266" y="18698"/>
                  </a:cubicBezTo>
                  <a:cubicBezTo>
                    <a:pt x="15508" y="18698"/>
                    <a:pt x="14780" y="18863"/>
                    <a:pt x="14377" y="19308"/>
                  </a:cubicBezTo>
                  <a:cubicBezTo>
                    <a:pt x="13782" y="19978"/>
                    <a:pt x="13980" y="20970"/>
                    <a:pt x="14675" y="21479"/>
                  </a:cubicBezTo>
                  <a:cubicBezTo>
                    <a:pt x="15052" y="21750"/>
                    <a:pt x="15536" y="21852"/>
                    <a:pt x="16024" y="21852"/>
                  </a:cubicBezTo>
                  <a:cubicBezTo>
                    <a:pt x="16450" y="21852"/>
                    <a:pt x="16878" y="21775"/>
                    <a:pt x="17243" y="21665"/>
                  </a:cubicBezTo>
                  <a:cubicBezTo>
                    <a:pt x="18048" y="21429"/>
                    <a:pt x="19338" y="20338"/>
                    <a:pt x="19699" y="20027"/>
                  </a:cubicBezTo>
                  <a:cubicBezTo>
                    <a:pt x="20058" y="20636"/>
                    <a:pt x="20418" y="21231"/>
                    <a:pt x="20802" y="21802"/>
                  </a:cubicBezTo>
                  <a:cubicBezTo>
                    <a:pt x="20976" y="22050"/>
                    <a:pt x="21137" y="22310"/>
                    <a:pt x="21323" y="22533"/>
                  </a:cubicBezTo>
                  <a:cubicBezTo>
                    <a:pt x="21497" y="22756"/>
                    <a:pt x="21670" y="22979"/>
                    <a:pt x="21832" y="23203"/>
                  </a:cubicBezTo>
                  <a:cubicBezTo>
                    <a:pt x="22204" y="23662"/>
                    <a:pt x="22551" y="24084"/>
                    <a:pt x="22911" y="24493"/>
                  </a:cubicBezTo>
                  <a:cubicBezTo>
                    <a:pt x="23084" y="24704"/>
                    <a:pt x="23258" y="24890"/>
                    <a:pt x="23432" y="25088"/>
                  </a:cubicBezTo>
                  <a:cubicBezTo>
                    <a:pt x="23097" y="24803"/>
                    <a:pt x="22538" y="24357"/>
                    <a:pt x="22489" y="24319"/>
                  </a:cubicBezTo>
                  <a:cubicBezTo>
                    <a:pt x="21875" y="23926"/>
                    <a:pt x="20729" y="23521"/>
                    <a:pt x="19743" y="23521"/>
                  </a:cubicBezTo>
                  <a:cubicBezTo>
                    <a:pt x="19237" y="23521"/>
                    <a:pt x="18774" y="23628"/>
                    <a:pt x="18445" y="23897"/>
                  </a:cubicBezTo>
                  <a:cubicBezTo>
                    <a:pt x="17764" y="24456"/>
                    <a:pt x="17800" y="25473"/>
                    <a:pt x="18409" y="26080"/>
                  </a:cubicBezTo>
                  <a:cubicBezTo>
                    <a:pt x="18883" y="26545"/>
                    <a:pt x="19624" y="26705"/>
                    <a:pt x="20313" y="26705"/>
                  </a:cubicBezTo>
                  <a:cubicBezTo>
                    <a:pt x="20526" y="26705"/>
                    <a:pt x="20733" y="26690"/>
                    <a:pt x="20926" y="26664"/>
                  </a:cubicBezTo>
                  <a:cubicBezTo>
                    <a:pt x="21832" y="26527"/>
                    <a:pt x="23469" y="25485"/>
                    <a:pt x="23668" y="25361"/>
                  </a:cubicBezTo>
                  <a:cubicBezTo>
                    <a:pt x="24101" y="25857"/>
                    <a:pt x="24536" y="26328"/>
                    <a:pt x="24945" y="26763"/>
                  </a:cubicBezTo>
                  <a:cubicBezTo>
                    <a:pt x="26223" y="28139"/>
                    <a:pt x="27351" y="29244"/>
                    <a:pt x="28145" y="30000"/>
                  </a:cubicBezTo>
                  <a:cubicBezTo>
                    <a:pt x="28952" y="30757"/>
                    <a:pt x="29423" y="31179"/>
                    <a:pt x="29423" y="31179"/>
                  </a:cubicBezTo>
                  <a:lnTo>
                    <a:pt x="29435" y="31179"/>
                  </a:lnTo>
                  <a:cubicBezTo>
                    <a:pt x="29518" y="31250"/>
                    <a:pt x="29619" y="31285"/>
                    <a:pt x="29719" y="31285"/>
                  </a:cubicBezTo>
                  <a:cubicBezTo>
                    <a:pt x="29843" y="31285"/>
                    <a:pt x="29966" y="31232"/>
                    <a:pt x="30055" y="31129"/>
                  </a:cubicBezTo>
                  <a:cubicBezTo>
                    <a:pt x="30204" y="30942"/>
                    <a:pt x="30179" y="30670"/>
                    <a:pt x="29994" y="30521"/>
                  </a:cubicBezTo>
                  <a:cubicBezTo>
                    <a:pt x="29994" y="30521"/>
                    <a:pt x="29522" y="30124"/>
                    <a:pt x="28715" y="29393"/>
                  </a:cubicBezTo>
                  <a:cubicBezTo>
                    <a:pt x="27910" y="28660"/>
                    <a:pt x="26781" y="27594"/>
                    <a:pt x="25466" y="26254"/>
                  </a:cubicBezTo>
                  <a:cubicBezTo>
                    <a:pt x="25094" y="25870"/>
                    <a:pt x="24697" y="25448"/>
                    <a:pt x="24300" y="25026"/>
                  </a:cubicBezTo>
                  <a:cubicBezTo>
                    <a:pt x="24473" y="24853"/>
                    <a:pt x="25788" y="23426"/>
                    <a:pt x="26086" y="22558"/>
                  </a:cubicBezTo>
                  <a:cubicBezTo>
                    <a:pt x="26347" y="21777"/>
                    <a:pt x="26471" y="20710"/>
                    <a:pt x="25975" y="19991"/>
                  </a:cubicBezTo>
                  <a:cubicBezTo>
                    <a:pt x="25677" y="19555"/>
                    <a:pt x="25191" y="19299"/>
                    <a:pt x="24703" y="19299"/>
                  </a:cubicBezTo>
                  <a:cubicBezTo>
                    <a:pt x="24398" y="19299"/>
                    <a:pt x="24091" y="19399"/>
                    <a:pt x="23828" y="19618"/>
                  </a:cubicBezTo>
                  <a:cubicBezTo>
                    <a:pt x="22874" y="20412"/>
                    <a:pt x="23084" y="22645"/>
                    <a:pt x="23494" y="23662"/>
                  </a:cubicBezTo>
                  <a:cubicBezTo>
                    <a:pt x="23519" y="23736"/>
                    <a:pt x="23928" y="24468"/>
                    <a:pt x="24139" y="24840"/>
                  </a:cubicBezTo>
                  <a:cubicBezTo>
                    <a:pt x="23903" y="24580"/>
                    <a:pt x="23655" y="24332"/>
                    <a:pt x="23407" y="24046"/>
                  </a:cubicBezTo>
                  <a:cubicBezTo>
                    <a:pt x="23059" y="23662"/>
                    <a:pt x="22687" y="23227"/>
                    <a:pt x="22340" y="22819"/>
                  </a:cubicBezTo>
                  <a:cubicBezTo>
                    <a:pt x="22154" y="22595"/>
                    <a:pt x="21981" y="22372"/>
                    <a:pt x="21794" y="22149"/>
                  </a:cubicBezTo>
                  <a:cubicBezTo>
                    <a:pt x="21609" y="21926"/>
                    <a:pt x="21460" y="21689"/>
                    <a:pt x="21286" y="21454"/>
                  </a:cubicBezTo>
                  <a:cubicBezTo>
                    <a:pt x="21050" y="21119"/>
                    <a:pt x="20815" y="20747"/>
                    <a:pt x="20579" y="20375"/>
                  </a:cubicBezTo>
                  <a:cubicBezTo>
                    <a:pt x="21000" y="20040"/>
                    <a:pt x="22216" y="19023"/>
                    <a:pt x="22588" y="18316"/>
                  </a:cubicBezTo>
                  <a:cubicBezTo>
                    <a:pt x="22973" y="17584"/>
                    <a:pt x="23246" y="16542"/>
                    <a:pt x="22874" y="15749"/>
                  </a:cubicBezTo>
                  <a:cubicBezTo>
                    <a:pt x="22613" y="15210"/>
                    <a:pt x="22079" y="14860"/>
                    <a:pt x="21518" y="14860"/>
                  </a:cubicBezTo>
                  <a:cubicBezTo>
                    <a:pt x="21278" y="14860"/>
                    <a:pt x="21033" y="14924"/>
                    <a:pt x="20802" y="15066"/>
                  </a:cubicBezTo>
                  <a:cubicBezTo>
                    <a:pt x="19748" y="15699"/>
                    <a:pt x="19611" y="17932"/>
                    <a:pt x="19859" y="19010"/>
                  </a:cubicBezTo>
                  <a:cubicBezTo>
                    <a:pt x="19872" y="19048"/>
                    <a:pt x="19947" y="19271"/>
                    <a:pt x="20046" y="19531"/>
                  </a:cubicBezTo>
                  <a:cubicBezTo>
                    <a:pt x="19823" y="19159"/>
                    <a:pt x="19599" y="18800"/>
                    <a:pt x="19388" y="18428"/>
                  </a:cubicBezTo>
                  <a:cubicBezTo>
                    <a:pt x="18793" y="17348"/>
                    <a:pt x="18222" y="16245"/>
                    <a:pt x="17640" y="15128"/>
                  </a:cubicBezTo>
                  <a:cubicBezTo>
                    <a:pt x="17527" y="14905"/>
                    <a:pt x="17403" y="14669"/>
                    <a:pt x="17279" y="14446"/>
                  </a:cubicBezTo>
                  <a:cubicBezTo>
                    <a:pt x="17627" y="14161"/>
                    <a:pt x="18966" y="13069"/>
                    <a:pt x="19351" y="12325"/>
                  </a:cubicBezTo>
                  <a:cubicBezTo>
                    <a:pt x="19735" y="11593"/>
                    <a:pt x="20021" y="10551"/>
                    <a:pt x="19636" y="9757"/>
                  </a:cubicBezTo>
                  <a:cubicBezTo>
                    <a:pt x="19385" y="9219"/>
                    <a:pt x="18848" y="8869"/>
                    <a:pt x="18284" y="8869"/>
                  </a:cubicBezTo>
                  <a:cubicBezTo>
                    <a:pt x="18043" y="8869"/>
                    <a:pt x="17796" y="8934"/>
                    <a:pt x="17565" y="9075"/>
                  </a:cubicBezTo>
                  <a:cubicBezTo>
                    <a:pt x="16510" y="9707"/>
                    <a:pt x="16374" y="11940"/>
                    <a:pt x="16634" y="13020"/>
                  </a:cubicBezTo>
                  <a:cubicBezTo>
                    <a:pt x="16634" y="13056"/>
                    <a:pt x="16734" y="13317"/>
                    <a:pt x="16833" y="13615"/>
                  </a:cubicBezTo>
                  <a:cubicBezTo>
                    <a:pt x="16510" y="13020"/>
                    <a:pt x="16188" y="12424"/>
                    <a:pt x="15841" y="11854"/>
                  </a:cubicBezTo>
                  <a:cubicBezTo>
                    <a:pt x="15233" y="10837"/>
                    <a:pt x="14588" y="9869"/>
                    <a:pt x="13881" y="8988"/>
                  </a:cubicBezTo>
                  <a:cubicBezTo>
                    <a:pt x="14005" y="8889"/>
                    <a:pt x="15605" y="7648"/>
                    <a:pt x="16027" y="6818"/>
                  </a:cubicBezTo>
                  <a:cubicBezTo>
                    <a:pt x="16411" y="6086"/>
                    <a:pt x="16697" y="5044"/>
                    <a:pt x="16312" y="4263"/>
                  </a:cubicBezTo>
                  <a:cubicBezTo>
                    <a:pt x="16060" y="3715"/>
                    <a:pt x="15521" y="3368"/>
                    <a:pt x="14957" y="3368"/>
                  </a:cubicBezTo>
                  <a:cubicBezTo>
                    <a:pt x="14716" y="3368"/>
                    <a:pt x="14471" y="3431"/>
                    <a:pt x="14241" y="3568"/>
                  </a:cubicBezTo>
                  <a:cubicBezTo>
                    <a:pt x="13186" y="4213"/>
                    <a:pt x="13050" y="6446"/>
                    <a:pt x="13310" y="7513"/>
                  </a:cubicBezTo>
                  <a:cubicBezTo>
                    <a:pt x="13323" y="7599"/>
                    <a:pt x="13670" y="8554"/>
                    <a:pt x="13806" y="8889"/>
                  </a:cubicBezTo>
                  <a:cubicBezTo>
                    <a:pt x="13794" y="8877"/>
                    <a:pt x="13782" y="8864"/>
                    <a:pt x="13782" y="8852"/>
                  </a:cubicBezTo>
                  <a:cubicBezTo>
                    <a:pt x="13037" y="7934"/>
                    <a:pt x="12207" y="7140"/>
                    <a:pt x="11388" y="6433"/>
                  </a:cubicBezTo>
                  <a:cubicBezTo>
                    <a:pt x="10570" y="5726"/>
                    <a:pt x="9738" y="5131"/>
                    <a:pt x="8957" y="4610"/>
                  </a:cubicBezTo>
                  <a:cubicBezTo>
                    <a:pt x="8188" y="4076"/>
                    <a:pt x="7444" y="3643"/>
                    <a:pt x="6786" y="3258"/>
                  </a:cubicBezTo>
                  <a:cubicBezTo>
                    <a:pt x="6427" y="3047"/>
                    <a:pt x="6091" y="2874"/>
                    <a:pt x="5782" y="2700"/>
                  </a:cubicBezTo>
                  <a:lnTo>
                    <a:pt x="5807" y="2700"/>
                  </a:lnTo>
                  <a:cubicBezTo>
                    <a:pt x="5831" y="2687"/>
                    <a:pt x="4889" y="1509"/>
                    <a:pt x="4826" y="1435"/>
                  </a:cubicBezTo>
                  <a:cubicBezTo>
                    <a:pt x="4198" y="806"/>
                    <a:pt x="2806" y="0"/>
                    <a:pt x="1705"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 name="Google Shape;486;p32"/>
          <p:cNvSpPr txBox="1"/>
          <p:nvPr/>
        </p:nvSpPr>
        <p:spPr>
          <a:xfrm>
            <a:off x="-430252" y="4764542"/>
            <a:ext cx="2397000" cy="1040100"/>
          </a:xfrm>
          <a:prstGeom prst="rect">
            <a:avLst/>
          </a:prstGeom>
        </p:spPr>
        <p:txBody>
          <a:bodyPr spcFirstLastPara="1" wrap="square" lIns="0" tIns="0" rIns="0" bIns="0" anchor="b" anchorCtr="0">
            <a:noAutofit/>
          </a:bodyPr>
          <a:lst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a:lstStyle>
          <a:p>
            <a:pPr algn="r">
              <a:spcBef>
                <a:spcPts val="0"/>
              </a:spcBef>
            </a:pPr>
            <a:endParaRPr lang="en-US" dirty="0">
              <a:solidFill>
                <a:srgbClr val="434343"/>
              </a:solidFill>
            </a:endParaRPr>
          </a:p>
        </p:txBody>
      </p:sp>
      <p:grpSp>
        <p:nvGrpSpPr>
          <p:cNvPr id="11" name="Google Shape;487;p32"/>
          <p:cNvGrpSpPr/>
          <p:nvPr/>
        </p:nvGrpSpPr>
        <p:grpSpPr>
          <a:xfrm>
            <a:off x="4797966" y="5039847"/>
            <a:ext cx="1479755" cy="1642184"/>
            <a:chOff x="5863018" y="3309697"/>
            <a:chExt cx="1479755" cy="1642184"/>
          </a:xfrm>
        </p:grpSpPr>
        <p:sp>
          <p:nvSpPr>
            <p:cNvPr id="12" name="Google Shape;488;p32"/>
            <p:cNvSpPr/>
            <p:nvPr/>
          </p:nvSpPr>
          <p:spPr>
            <a:xfrm rot="171602">
              <a:off x="6289847" y="3325356"/>
              <a:ext cx="665411" cy="1511980"/>
            </a:xfrm>
            <a:custGeom>
              <a:avLst/>
              <a:gdLst/>
              <a:ahLst/>
              <a:cxnLst/>
              <a:rect l="l" t="t" r="r" b="b"/>
              <a:pathLst>
                <a:path w="15754" h="35797" extrusionOk="0">
                  <a:moveTo>
                    <a:pt x="7802" y="0"/>
                  </a:moveTo>
                  <a:cubicBezTo>
                    <a:pt x="7802" y="0"/>
                    <a:pt x="1" y="8050"/>
                    <a:pt x="50" y="17936"/>
                  </a:cubicBezTo>
                  <a:cubicBezTo>
                    <a:pt x="87" y="27822"/>
                    <a:pt x="7951" y="35797"/>
                    <a:pt x="7951" y="35797"/>
                  </a:cubicBezTo>
                  <a:cubicBezTo>
                    <a:pt x="7951" y="35797"/>
                    <a:pt x="15753" y="27747"/>
                    <a:pt x="15704" y="17874"/>
                  </a:cubicBezTo>
                  <a:cubicBezTo>
                    <a:pt x="15666" y="7988"/>
                    <a:pt x="7802" y="0"/>
                    <a:pt x="7802"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489;p32"/>
            <p:cNvSpPr/>
            <p:nvPr/>
          </p:nvSpPr>
          <p:spPr>
            <a:xfrm rot="171602">
              <a:off x="5878938" y="4251772"/>
              <a:ext cx="608813" cy="653331"/>
            </a:xfrm>
            <a:custGeom>
              <a:avLst/>
              <a:gdLst/>
              <a:ahLst/>
              <a:cxnLst/>
              <a:rect l="l" t="t" r="r" b="b"/>
              <a:pathLst>
                <a:path w="14414" h="15468" extrusionOk="0">
                  <a:moveTo>
                    <a:pt x="285" y="1"/>
                  </a:moveTo>
                  <a:cubicBezTo>
                    <a:pt x="285" y="1"/>
                    <a:pt x="1" y="6487"/>
                    <a:pt x="3821" y="10767"/>
                  </a:cubicBezTo>
                  <a:cubicBezTo>
                    <a:pt x="7641" y="15034"/>
                    <a:pt x="14116" y="15468"/>
                    <a:pt x="14116" y="15468"/>
                  </a:cubicBezTo>
                  <a:cubicBezTo>
                    <a:pt x="14116" y="15468"/>
                    <a:pt x="14414" y="8981"/>
                    <a:pt x="10580" y="4714"/>
                  </a:cubicBezTo>
                  <a:cubicBezTo>
                    <a:pt x="6760" y="434"/>
                    <a:pt x="286" y="1"/>
                    <a:pt x="285"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490;p32"/>
            <p:cNvSpPr/>
            <p:nvPr/>
          </p:nvSpPr>
          <p:spPr>
            <a:xfrm rot="171602">
              <a:off x="6713134" y="4300853"/>
              <a:ext cx="611981" cy="631875"/>
            </a:xfrm>
            <a:custGeom>
              <a:avLst/>
              <a:gdLst/>
              <a:ahLst/>
              <a:cxnLst/>
              <a:rect l="l" t="t" r="r" b="b"/>
              <a:pathLst>
                <a:path w="14489" h="14960" extrusionOk="0">
                  <a:moveTo>
                    <a:pt x="14439" y="0"/>
                  </a:moveTo>
                  <a:cubicBezTo>
                    <a:pt x="14438" y="0"/>
                    <a:pt x="7951" y="199"/>
                    <a:pt x="3970" y="4329"/>
                  </a:cubicBezTo>
                  <a:cubicBezTo>
                    <a:pt x="1" y="8460"/>
                    <a:pt x="51" y="14959"/>
                    <a:pt x="51" y="14959"/>
                  </a:cubicBezTo>
                  <a:cubicBezTo>
                    <a:pt x="51" y="14959"/>
                    <a:pt x="6537" y="14761"/>
                    <a:pt x="10519" y="10630"/>
                  </a:cubicBezTo>
                  <a:cubicBezTo>
                    <a:pt x="14488" y="6500"/>
                    <a:pt x="14439" y="0"/>
                    <a:pt x="14439"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491;p32"/>
            <p:cNvSpPr/>
            <p:nvPr/>
          </p:nvSpPr>
          <p:spPr>
            <a:xfrm rot="171602">
              <a:off x="6344840" y="3325368"/>
              <a:ext cx="555931" cy="1511980"/>
            </a:xfrm>
            <a:custGeom>
              <a:avLst/>
              <a:gdLst/>
              <a:ahLst/>
              <a:cxnLst/>
              <a:rect l="l" t="t" r="r" b="b"/>
              <a:pathLst>
                <a:path w="13162" h="35797" extrusionOk="0">
                  <a:moveTo>
                    <a:pt x="6351" y="0"/>
                  </a:moveTo>
                  <a:lnTo>
                    <a:pt x="6414" y="12417"/>
                  </a:lnTo>
                  <a:lnTo>
                    <a:pt x="6414" y="12417"/>
                  </a:lnTo>
                  <a:lnTo>
                    <a:pt x="2246" y="8807"/>
                  </a:lnTo>
                  <a:lnTo>
                    <a:pt x="2060" y="9030"/>
                  </a:lnTo>
                  <a:lnTo>
                    <a:pt x="6414" y="12789"/>
                  </a:lnTo>
                  <a:lnTo>
                    <a:pt x="6450" y="21731"/>
                  </a:lnTo>
                  <a:lnTo>
                    <a:pt x="199" y="16199"/>
                  </a:lnTo>
                  <a:lnTo>
                    <a:pt x="1" y="16411"/>
                  </a:lnTo>
                  <a:lnTo>
                    <a:pt x="6450" y="22116"/>
                  </a:lnTo>
                  <a:lnTo>
                    <a:pt x="6488" y="30265"/>
                  </a:lnTo>
                  <a:lnTo>
                    <a:pt x="1762" y="26557"/>
                  </a:lnTo>
                  <a:lnTo>
                    <a:pt x="1588" y="26780"/>
                  </a:lnTo>
                  <a:lnTo>
                    <a:pt x="6488" y="30625"/>
                  </a:lnTo>
                  <a:lnTo>
                    <a:pt x="6513" y="35797"/>
                  </a:lnTo>
                  <a:lnTo>
                    <a:pt x="6798" y="35797"/>
                  </a:lnTo>
                  <a:lnTo>
                    <a:pt x="6773" y="30513"/>
                  </a:lnTo>
                  <a:lnTo>
                    <a:pt x="6786" y="30501"/>
                  </a:lnTo>
                  <a:lnTo>
                    <a:pt x="6773" y="30488"/>
                  </a:lnTo>
                  <a:lnTo>
                    <a:pt x="6761" y="26730"/>
                  </a:lnTo>
                  <a:lnTo>
                    <a:pt x="6786" y="26755"/>
                  </a:lnTo>
                  <a:lnTo>
                    <a:pt x="13161" y="21012"/>
                  </a:lnTo>
                  <a:lnTo>
                    <a:pt x="12963" y="20801"/>
                  </a:lnTo>
                  <a:lnTo>
                    <a:pt x="6761" y="26383"/>
                  </a:lnTo>
                  <a:lnTo>
                    <a:pt x="6723" y="18693"/>
                  </a:lnTo>
                  <a:lnTo>
                    <a:pt x="6773" y="18718"/>
                  </a:lnTo>
                  <a:lnTo>
                    <a:pt x="12156" y="10841"/>
                  </a:lnTo>
                  <a:lnTo>
                    <a:pt x="11921" y="10680"/>
                  </a:lnTo>
                  <a:lnTo>
                    <a:pt x="6723" y="18283"/>
                  </a:lnTo>
                  <a:lnTo>
                    <a:pt x="664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492;p32"/>
            <p:cNvSpPr/>
            <p:nvPr/>
          </p:nvSpPr>
          <p:spPr>
            <a:xfrm rot="171602">
              <a:off x="5886275" y="4248084"/>
              <a:ext cx="593607" cy="661188"/>
            </a:xfrm>
            <a:custGeom>
              <a:avLst/>
              <a:gdLst/>
              <a:ahLst/>
              <a:cxnLst/>
              <a:rect l="l" t="t" r="r" b="b"/>
              <a:pathLst>
                <a:path w="14054" h="15654" extrusionOk="0">
                  <a:moveTo>
                    <a:pt x="224" y="0"/>
                  </a:moveTo>
                  <a:lnTo>
                    <a:pt x="0" y="187"/>
                  </a:lnTo>
                  <a:lnTo>
                    <a:pt x="4714" y="5446"/>
                  </a:lnTo>
                  <a:lnTo>
                    <a:pt x="1649" y="5483"/>
                  </a:lnTo>
                  <a:lnTo>
                    <a:pt x="1662" y="5769"/>
                  </a:lnTo>
                  <a:lnTo>
                    <a:pt x="4962" y="5731"/>
                  </a:lnTo>
                  <a:lnTo>
                    <a:pt x="8311" y="9477"/>
                  </a:lnTo>
                  <a:lnTo>
                    <a:pt x="3609" y="9477"/>
                  </a:lnTo>
                  <a:lnTo>
                    <a:pt x="3609" y="9763"/>
                  </a:lnTo>
                  <a:lnTo>
                    <a:pt x="8571" y="9763"/>
                  </a:lnTo>
                  <a:lnTo>
                    <a:pt x="11622" y="13173"/>
                  </a:lnTo>
                  <a:lnTo>
                    <a:pt x="8261" y="13371"/>
                  </a:lnTo>
                  <a:lnTo>
                    <a:pt x="8286" y="13657"/>
                  </a:lnTo>
                  <a:lnTo>
                    <a:pt x="11858" y="13446"/>
                  </a:lnTo>
                  <a:lnTo>
                    <a:pt x="13843" y="15654"/>
                  </a:lnTo>
                  <a:lnTo>
                    <a:pt x="14053" y="15468"/>
                  </a:lnTo>
                  <a:lnTo>
                    <a:pt x="10580" y="11585"/>
                  </a:lnTo>
                  <a:lnTo>
                    <a:pt x="11139" y="6649"/>
                  </a:lnTo>
                  <a:lnTo>
                    <a:pt x="10853" y="6624"/>
                  </a:lnTo>
                  <a:lnTo>
                    <a:pt x="10332" y="11301"/>
                  </a:lnTo>
                  <a:lnTo>
                    <a:pt x="7467" y="8100"/>
                  </a:lnTo>
                  <a:lnTo>
                    <a:pt x="7492" y="8100"/>
                  </a:lnTo>
                  <a:lnTo>
                    <a:pt x="6797" y="2605"/>
                  </a:lnTo>
                  <a:lnTo>
                    <a:pt x="6512" y="2643"/>
                  </a:lnTo>
                  <a:lnTo>
                    <a:pt x="7157" y="7753"/>
                  </a:lnTo>
                  <a:lnTo>
                    <a:pt x="22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493;p32"/>
            <p:cNvSpPr/>
            <p:nvPr/>
          </p:nvSpPr>
          <p:spPr>
            <a:xfrm rot="171602">
              <a:off x="6710515" y="4296658"/>
              <a:ext cx="616669" cy="640238"/>
            </a:xfrm>
            <a:custGeom>
              <a:avLst/>
              <a:gdLst/>
              <a:ahLst/>
              <a:cxnLst/>
              <a:rect l="l" t="t" r="r" b="b"/>
              <a:pathLst>
                <a:path w="14600" h="15158" extrusionOk="0">
                  <a:moveTo>
                    <a:pt x="14402" y="0"/>
                  </a:moveTo>
                  <a:lnTo>
                    <a:pt x="9502" y="5086"/>
                  </a:lnTo>
                  <a:lnTo>
                    <a:pt x="9242" y="2046"/>
                  </a:lnTo>
                  <a:lnTo>
                    <a:pt x="8956" y="2071"/>
                  </a:lnTo>
                  <a:lnTo>
                    <a:pt x="9242" y="5358"/>
                  </a:lnTo>
                  <a:lnTo>
                    <a:pt x="5756" y="8980"/>
                  </a:lnTo>
                  <a:lnTo>
                    <a:pt x="5396" y="4292"/>
                  </a:lnTo>
                  <a:lnTo>
                    <a:pt x="5111" y="4304"/>
                  </a:lnTo>
                  <a:lnTo>
                    <a:pt x="5483" y="9253"/>
                  </a:lnTo>
                  <a:lnTo>
                    <a:pt x="2320" y="12553"/>
                  </a:lnTo>
                  <a:lnTo>
                    <a:pt x="1874" y="9228"/>
                  </a:lnTo>
                  <a:lnTo>
                    <a:pt x="1588" y="9265"/>
                  </a:lnTo>
                  <a:lnTo>
                    <a:pt x="2059" y="12813"/>
                  </a:lnTo>
                  <a:lnTo>
                    <a:pt x="0" y="14959"/>
                  </a:lnTo>
                  <a:lnTo>
                    <a:pt x="212" y="15157"/>
                  </a:lnTo>
                  <a:lnTo>
                    <a:pt x="3821" y="11399"/>
                  </a:lnTo>
                  <a:lnTo>
                    <a:pt x="8782" y="11597"/>
                  </a:lnTo>
                  <a:lnTo>
                    <a:pt x="8795" y="11299"/>
                  </a:lnTo>
                  <a:lnTo>
                    <a:pt x="4094" y="11126"/>
                  </a:lnTo>
                  <a:lnTo>
                    <a:pt x="7059" y="8038"/>
                  </a:lnTo>
                  <a:lnTo>
                    <a:pt x="7070" y="8050"/>
                  </a:lnTo>
                  <a:lnTo>
                    <a:pt x="12491" y="6958"/>
                  </a:lnTo>
                  <a:lnTo>
                    <a:pt x="12442" y="6673"/>
                  </a:lnTo>
                  <a:lnTo>
                    <a:pt x="7393" y="7702"/>
                  </a:lnTo>
                  <a:lnTo>
                    <a:pt x="7393" y="7702"/>
                  </a:lnTo>
                  <a:lnTo>
                    <a:pt x="14600" y="199"/>
                  </a:lnTo>
                  <a:lnTo>
                    <a:pt x="1440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56" name="Google Shape;1356;p43"/>
          <p:cNvSpPr txBox="1">
            <a:spLocks noGrp="1"/>
          </p:cNvSpPr>
          <p:nvPr>
            <p:ph type="ctrTitle"/>
          </p:nvPr>
        </p:nvSpPr>
        <p:spPr>
          <a:xfrm>
            <a:off x="1580692" y="804670"/>
            <a:ext cx="6835200" cy="977200"/>
          </a:xfrm>
          <a:prstGeom prst="rect">
            <a:avLst/>
          </a:prstGeom>
        </p:spPr>
        <p:txBody>
          <a:bodyPr spcFirstLastPara="1" vert="horz" wrap="square" lIns="121900" tIns="121900" rIns="121900" bIns="121900" rtlCol="0" anchor="b" anchorCtr="0">
            <a:noAutofit/>
          </a:bodyPr>
          <a:lstStyle/>
          <a:p>
            <a:r>
              <a:rPr lang="en-GB" sz="6600" dirty="0"/>
              <a:t>THANKS!</a:t>
            </a:r>
            <a:endParaRPr sz="6600" dirty="0"/>
          </a:p>
        </p:txBody>
      </p:sp>
      <p:sp>
        <p:nvSpPr>
          <p:cNvPr id="2" name="文本框 1"/>
          <p:cNvSpPr txBox="1"/>
          <p:nvPr/>
        </p:nvSpPr>
        <p:spPr>
          <a:xfrm>
            <a:off x="1783405" y="2286757"/>
            <a:ext cx="3517501" cy="4401205"/>
          </a:xfrm>
          <a:prstGeom prst="rect">
            <a:avLst/>
          </a:prstGeom>
          <a:noFill/>
        </p:spPr>
        <p:txBody>
          <a:bodyPr wrap="square" rtlCol="0">
            <a:spAutoFit/>
          </a:bodyPr>
          <a:lstStyle/>
          <a:p>
            <a:r>
              <a:rPr lang="zh-CN" altLang="en-US" sz="1400" b="1" dirty="0">
                <a:solidFill>
                  <a:schemeClr val="bg1"/>
                </a:solidFill>
                <a:latin typeface="+mn-ea"/>
                <a:cs typeface="Times New Roman" panose="02020603050405020304" pitchFamily="18" charset="0"/>
              </a:rPr>
              <a:t>小组分工：</a:t>
            </a:r>
            <a:endParaRPr lang="en-US" altLang="zh-CN" sz="1400" b="1" dirty="0">
              <a:solidFill>
                <a:schemeClr val="bg1"/>
              </a:solidFill>
              <a:latin typeface="+mn-ea"/>
              <a:cs typeface="Times New Roman" panose="02020603050405020304" pitchFamily="18" charset="0"/>
            </a:endParaRPr>
          </a:p>
          <a:p>
            <a:r>
              <a:rPr lang="zh-CN" altLang="en-US" sz="1400" b="1" dirty="0">
                <a:solidFill>
                  <a:schemeClr val="bg1"/>
                </a:solidFill>
                <a:latin typeface="+mn-ea"/>
                <a:cs typeface="Times New Roman" panose="02020603050405020304" pitchFamily="18" charset="0"/>
              </a:rPr>
              <a:t>潘铂凯：撰写调研报告中立项依据、调研过程。研究</a:t>
            </a:r>
            <a:r>
              <a:rPr lang="en-US" altLang="zh-CN" sz="1400" b="1" dirty="0">
                <a:solidFill>
                  <a:schemeClr val="bg1"/>
                </a:solidFill>
                <a:latin typeface="+mn-ea"/>
                <a:cs typeface="Times New Roman" panose="02020603050405020304" pitchFamily="18" charset="0"/>
              </a:rPr>
              <a:t>Rust</a:t>
            </a:r>
            <a:r>
              <a:rPr lang="zh-CN" altLang="en-US" sz="1400" b="1" dirty="0">
                <a:solidFill>
                  <a:schemeClr val="bg1"/>
                </a:solidFill>
                <a:latin typeface="+mn-ea"/>
                <a:cs typeface="Times New Roman" panose="02020603050405020304" pitchFamily="18" charset="0"/>
              </a:rPr>
              <a:t>与</a:t>
            </a:r>
            <a:r>
              <a:rPr lang="en-US" altLang="zh-CN" sz="1400" b="1" dirty="0">
                <a:solidFill>
                  <a:schemeClr val="bg1"/>
                </a:solidFill>
                <a:latin typeface="+mn-ea"/>
                <a:cs typeface="Times New Roman" panose="02020603050405020304" pitchFamily="18" charset="0"/>
              </a:rPr>
              <a:t>C</a:t>
            </a:r>
            <a:r>
              <a:rPr lang="zh-CN" altLang="en-US" sz="1400" b="1" dirty="0">
                <a:solidFill>
                  <a:schemeClr val="bg1"/>
                </a:solidFill>
                <a:latin typeface="+mn-ea"/>
                <a:cs typeface="Times New Roman" panose="02020603050405020304" pitchFamily="18" charset="0"/>
              </a:rPr>
              <a:t>互相调用技术。在可行性报告中进行模块分析与筛选部分初步汇总整理。</a:t>
            </a:r>
            <a:endParaRPr lang="en-US" altLang="zh-CN" sz="1400" b="1" dirty="0">
              <a:solidFill>
                <a:schemeClr val="bg1"/>
              </a:solidFill>
              <a:latin typeface="+mn-ea"/>
              <a:cs typeface="Times New Roman" panose="02020603050405020304" pitchFamily="18" charset="0"/>
            </a:endParaRPr>
          </a:p>
          <a:p>
            <a:r>
              <a:rPr lang="zh-CN" altLang="en-US" sz="1400" b="1" dirty="0">
                <a:solidFill>
                  <a:schemeClr val="bg1"/>
                </a:solidFill>
                <a:latin typeface="+mn-ea"/>
                <a:cs typeface="Times New Roman" panose="02020603050405020304" pitchFamily="18" charset="0"/>
              </a:rPr>
              <a:t>胡揚嘉：撰写调研报告中项目背景、遇到的困难以及（可能的）解决方式。研究</a:t>
            </a:r>
            <a:r>
              <a:rPr lang="en-US" altLang="zh-CN" sz="1400" b="1" dirty="0">
                <a:solidFill>
                  <a:schemeClr val="bg1"/>
                </a:solidFill>
                <a:latin typeface="+mn-ea"/>
                <a:cs typeface="Times New Roman" panose="02020603050405020304" pitchFamily="18" charset="0"/>
              </a:rPr>
              <a:t>Rust</a:t>
            </a:r>
            <a:r>
              <a:rPr lang="zh-CN" altLang="en-US" sz="1400" b="1" dirty="0">
                <a:solidFill>
                  <a:schemeClr val="bg1"/>
                </a:solidFill>
                <a:latin typeface="+mn-ea"/>
                <a:cs typeface="Times New Roman" panose="02020603050405020304" pitchFamily="18" charset="0"/>
              </a:rPr>
              <a:t>与</a:t>
            </a:r>
            <a:r>
              <a:rPr lang="en-US" altLang="zh-CN" sz="1400" b="1" dirty="0">
                <a:solidFill>
                  <a:schemeClr val="bg1"/>
                </a:solidFill>
                <a:latin typeface="+mn-ea"/>
                <a:cs typeface="Times New Roman" panose="02020603050405020304" pitchFamily="18" charset="0"/>
              </a:rPr>
              <a:t>C</a:t>
            </a:r>
            <a:r>
              <a:rPr lang="zh-CN" altLang="en-US" sz="1400" b="1" dirty="0">
                <a:solidFill>
                  <a:schemeClr val="bg1"/>
                </a:solidFill>
                <a:latin typeface="+mn-ea"/>
                <a:cs typeface="Times New Roman" panose="02020603050405020304" pitchFamily="18" charset="0"/>
              </a:rPr>
              <a:t>互相调用技术。在可行性报告中对</a:t>
            </a:r>
            <a:r>
              <a:rPr lang="en-US" altLang="zh-CN" sz="1400" b="1" dirty="0">
                <a:solidFill>
                  <a:schemeClr val="bg1"/>
                </a:solidFill>
                <a:latin typeface="+mn-ea"/>
                <a:cs typeface="Times New Roman" panose="02020603050405020304" pitchFamily="18" charset="0"/>
              </a:rPr>
              <a:t>RUST</a:t>
            </a:r>
            <a:r>
              <a:rPr lang="zh-CN" altLang="en-US" sz="1400" b="1" dirty="0">
                <a:solidFill>
                  <a:schemeClr val="bg1"/>
                </a:solidFill>
                <a:latin typeface="+mn-ea"/>
                <a:cs typeface="Times New Roman" panose="02020603050405020304" pitchFamily="18" charset="0"/>
              </a:rPr>
              <a:t>改写</a:t>
            </a:r>
            <a:r>
              <a:rPr lang="en-US" altLang="zh-CN" sz="1400" b="1" dirty="0">
                <a:solidFill>
                  <a:schemeClr val="bg1"/>
                </a:solidFill>
                <a:latin typeface="+mn-ea"/>
                <a:cs typeface="Times New Roman" panose="02020603050405020304" pitchFamily="18" charset="0"/>
              </a:rPr>
              <a:t>Linux</a:t>
            </a:r>
            <a:r>
              <a:rPr lang="zh-CN" altLang="en-US" sz="1400" b="1" dirty="0">
                <a:solidFill>
                  <a:schemeClr val="bg1"/>
                </a:solidFill>
                <a:latin typeface="+mn-ea"/>
                <a:cs typeface="Times New Roman" panose="02020603050405020304" pitchFamily="18" charset="0"/>
              </a:rPr>
              <a:t>的具体技术支持部分汇总整理。</a:t>
            </a:r>
            <a:endParaRPr lang="en-US" altLang="zh-CN" sz="1400" b="1" dirty="0">
              <a:solidFill>
                <a:schemeClr val="bg1"/>
              </a:solidFill>
              <a:latin typeface="+mn-ea"/>
              <a:cs typeface="Times New Roman" panose="02020603050405020304" pitchFamily="18" charset="0"/>
            </a:endParaRPr>
          </a:p>
          <a:p>
            <a:r>
              <a:rPr lang="zh-CN" altLang="en-US" sz="1400" b="1" dirty="0">
                <a:solidFill>
                  <a:schemeClr val="bg1"/>
                </a:solidFill>
                <a:latin typeface="+mn-ea"/>
                <a:cs typeface="Times New Roman" panose="02020603050405020304" pitchFamily="18" charset="0"/>
              </a:rPr>
              <a:t>王翔辉：搜集相关工作。研究</a:t>
            </a:r>
            <a:r>
              <a:rPr lang="en-US" altLang="zh-CN" sz="1400" b="1" dirty="0">
                <a:solidFill>
                  <a:schemeClr val="bg1"/>
                </a:solidFill>
                <a:latin typeface="+mn-ea"/>
                <a:cs typeface="Times New Roman" panose="02020603050405020304" pitchFamily="18" charset="0"/>
              </a:rPr>
              <a:t>Rust</a:t>
            </a:r>
            <a:r>
              <a:rPr lang="zh-CN" altLang="en-US" sz="1400" b="1" dirty="0">
                <a:solidFill>
                  <a:schemeClr val="bg1"/>
                </a:solidFill>
                <a:latin typeface="+mn-ea"/>
                <a:cs typeface="Times New Roman" panose="02020603050405020304" pitchFamily="18" charset="0"/>
              </a:rPr>
              <a:t>与</a:t>
            </a:r>
            <a:r>
              <a:rPr lang="en-US" altLang="zh-CN" sz="1400" b="1" dirty="0">
                <a:solidFill>
                  <a:schemeClr val="bg1"/>
                </a:solidFill>
                <a:latin typeface="+mn-ea"/>
                <a:cs typeface="Times New Roman" panose="02020603050405020304" pitchFamily="18" charset="0"/>
              </a:rPr>
              <a:t>C</a:t>
            </a:r>
            <a:r>
              <a:rPr lang="zh-CN" altLang="en-US" sz="1400" b="1" dirty="0">
                <a:solidFill>
                  <a:schemeClr val="bg1"/>
                </a:solidFill>
                <a:latin typeface="+mn-ea"/>
                <a:cs typeface="Times New Roman" panose="02020603050405020304" pitchFamily="18" charset="0"/>
              </a:rPr>
              <a:t>互相调用技术。在可行性报告中撰写创新点总结分析，各模块的梳理补充，整理排版</a:t>
            </a:r>
            <a:endParaRPr lang="en-US" altLang="zh-CN" sz="1400" b="1" dirty="0">
              <a:solidFill>
                <a:schemeClr val="bg1"/>
              </a:solidFill>
              <a:latin typeface="+mn-ea"/>
              <a:cs typeface="Times New Roman" panose="02020603050405020304" pitchFamily="18" charset="0"/>
            </a:endParaRPr>
          </a:p>
          <a:p>
            <a:r>
              <a:rPr lang="zh-CN" altLang="en-US" sz="1400" b="1" dirty="0">
                <a:solidFill>
                  <a:schemeClr val="bg1"/>
                </a:solidFill>
                <a:latin typeface="+mn-ea"/>
                <a:cs typeface="Times New Roman" panose="02020603050405020304" pitchFamily="18" charset="0"/>
              </a:rPr>
              <a:t>刘宇恒：对调研报告总结归纳、整理排版。进行串并行代码等测试代码的分析比对并写入可行性报告。</a:t>
            </a:r>
            <a:endParaRPr lang="en-US" altLang="zh-CN" sz="1400" b="1" dirty="0">
              <a:solidFill>
                <a:schemeClr val="bg1"/>
              </a:solidFill>
              <a:latin typeface="+mn-ea"/>
              <a:cs typeface="Times New Roman" panose="02020603050405020304" pitchFamily="18" charset="0"/>
            </a:endParaRPr>
          </a:p>
          <a:p>
            <a:r>
              <a:rPr lang="zh-CN" altLang="en-US" sz="1400" b="1" dirty="0">
                <a:solidFill>
                  <a:schemeClr val="bg1"/>
                </a:solidFill>
                <a:latin typeface="+mn-ea"/>
                <a:cs typeface="Times New Roman" panose="02020603050405020304" pitchFamily="18" charset="0"/>
              </a:rPr>
              <a:t>金培晟：在调研报告中撰写前瞻性分析、重要性分析。进行串并行代码等测试代码的分析比对并写入可行性报告。</a:t>
            </a:r>
            <a:endParaRPr lang="en-US" altLang="zh-CN" sz="1400" b="1" dirty="0">
              <a:solidFill>
                <a:schemeClr val="bg1"/>
              </a:solidFill>
              <a:latin typeface="+mn-ea"/>
              <a:cs typeface="Times New Roman" panose="02020603050405020304" pitchFamily="18" charset="0"/>
            </a:endParaRPr>
          </a:p>
          <a:p>
            <a:endParaRPr lang="en-US" altLang="zh-CN" sz="1400" b="1" dirty="0">
              <a:solidFill>
                <a:schemeClr val="bg1"/>
              </a:solidFill>
              <a:latin typeface="+mn-ea"/>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290920" y="0"/>
            <a:ext cx="12482920" cy="6858000"/>
            <a:chOff x="-290920" y="0"/>
            <a:chExt cx="12482920" cy="6858000"/>
          </a:xfrm>
        </p:grpSpPr>
        <p:sp>
          <p:nvSpPr>
            <p:cNvPr id="34" name="Rectangle 33"/>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advantage</a:t>
              </a:r>
              <a:endParaRPr lang="en-US" altLang="zh-CN" sz="2800" b="1" dirty="0">
                <a:solidFill>
                  <a:srgbClr val="F0EEF0"/>
                </a:solidFill>
                <a:latin typeface="Tw Cen MT" panose="020B0602020104020603" pitchFamily="34" charset="0"/>
              </a:endParaRPr>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p:cNvGrpSpPr/>
          <p:nvPr/>
        </p:nvGrpSpPr>
        <p:grpSpPr>
          <a:xfrm>
            <a:off x="226788" y="-2"/>
            <a:ext cx="11447503" cy="6858000"/>
            <a:chOff x="213096" y="0"/>
            <a:chExt cx="11447503" cy="6858000"/>
          </a:xfrm>
        </p:grpSpPr>
        <p:sp>
          <p:nvSpPr>
            <p:cNvPr id="39" name="Rectangle 38"/>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thoughts</a:t>
              </a:r>
              <a:endParaRPr lang="en-US" altLang="zh-CN" sz="3600" b="1" dirty="0">
                <a:solidFill>
                  <a:srgbClr val="F0EEF0"/>
                </a:solidFill>
                <a:latin typeface="Tw Cen MT" panose="020B0602020104020603" pitchFamily="34" charset="0"/>
              </a:endParaRPr>
            </a:p>
          </p:txBody>
        </p:sp>
        <p:pic>
          <p:nvPicPr>
            <p:cNvPr id="42" name="Picture 4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p:cNvGrpSpPr/>
          <p:nvPr/>
        </p:nvGrpSpPr>
        <p:grpSpPr>
          <a:xfrm>
            <a:off x="-7847639" y="0"/>
            <a:ext cx="9961092" cy="6858000"/>
            <a:chOff x="491575" y="0"/>
            <a:chExt cx="9961092" cy="6858000"/>
          </a:xfrm>
        </p:grpSpPr>
        <p:sp>
          <p:nvSpPr>
            <p:cNvPr id="44" name="Rectangle 43"/>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47" name="Picture 4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p:cNvGrpSpPr/>
          <p:nvPr/>
        </p:nvGrpSpPr>
        <p:grpSpPr>
          <a:xfrm>
            <a:off x="-7985197" y="0"/>
            <a:ext cx="9574094" cy="6858000"/>
            <a:chOff x="491575" y="0"/>
            <a:chExt cx="9574094" cy="6858000"/>
          </a:xfrm>
        </p:grpSpPr>
        <p:sp>
          <p:nvSpPr>
            <p:cNvPr id="49" name="Rectangle 48"/>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83" name="Picture 8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p:cNvGrpSpPr/>
          <p:nvPr/>
        </p:nvGrpSpPr>
        <p:grpSpPr>
          <a:xfrm>
            <a:off x="-7638543" y="-1"/>
            <a:ext cx="8692332" cy="6858000"/>
            <a:chOff x="718505" y="-1"/>
            <a:chExt cx="8692332" cy="6858000"/>
          </a:xfrm>
        </p:grpSpPr>
        <p:sp>
          <p:nvSpPr>
            <p:cNvPr id="86" name="Rectangle 85"/>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p:cNvSpPr txBox="1"/>
            <p:nvPr/>
          </p:nvSpPr>
          <p:spPr>
            <a:xfrm rot="16200000">
              <a:off x="8091629" y="3189608"/>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choices(1)</a:t>
              </a:r>
              <a:endParaRPr lang="en-US" altLang="zh-CN" sz="3600" b="1" dirty="0">
                <a:solidFill>
                  <a:srgbClr val="F0EEF0"/>
                </a:solidFill>
                <a:latin typeface="Tw Cen MT" panose="020B0602020104020603" pitchFamily="34" charset="0"/>
              </a:endParaRPr>
            </a:p>
          </p:txBody>
        </p:sp>
        <p:pic>
          <p:nvPicPr>
            <p:cNvPr id="89" name="Picture 8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p:cNvGrpSpPr/>
          <p:nvPr/>
        </p:nvGrpSpPr>
        <p:grpSpPr>
          <a:xfrm>
            <a:off x="-9412743" y="0"/>
            <a:ext cx="9927504" cy="6858000"/>
            <a:chOff x="-9337032" y="-1"/>
            <a:chExt cx="9927504" cy="6858000"/>
          </a:xfrm>
        </p:grpSpPr>
        <p:sp>
          <p:nvSpPr>
            <p:cNvPr id="91" name="Rectangle 90"/>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p:cNvSpPr txBox="1"/>
            <p:nvPr/>
          </p:nvSpPr>
          <p:spPr>
            <a:xfrm rot="16200000">
              <a:off x="-738260" y="3189607"/>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choices(2)</a:t>
              </a:r>
              <a:endParaRPr lang="en-US" altLang="zh-CN" sz="3600" b="1" dirty="0">
                <a:solidFill>
                  <a:srgbClr val="F0EEF0"/>
                </a:solidFill>
                <a:latin typeface="Tw Cen MT" panose="020B0602020104020603" pitchFamily="34" charset="0"/>
              </a:endParaRPr>
            </a:p>
          </p:txBody>
        </p:sp>
        <p:pic>
          <p:nvPicPr>
            <p:cNvPr id="94" name="Picture 9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Box 56"/>
          <p:cNvSpPr txBox="1"/>
          <p:nvPr/>
        </p:nvSpPr>
        <p:spPr>
          <a:xfrm>
            <a:off x="2918358" y="427297"/>
            <a:ext cx="7278915" cy="584775"/>
          </a:xfrm>
          <a:prstGeom prst="rect">
            <a:avLst/>
          </a:prstGeom>
          <a:noFill/>
        </p:spPr>
        <p:txBody>
          <a:bodyPr wrap="square" rtlCol="0">
            <a:spAutoFit/>
          </a:bodyPr>
          <a:lstStyle/>
          <a:p>
            <a:pPr algn="ctr"/>
            <a:r>
              <a:rPr lang="zh-CN" altLang="en-US" sz="3200" dirty="0">
                <a:solidFill>
                  <a:srgbClr val="52CBBE"/>
                </a:solidFill>
                <a:latin typeface="方正粗黑宋简体" panose="02000000000000000000" pitchFamily="2" charset="-122"/>
                <a:ea typeface="方正粗黑宋简体" panose="02000000000000000000" pitchFamily="2" charset="-122"/>
              </a:rPr>
              <a:t>问题陈述</a:t>
            </a:r>
            <a:endParaRPr lang="en-US" sz="3200" dirty="0">
              <a:solidFill>
                <a:srgbClr val="52CBBE"/>
              </a:solidFill>
              <a:latin typeface="方正粗黑宋简体" panose="02000000000000000000" pitchFamily="2" charset="-122"/>
              <a:ea typeface="方正粗黑宋简体" panose="02000000000000000000" pitchFamily="2" charset="-122"/>
            </a:endParaRPr>
          </a:p>
        </p:txBody>
      </p:sp>
      <p:sp>
        <p:nvSpPr>
          <p:cNvPr id="75" name="Oval 23"/>
          <p:cNvSpPr/>
          <p:nvPr/>
        </p:nvSpPr>
        <p:spPr>
          <a:xfrm>
            <a:off x="3841208" y="3364683"/>
            <a:ext cx="1843314" cy="1843314"/>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24"/>
          <p:cNvSpPr/>
          <p:nvPr/>
        </p:nvSpPr>
        <p:spPr>
          <a:xfrm>
            <a:off x="5861974" y="3508230"/>
            <a:ext cx="935542" cy="935542"/>
          </a:xfrm>
          <a:prstGeom prst="ellipse">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25"/>
          <p:cNvSpPr/>
          <p:nvPr/>
        </p:nvSpPr>
        <p:spPr>
          <a:xfrm>
            <a:off x="6987346" y="3611922"/>
            <a:ext cx="1371602" cy="13716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26"/>
          <p:cNvSpPr/>
          <p:nvPr/>
        </p:nvSpPr>
        <p:spPr>
          <a:xfrm>
            <a:off x="8358948" y="3115340"/>
            <a:ext cx="977464" cy="977464"/>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1805" y="3318197"/>
            <a:ext cx="571750" cy="571750"/>
          </a:xfrm>
          <a:prstGeom prst="rect">
            <a:avLst/>
          </a:prstGeom>
        </p:spPr>
      </p:pic>
      <p:pic>
        <p:nvPicPr>
          <p:cNvPr id="95"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8297" y="3890334"/>
            <a:ext cx="814778" cy="814778"/>
          </a:xfrm>
          <a:prstGeom prst="rect">
            <a:avLst/>
          </a:prstGeom>
        </p:spPr>
      </p:pic>
      <p:pic>
        <p:nvPicPr>
          <p:cNvPr id="111"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7887" y="3664040"/>
            <a:ext cx="622302" cy="622300"/>
          </a:xfrm>
          <a:prstGeom prst="rect">
            <a:avLst/>
          </a:prstGeom>
        </p:spPr>
      </p:pic>
      <p:grpSp>
        <p:nvGrpSpPr>
          <p:cNvPr id="126" name="Group 104"/>
          <p:cNvGrpSpPr/>
          <p:nvPr/>
        </p:nvGrpSpPr>
        <p:grpSpPr>
          <a:xfrm>
            <a:off x="3594487" y="2699093"/>
            <a:ext cx="988771" cy="707135"/>
            <a:chOff x="4432701" y="2054542"/>
            <a:chExt cx="988771" cy="707135"/>
          </a:xfrm>
        </p:grpSpPr>
        <p:cxnSp>
          <p:nvCxnSpPr>
            <p:cNvPr id="127" name="Straight Connector 59"/>
            <p:cNvCxnSpPr/>
            <p:nvPr/>
          </p:nvCxnSpPr>
          <p:spPr>
            <a:xfrm flipH="1" flipV="1">
              <a:off x="4902276" y="2054542"/>
              <a:ext cx="519196" cy="707135"/>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128" name="Straight Connector 60"/>
            <p:cNvCxnSpPr/>
            <p:nvPr/>
          </p:nvCxnSpPr>
          <p:spPr>
            <a:xfrm flipH="1">
              <a:off x="4432701" y="2056923"/>
              <a:ext cx="471956" cy="0"/>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grpSp>
      <p:grpSp>
        <p:nvGrpSpPr>
          <p:cNvPr id="132" name="Group 65"/>
          <p:cNvGrpSpPr/>
          <p:nvPr/>
        </p:nvGrpSpPr>
        <p:grpSpPr>
          <a:xfrm flipH="1">
            <a:off x="8839677" y="1782934"/>
            <a:ext cx="814165" cy="1326589"/>
            <a:chOff x="1801222" y="3059827"/>
            <a:chExt cx="853629" cy="707135"/>
          </a:xfrm>
        </p:grpSpPr>
        <p:cxnSp>
          <p:nvCxnSpPr>
            <p:cNvPr id="133" name="Straight Connector 66"/>
            <p:cNvCxnSpPr/>
            <p:nvPr/>
          </p:nvCxnSpPr>
          <p:spPr>
            <a:xfrm flipH="1" flipV="1">
              <a:off x="2135655" y="3059827"/>
              <a:ext cx="519196" cy="707135"/>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134" name="Straight Connector 67"/>
            <p:cNvCxnSpPr/>
            <p:nvPr/>
          </p:nvCxnSpPr>
          <p:spPr>
            <a:xfrm flipH="1">
              <a:off x="1801222" y="3062208"/>
              <a:ext cx="336814" cy="0"/>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grpSp>
      <p:grpSp>
        <p:nvGrpSpPr>
          <p:cNvPr id="135" name="Group 68"/>
          <p:cNvGrpSpPr/>
          <p:nvPr/>
        </p:nvGrpSpPr>
        <p:grpSpPr>
          <a:xfrm flipH="1" flipV="1">
            <a:off x="7620660" y="4983524"/>
            <a:ext cx="842991" cy="505342"/>
            <a:chOff x="1811860" y="3261620"/>
            <a:chExt cx="842991" cy="505342"/>
          </a:xfrm>
        </p:grpSpPr>
        <p:cxnSp>
          <p:nvCxnSpPr>
            <p:cNvPr id="136" name="Straight Connector 69"/>
            <p:cNvCxnSpPr/>
            <p:nvPr/>
          </p:nvCxnSpPr>
          <p:spPr>
            <a:xfrm flipH="1" flipV="1">
              <a:off x="2283816" y="3261620"/>
              <a:ext cx="371035" cy="505342"/>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137" name="Straight Connector 70"/>
            <p:cNvCxnSpPr/>
            <p:nvPr/>
          </p:nvCxnSpPr>
          <p:spPr>
            <a:xfrm flipH="1">
              <a:off x="1811860" y="3265029"/>
              <a:ext cx="471956" cy="0"/>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grpSp>
      <p:grpSp>
        <p:nvGrpSpPr>
          <p:cNvPr id="138" name="Group 71"/>
          <p:cNvGrpSpPr/>
          <p:nvPr/>
        </p:nvGrpSpPr>
        <p:grpSpPr>
          <a:xfrm flipH="1">
            <a:off x="6282666" y="2306861"/>
            <a:ext cx="858010" cy="1297213"/>
            <a:chOff x="1976797" y="2950736"/>
            <a:chExt cx="459234" cy="694309"/>
          </a:xfrm>
        </p:grpSpPr>
        <p:cxnSp>
          <p:nvCxnSpPr>
            <p:cNvPr id="139" name="Straight Connector 72"/>
            <p:cNvCxnSpPr/>
            <p:nvPr/>
          </p:nvCxnSpPr>
          <p:spPr>
            <a:xfrm flipH="1" flipV="1">
              <a:off x="2244671" y="2950736"/>
              <a:ext cx="191360" cy="694309"/>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cxnSp>
          <p:nvCxnSpPr>
            <p:cNvPr id="140" name="Straight Connector 73"/>
            <p:cNvCxnSpPr/>
            <p:nvPr/>
          </p:nvCxnSpPr>
          <p:spPr>
            <a:xfrm flipH="1">
              <a:off x="1976797" y="2950736"/>
              <a:ext cx="267874" cy="0"/>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grpSp>
      <p:grpSp>
        <p:nvGrpSpPr>
          <p:cNvPr id="145" name="Group 105"/>
          <p:cNvGrpSpPr/>
          <p:nvPr/>
        </p:nvGrpSpPr>
        <p:grpSpPr>
          <a:xfrm>
            <a:off x="1975119" y="1768277"/>
            <a:ext cx="2058556" cy="1217756"/>
            <a:chOff x="2838604" y="1359188"/>
            <a:chExt cx="1843313" cy="1084440"/>
          </a:xfrm>
        </p:grpSpPr>
        <p:sp>
          <p:nvSpPr>
            <p:cNvPr id="146" name="TextBox 80"/>
            <p:cNvSpPr txBox="1"/>
            <p:nvPr/>
          </p:nvSpPr>
          <p:spPr>
            <a:xfrm>
              <a:off x="3707888" y="1552263"/>
              <a:ext cx="724812" cy="461665"/>
            </a:xfrm>
            <a:prstGeom prst="rect">
              <a:avLst/>
            </a:prstGeom>
            <a:noFill/>
          </p:spPr>
          <p:txBody>
            <a:bodyPr wrap="square" rtlCol="0">
              <a:spAutoFit/>
            </a:bodyPr>
            <a:lstStyle/>
            <a:p>
              <a:pPr algn="r"/>
              <a:endParaRPr lang="en-US" sz="2400" dirty="0">
                <a:solidFill>
                  <a:srgbClr val="03A1A4"/>
                </a:solidFill>
                <a:latin typeface="Tw Cen MT" panose="020B0602020104020603" pitchFamily="34" charset="0"/>
              </a:endParaRPr>
            </a:p>
          </p:txBody>
        </p:sp>
        <p:sp>
          <p:nvSpPr>
            <p:cNvPr id="147" name="TextBox 81"/>
            <p:cNvSpPr txBox="1"/>
            <p:nvPr/>
          </p:nvSpPr>
          <p:spPr>
            <a:xfrm>
              <a:off x="3088829" y="1359188"/>
              <a:ext cx="1387320" cy="400110"/>
            </a:xfrm>
            <a:prstGeom prst="rect">
              <a:avLst/>
            </a:prstGeom>
            <a:noFill/>
          </p:spPr>
          <p:txBody>
            <a:bodyPr wrap="square" rtlCol="0">
              <a:spAutoFit/>
            </a:bodyPr>
            <a:lstStyle/>
            <a:p>
              <a:pPr algn="r"/>
              <a:r>
                <a:rPr lang="zh-CN" altLang="en-US" sz="2000" b="1" dirty="0">
                  <a:solidFill>
                    <a:srgbClr val="03A1A4"/>
                  </a:solidFill>
                  <a:latin typeface="+mn-ea"/>
                </a:rPr>
                <a:t>适用性？</a:t>
              </a:r>
              <a:endParaRPr lang="en-US" sz="2000" b="1" dirty="0">
                <a:solidFill>
                  <a:srgbClr val="03A1A4"/>
                </a:solidFill>
                <a:latin typeface="+mn-ea"/>
              </a:endParaRPr>
            </a:p>
          </p:txBody>
        </p:sp>
        <p:sp>
          <p:nvSpPr>
            <p:cNvPr id="148" name="TextBox 82"/>
            <p:cNvSpPr txBox="1"/>
            <p:nvPr/>
          </p:nvSpPr>
          <p:spPr>
            <a:xfrm>
              <a:off x="2838604" y="1703606"/>
              <a:ext cx="1843313" cy="740022"/>
            </a:xfrm>
            <a:prstGeom prst="rect">
              <a:avLst/>
            </a:prstGeom>
            <a:noFill/>
          </p:spPr>
          <p:txBody>
            <a:bodyPr wrap="square" rtlCol="0">
              <a:spAutoFit/>
            </a:bodyPr>
            <a:lstStyle/>
            <a:p>
              <a:pPr algn="r"/>
              <a:r>
                <a:rPr lang="en-US" altLang="zh-CN" sz="1600" b="1" dirty="0">
                  <a:solidFill>
                    <a:srgbClr val="A6A6A6"/>
                  </a:solidFill>
                  <a:latin typeface="Tw Cen MT" panose="020B0602020104020603" pitchFamily="34" charset="0"/>
                </a:rPr>
                <a:t>Rust</a:t>
              </a:r>
              <a:r>
                <a:rPr lang="zh-CN" altLang="en-US" sz="1600" b="1" dirty="0">
                  <a:solidFill>
                    <a:srgbClr val="A6A6A6"/>
                  </a:solidFill>
                  <a:latin typeface="Tw Cen MT" panose="020B0602020104020603" pitchFamily="34" charset="0"/>
                </a:rPr>
                <a:t>是否真的具备撰写操作系统内核所需的全部特性</a:t>
              </a:r>
              <a:r>
                <a:rPr lang="en-US" altLang="zh-CN" sz="1600" b="1" dirty="0">
                  <a:solidFill>
                    <a:srgbClr val="A6A6A6"/>
                  </a:solidFill>
                  <a:latin typeface="Tw Cen MT" panose="020B0602020104020603" pitchFamily="34" charset="0"/>
                </a:rPr>
                <a:t>?</a:t>
              </a:r>
              <a:endParaRPr lang="en-US" sz="1600" b="1" dirty="0">
                <a:solidFill>
                  <a:srgbClr val="A6A6A6"/>
                </a:solidFill>
                <a:latin typeface="Tw Cen MT" panose="020B0602020104020603" pitchFamily="34" charset="0"/>
              </a:endParaRPr>
            </a:p>
          </p:txBody>
        </p:sp>
      </p:grpSp>
      <p:grpSp>
        <p:nvGrpSpPr>
          <p:cNvPr id="149" name="Group 108"/>
          <p:cNvGrpSpPr/>
          <p:nvPr/>
        </p:nvGrpSpPr>
        <p:grpSpPr>
          <a:xfrm>
            <a:off x="9559460" y="838641"/>
            <a:ext cx="2144314" cy="1445551"/>
            <a:chOff x="10159800" y="1768885"/>
            <a:chExt cx="2144314" cy="1445551"/>
          </a:xfrm>
        </p:grpSpPr>
        <p:sp>
          <p:nvSpPr>
            <p:cNvPr id="150" name="TextBox 86"/>
            <p:cNvSpPr txBox="1"/>
            <p:nvPr/>
          </p:nvSpPr>
          <p:spPr>
            <a:xfrm>
              <a:off x="10405055" y="2198594"/>
              <a:ext cx="724812" cy="461665"/>
            </a:xfrm>
            <a:prstGeom prst="rect">
              <a:avLst/>
            </a:prstGeom>
            <a:noFill/>
          </p:spPr>
          <p:txBody>
            <a:bodyPr wrap="square" rtlCol="0">
              <a:spAutoFit/>
            </a:bodyPr>
            <a:lstStyle/>
            <a:p>
              <a:endParaRPr lang="en-US" sz="2400" dirty="0">
                <a:solidFill>
                  <a:srgbClr val="EF3078"/>
                </a:solidFill>
                <a:latin typeface="Tw Cen MT" panose="020B0602020104020603" pitchFamily="34" charset="0"/>
              </a:endParaRPr>
            </a:p>
          </p:txBody>
        </p:sp>
        <p:sp>
          <p:nvSpPr>
            <p:cNvPr id="151" name="TextBox 87"/>
            <p:cNvSpPr txBox="1"/>
            <p:nvPr/>
          </p:nvSpPr>
          <p:spPr>
            <a:xfrm>
              <a:off x="10462803" y="1768885"/>
              <a:ext cx="1841311" cy="400110"/>
            </a:xfrm>
            <a:prstGeom prst="rect">
              <a:avLst/>
            </a:prstGeom>
            <a:noFill/>
          </p:spPr>
          <p:txBody>
            <a:bodyPr wrap="square" rtlCol="0">
              <a:spAutoFit/>
            </a:bodyPr>
            <a:lstStyle/>
            <a:p>
              <a:r>
                <a:rPr lang="zh-CN" altLang="en-US" sz="2000" b="1" dirty="0">
                  <a:solidFill>
                    <a:srgbClr val="EF3078"/>
                  </a:solidFill>
                  <a:latin typeface="Tw Cen MT" panose="020B0602020104020603" pitchFamily="34" charset="0"/>
                </a:rPr>
                <a:t>性能评估？</a:t>
              </a:r>
              <a:endParaRPr lang="en-US" sz="2000" b="1" dirty="0">
                <a:solidFill>
                  <a:srgbClr val="EF3078"/>
                </a:solidFill>
                <a:latin typeface="Tw Cen MT" panose="020B0602020104020603" pitchFamily="34" charset="0"/>
              </a:endParaRPr>
            </a:p>
          </p:txBody>
        </p:sp>
        <p:sp>
          <p:nvSpPr>
            <p:cNvPr id="152" name="TextBox 88"/>
            <p:cNvSpPr txBox="1"/>
            <p:nvPr/>
          </p:nvSpPr>
          <p:spPr>
            <a:xfrm>
              <a:off x="10159800" y="2137218"/>
              <a:ext cx="1841310" cy="1077218"/>
            </a:xfrm>
            <a:prstGeom prst="rect">
              <a:avLst/>
            </a:prstGeom>
            <a:noFill/>
          </p:spPr>
          <p:txBody>
            <a:bodyPr wrap="square" rtlCol="0">
              <a:spAutoFit/>
            </a:bodyPr>
            <a:lstStyle/>
            <a:p>
              <a:pPr algn="r"/>
              <a:r>
                <a:rPr lang="en-US" altLang="zh-CN" sz="1600" b="1" dirty="0">
                  <a:solidFill>
                    <a:srgbClr val="A6A6A6"/>
                  </a:solidFill>
                  <a:latin typeface="Tw Cen MT" panose="020B0602020104020603" pitchFamily="34" charset="0"/>
                </a:rPr>
                <a:t>Rust</a:t>
              </a:r>
              <a:r>
                <a:rPr lang="zh-CN" altLang="en-US" sz="1600" b="1" dirty="0">
                  <a:solidFill>
                    <a:srgbClr val="A6A6A6"/>
                  </a:solidFill>
                  <a:latin typeface="Tw Cen MT" panose="020B0602020104020603" pitchFamily="34" charset="0"/>
                </a:rPr>
                <a:t>在性能、内存管理、并发控制等方面是否足够出色</a:t>
              </a:r>
              <a:r>
                <a:rPr lang="en-US" altLang="zh-CN" sz="1600" b="1" dirty="0">
                  <a:solidFill>
                    <a:srgbClr val="A6A6A6"/>
                  </a:solidFill>
                  <a:latin typeface="Tw Cen MT" panose="020B0602020104020603" pitchFamily="34" charset="0"/>
                </a:rPr>
                <a:t>?</a:t>
              </a:r>
              <a:endParaRPr lang="en-US" altLang="zh-CN" sz="1600" b="1" dirty="0">
                <a:solidFill>
                  <a:srgbClr val="A6A6A6"/>
                </a:solidFill>
                <a:latin typeface="Tw Cen MT" panose="020B0602020104020603" pitchFamily="34" charset="0"/>
              </a:endParaRPr>
            </a:p>
            <a:p>
              <a:pPr algn="r"/>
              <a:r>
                <a:rPr lang="zh-CN" altLang="en-US" sz="1600" b="1" dirty="0">
                  <a:solidFill>
                    <a:srgbClr val="A6A6A6"/>
                  </a:solidFill>
                  <a:latin typeface="Tw Cen MT" panose="020B0602020104020603" pitchFamily="34" charset="0"/>
                </a:rPr>
                <a:t>如何定量分析？</a:t>
              </a:r>
              <a:endParaRPr lang="en-US" altLang="zh-CN" sz="1600" b="1" dirty="0">
                <a:solidFill>
                  <a:srgbClr val="A6A6A6"/>
                </a:solidFill>
                <a:latin typeface="Tw Cen MT" panose="020B0602020104020603" pitchFamily="34" charset="0"/>
              </a:endParaRPr>
            </a:p>
          </p:txBody>
        </p:sp>
      </p:grpSp>
      <p:grpSp>
        <p:nvGrpSpPr>
          <p:cNvPr id="153" name="Group 107"/>
          <p:cNvGrpSpPr/>
          <p:nvPr/>
        </p:nvGrpSpPr>
        <p:grpSpPr>
          <a:xfrm>
            <a:off x="8463651" y="4922006"/>
            <a:ext cx="1666472" cy="1395645"/>
            <a:chOff x="9146176" y="5576515"/>
            <a:chExt cx="1666472" cy="1395645"/>
          </a:xfrm>
        </p:grpSpPr>
        <p:sp>
          <p:nvSpPr>
            <p:cNvPr id="155" name="TextBox 90"/>
            <p:cNvSpPr txBox="1"/>
            <p:nvPr/>
          </p:nvSpPr>
          <p:spPr>
            <a:xfrm>
              <a:off x="9152127" y="5576515"/>
              <a:ext cx="1509182" cy="400110"/>
            </a:xfrm>
            <a:prstGeom prst="rect">
              <a:avLst/>
            </a:prstGeom>
            <a:noFill/>
          </p:spPr>
          <p:txBody>
            <a:bodyPr wrap="square" rtlCol="0">
              <a:spAutoFit/>
            </a:bodyPr>
            <a:lstStyle/>
            <a:p>
              <a:r>
                <a:rPr lang="zh-CN" altLang="en-US" sz="2000" b="1" dirty="0">
                  <a:solidFill>
                    <a:srgbClr val="00B0F0"/>
                  </a:solidFill>
                  <a:latin typeface="Tw Cen MT" panose="020B0602020104020603" pitchFamily="34" charset="0"/>
                </a:rPr>
                <a:t>生态系统？</a:t>
              </a:r>
              <a:endParaRPr lang="en-US" sz="2000" b="1" dirty="0">
                <a:solidFill>
                  <a:srgbClr val="00B0F0"/>
                </a:solidFill>
                <a:latin typeface="Tw Cen MT" panose="020B0602020104020603" pitchFamily="34" charset="0"/>
              </a:endParaRPr>
            </a:p>
          </p:txBody>
        </p:sp>
        <p:sp>
          <p:nvSpPr>
            <p:cNvPr id="156" name="TextBox 91"/>
            <p:cNvSpPr txBox="1"/>
            <p:nvPr/>
          </p:nvSpPr>
          <p:spPr>
            <a:xfrm>
              <a:off x="9146176" y="5894942"/>
              <a:ext cx="1666472" cy="1077218"/>
            </a:xfrm>
            <a:prstGeom prst="rect">
              <a:avLst/>
            </a:prstGeom>
            <a:noFill/>
          </p:spPr>
          <p:txBody>
            <a:bodyPr wrap="square" rtlCol="0">
              <a:spAutoFit/>
            </a:bodyPr>
            <a:lstStyle/>
            <a:p>
              <a:r>
                <a:rPr lang="en-US" altLang="zh-CN" sz="1600" b="1" dirty="0">
                  <a:solidFill>
                    <a:srgbClr val="A6A6A6"/>
                  </a:solidFill>
                  <a:latin typeface="Tw Cen MT" panose="020B0602020104020603" pitchFamily="34" charset="0"/>
                </a:rPr>
                <a:t>Linux</a:t>
              </a:r>
              <a:r>
                <a:rPr lang="zh-CN" altLang="en-US" sz="1600" b="1" dirty="0">
                  <a:solidFill>
                    <a:srgbClr val="A6A6A6"/>
                  </a:solidFill>
                  <a:latin typeface="Tw Cen MT" panose="020B0602020104020603" pitchFamily="34" charset="0"/>
                </a:rPr>
                <a:t>包括大量的用户态工具和库，如何与</a:t>
              </a:r>
              <a:r>
                <a:rPr lang="en-US" altLang="zh-CN" sz="1600" b="1" dirty="0">
                  <a:solidFill>
                    <a:srgbClr val="A6A6A6"/>
                  </a:solidFill>
                  <a:latin typeface="Tw Cen MT" panose="020B0602020104020603" pitchFamily="34" charset="0"/>
                </a:rPr>
                <a:t>Rust</a:t>
              </a:r>
              <a:r>
                <a:rPr lang="zh-CN" altLang="en-US" sz="1600" b="1" dirty="0">
                  <a:solidFill>
                    <a:srgbClr val="A6A6A6"/>
                  </a:solidFill>
                  <a:latin typeface="Tw Cen MT" panose="020B0602020104020603" pitchFamily="34" charset="0"/>
                </a:rPr>
                <a:t>版内核兼容？</a:t>
              </a:r>
              <a:endParaRPr lang="en-US" sz="1600" b="1" dirty="0">
                <a:solidFill>
                  <a:srgbClr val="A6A6A6"/>
                </a:solidFill>
                <a:latin typeface="Tw Cen MT" panose="020B0602020104020603" pitchFamily="34" charset="0"/>
              </a:endParaRPr>
            </a:p>
          </p:txBody>
        </p:sp>
      </p:grpSp>
      <p:grpSp>
        <p:nvGrpSpPr>
          <p:cNvPr id="157" name="Group 106"/>
          <p:cNvGrpSpPr/>
          <p:nvPr/>
        </p:nvGrpSpPr>
        <p:grpSpPr>
          <a:xfrm>
            <a:off x="7060412" y="1782934"/>
            <a:ext cx="1666472" cy="968368"/>
            <a:chOff x="7742937" y="2085925"/>
            <a:chExt cx="1666472" cy="968368"/>
          </a:xfrm>
        </p:grpSpPr>
        <p:sp>
          <p:nvSpPr>
            <p:cNvPr id="158" name="TextBox 92"/>
            <p:cNvSpPr txBox="1"/>
            <p:nvPr/>
          </p:nvSpPr>
          <p:spPr>
            <a:xfrm>
              <a:off x="7840984" y="2085925"/>
              <a:ext cx="724812" cy="461665"/>
            </a:xfrm>
            <a:prstGeom prst="rect">
              <a:avLst/>
            </a:prstGeom>
            <a:noFill/>
          </p:spPr>
          <p:txBody>
            <a:bodyPr wrap="square" rtlCol="0">
              <a:spAutoFit/>
            </a:bodyPr>
            <a:lstStyle/>
            <a:p>
              <a:endParaRPr lang="en-US" sz="2400" dirty="0">
                <a:solidFill>
                  <a:srgbClr val="385723"/>
                </a:solidFill>
                <a:latin typeface="Tw Cen MT" panose="020B0602020104020603" pitchFamily="34" charset="0"/>
              </a:endParaRPr>
            </a:p>
          </p:txBody>
        </p:sp>
        <p:sp>
          <p:nvSpPr>
            <p:cNvPr id="159" name="TextBox 93"/>
            <p:cNvSpPr txBox="1"/>
            <p:nvPr/>
          </p:nvSpPr>
          <p:spPr>
            <a:xfrm>
              <a:off x="7857010" y="2103776"/>
              <a:ext cx="1387320" cy="400110"/>
            </a:xfrm>
            <a:prstGeom prst="rect">
              <a:avLst/>
            </a:prstGeom>
            <a:noFill/>
          </p:spPr>
          <p:txBody>
            <a:bodyPr wrap="square" rtlCol="0">
              <a:spAutoFit/>
            </a:bodyPr>
            <a:lstStyle/>
            <a:p>
              <a:r>
                <a:rPr lang="zh-CN" altLang="en-US" sz="2000" b="1" dirty="0">
                  <a:solidFill>
                    <a:srgbClr val="385723"/>
                  </a:solidFill>
                  <a:latin typeface="Tw Cen MT" panose="020B0602020104020603" pitchFamily="34" charset="0"/>
                </a:rPr>
                <a:t>如何重构？</a:t>
              </a:r>
              <a:endParaRPr lang="en-US" sz="2000" b="1" dirty="0">
                <a:solidFill>
                  <a:srgbClr val="385723"/>
                </a:solidFill>
                <a:latin typeface="Tw Cen MT" panose="020B0602020104020603" pitchFamily="34" charset="0"/>
              </a:endParaRPr>
            </a:p>
          </p:txBody>
        </p:sp>
        <p:sp>
          <p:nvSpPr>
            <p:cNvPr id="160" name="TextBox 94"/>
            <p:cNvSpPr txBox="1"/>
            <p:nvPr/>
          </p:nvSpPr>
          <p:spPr>
            <a:xfrm>
              <a:off x="7742937" y="2469518"/>
              <a:ext cx="1666472" cy="584775"/>
            </a:xfrm>
            <a:prstGeom prst="rect">
              <a:avLst/>
            </a:prstGeom>
            <a:noFill/>
          </p:spPr>
          <p:txBody>
            <a:bodyPr wrap="square" rtlCol="0">
              <a:spAutoFit/>
            </a:bodyPr>
            <a:lstStyle/>
            <a:p>
              <a:r>
                <a:rPr lang="zh-CN" altLang="en-US" sz="1600" b="1" dirty="0">
                  <a:solidFill>
                    <a:srgbClr val="A6A6A6"/>
                  </a:solidFill>
                  <a:latin typeface="Tw Cen MT" panose="020B0602020104020603" pitchFamily="34" charset="0"/>
                </a:rPr>
                <a:t>如何制定合理的重构策略？</a:t>
              </a:r>
              <a:endParaRPr lang="en-US" sz="1600" dirty="0">
                <a:solidFill>
                  <a:srgbClr val="A6A6A6"/>
                </a:solidFill>
                <a:latin typeface="Tw Cen MT" panose="020B0602020104020603" pitchFamily="34" charset="0"/>
              </a:endParaRPr>
            </a:p>
          </p:txBody>
        </p:sp>
      </p:grpSp>
      <p:sp>
        <p:nvSpPr>
          <p:cNvPr id="171" name="Google Shape;11734;p67"/>
          <p:cNvSpPr/>
          <p:nvPr/>
        </p:nvSpPr>
        <p:spPr>
          <a:xfrm>
            <a:off x="4268332" y="3589998"/>
            <a:ext cx="991328" cy="1332008"/>
          </a:xfrm>
          <a:custGeom>
            <a:avLst/>
            <a:gdLst/>
            <a:ahLst/>
            <a:cxnLst/>
            <a:rect l="l" t="t" r="r" b="b"/>
            <a:pathLst>
              <a:path w="7240" h="11467" extrusionOk="0">
                <a:moveTo>
                  <a:pt x="1048" y="346"/>
                </a:moveTo>
                <a:cubicBezTo>
                  <a:pt x="1156" y="346"/>
                  <a:pt x="1239" y="441"/>
                  <a:pt x="1239" y="537"/>
                </a:cubicBezTo>
                <a:cubicBezTo>
                  <a:pt x="1239" y="644"/>
                  <a:pt x="1156" y="727"/>
                  <a:pt x="1048" y="727"/>
                </a:cubicBezTo>
                <a:cubicBezTo>
                  <a:pt x="941" y="727"/>
                  <a:pt x="858" y="644"/>
                  <a:pt x="858" y="537"/>
                </a:cubicBezTo>
                <a:cubicBezTo>
                  <a:pt x="858" y="429"/>
                  <a:pt x="941" y="346"/>
                  <a:pt x="1048" y="346"/>
                </a:cubicBezTo>
                <a:close/>
                <a:moveTo>
                  <a:pt x="3549" y="1203"/>
                </a:moveTo>
                <a:lnTo>
                  <a:pt x="3906" y="1453"/>
                </a:lnTo>
                <a:lnTo>
                  <a:pt x="3549" y="1453"/>
                </a:lnTo>
                <a:lnTo>
                  <a:pt x="3549" y="1203"/>
                </a:lnTo>
                <a:close/>
                <a:moveTo>
                  <a:pt x="6883" y="1060"/>
                </a:moveTo>
                <a:lnTo>
                  <a:pt x="6883" y="1072"/>
                </a:lnTo>
                <a:lnTo>
                  <a:pt x="6097" y="2799"/>
                </a:lnTo>
                <a:cubicBezTo>
                  <a:pt x="6085" y="2846"/>
                  <a:pt x="6085" y="2894"/>
                  <a:pt x="6097" y="2942"/>
                </a:cubicBezTo>
                <a:lnTo>
                  <a:pt x="6883" y="4680"/>
                </a:lnTo>
                <a:lnTo>
                  <a:pt x="4620" y="4680"/>
                </a:lnTo>
                <a:lnTo>
                  <a:pt x="4620" y="1608"/>
                </a:lnTo>
                <a:cubicBezTo>
                  <a:pt x="4620" y="1549"/>
                  <a:pt x="4597" y="1501"/>
                  <a:pt x="4549" y="1477"/>
                </a:cubicBezTo>
                <a:lnTo>
                  <a:pt x="3942" y="1060"/>
                </a:lnTo>
                <a:close/>
                <a:moveTo>
                  <a:pt x="6883" y="4680"/>
                </a:moveTo>
                <a:cubicBezTo>
                  <a:pt x="6883" y="4686"/>
                  <a:pt x="6880" y="4689"/>
                  <a:pt x="6878" y="4689"/>
                </a:cubicBezTo>
                <a:cubicBezTo>
                  <a:pt x="6877" y="4689"/>
                  <a:pt x="6877" y="4686"/>
                  <a:pt x="6883" y="4680"/>
                </a:cubicBezTo>
                <a:close/>
                <a:moveTo>
                  <a:pt x="4299" y="1787"/>
                </a:moveTo>
                <a:lnTo>
                  <a:pt x="4299" y="5394"/>
                </a:lnTo>
                <a:lnTo>
                  <a:pt x="1941" y="5406"/>
                </a:lnTo>
                <a:lnTo>
                  <a:pt x="1941" y="2692"/>
                </a:lnTo>
                <a:cubicBezTo>
                  <a:pt x="1941" y="2608"/>
                  <a:pt x="1870" y="2537"/>
                  <a:pt x="1787" y="2537"/>
                </a:cubicBezTo>
                <a:cubicBezTo>
                  <a:pt x="1691" y="2537"/>
                  <a:pt x="1620" y="2608"/>
                  <a:pt x="1620" y="2692"/>
                </a:cubicBezTo>
                <a:lnTo>
                  <a:pt x="1620" y="5406"/>
                </a:lnTo>
                <a:lnTo>
                  <a:pt x="1227" y="5406"/>
                </a:lnTo>
                <a:lnTo>
                  <a:pt x="1227" y="1787"/>
                </a:lnTo>
                <a:lnTo>
                  <a:pt x="1620" y="1787"/>
                </a:lnTo>
                <a:lnTo>
                  <a:pt x="1620" y="1989"/>
                </a:lnTo>
                <a:cubicBezTo>
                  <a:pt x="1620" y="2072"/>
                  <a:pt x="1691" y="2144"/>
                  <a:pt x="1787" y="2144"/>
                </a:cubicBezTo>
                <a:cubicBezTo>
                  <a:pt x="1870" y="2144"/>
                  <a:pt x="1941" y="2072"/>
                  <a:pt x="1941" y="1989"/>
                </a:cubicBezTo>
                <a:lnTo>
                  <a:pt x="1941" y="1787"/>
                </a:lnTo>
                <a:close/>
                <a:moveTo>
                  <a:pt x="1584" y="10764"/>
                </a:moveTo>
                <a:cubicBezTo>
                  <a:pt x="1691" y="10764"/>
                  <a:pt x="1787" y="10859"/>
                  <a:pt x="1787" y="10954"/>
                </a:cubicBezTo>
                <a:lnTo>
                  <a:pt x="1787" y="11145"/>
                </a:lnTo>
                <a:lnTo>
                  <a:pt x="322" y="11145"/>
                </a:lnTo>
                <a:lnTo>
                  <a:pt x="322" y="10954"/>
                </a:lnTo>
                <a:cubicBezTo>
                  <a:pt x="322" y="10847"/>
                  <a:pt x="417" y="10764"/>
                  <a:pt x="513" y="10764"/>
                </a:cubicBezTo>
                <a:close/>
                <a:moveTo>
                  <a:pt x="1048" y="1"/>
                </a:moveTo>
                <a:cubicBezTo>
                  <a:pt x="775" y="1"/>
                  <a:pt x="536" y="239"/>
                  <a:pt x="536" y="525"/>
                </a:cubicBezTo>
                <a:cubicBezTo>
                  <a:pt x="536" y="763"/>
                  <a:pt x="679" y="953"/>
                  <a:pt x="894" y="1037"/>
                </a:cubicBezTo>
                <a:lnTo>
                  <a:pt x="894" y="10419"/>
                </a:lnTo>
                <a:lnTo>
                  <a:pt x="513" y="10419"/>
                </a:lnTo>
                <a:cubicBezTo>
                  <a:pt x="215" y="10419"/>
                  <a:pt x="1" y="10657"/>
                  <a:pt x="1" y="10943"/>
                </a:cubicBezTo>
                <a:lnTo>
                  <a:pt x="1" y="11300"/>
                </a:lnTo>
                <a:cubicBezTo>
                  <a:pt x="1" y="11395"/>
                  <a:pt x="72" y="11466"/>
                  <a:pt x="155" y="11466"/>
                </a:cubicBezTo>
                <a:lnTo>
                  <a:pt x="1965" y="11466"/>
                </a:lnTo>
                <a:cubicBezTo>
                  <a:pt x="2049" y="11466"/>
                  <a:pt x="2120" y="11395"/>
                  <a:pt x="2120" y="11300"/>
                </a:cubicBezTo>
                <a:lnTo>
                  <a:pt x="2120" y="10943"/>
                </a:lnTo>
                <a:cubicBezTo>
                  <a:pt x="2120" y="10645"/>
                  <a:pt x="1882" y="10419"/>
                  <a:pt x="1608" y="10419"/>
                </a:cubicBezTo>
                <a:lnTo>
                  <a:pt x="1227" y="10419"/>
                </a:lnTo>
                <a:lnTo>
                  <a:pt x="1227" y="5740"/>
                </a:lnTo>
                <a:lnTo>
                  <a:pt x="4299" y="5740"/>
                </a:lnTo>
                <a:cubicBezTo>
                  <a:pt x="4489" y="5740"/>
                  <a:pt x="4632" y="5585"/>
                  <a:pt x="4632" y="5394"/>
                </a:cubicBezTo>
                <a:lnTo>
                  <a:pt x="4632" y="5025"/>
                </a:lnTo>
                <a:lnTo>
                  <a:pt x="6883" y="5025"/>
                </a:lnTo>
                <a:cubicBezTo>
                  <a:pt x="7002" y="5025"/>
                  <a:pt x="7109" y="4966"/>
                  <a:pt x="7180" y="4859"/>
                </a:cubicBezTo>
                <a:cubicBezTo>
                  <a:pt x="7228" y="4763"/>
                  <a:pt x="7240" y="4632"/>
                  <a:pt x="7180" y="4525"/>
                </a:cubicBezTo>
                <a:lnTo>
                  <a:pt x="6442" y="2882"/>
                </a:lnTo>
                <a:lnTo>
                  <a:pt x="7180" y="1227"/>
                </a:lnTo>
                <a:cubicBezTo>
                  <a:pt x="7228" y="1120"/>
                  <a:pt x="7228" y="989"/>
                  <a:pt x="7156" y="894"/>
                </a:cubicBezTo>
                <a:cubicBezTo>
                  <a:pt x="7097" y="787"/>
                  <a:pt x="6978" y="727"/>
                  <a:pt x="6859" y="727"/>
                </a:cubicBezTo>
                <a:lnTo>
                  <a:pt x="3358" y="727"/>
                </a:lnTo>
                <a:cubicBezTo>
                  <a:pt x="3275" y="727"/>
                  <a:pt x="3192" y="810"/>
                  <a:pt x="3192" y="894"/>
                </a:cubicBezTo>
                <a:lnTo>
                  <a:pt x="3192" y="1453"/>
                </a:lnTo>
                <a:lnTo>
                  <a:pt x="1215" y="1453"/>
                </a:lnTo>
                <a:lnTo>
                  <a:pt x="1215" y="1037"/>
                </a:lnTo>
                <a:cubicBezTo>
                  <a:pt x="1429" y="953"/>
                  <a:pt x="1572" y="763"/>
                  <a:pt x="1572" y="525"/>
                </a:cubicBezTo>
                <a:cubicBezTo>
                  <a:pt x="1572" y="227"/>
                  <a:pt x="1334" y="1"/>
                  <a:pt x="1048"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100"/>
                                  </p:stCondLst>
                                  <p:childTnLst>
                                    <p:set>
                                      <p:cBhvr>
                                        <p:cTn id="12" dur="1" fill="hold">
                                          <p:stCondLst>
                                            <p:cond delay="0"/>
                                          </p:stCondLst>
                                        </p:cTn>
                                        <p:tgtEl>
                                          <p:spTgt spid="75"/>
                                        </p:tgtEl>
                                        <p:attrNameLst>
                                          <p:attrName>style.visibility</p:attrName>
                                        </p:attrNameLst>
                                      </p:cBhvr>
                                      <p:to>
                                        <p:strVal val="visible"/>
                                      </p:to>
                                    </p:set>
                                    <p:anim calcmode="lin" valueType="num">
                                      <p:cBhvr>
                                        <p:cTn id="13" dur="500" fill="hold"/>
                                        <p:tgtEl>
                                          <p:spTgt spid="75"/>
                                        </p:tgtEl>
                                        <p:attrNameLst>
                                          <p:attrName>ppt_w</p:attrName>
                                        </p:attrNameLst>
                                      </p:cBhvr>
                                      <p:tavLst>
                                        <p:tav tm="0">
                                          <p:val>
                                            <p:fltVal val="0"/>
                                          </p:val>
                                        </p:tav>
                                        <p:tav tm="100000">
                                          <p:val>
                                            <p:strVal val="#ppt_w"/>
                                          </p:val>
                                        </p:tav>
                                      </p:tavLst>
                                    </p:anim>
                                    <p:anim calcmode="lin" valueType="num">
                                      <p:cBhvr>
                                        <p:cTn id="14" dur="500" fill="hold"/>
                                        <p:tgtEl>
                                          <p:spTgt spid="75"/>
                                        </p:tgtEl>
                                        <p:attrNameLst>
                                          <p:attrName>ppt_h</p:attrName>
                                        </p:attrNameLst>
                                      </p:cBhvr>
                                      <p:tavLst>
                                        <p:tav tm="0">
                                          <p:val>
                                            <p:fltVal val="0"/>
                                          </p:val>
                                        </p:tav>
                                        <p:tav tm="100000">
                                          <p:val>
                                            <p:strVal val="#ppt_h"/>
                                          </p:val>
                                        </p:tav>
                                      </p:tavLst>
                                    </p:anim>
                                    <p:animEffect transition="in" filter="fade">
                                      <p:cBhvr>
                                        <p:cTn id="15" dur="500"/>
                                        <p:tgtEl>
                                          <p:spTgt spid="75"/>
                                        </p:tgtEl>
                                      </p:cBhvr>
                                    </p:animEffect>
                                  </p:childTnLst>
                                </p:cTn>
                              </p:par>
                            </p:childTnLst>
                          </p:cTn>
                        </p:par>
                        <p:par>
                          <p:cTn id="16" fill="hold">
                            <p:stCondLst>
                              <p:cond delay="1600"/>
                            </p:stCondLst>
                            <p:childTnLst>
                              <p:par>
                                <p:cTn id="17" presetID="10" presetClass="entr" presetSubtype="0" fill="hold" grpId="0" nodeType="afterEffect">
                                  <p:stCondLst>
                                    <p:cond delay="0"/>
                                  </p:stCondLst>
                                  <p:childTnLst>
                                    <p:set>
                                      <p:cBhvr>
                                        <p:cTn id="18" dur="1" fill="hold">
                                          <p:stCondLst>
                                            <p:cond delay="0"/>
                                          </p:stCondLst>
                                        </p:cTn>
                                        <p:tgtEl>
                                          <p:spTgt spid="171"/>
                                        </p:tgtEl>
                                        <p:attrNameLst>
                                          <p:attrName>style.visibility</p:attrName>
                                        </p:attrNameLst>
                                      </p:cBhvr>
                                      <p:to>
                                        <p:strVal val="visible"/>
                                      </p:to>
                                    </p:set>
                                    <p:animEffect transition="in" filter="fade">
                                      <p:cBhvr>
                                        <p:cTn id="19" dur="500"/>
                                        <p:tgtEl>
                                          <p:spTgt spid="171"/>
                                        </p:tgtEl>
                                      </p:cBhvr>
                                    </p:animEffect>
                                  </p:childTnLst>
                                </p:cTn>
                              </p:par>
                            </p:childTnLst>
                          </p:cTn>
                        </p:par>
                        <p:par>
                          <p:cTn id="20" fill="hold">
                            <p:stCondLst>
                              <p:cond delay="2100"/>
                            </p:stCondLst>
                            <p:childTnLst>
                              <p:par>
                                <p:cTn id="21" presetID="22" presetClass="entr" presetSubtype="2" fill="hold" nodeType="afterEffect">
                                  <p:stCondLst>
                                    <p:cond delay="100"/>
                                  </p:stCondLst>
                                  <p:childTnLst>
                                    <p:set>
                                      <p:cBhvr>
                                        <p:cTn id="22" dur="1" fill="hold">
                                          <p:stCondLst>
                                            <p:cond delay="0"/>
                                          </p:stCondLst>
                                        </p:cTn>
                                        <p:tgtEl>
                                          <p:spTgt spid="126"/>
                                        </p:tgtEl>
                                        <p:attrNameLst>
                                          <p:attrName>style.visibility</p:attrName>
                                        </p:attrNameLst>
                                      </p:cBhvr>
                                      <p:to>
                                        <p:strVal val="visible"/>
                                      </p:to>
                                    </p:set>
                                    <p:animEffect transition="in" filter="wipe(right)">
                                      <p:cBhvr>
                                        <p:cTn id="23" dur="500"/>
                                        <p:tgtEl>
                                          <p:spTgt spid="126"/>
                                        </p:tgtEl>
                                      </p:cBhvr>
                                    </p:animEffect>
                                  </p:childTnLst>
                                </p:cTn>
                              </p:par>
                            </p:childTnLst>
                          </p:cTn>
                        </p:par>
                        <p:par>
                          <p:cTn id="24" fill="hold">
                            <p:stCondLst>
                              <p:cond delay="2700"/>
                            </p:stCondLst>
                            <p:childTnLst>
                              <p:par>
                                <p:cTn id="25" presetID="53" presetClass="entr" presetSubtype="16" fill="hold" nodeType="afterEffect">
                                  <p:stCondLst>
                                    <p:cond delay="100"/>
                                  </p:stCondLst>
                                  <p:childTnLst>
                                    <p:set>
                                      <p:cBhvr>
                                        <p:cTn id="26" dur="1" fill="hold">
                                          <p:stCondLst>
                                            <p:cond delay="0"/>
                                          </p:stCondLst>
                                        </p:cTn>
                                        <p:tgtEl>
                                          <p:spTgt spid="145"/>
                                        </p:tgtEl>
                                        <p:attrNameLst>
                                          <p:attrName>style.visibility</p:attrName>
                                        </p:attrNameLst>
                                      </p:cBhvr>
                                      <p:to>
                                        <p:strVal val="visible"/>
                                      </p:to>
                                    </p:set>
                                    <p:anim calcmode="lin" valueType="num">
                                      <p:cBhvr>
                                        <p:cTn id="27" dur="500" fill="hold"/>
                                        <p:tgtEl>
                                          <p:spTgt spid="145"/>
                                        </p:tgtEl>
                                        <p:attrNameLst>
                                          <p:attrName>ppt_w</p:attrName>
                                        </p:attrNameLst>
                                      </p:cBhvr>
                                      <p:tavLst>
                                        <p:tav tm="0">
                                          <p:val>
                                            <p:fltVal val="0"/>
                                          </p:val>
                                        </p:tav>
                                        <p:tav tm="100000">
                                          <p:val>
                                            <p:strVal val="#ppt_w"/>
                                          </p:val>
                                        </p:tav>
                                      </p:tavLst>
                                    </p:anim>
                                    <p:anim calcmode="lin" valueType="num">
                                      <p:cBhvr>
                                        <p:cTn id="28" dur="500" fill="hold"/>
                                        <p:tgtEl>
                                          <p:spTgt spid="145"/>
                                        </p:tgtEl>
                                        <p:attrNameLst>
                                          <p:attrName>ppt_h</p:attrName>
                                        </p:attrNameLst>
                                      </p:cBhvr>
                                      <p:tavLst>
                                        <p:tav tm="0">
                                          <p:val>
                                            <p:fltVal val="0"/>
                                          </p:val>
                                        </p:tav>
                                        <p:tav tm="100000">
                                          <p:val>
                                            <p:strVal val="#ppt_h"/>
                                          </p:val>
                                        </p:tav>
                                      </p:tavLst>
                                    </p:anim>
                                    <p:animEffect transition="in" filter="fade">
                                      <p:cBhvr>
                                        <p:cTn id="29" dur="500"/>
                                        <p:tgtEl>
                                          <p:spTgt spid="145"/>
                                        </p:tgtEl>
                                      </p:cBhvr>
                                    </p:animEffect>
                                  </p:childTnLst>
                                </p:cTn>
                              </p:par>
                            </p:childTnLst>
                          </p:cTn>
                        </p:par>
                        <p:par>
                          <p:cTn id="30" fill="hold">
                            <p:stCondLst>
                              <p:cond delay="3300"/>
                            </p:stCondLst>
                            <p:childTnLst>
                              <p:par>
                                <p:cTn id="31" presetID="53" presetClass="entr" presetSubtype="16" fill="hold" grpId="0" nodeType="afterEffect">
                                  <p:stCondLst>
                                    <p:cond delay="100"/>
                                  </p:stCondLst>
                                  <p:childTnLst>
                                    <p:set>
                                      <p:cBhvr>
                                        <p:cTn id="32" dur="1" fill="hold">
                                          <p:stCondLst>
                                            <p:cond delay="0"/>
                                          </p:stCondLst>
                                        </p:cTn>
                                        <p:tgtEl>
                                          <p:spTgt spid="76"/>
                                        </p:tgtEl>
                                        <p:attrNameLst>
                                          <p:attrName>style.visibility</p:attrName>
                                        </p:attrNameLst>
                                      </p:cBhvr>
                                      <p:to>
                                        <p:strVal val="visible"/>
                                      </p:to>
                                    </p:set>
                                    <p:anim calcmode="lin" valueType="num">
                                      <p:cBhvr>
                                        <p:cTn id="33" dur="500" fill="hold"/>
                                        <p:tgtEl>
                                          <p:spTgt spid="76"/>
                                        </p:tgtEl>
                                        <p:attrNameLst>
                                          <p:attrName>ppt_w</p:attrName>
                                        </p:attrNameLst>
                                      </p:cBhvr>
                                      <p:tavLst>
                                        <p:tav tm="0">
                                          <p:val>
                                            <p:fltVal val="0"/>
                                          </p:val>
                                        </p:tav>
                                        <p:tav tm="100000">
                                          <p:val>
                                            <p:strVal val="#ppt_w"/>
                                          </p:val>
                                        </p:tav>
                                      </p:tavLst>
                                    </p:anim>
                                    <p:anim calcmode="lin" valueType="num">
                                      <p:cBhvr>
                                        <p:cTn id="34" dur="500" fill="hold"/>
                                        <p:tgtEl>
                                          <p:spTgt spid="76"/>
                                        </p:tgtEl>
                                        <p:attrNameLst>
                                          <p:attrName>ppt_h</p:attrName>
                                        </p:attrNameLst>
                                      </p:cBhvr>
                                      <p:tavLst>
                                        <p:tav tm="0">
                                          <p:val>
                                            <p:fltVal val="0"/>
                                          </p:val>
                                        </p:tav>
                                        <p:tav tm="100000">
                                          <p:val>
                                            <p:strVal val="#ppt_h"/>
                                          </p:val>
                                        </p:tav>
                                      </p:tavLst>
                                    </p:anim>
                                    <p:animEffect transition="in" filter="fade">
                                      <p:cBhvr>
                                        <p:cTn id="35" dur="500"/>
                                        <p:tgtEl>
                                          <p:spTgt spid="76"/>
                                        </p:tgtEl>
                                      </p:cBhvr>
                                    </p:animEffect>
                                  </p:childTnLst>
                                </p:cTn>
                              </p:par>
                            </p:childTnLst>
                          </p:cTn>
                        </p:par>
                        <p:par>
                          <p:cTn id="36" fill="hold">
                            <p:stCondLst>
                              <p:cond delay="3900"/>
                            </p:stCondLst>
                            <p:childTnLst>
                              <p:par>
                                <p:cTn id="37" presetID="53" presetClass="entr" presetSubtype="16" fill="hold" nodeType="afterEffect">
                                  <p:stCondLst>
                                    <p:cond delay="100"/>
                                  </p:stCondLst>
                                  <p:childTnLst>
                                    <p:set>
                                      <p:cBhvr>
                                        <p:cTn id="38" dur="1" fill="hold">
                                          <p:stCondLst>
                                            <p:cond delay="0"/>
                                          </p:stCondLst>
                                        </p:cTn>
                                        <p:tgtEl>
                                          <p:spTgt spid="111"/>
                                        </p:tgtEl>
                                        <p:attrNameLst>
                                          <p:attrName>style.visibility</p:attrName>
                                        </p:attrNameLst>
                                      </p:cBhvr>
                                      <p:to>
                                        <p:strVal val="visible"/>
                                      </p:to>
                                    </p:set>
                                    <p:anim calcmode="lin" valueType="num">
                                      <p:cBhvr>
                                        <p:cTn id="39" dur="500" fill="hold"/>
                                        <p:tgtEl>
                                          <p:spTgt spid="111"/>
                                        </p:tgtEl>
                                        <p:attrNameLst>
                                          <p:attrName>ppt_w</p:attrName>
                                        </p:attrNameLst>
                                      </p:cBhvr>
                                      <p:tavLst>
                                        <p:tav tm="0">
                                          <p:val>
                                            <p:fltVal val="0"/>
                                          </p:val>
                                        </p:tav>
                                        <p:tav tm="100000">
                                          <p:val>
                                            <p:strVal val="#ppt_w"/>
                                          </p:val>
                                        </p:tav>
                                      </p:tavLst>
                                    </p:anim>
                                    <p:anim calcmode="lin" valueType="num">
                                      <p:cBhvr>
                                        <p:cTn id="40" dur="500" fill="hold"/>
                                        <p:tgtEl>
                                          <p:spTgt spid="111"/>
                                        </p:tgtEl>
                                        <p:attrNameLst>
                                          <p:attrName>ppt_h</p:attrName>
                                        </p:attrNameLst>
                                      </p:cBhvr>
                                      <p:tavLst>
                                        <p:tav tm="0">
                                          <p:val>
                                            <p:fltVal val="0"/>
                                          </p:val>
                                        </p:tav>
                                        <p:tav tm="100000">
                                          <p:val>
                                            <p:strVal val="#ppt_h"/>
                                          </p:val>
                                        </p:tav>
                                      </p:tavLst>
                                    </p:anim>
                                    <p:animEffect transition="in" filter="fade">
                                      <p:cBhvr>
                                        <p:cTn id="41" dur="500"/>
                                        <p:tgtEl>
                                          <p:spTgt spid="111"/>
                                        </p:tgtEl>
                                      </p:cBhvr>
                                    </p:animEffect>
                                  </p:childTnLst>
                                </p:cTn>
                              </p:par>
                            </p:childTnLst>
                          </p:cTn>
                        </p:par>
                        <p:par>
                          <p:cTn id="42" fill="hold">
                            <p:stCondLst>
                              <p:cond delay="4500"/>
                            </p:stCondLst>
                            <p:childTnLst>
                              <p:par>
                                <p:cTn id="43" presetID="22" presetClass="entr" presetSubtype="8" fill="hold" nodeType="afterEffect">
                                  <p:stCondLst>
                                    <p:cond delay="100"/>
                                  </p:stCondLst>
                                  <p:childTnLst>
                                    <p:set>
                                      <p:cBhvr>
                                        <p:cTn id="44" dur="1" fill="hold">
                                          <p:stCondLst>
                                            <p:cond delay="0"/>
                                          </p:stCondLst>
                                        </p:cTn>
                                        <p:tgtEl>
                                          <p:spTgt spid="138"/>
                                        </p:tgtEl>
                                        <p:attrNameLst>
                                          <p:attrName>style.visibility</p:attrName>
                                        </p:attrNameLst>
                                      </p:cBhvr>
                                      <p:to>
                                        <p:strVal val="visible"/>
                                      </p:to>
                                    </p:set>
                                    <p:animEffect transition="in" filter="wipe(left)">
                                      <p:cBhvr>
                                        <p:cTn id="45" dur="500"/>
                                        <p:tgtEl>
                                          <p:spTgt spid="138"/>
                                        </p:tgtEl>
                                      </p:cBhvr>
                                    </p:animEffect>
                                  </p:childTnLst>
                                </p:cTn>
                              </p:par>
                            </p:childTnLst>
                          </p:cTn>
                        </p:par>
                        <p:par>
                          <p:cTn id="46" fill="hold">
                            <p:stCondLst>
                              <p:cond delay="5100"/>
                            </p:stCondLst>
                            <p:childTnLst>
                              <p:par>
                                <p:cTn id="47" presetID="53" presetClass="entr" presetSubtype="16" fill="hold" nodeType="afterEffect">
                                  <p:stCondLst>
                                    <p:cond delay="100"/>
                                  </p:stCondLst>
                                  <p:childTnLst>
                                    <p:set>
                                      <p:cBhvr>
                                        <p:cTn id="48" dur="1" fill="hold">
                                          <p:stCondLst>
                                            <p:cond delay="0"/>
                                          </p:stCondLst>
                                        </p:cTn>
                                        <p:tgtEl>
                                          <p:spTgt spid="157"/>
                                        </p:tgtEl>
                                        <p:attrNameLst>
                                          <p:attrName>style.visibility</p:attrName>
                                        </p:attrNameLst>
                                      </p:cBhvr>
                                      <p:to>
                                        <p:strVal val="visible"/>
                                      </p:to>
                                    </p:set>
                                    <p:anim calcmode="lin" valueType="num">
                                      <p:cBhvr>
                                        <p:cTn id="49" dur="500" fill="hold"/>
                                        <p:tgtEl>
                                          <p:spTgt spid="157"/>
                                        </p:tgtEl>
                                        <p:attrNameLst>
                                          <p:attrName>ppt_w</p:attrName>
                                        </p:attrNameLst>
                                      </p:cBhvr>
                                      <p:tavLst>
                                        <p:tav tm="0">
                                          <p:val>
                                            <p:fltVal val="0"/>
                                          </p:val>
                                        </p:tav>
                                        <p:tav tm="100000">
                                          <p:val>
                                            <p:strVal val="#ppt_w"/>
                                          </p:val>
                                        </p:tav>
                                      </p:tavLst>
                                    </p:anim>
                                    <p:anim calcmode="lin" valueType="num">
                                      <p:cBhvr>
                                        <p:cTn id="50" dur="500" fill="hold"/>
                                        <p:tgtEl>
                                          <p:spTgt spid="157"/>
                                        </p:tgtEl>
                                        <p:attrNameLst>
                                          <p:attrName>ppt_h</p:attrName>
                                        </p:attrNameLst>
                                      </p:cBhvr>
                                      <p:tavLst>
                                        <p:tav tm="0">
                                          <p:val>
                                            <p:fltVal val="0"/>
                                          </p:val>
                                        </p:tav>
                                        <p:tav tm="100000">
                                          <p:val>
                                            <p:strVal val="#ppt_h"/>
                                          </p:val>
                                        </p:tav>
                                      </p:tavLst>
                                    </p:anim>
                                    <p:animEffect transition="in" filter="fade">
                                      <p:cBhvr>
                                        <p:cTn id="51" dur="500"/>
                                        <p:tgtEl>
                                          <p:spTgt spid="157"/>
                                        </p:tgtEl>
                                      </p:cBhvr>
                                    </p:animEffect>
                                  </p:childTnLst>
                                </p:cTn>
                              </p:par>
                            </p:childTnLst>
                          </p:cTn>
                        </p:par>
                        <p:par>
                          <p:cTn id="52" fill="hold">
                            <p:stCondLst>
                              <p:cond delay="5700"/>
                            </p:stCondLst>
                            <p:childTnLst>
                              <p:par>
                                <p:cTn id="53" presetID="53" presetClass="entr" presetSubtype="16" fill="hold" grpId="0" nodeType="afterEffect">
                                  <p:stCondLst>
                                    <p:cond delay="100"/>
                                  </p:stCondLst>
                                  <p:childTnLst>
                                    <p:set>
                                      <p:cBhvr>
                                        <p:cTn id="54" dur="1" fill="hold">
                                          <p:stCondLst>
                                            <p:cond delay="0"/>
                                          </p:stCondLst>
                                        </p:cTn>
                                        <p:tgtEl>
                                          <p:spTgt spid="77"/>
                                        </p:tgtEl>
                                        <p:attrNameLst>
                                          <p:attrName>style.visibility</p:attrName>
                                        </p:attrNameLst>
                                      </p:cBhvr>
                                      <p:to>
                                        <p:strVal val="visible"/>
                                      </p:to>
                                    </p:set>
                                    <p:anim calcmode="lin" valueType="num">
                                      <p:cBhvr>
                                        <p:cTn id="55" dur="500" fill="hold"/>
                                        <p:tgtEl>
                                          <p:spTgt spid="77"/>
                                        </p:tgtEl>
                                        <p:attrNameLst>
                                          <p:attrName>ppt_w</p:attrName>
                                        </p:attrNameLst>
                                      </p:cBhvr>
                                      <p:tavLst>
                                        <p:tav tm="0">
                                          <p:val>
                                            <p:fltVal val="0"/>
                                          </p:val>
                                        </p:tav>
                                        <p:tav tm="100000">
                                          <p:val>
                                            <p:strVal val="#ppt_w"/>
                                          </p:val>
                                        </p:tav>
                                      </p:tavLst>
                                    </p:anim>
                                    <p:anim calcmode="lin" valueType="num">
                                      <p:cBhvr>
                                        <p:cTn id="56" dur="500" fill="hold"/>
                                        <p:tgtEl>
                                          <p:spTgt spid="77"/>
                                        </p:tgtEl>
                                        <p:attrNameLst>
                                          <p:attrName>ppt_h</p:attrName>
                                        </p:attrNameLst>
                                      </p:cBhvr>
                                      <p:tavLst>
                                        <p:tav tm="0">
                                          <p:val>
                                            <p:fltVal val="0"/>
                                          </p:val>
                                        </p:tav>
                                        <p:tav tm="100000">
                                          <p:val>
                                            <p:strVal val="#ppt_h"/>
                                          </p:val>
                                        </p:tav>
                                      </p:tavLst>
                                    </p:anim>
                                    <p:animEffect transition="in" filter="fade">
                                      <p:cBhvr>
                                        <p:cTn id="57" dur="500"/>
                                        <p:tgtEl>
                                          <p:spTgt spid="77"/>
                                        </p:tgtEl>
                                      </p:cBhvr>
                                    </p:animEffect>
                                  </p:childTnLst>
                                </p:cTn>
                              </p:par>
                            </p:childTnLst>
                          </p:cTn>
                        </p:par>
                        <p:par>
                          <p:cTn id="58" fill="hold">
                            <p:stCondLst>
                              <p:cond delay="6300"/>
                            </p:stCondLst>
                            <p:childTnLst>
                              <p:par>
                                <p:cTn id="59" presetID="53" presetClass="entr" presetSubtype="16" fill="hold" nodeType="afterEffect">
                                  <p:stCondLst>
                                    <p:cond delay="100"/>
                                  </p:stCondLst>
                                  <p:childTnLst>
                                    <p:set>
                                      <p:cBhvr>
                                        <p:cTn id="60" dur="1" fill="hold">
                                          <p:stCondLst>
                                            <p:cond delay="0"/>
                                          </p:stCondLst>
                                        </p:cTn>
                                        <p:tgtEl>
                                          <p:spTgt spid="95"/>
                                        </p:tgtEl>
                                        <p:attrNameLst>
                                          <p:attrName>style.visibility</p:attrName>
                                        </p:attrNameLst>
                                      </p:cBhvr>
                                      <p:to>
                                        <p:strVal val="visible"/>
                                      </p:to>
                                    </p:set>
                                    <p:anim calcmode="lin" valueType="num">
                                      <p:cBhvr>
                                        <p:cTn id="61" dur="500" fill="hold"/>
                                        <p:tgtEl>
                                          <p:spTgt spid="95"/>
                                        </p:tgtEl>
                                        <p:attrNameLst>
                                          <p:attrName>ppt_w</p:attrName>
                                        </p:attrNameLst>
                                      </p:cBhvr>
                                      <p:tavLst>
                                        <p:tav tm="0">
                                          <p:val>
                                            <p:fltVal val="0"/>
                                          </p:val>
                                        </p:tav>
                                        <p:tav tm="100000">
                                          <p:val>
                                            <p:strVal val="#ppt_w"/>
                                          </p:val>
                                        </p:tav>
                                      </p:tavLst>
                                    </p:anim>
                                    <p:anim calcmode="lin" valueType="num">
                                      <p:cBhvr>
                                        <p:cTn id="62" dur="500" fill="hold"/>
                                        <p:tgtEl>
                                          <p:spTgt spid="95"/>
                                        </p:tgtEl>
                                        <p:attrNameLst>
                                          <p:attrName>ppt_h</p:attrName>
                                        </p:attrNameLst>
                                      </p:cBhvr>
                                      <p:tavLst>
                                        <p:tav tm="0">
                                          <p:val>
                                            <p:fltVal val="0"/>
                                          </p:val>
                                        </p:tav>
                                        <p:tav tm="100000">
                                          <p:val>
                                            <p:strVal val="#ppt_h"/>
                                          </p:val>
                                        </p:tav>
                                      </p:tavLst>
                                    </p:anim>
                                    <p:animEffect transition="in" filter="fade">
                                      <p:cBhvr>
                                        <p:cTn id="63" dur="500"/>
                                        <p:tgtEl>
                                          <p:spTgt spid="95"/>
                                        </p:tgtEl>
                                      </p:cBhvr>
                                    </p:animEffect>
                                  </p:childTnLst>
                                </p:cTn>
                              </p:par>
                            </p:childTnLst>
                          </p:cTn>
                        </p:par>
                        <p:par>
                          <p:cTn id="64" fill="hold">
                            <p:stCondLst>
                              <p:cond delay="6900"/>
                            </p:stCondLst>
                            <p:childTnLst>
                              <p:par>
                                <p:cTn id="65" presetID="22" presetClass="entr" presetSubtype="8" fill="hold" nodeType="afterEffect">
                                  <p:stCondLst>
                                    <p:cond delay="100"/>
                                  </p:stCondLst>
                                  <p:childTnLst>
                                    <p:set>
                                      <p:cBhvr>
                                        <p:cTn id="66" dur="1" fill="hold">
                                          <p:stCondLst>
                                            <p:cond delay="0"/>
                                          </p:stCondLst>
                                        </p:cTn>
                                        <p:tgtEl>
                                          <p:spTgt spid="135"/>
                                        </p:tgtEl>
                                        <p:attrNameLst>
                                          <p:attrName>style.visibility</p:attrName>
                                        </p:attrNameLst>
                                      </p:cBhvr>
                                      <p:to>
                                        <p:strVal val="visible"/>
                                      </p:to>
                                    </p:set>
                                    <p:animEffect transition="in" filter="wipe(left)">
                                      <p:cBhvr>
                                        <p:cTn id="67" dur="500"/>
                                        <p:tgtEl>
                                          <p:spTgt spid="135"/>
                                        </p:tgtEl>
                                      </p:cBhvr>
                                    </p:animEffect>
                                  </p:childTnLst>
                                </p:cTn>
                              </p:par>
                            </p:childTnLst>
                          </p:cTn>
                        </p:par>
                        <p:par>
                          <p:cTn id="68" fill="hold">
                            <p:stCondLst>
                              <p:cond delay="7500"/>
                            </p:stCondLst>
                            <p:childTnLst>
                              <p:par>
                                <p:cTn id="69" presetID="53" presetClass="entr" presetSubtype="16" fill="hold" nodeType="afterEffect">
                                  <p:stCondLst>
                                    <p:cond delay="100"/>
                                  </p:stCondLst>
                                  <p:childTnLst>
                                    <p:set>
                                      <p:cBhvr>
                                        <p:cTn id="70" dur="1" fill="hold">
                                          <p:stCondLst>
                                            <p:cond delay="0"/>
                                          </p:stCondLst>
                                        </p:cTn>
                                        <p:tgtEl>
                                          <p:spTgt spid="153"/>
                                        </p:tgtEl>
                                        <p:attrNameLst>
                                          <p:attrName>style.visibility</p:attrName>
                                        </p:attrNameLst>
                                      </p:cBhvr>
                                      <p:to>
                                        <p:strVal val="visible"/>
                                      </p:to>
                                    </p:set>
                                    <p:anim calcmode="lin" valueType="num">
                                      <p:cBhvr>
                                        <p:cTn id="71" dur="500" fill="hold"/>
                                        <p:tgtEl>
                                          <p:spTgt spid="153"/>
                                        </p:tgtEl>
                                        <p:attrNameLst>
                                          <p:attrName>ppt_w</p:attrName>
                                        </p:attrNameLst>
                                      </p:cBhvr>
                                      <p:tavLst>
                                        <p:tav tm="0">
                                          <p:val>
                                            <p:fltVal val="0"/>
                                          </p:val>
                                        </p:tav>
                                        <p:tav tm="100000">
                                          <p:val>
                                            <p:strVal val="#ppt_w"/>
                                          </p:val>
                                        </p:tav>
                                      </p:tavLst>
                                    </p:anim>
                                    <p:anim calcmode="lin" valueType="num">
                                      <p:cBhvr>
                                        <p:cTn id="72" dur="500" fill="hold"/>
                                        <p:tgtEl>
                                          <p:spTgt spid="153"/>
                                        </p:tgtEl>
                                        <p:attrNameLst>
                                          <p:attrName>ppt_h</p:attrName>
                                        </p:attrNameLst>
                                      </p:cBhvr>
                                      <p:tavLst>
                                        <p:tav tm="0">
                                          <p:val>
                                            <p:fltVal val="0"/>
                                          </p:val>
                                        </p:tav>
                                        <p:tav tm="100000">
                                          <p:val>
                                            <p:strVal val="#ppt_h"/>
                                          </p:val>
                                        </p:tav>
                                      </p:tavLst>
                                    </p:anim>
                                    <p:animEffect transition="in" filter="fade">
                                      <p:cBhvr>
                                        <p:cTn id="73" dur="500"/>
                                        <p:tgtEl>
                                          <p:spTgt spid="153"/>
                                        </p:tgtEl>
                                      </p:cBhvr>
                                    </p:animEffect>
                                  </p:childTnLst>
                                </p:cTn>
                              </p:par>
                            </p:childTnLst>
                          </p:cTn>
                        </p:par>
                        <p:par>
                          <p:cTn id="74" fill="hold">
                            <p:stCondLst>
                              <p:cond delay="8100"/>
                            </p:stCondLst>
                            <p:childTnLst>
                              <p:par>
                                <p:cTn id="75" presetID="53" presetClass="entr" presetSubtype="16" fill="hold" grpId="0" nodeType="afterEffect">
                                  <p:stCondLst>
                                    <p:cond delay="100"/>
                                  </p:stCondLst>
                                  <p:childTnLst>
                                    <p:set>
                                      <p:cBhvr>
                                        <p:cTn id="76" dur="1" fill="hold">
                                          <p:stCondLst>
                                            <p:cond delay="0"/>
                                          </p:stCondLst>
                                        </p:cTn>
                                        <p:tgtEl>
                                          <p:spTgt spid="78"/>
                                        </p:tgtEl>
                                        <p:attrNameLst>
                                          <p:attrName>style.visibility</p:attrName>
                                        </p:attrNameLst>
                                      </p:cBhvr>
                                      <p:to>
                                        <p:strVal val="visible"/>
                                      </p:to>
                                    </p:set>
                                    <p:anim calcmode="lin" valueType="num">
                                      <p:cBhvr>
                                        <p:cTn id="77" dur="500" fill="hold"/>
                                        <p:tgtEl>
                                          <p:spTgt spid="78"/>
                                        </p:tgtEl>
                                        <p:attrNameLst>
                                          <p:attrName>ppt_w</p:attrName>
                                        </p:attrNameLst>
                                      </p:cBhvr>
                                      <p:tavLst>
                                        <p:tav tm="0">
                                          <p:val>
                                            <p:fltVal val="0"/>
                                          </p:val>
                                        </p:tav>
                                        <p:tav tm="100000">
                                          <p:val>
                                            <p:strVal val="#ppt_w"/>
                                          </p:val>
                                        </p:tav>
                                      </p:tavLst>
                                    </p:anim>
                                    <p:anim calcmode="lin" valueType="num">
                                      <p:cBhvr>
                                        <p:cTn id="78" dur="500" fill="hold"/>
                                        <p:tgtEl>
                                          <p:spTgt spid="78"/>
                                        </p:tgtEl>
                                        <p:attrNameLst>
                                          <p:attrName>ppt_h</p:attrName>
                                        </p:attrNameLst>
                                      </p:cBhvr>
                                      <p:tavLst>
                                        <p:tav tm="0">
                                          <p:val>
                                            <p:fltVal val="0"/>
                                          </p:val>
                                        </p:tav>
                                        <p:tav tm="100000">
                                          <p:val>
                                            <p:strVal val="#ppt_h"/>
                                          </p:val>
                                        </p:tav>
                                      </p:tavLst>
                                    </p:anim>
                                    <p:animEffect transition="in" filter="fade">
                                      <p:cBhvr>
                                        <p:cTn id="79" dur="500"/>
                                        <p:tgtEl>
                                          <p:spTgt spid="78"/>
                                        </p:tgtEl>
                                      </p:cBhvr>
                                    </p:animEffect>
                                  </p:childTnLst>
                                </p:cTn>
                              </p:par>
                            </p:childTnLst>
                          </p:cTn>
                        </p:par>
                        <p:par>
                          <p:cTn id="80" fill="hold">
                            <p:stCondLst>
                              <p:cond delay="8700"/>
                            </p:stCondLst>
                            <p:childTnLst>
                              <p:par>
                                <p:cTn id="81" presetID="53" presetClass="entr" presetSubtype="16" fill="hold" nodeType="afterEffect">
                                  <p:stCondLst>
                                    <p:cond delay="100"/>
                                  </p:stCondLst>
                                  <p:childTnLst>
                                    <p:set>
                                      <p:cBhvr>
                                        <p:cTn id="82" dur="1" fill="hold">
                                          <p:stCondLst>
                                            <p:cond delay="0"/>
                                          </p:stCondLst>
                                        </p:cTn>
                                        <p:tgtEl>
                                          <p:spTgt spid="80"/>
                                        </p:tgtEl>
                                        <p:attrNameLst>
                                          <p:attrName>style.visibility</p:attrName>
                                        </p:attrNameLst>
                                      </p:cBhvr>
                                      <p:to>
                                        <p:strVal val="visible"/>
                                      </p:to>
                                    </p:set>
                                    <p:anim calcmode="lin" valueType="num">
                                      <p:cBhvr>
                                        <p:cTn id="83" dur="500" fill="hold"/>
                                        <p:tgtEl>
                                          <p:spTgt spid="80"/>
                                        </p:tgtEl>
                                        <p:attrNameLst>
                                          <p:attrName>ppt_w</p:attrName>
                                        </p:attrNameLst>
                                      </p:cBhvr>
                                      <p:tavLst>
                                        <p:tav tm="0">
                                          <p:val>
                                            <p:fltVal val="0"/>
                                          </p:val>
                                        </p:tav>
                                        <p:tav tm="100000">
                                          <p:val>
                                            <p:strVal val="#ppt_w"/>
                                          </p:val>
                                        </p:tav>
                                      </p:tavLst>
                                    </p:anim>
                                    <p:anim calcmode="lin" valueType="num">
                                      <p:cBhvr>
                                        <p:cTn id="84" dur="500" fill="hold"/>
                                        <p:tgtEl>
                                          <p:spTgt spid="80"/>
                                        </p:tgtEl>
                                        <p:attrNameLst>
                                          <p:attrName>ppt_h</p:attrName>
                                        </p:attrNameLst>
                                      </p:cBhvr>
                                      <p:tavLst>
                                        <p:tav tm="0">
                                          <p:val>
                                            <p:fltVal val="0"/>
                                          </p:val>
                                        </p:tav>
                                        <p:tav tm="100000">
                                          <p:val>
                                            <p:strVal val="#ppt_h"/>
                                          </p:val>
                                        </p:tav>
                                      </p:tavLst>
                                    </p:anim>
                                    <p:animEffect transition="in" filter="fade">
                                      <p:cBhvr>
                                        <p:cTn id="85" dur="500"/>
                                        <p:tgtEl>
                                          <p:spTgt spid="80"/>
                                        </p:tgtEl>
                                      </p:cBhvr>
                                    </p:animEffect>
                                  </p:childTnLst>
                                </p:cTn>
                              </p:par>
                            </p:childTnLst>
                          </p:cTn>
                        </p:par>
                        <p:par>
                          <p:cTn id="86" fill="hold">
                            <p:stCondLst>
                              <p:cond delay="9300"/>
                            </p:stCondLst>
                            <p:childTnLst>
                              <p:par>
                                <p:cTn id="87" presetID="22" presetClass="entr" presetSubtype="8" fill="hold" nodeType="afterEffect">
                                  <p:stCondLst>
                                    <p:cond delay="100"/>
                                  </p:stCondLst>
                                  <p:childTnLst>
                                    <p:set>
                                      <p:cBhvr>
                                        <p:cTn id="88" dur="1" fill="hold">
                                          <p:stCondLst>
                                            <p:cond delay="0"/>
                                          </p:stCondLst>
                                        </p:cTn>
                                        <p:tgtEl>
                                          <p:spTgt spid="132"/>
                                        </p:tgtEl>
                                        <p:attrNameLst>
                                          <p:attrName>style.visibility</p:attrName>
                                        </p:attrNameLst>
                                      </p:cBhvr>
                                      <p:to>
                                        <p:strVal val="visible"/>
                                      </p:to>
                                    </p:set>
                                    <p:animEffect transition="in" filter="wipe(left)">
                                      <p:cBhvr>
                                        <p:cTn id="89" dur="500"/>
                                        <p:tgtEl>
                                          <p:spTgt spid="132"/>
                                        </p:tgtEl>
                                      </p:cBhvr>
                                    </p:animEffect>
                                  </p:childTnLst>
                                </p:cTn>
                              </p:par>
                            </p:childTnLst>
                          </p:cTn>
                        </p:par>
                        <p:par>
                          <p:cTn id="90" fill="hold">
                            <p:stCondLst>
                              <p:cond delay="9900"/>
                            </p:stCondLst>
                            <p:childTnLst>
                              <p:par>
                                <p:cTn id="91" presetID="53" presetClass="entr" presetSubtype="16" fill="hold" nodeType="afterEffect">
                                  <p:stCondLst>
                                    <p:cond delay="100"/>
                                  </p:stCondLst>
                                  <p:childTnLst>
                                    <p:set>
                                      <p:cBhvr>
                                        <p:cTn id="92" dur="1" fill="hold">
                                          <p:stCondLst>
                                            <p:cond delay="0"/>
                                          </p:stCondLst>
                                        </p:cTn>
                                        <p:tgtEl>
                                          <p:spTgt spid="149"/>
                                        </p:tgtEl>
                                        <p:attrNameLst>
                                          <p:attrName>style.visibility</p:attrName>
                                        </p:attrNameLst>
                                      </p:cBhvr>
                                      <p:to>
                                        <p:strVal val="visible"/>
                                      </p:to>
                                    </p:set>
                                    <p:anim calcmode="lin" valueType="num">
                                      <p:cBhvr>
                                        <p:cTn id="93" dur="500" fill="hold"/>
                                        <p:tgtEl>
                                          <p:spTgt spid="149"/>
                                        </p:tgtEl>
                                        <p:attrNameLst>
                                          <p:attrName>ppt_w</p:attrName>
                                        </p:attrNameLst>
                                      </p:cBhvr>
                                      <p:tavLst>
                                        <p:tav tm="0">
                                          <p:val>
                                            <p:fltVal val="0"/>
                                          </p:val>
                                        </p:tav>
                                        <p:tav tm="100000">
                                          <p:val>
                                            <p:strVal val="#ppt_w"/>
                                          </p:val>
                                        </p:tav>
                                      </p:tavLst>
                                    </p:anim>
                                    <p:anim calcmode="lin" valueType="num">
                                      <p:cBhvr>
                                        <p:cTn id="94" dur="500" fill="hold"/>
                                        <p:tgtEl>
                                          <p:spTgt spid="149"/>
                                        </p:tgtEl>
                                        <p:attrNameLst>
                                          <p:attrName>ppt_h</p:attrName>
                                        </p:attrNameLst>
                                      </p:cBhvr>
                                      <p:tavLst>
                                        <p:tav tm="0">
                                          <p:val>
                                            <p:fltVal val="0"/>
                                          </p:val>
                                        </p:tav>
                                        <p:tav tm="100000">
                                          <p:val>
                                            <p:strVal val="#ppt_h"/>
                                          </p:val>
                                        </p:tav>
                                      </p:tavLst>
                                    </p:anim>
                                    <p:animEffect transition="in" filter="fade">
                                      <p:cBhvr>
                                        <p:cTn id="95"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animBg="1"/>
      <p:bldP spid="78" grpId="0" animBg="1"/>
      <p:bldP spid="17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advantage</a:t>
              </a:r>
              <a:endParaRPr lang="en-US" altLang="zh-CN" sz="28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226788" y="-2"/>
            <a:ext cx="11447503" cy="6858000"/>
            <a:chOff x="213096" y="0"/>
            <a:chExt cx="11447503"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thoughts</a:t>
              </a:r>
              <a:endParaRPr lang="en-US" altLang="zh-CN" sz="36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1184133" y="0"/>
            <a:ext cx="9961092" cy="6858000"/>
            <a:chOff x="491575" y="0"/>
            <a:chExt cx="9961092"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p:cNvGrpSpPr/>
          <p:nvPr/>
        </p:nvGrpSpPr>
        <p:grpSpPr>
          <a:xfrm>
            <a:off x="-7985197" y="0"/>
            <a:ext cx="9574094" cy="6858000"/>
            <a:chOff x="491575" y="0"/>
            <a:chExt cx="9574094" cy="6858000"/>
          </a:xfrm>
        </p:grpSpPr>
        <p:sp>
          <p:nvSpPr>
            <p:cNvPr id="66" name="Rectangle 6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69" name="Picture 6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a:off x="-7638543" y="-1"/>
            <a:ext cx="8692332" cy="6858000"/>
            <a:chOff x="718505" y="-1"/>
            <a:chExt cx="8692332" cy="6858000"/>
          </a:xfrm>
        </p:grpSpPr>
        <p:sp>
          <p:nvSpPr>
            <p:cNvPr id="72" name="Rectangle 71"/>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189608"/>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choices(1)</a:t>
              </a:r>
              <a:endParaRPr lang="en-US" altLang="zh-CN" sz="36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3894" y="-4"/>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Improvement(1)</a:t>
              </a:r>
              <a:endParaRPr lang="en-US" altLang="zh-CN" sz="20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cxnSp>
        <p:nvCxnSpPr>
          <p:cNvPr id="96" name="Straight Connector 95"/>
          <p:cNvCxnSpPr/>
          <p:nvPr/>
        </p:nvCxnSpPr>
        <p:spPr>
          <a:xfrm>
            <a:off x="3850016" y="3623253"/>
            <a:ext cx="19587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a:off x="3638922" y="3522284"/>
            <a:ext cx="210214" cy="206515"/>
            <a:chOff x="1677812" y="4248152"/>
            <a:chExt cx="211094" cy="211094"/>
          </a:xfrm>
        </p:grpSpPr>
        <p:sp>
          <p:nvSpPr>
            <p:cNvPr id="98" name="Oval 97"/>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708100" y="4278440"/>
              <a:ext cx="150518" cy="15051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0" name="Straight Connector 99"/>
          <p:cNvCxnSpPr/>
          <p:nvPr/>
        </p:nvCxnSpPr>
        <p:spPr>
          <a:xfrm>
            <a:off x="5997735" y="3623253"/>
            <a:ext cx="19587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01" name="Group 100"/>
          <p:cNvGrpSpPr/>
          <p:nvPr/>
        </p:nvGrpSpPr>
        <p:grpSpPr>
          <a:xfrm>
            <a:off x="5816929" y="3522284"/>
            <a:ext cx="210214" cy="206515"/>
            <a:chOff x="3855819" y="4248152"/>
            <a:chExt cx="211094" cy="211094"/>
          </a:xfrm>
        </p:grpSpPr>
        <p:sp>
          <p:nvSpPr>
            <p:cNvPr id="102" name="Oval 101"/>
            <p:cNvSpPr/>
            <p:nvPr/>
          </p:nvSpPr>
          <p:spPr>
            <a:xfrm>
              <a:off x="385581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3886107" y="4278440"/>
              <a:ext cx="150518" cy="150518"/>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7934360" y="3522284"/>
            <a:ext cx="210214" cy="206515"/>
            <a:chOff x="5973250" y="4248152"/>
            <a:chExt cx="211094" cy="211094"/>
          </a:xfrm>
        </p:grpSpPr>
        <p:sp>
          <p:nvSpPr>
            <p:cNvPr id="105" name="Oval 104"/>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6003538" y="4278440"/>
              <a:ext cx="150518" cy="150518"/>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p:cNvGrpSpPr/>
          <p:nvPr/>
        </p:nvGrpSpPr>
        <p:grpSpPr>
          <a:xfrm>
            <a:off x="2594536" y="4158058"/>
            <a:ext cx="2279507" cy="1096761"/>
            <a:chOff x="1514240" y="4816886"/>
            <a:chExt cx="2289049" cy="1121080"/>
          </a:xfrm>
        </p:grpSpPr>
        <p:sp>
          <p:nvSpPr>
            <p:cNvPr id="108" name="TextBox 107"/>
            <p:cNvSpPr txBox="1"/>
            <p:nvPr/>
          </p:nvSpPr>
          <p:spPr>
            <a:xfrm>
              <a:off x="1514240" y="4816886"/>
              <a:ext cx="2289049"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Tw Cen MT" panose="020B0602020104020603" pitchFamily="34" charset="0"/>
                </a:rPr>
                <a:t>初步调研</a:t>
              </a:r>
              <a:endParaRPr lang="en-US" b="1" dirty="0">
                <a:solidFill>
                  <a:schemeClr val="tx1">
                    <a:lumMod val="75000"/>
                    <a:lumOff val="25000"/>
                  </a:schemeClr>
                </a:solidFill>
                <a:latin typeface="Tw Cen MT" panose="020B0602020104020603" pitchFamily="34" charset="0"/>
              </a:endParaRPr>
            </a:p>
          </p:txBody>
        </p:sp>
        <p:sp>
          <p:nvSpPr>
            <p:cNvPr id="109" name="TextBox 108"/>
            <p:cNvSpPr txBox="1"/>
            <p:nvPr/>
          </p:nvSpPr>
          <p:spPr>
            <a:xfrm>
              <a:off x="1733898" y="5088543"/>
              <a:ext cx="1849733" cy="849423"/>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Tw Cen MT" panose="020B0602020104020603" pitchFamily="34" charset="0"/>
                </a:rPr>
                <a:t>多方向调研</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逐个分析</a:t>
              </a:r>
              <a:endParaRPr lang="en-US" altLang="zh-CN" sz="1200" dirty="0">
                <a:solidFill>
                  <a:schemeClr val="tx1">
                    <a:lumMod val="75000"/>
                    <a:lumOff val="25000"/>
                  </a:schemeClr>
                </a:solidFill>
                <a:latin typeface="Tw Cen MT" panose="020B0602020104020603" pitchFamily="34" charset="0"/>
              </a:endParaRPr>
            </a:p>
            <a:p>
              <a:pPr algn="ctr"/>
              <a:r>
                <a:rPr lang="en-US" altLang="zh-CN" sz="1200" dirty="0">
                  <a:solidFill>
                    <a:schemeClr val="tx1">
                      <a:lumMod val="75000"/>
                      <a:lumOff val="25000"/>
                    </a:schemeClr>
                  </a:solidFill>
                  <a:latin typeface="Tw Cen MT" panose="020B0602020104020603" pitchFamily="34" charset="0"/>
                </a:rPr>
                <a:t>ROS</a:t>
              </a:r>
              <a:r>
                <a:rPr lang="zh-CN" altLang="en-US" sz="1200" dirty="0">
                  <a:solidFill>
                    <a:schemeClr val="tx1">
                      <a:lumMod val="75000"/>
                      <a:lumOff val="25000"/>
                    </a:schemeClr>
                  </a:solidFill>
                  <a:latin typeface="Tw Cen MT" panose="020B0602020104020603" pitchFamily="34" charset="0"/>
                </a:rPr>
                <a:t>与</a:t>
              </a:r>
              <a:r>
                <a:rPr lang="en-US" altLang="zh-CN" sz="1200" dirty="0">
                  <a:solidFill>
                    <a:schemeClr val="tx1">
                      <a:lumMod val="75000"/>
                      <a:lumOff val="25000"/>
                    </a:schemeClr>
                  </a:solidFill>
                  <a:latin typeface="Tw Cen MT" panose="020B0602020104020603" pitchFamily="34" charset="0"/>
                </a:rPr>
                <a:t>Linux</a:t>
              </a:r>
              <a:r>
                <a:rPr lang="zh-CN" altLang="en-US" sz="1200" dirty="0">
                  <a:solidFill>
                    <a:schemeClr val="tx1">
                      <a:lumMod val="75000"/>
                      <a:lumOff val="25000"/>
                    </a:schemeClr>
                  </a:solidFill>
                  <a:latin typeface="Tw Cen MT" panose="020B0602020104020603" pitchFamily="34" charset="0"/>
                </a:rPr>
                <a:t>二选一</a:t>
              </a:r>
              <a:endParaRPr lang="en-US" altLang="zh-CN" sz="1200" dirty="0">
                <a:solidFill>
                  <a:schemeClr val="tx1">
                    <a:lumMod val="75000"/>
                    <a:lumOff val="25000"/>
                  </a:schemeClr>
                </a:solidFill>
                <a:latin typeface="Tw Cen MT" panose="020B0602020104020603" pitchFamily="34" charset="0"/>
              </a:endParaRPr>
            </a:p>
            <a:p>
              <a:pPr algn="ctr"/>
              <a:r>
                <a:rPr lang="en-US" altLang="zh-CN" sz="1200" dirty="0">
                  <a:solidFill>
                    <a:schemeClr val="tx1">
                      <a:lumMod val="75000"/>
                      <a:lumOff val="25000"/>
                    </a:schemeClr>
                  </a:solidFill>
                  <a:latin typeface="Tw Cen MT" panose="020B0602020104020603" pitchFamily="34" charset="0"/>
                </a:rPr>
                <a:t>Rust</a:t>
              </a:r>
              <a:r>
                <a:rPr lang="zh-CN" altLang="en-US" sz="1200" dirty="0">
                  <a:solidFill>
                    <a:schemeClr val="tx1">
                      <a:lumMod val="75000"/>
                      <a:lumOff val="25000"/>
                    </a:schemeClr>
                  </a:solidFill>
                  <a:latin typeface="Tw Cen MT" panose="020B0602020104020603" pitchFamily="34" charset="0"/>
                </a:rPr>
                <a:t>语言学习</a:t>
              </a:r>
              <a:endParaRPr lang="en-US" altLang="zh-CN" sz="1200" dirty="0">
                <a:solidFill>
                  <a:schemeClr val="tx1">
                    <a:lumMod val="75000"/>
                    <a:lumOff val="25000"/>
                  </a:schemeClr>
                </a:solidFill>
                <a:latin typeface="Tw Cen MT" panose="020B0602020104020603" pitchFamily="34" charset="0"/>
              </a:endParaRPr>
            </a:p>
          </p:txBody>
        </p:sp>
      </p:grpSp>
      <p:sp>
        <p:nvSpPr>
          <p:cNvPr id="110" name="TextBox 109"/>
          <p:cNvSpPr txBox="1"/>
          <p:nvPr/>
        </p:nvSpPr>
        <p:spPr>
          <a:xfrm>
            <a:off x="2594536" y="3720503"/>
            <a:ext cx="2279507" cy="523220"/>
          </a:xfrm>
          <a:prstGeom prst="rect">
            <a:avLst/>
          </a:prstGeom>
          <a:noFill/>
        </p:spPr>
        <p:txBody>
          <a:bodyPr wrap="square" rtlCol="0">
            <a:spAutoFit/>
          </a:bodyPr>
          <a:lstStyle/>
          <a:p>
            <a:pPr algn="ctr"/>
            <a:r>
              <a:rPr lang="en-US" altLang="zh-CN" sz="2800" b="1" dirty="0">
                <a:solidFill>
                  <a:srgbClr val="FF5969"/>
                </a:solidFill>
                <a:latin typeface="Tw Cen MT" panose="020B0602020104020603" pitchFamily="34" charset="0"/>
              </a:rPr>
              <a:t>3.3—3.23</a:t>
            </a:r>
            <a:endParaRPr lang="en-US" sz="2800" b="1" dirty="0">
              <a:solidFill>
                <a:srgbClr val="FF5969"/>
              </a:solidFill>
              <a:latin typeface="Tw Cen MT" panose="020B0602020104020603" pitchFamily="34" charset="0"/>
            </a:endParaRPr>
          </a:p>
        </p:txBody>
      </p:sp>
      <p:grpSp>
        <p:nvGrpSpPr>
          <p:cNvPr id="111" name="Group 110"/>
          <p:cNvGrpSpPr/>
          <p:nvPr/>
        </p:nvGrpSpPr>
        <p:grpSpPr>
          <a:xfrm>
            <a:off x="4783446" y="4162070"/>
            <a:ext cx="2279507" cy="1281428"/>
            <a:chOff x="1514240" y="4816886"/>
            <a:chExt cx="2289049" cy="1309839"/>
          </a:xfrm>
        </p:grpSpPr>
        <p:sp>
          <p:nvSpPr>
            <p:cNvPr id="112" name="TextBox 111"/>
            <p:cNvSpPr txBox="1"/>
            <p:nvPr/>
          </p:nvSpPr>
          <p:spPr>
            <a:xfrm>
              <a:off x="1514240" y="4816886"/>
              <a:ext cx="2289049"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Tw Cen MT" panose="020B0602020104020603" pitchFamily="34" charset="0"/>
                </a:rPr>
                <a:t>可行性分析</a:t>
              </a:r>
              <a:endParaRPr lang="en-US" b="1" dirty="0">
                <a:solidFill>
                  <a:schemeClr val="tx1">
                    <a:lumMod val="75000"/>
                    <a:lumOff val="25000"/>
                  </a:schemeClr>
                </a:solidFill>
                <a:latin typeface="Tw Cen MT" panose="020B0602020104020603" pitchFamily="34" charset="0"/>
              </a:endParaRPr>
            </a:p>
          </p:txBody>
        </p:sp>
        <p:sp>
          <p:nvSpPr>
            <p:cNvPr id="113" name="TextBox 112"/>
            <p:cNvSpPr txBox="1"/>
            <p:nvPr/>
          </p:nvSpPr>
          <p:spPr>
            <a:xfrm>
              <a:off x="1733898" y="5088543"/>
              <a:ext cx="1849733" cy="1038182"/>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Tw Cen MT" panose="020B0602020104020603" pitchFamily="34" charset="0"/>
                </a:rPr>
                <a:t>实际问题分析</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优势与代码量分析</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理论可行</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技术可行</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模块筛选，确定选题</a:t>
              </a:r>
              <a:endParaRPr lang="en-US" altLang="zh-CN" sz="1200" dirty="0">
                <a:solidFill>
                  <a:schemeClr val="tx1">
                    <a:lumMod val="75000"/>
                    <a:lumOff val="25000"/>
                  </a:schemeClr>
                </a:solidFill>
                <a:latin typeface="Tw Cen MT" panose="020B0602020104020603" pitchFamily="34" charset="0"/>
              </a:endParaRPr>
            </a:p>
          </p:txBody>
        </p:sp>
      </p:grpSp>
      <p:sp>
        <p:nvSpPr>
          <p:cNvPr id="114" name="TextBox 113"/>
          <p:cNvSpPr txBox="1"/>
          <p:nvPr/>
        </p:nvSpPr>
        <p:spPr>
          <a:xfrm>
            <a:off x="4783446" y="3720503"/>
            <a:ext cx="2279507" cy="523220"/>
          </a:xfrm>
          <a:prstGeom prst="rect">
            <a:avLst/>
          </a:prstGeom>
          <a:noFill/>
        </p:spPr>
        <p:txBody>
          <a:bodyPr wrap="square" rtlCol="0">
            <a:spAutoFit/>
          </a:bodyPr>
          <a:lstStyle/>
          <a:p>
            <a:pPr algn="ctr"/>
            <a:r>
              <a:rPr lang="en-US" altLang="zh-CN" sz="2800" b="1" dirty="0">
                <a:solidFill>
                  <a:srgbClr val="52CBBE"/>
                </a:solidFill>
                <a:latin typeface="Tw Cen MT" panose="020B0602020104020603" pitchFamily="34" charset="0"/>
              </a:rPr>
              <a:t>3.24—4.10</a:t>
            </a:r>
            <a:endParaRPr lang="en-US" sz="2800" b="1" dirty="0">
              <a:solidFill>
                <a:srgbClr val="52CBBE"/>
              </a:solidFill>
              <a:latin typeface="Tw Cen MT" panose="020B0602020104020603" pitchFamily="34" charset="0"/>
            </a:endParaRPr>
          </a:p>
        </p:txBody>
      </p:sp>
      <p:grpSp>
        <p:nvGrpSpPr>
          <p:cNvPr id="115" name="Group 114"/>
          <p:cNvGrpSpPr/>
          <p:nvPr/>
        </p:nvGrpSpPr>
        <p:grpSpPr>
          <a:xfrm>
            <a:off x="6912585" y="4162068"/>
            <a:ext cx="2279507" cy="898076"/>
            <a:chOff x="1514240" y="4816886"/>
            <a:chExt cx="2289049" cy="917988"/>
          </a:xfrm>
        </p:grpSpPr>
        <p:sp>
          <p:nvSpPr>
            <p:cNvPr id="116" name="TextBox 115"/>
            <p:cNvSpPr txBox="1"/>
            <p:nvPr/>
          </p:nvSpPr>
          <p:spPr>
            <a:xfrm>
              <a:off x="1514240" y="4816886"/>
              <a:ext cx="2289049"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Tw Cen MT" panose="020B0602020104020603" pitchFamily="34" charset="0"/>
                </a:rPr>
                <a:t>模块改写</a:t>
              </a:r>
              <a:endParaRPr lang="en-US" b="1" dirty="0">
                <a:solidFill>
                  <a:schemeClr val="tx1">
                    <a:lumMod val="75000"/>
                    <a:lumOff val="25000"/>
                  </a:schemeClr>
                </a:solidFill>
                <a:latin typeface="Tw Cen MT" panose="020B0602020104020603" pitchFamily="34" charset="0"/>
              </a:endParaRPr>
            </a:p>
          </p:txBody>
        </p:sp>
        <p:sp>
          <p:nvSpPr>
            <p:cNvPr id="117" name="TextBox 116"/>
            <p:cNvSpPr txBox="1"/>
            <p:nvPr/>
          </p:nvSpPr>
          <p:spPr>
            <a:xfrm>
              <a:off x="1733898" y="5088543"/>
              <a:ext cx="1849733" cy="646331"/>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Tw Cen MT" panose="020B0602020104020603" pitchFamily="34" charset="0"/>
                </a:rPr>
                <a:t>改写模块</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验证功能</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测试性能</a:t>
              </a:r>
              <a:endParaRPr lang="en-US" sz="1200" dirty="0">
                <a:solidFill>
                  <a:schemeClr val="tx1">
                    <a:lumMod val="75000"/>
                    <a:lumOff val="25000"/>
                  </a:schemeClr>
                </a:solidFill>
                <a:latin typeface="Tw Cen MT" panose="020B0602020104020603" pitchFamily="34" charset="0"/>
              </a:endParaRPr>
            </a:p>
          </p:txBody>
        </p:sp>
      </p:grpSp>
      <p:sp>
        <p:nvSpPr>
          <p:cNvPr id="118" name="TextBox 117"/>
          <p:cNvSpPr txBox="1"/>
          <p:nvPr/>
        </p:nvSpPr>
        <p:spPr>
          <a:xfrm>
            <a:off x="6912585" y="3720503"/>
            <a:ext cx="2279507" cy="523220"/>
          </a:xfrm>
          <a:prstGeom prst="rect">
            <a:avLst/>
          </a:prstGeom>
          <a:noFill/>
        </p:spPr>
        <p:txBody>
          <a:bodyPr wrap="square" rtlCol="0">
            <a:spAutoFit/>
          </a:bodyPr>
          <a:lstStyle/>
          <a:p>
            <a:pPr algn="ctr"/>
            <a:r>
              <a:rPr lang="en-US" altLang="zh-CN" sz="2800" b="1" dirty="0">
                <a:solidFill>
                  <a:srgbClr val="FEC630"/>
                </a:solidFill>
                <a:latin typeface="Tw Cen MT" panose="020B0602020104020603" pitchFamily="34" charset="0"/>
              </a:rPr>
              <a:t>4.10—future</a:t>
            </a:r>
            <a:endParaRPr lang="en-US" sz="2800" b="1" dirty="0">
              <a:solidFill>
                <a:srgbClr val="FEC630"/>
              </a:solidFill>
              <a:latin typeface="Tw Cen MT" panose="020B0602020104020603" pitchFamily="34" charset="0"/>
            </a:endParaRPr>
          </a:p>
        </p:txBody>
      </p:sp>
      <p:grpSp>
        <p:nvGrpSpPr>
          <p:cNvPr id="2" name="Group 1"/>
          <p:cNvGrpSpPr/>
          <p:nvPr/>
        </p:nvGrpSpPr>
        <p:grpSpPr>
          <a:xfrm>
            <a:off x="3101220" y="1783584"/>
            <a:ext cx="1270364" cy="1248011"/>
            <a:chOff x="3063120" y="1755914"/>
            <a:chExt cx="1275682" cy="1275682"/>
          </a:xfrm>
        </p:grpSpPr>
        <p:sp>
          <p:nvSpPr>
            <p:cNvPr id="120" name="Teardrop 119"/>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1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grpSp>
        <p:nvGrpSpPr>
          <p:cNvPr id="3" name="Group 2"/>
          <p:cNvGrpSpPr/>
          <p:nvPr/>
        </p:nvGrpSpPr>
        <p:grpSpPr>
          <a:xfrm>
            <a:off x="5280540" y="1783584"/>
            <a:ext cx="1270364" cy="1248011"/>
            <a:chOff x="5242440" y="1755914"/>
            <a:chExt cx="1275682" cy="1275682"/>
          </a:xfrm>
        </p:grpSpPr>
        <p:sp>
          <p:nvSpPr>
            <p:cNvPr id="124" name="Teardrop 123"/>
            <p:cNvSpPr/>
            <p:nvPr/>
          </p:nvSpPr>
          <p:spPr>
            <a:xfrm rot="8100000">
              <a:off x="5242440" y="1755914"/>
              <a:ext cx="1275682" cy="1275682"/>
            </a:xfrm>
            <a:prstGeom prst="teardrop">
              <a:avLst>
                <a:gd name="adj" fmla="val 109962"/>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2" name="Picture 1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5681" y="2061164"/>
              <a:ext cx="659146" cy="659144"/>
            </a:xfrm>
            <a:prstGeom prst="rect">
              <a:avLst/>
            </a:prstGeom>
          </p:spPr>
        </p:pic>
      </p:grpSp>
      <p:grpSp>
        <p:nvGrpSpPr>
          <p:cNvPr id="4" name="Group 3"/>
          <p:cNvGrpSpPr/>
          <p:nvPr/>
        </p:nvGrpSpPr>
        <p:grpSpPr>
          <a:xfrm>
            <a:off x="7391281" y="1783584"/>
            <a:ext cx="1270364" cy="1248011"/>
            <a:chOff x="7353181" y="1755914"/>
            <a:chExt cx="1275682" cy="1275682"/>
          </a:xfrm>
        </p:grpSpPr>
        <p:sp>
          <p:nvSpPr>
            <p:cNvPr id="128" name="Teardrop 127"/>
            <p:cNvSpPr/>
            <p:nvPr/>
          </p:nvSpPr>
          <p:spPr>
            <a:xfrm rot="8100000">
              <a:off x="7353181" y="1755914"/>
              <a:ext cx="1275682" cy="1275682"/>
            </a:xfrm>
            <a:prstGeom prst="teardrop">
              <a:avLst>
                <a:gd name="adj" fmla="val 109962"/>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 name="Picture 1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8666" y="2048456"/>
              <a:ext cx="684562" cy="684560"/>
            </a:xfrm>
            <a:prstGeom prst="rect">
              <a:avLst/>
            </a:prstGeom>
          </p:spPr>
        </p:pic>
      </p:grpSp>
      <p:grpSp>
        <p:nvGrpSpPr>
          <p:cNvPr id="5" name="Group 89"/>
          <p:cNvGrpSpPr/>
          <p:nvPr/>
        </p:nvGrpSpPr>
        <p:grpSpPr>
          <a:xfrm>
            <a:off x="-9412743" y="0"/>
            <a:ext cx="9927504" cy="6858000"/>
            <a:chOff x="-9337032" y="-1"/>
            <a:chExt cx="9927504" cy="6858000"/>
          </a:xfrm>
        </p:grpSpPr>
        <p:sp>
          <p:nvSpPr>
            <p:cNvPr id="6" name="Rectangle 90"/>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91"/>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92"/>
            <p:cNvSpPr txBox="1"/>
            <p:nvPr/>
          </p:nvSpPr>
          <p:spPr>
            <a:xfrm rot="16200000">
              <a:off x="-738260" y="3189607"/>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choices(2)</a:t>
              </a:r>
              <a:endParaRPr lang="en-US" altLang="zh-CN" sz="3600" b="1" dirty="0">
                <a:solidFill>
                  <a:srgbClr val="F0EEF0"/>
                </a:solidFill>
                <a:latin typeface="Tw Cen MT" panose="020B0602020104020603" pitchFamily="34" charset="0"/>
              </a:endParaRPr>
            </a:p>
          </p:txBody>
        </p:sp>
        <p:pic>
          <p:nvPicPr>
            <p:cNvPr id="9" name="Picture 9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0" name="TextBox 56"/>
          <p:cNvSpPr txBox="1"/>
          <p:nvPr/>
        </p:nvSpPr>
        <p:spPr>
          <a:xfrm>
            <a:off x="2358277" y="599405"/>
            <a:ext cx="7278915" cy="584775"/>
          </a:xfrm>
          <a:prstGeom prst="rect">
            <a:avLst/>
          </a:prstGeom>
          <a:noFill/>
        </p:spPr>
        <p:txBody>
          <a:bodyPr wrap="square" rtlCol="0">
            <a:spAutoFit/>
          </a:bodyPr>
          <a:lstStyle/>
          <a:p>
            <a:pPr algn="ctr"/>
            <a:r>
              <a:rPr lang="zh-CN" altLang="en-US" sz="3200" dirty="0">
                <a:solidFill>
                  <a:srgbClr val="52CBBE"/>
                </a:solidFill>
                <a:latin typeface="方正粗黑宋简体" panose="02000000000000000000" pitchFamily="2" charset="-122"/>
                <a:ea typeface="方正粗黑宋简体" panose="02000000000000000000" pitchFamily="2" charset="-122"/>
              </a:rPr>
              <a:t>工作进展</a:t>
            </a:r>
            <a:endParaRPr lang="en-US" sz="3200" dirty="0">
              <a:solidFill>
                <a:srgbClr val="52CBBE"/>
              </a:solidFill>
              <a:latin typeface="方正粗黑宋简体" panose="02000000000000000000" pitchFamily="2" charset="-122"/>
              <a:ea typeface="方正粗黑宋简体" panose="02000000000000000000"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97"/>
                                        </p:tgtEl>
                                        <p:attrNameLst>
                                          <p:attrName>style.visibility</p:attrName>
                                        </p:attrNameLst>
                                      </p:cBhvr>
                                      <p:to>
                                        <p:strVal val="visible"/>
                                      </p:to>
                                    </p:set>
                                    <p:anim calcmode="lin" valueType="num">
                                      <p:cBhvr>
                                        <p:cTn id="13" dur="250" fill="hold"/>
                                        <p:tgtEl>
                                          <p:spTgt spid="97"/>
                                        </p:tgtEl>
                                        <p:attrNameLst>
                                          <p:attrName>ppt_w</p:attrName>
                                        </p:attrNameLst>
                                      </p:cBhvr>
                                      <p:tavLst>
                                        <p:tav tm="0">
                                          <p:val>
                                            <p:fltVal val="0"/>
                                          </p:val>
                                        </p:tav>
                                        <p:tav tm="100000">
                                          <p:val>
                                            <p:strVal val="#ppt_w"/>
                                          </p:val>
                                        </p:tav>
                                      </p:tavLst>
                                    </p:anim>
                                    <p:anim calcmode="lin" valueType="num">
                                      <p:cBhvr>
                                        <p:cTn id="14" dur="250" fill="hold"/>
                                        <p:tgtEl>
                                          <p:spTgt spid="97"/>
                                        </p:tgtEl>
                                        <p:attrNameLst>
                                          <p:attrName>ppt_h</p:attrName>
                                        </p:attrNameLst>
                                      </p:cBhvr>
                                      <p:tavLst>
                                        <p:tav tm="0">
                                          <p:val>
                                            <p:fltVal val="0"/>
                                          </p:val>
                                        </p:tav>
                                        <p:tav tm="100000">
                                          <p:val>
                                            <p:strVal val="#ppt_h"/>
                                          </p:val>
                                        </p:tav>
                                      </p:tavLst>
                                    </p:anim>
                                    <p:animEffect transition="in" filter="fade">
                                      <p:cBhvr>
                                        <p:cTn id="15" dur="250"/>
                                        <p:tgtEl>
                                          <p:spTgt spid="97"/>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10"/>
                                        </p:tgtEl>
                                        <p:attrNameLst>
                                          <p:attrName>style.visibility</p:attrName>
                                        </p:attrNameLst>
                                      </p:cBhvr>
                                      <p:to>
                                        <p:strVal val="visible"/>
                                      </p:to>
                                    </p:set>
                                    <p:anim calcmode="lin" valueType="num">
                                      <p:cBhvr>
                                        <p:cTn id="19" dur="250" fill="hold"/>
                                        <p:tgtEl>
                                          <p:spTgt spid="110"/>
                                        </p:tgtEl>
                                        <p:attrNameLst>
                                          <p:attrName>ppt_w</p:attrName>
                                        </p:attrNameLst>
                                      </p:cBhvr>
                                      <p:tavLst>
                                        <p:tav tm="0">
                                          <p:val>
                                            <p:fltVal val="0"/>
                                          </p:val>
                                        </p:tav>
                                        <p:tav tm="100000">
                                          <p:val>
                                            <p:strVal val="#ppt_w"/>
                                          </p:val>
                                        </p:tav>
                                      </p:tavLst>
                                    </p:anim>
                                    <p:anim calcmode="lin" valueType="num">
                                      <p:cBhvr>
                                        <p:cTn id="20" dur="250" fill="hold"/>
                                        <p:tgtEl>
                                          <p:spTgt spid="110"/>
                                        </p:tgtEl>
                                        <p:attrNameLst>
                                          <p:attrName>ppt_h</p:attrName>
                                        </p:attrNameLst>
                                      </p:cBhvr>
                                      <p:tavLst>
                                        <p:tav tm="0">
                                          <p:val>
                                            <p:fltVal val="0"/>
                                          </p:val>
                                        </p:tav>
                                        <p:tav tm="100000">
                                          <p:val>
                                            <p:strVal val="#ppt_h"/>
                                          </p:val>
                                        </p:tav>
                                      </p:tavLst>
                                    </p:anim>
                                    <p:animEffect transition="in" filter="fade">
                                      <p:cBhvr>
                                        <p:cTn id="21" dur="250"/>
                                        <p:tgtEl>
                                          <p:spTgt spid="110"/>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250" fill="hold"/>
                                        <p:tgtEl>
                                          <p:spTgt spid="2"/>
                                        </p:tgtEl>
                                        <p:attrNameLst>
                                          <p:attrName>ppt_w</p:attrName>
                                        </p:attrNameLst>
                                      </p:cBhvr>
                                      <p:tavLst>
                                        <p:tav tm="0">
                                          <p:val>
                                            <p:fltVal val="0"/>
                                          </p:val>
                                        </p:tav>
                                        <p:tav tm="100000">
                                          <p:val>
                                            <p:strVal val="#ppt_w"/>
                                          </p:val>
                                        </p:tav>
                                      </p:tavLst>
                                    </p:anim>
                                    <p:anim calcmode="lin" valueType="num">
                                      <p:cBhvr>
                                        <p:cTn id="26" dur="250" fill="hold"/>
                                        <p:tgtEl>
                                          <p:spTgt spid="2"/>
                                        </p:tgtEl>
                                        <p:attrNameLst>
                                          <p:attrName>ppt_h</p:attrName>
                                        </p:attrNameLst>
                                      </p:cBhvr>
                                      <p:tavLst>
                                        <p:tav tm="0">
                                          <p:val>
                                            <p:fltVal val="0"/>
                                          </p:val>
                                        </p:tav>
                                        <p:tav tm="100000">
                                          <p:val>
                                            <p:strVal val="#ppt_h"/>
                                          </p:val>
                                        </p:tav>
                                      </p:tavLst>
                                    </p:anim>
                                    <p:animEffect transition="in" filter="fade">
                                      <p:cBhvr>
                                        <p:cTn id="27" dur="250"/>
                                        <p:tgtEl>
                                          <p:spTgt spid="2"/>
                                        </p:tgtEl>
                                      </p:cBhvr>
                                    </p:animEffect>
                                  </p:childTnLst>
                                </p:cTn>
                              </p:par>
                            </p:childTnLst>
                          </p:cTn>
                        </p:par>
                        <p:par>
                          <p:cTn id="28" fill="hold">
                            <p:stCondLst>
                              <p:cond delay="2500"/>
                            </p:stCondLst>
                            <p:childTnLst>
                              <p:par>
                                <p:cTn id="29" presetID="42" presetClass="entr" presetSubtype="0" fill="hold" nodeType="afterEffect">
                                  <p:stCondLst>
                                    <p:cond delay="0"/>
                                  </p:stCondLst>
                                  <p:childTnLst>
                                    <p:set>
                                      <p:cBhvr>
                                        <p:cTn id="30" dur="1" fill="hold">
                                          <p:stCondLst>
                                            <p:cond delay="0"/>
                                          </p:stCondLst>
                                        </p:cTn>
                                        <p:tgtEl>
                                          <p:spTgt spid="107"/>
                                        </p:tgtEl>
                                        <p:attrNameLst>
                                          <p:attrName>style.visibility</p:attrName>
                                        </p:attrNameLst>
                                      </p:cBhvr>
                                      <p:to>
                                        <p:strVal val="visible"/>
                                      </p:to>
                                    </p:set>
                                    <p:animEffect transition="in" filter="fade">
                                      <p:cBhvr>
                                        <p:cTn id="31" dur="250"/>
                                        <p:tgtEl>
                                          <p:spTgt spid="107"/>
                                        </p:tgtEl>
                                      </p:cBhvr>
                                    </p:animEffect>
                                    <p:anim calcmode="lin" valueType="num">
                                      <p:cBhvr>
                                        <p:cTn id="32" dur="250" fill="hold"/>
                                        <p:tgtEl>
                                          <p:spTgt spid="107"/>
                                        </p:tgtEl>
                                        <p:attrNameLst>
                                          <p:attrName>ppt_x</p:attrName>
                                        </p:attrNameLst>
                                      </p:cBhvr>
                                      <p:tavLst>
                                        <p:tav tm="0">
                                          <p:val>
                                            <p:strVal val="#ppt_x"/>
                                          </p:val>
                                        </p:tav>
                                        <p:tav tm="100000">
                                          <p:val>
                                            <p:strVal val="#ppt_x"/>
                                          </p:val>
                                        </p:tav>
                                      </p:tavLst>
                                    </p:anim>
                                    <p:anim calcmode="lin" valueType="num">
                                      <p:cBhvr>
                                        <p:cTn id="33" dur="250" fill="hold"/>
                                        <p:tgtEl>
                                          <p:spTgt spid="107"/>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22" presetClass="entr" presetSubtype="8" fill="hold" nodeType="afterEffect">
                                  <p:stCondLst>
                                    <p:cond delay="250"/>
                                  </p:stCondLst>
                                  <p:childTnLst>
                                    <p:set>
                                      <p:cBhvr>
                                        <p:cTn id="36" dur="1" fill="hold">
                                          <p:stCondLst>
                                            <p:cond delay="0"/>
                                          </p:stCondLst>
                                        </p:cTn>
                                        <p:tgtEl>
                                          <p:spTgt spid="96"/>
                                        </p:tgtEl>
                                        <p:attrNameLst>
                                          <p:attrName>style.visibility</p:attrName>
                                        </p:attrNameLst>
                                      </p:cBhvr>
                                      <p:to>
                                        <p:strVal val="visible"/>
                                      </p:to>
                                    </p:set>
                                    <p:animEffect transition="in" filter="wipe(left)">
                                      <p:cBhvr>
                                        <p:cTn id="37" dur="500"/>
                                        <p:tgtEl>
                                          <p:spTgt spid="96"/>
                                        </p:tgtEl>
                                      </p:cBhvr>
                                    </p:animEffect>
                                  </p:childTnLst>
                                </p:cTn>
                              </p:par>
                            </p:childTnLst>
                          </p:cTn>
                        </p:par>
                        <p:par>
                          <p:cTn id="38" fill="hold">
                            <p:stCondLst>
                              <p:cond delay="3750"/>
                            </p:stCondLst>
                            <p:childTnLst>
                              <p:par>
                                <p:cTn id="39" presetID="53" presetClass="entr" presetSubtype="16" fill="hold" nodeType="afterEffect">
                                  <p:stCondLst>
                                    <p:cond delay="0"/>
                                  </p:stCondLst>
                                  <p:childTnLst>
                                    <p:set>
                                      <p:cBhvr>
                                        <p:cTn id="40" dur="1" fill="hold">
                                          <p:stCondLst>
                                            <p:cond delay="0"/>
                                          </p:stCondLst>
                                        </p:cTn>
                                        <p:tgtEl>
                                          <p:spTgt spid="101"/>
                                        </p:tgtEl>
                                        <p:attrNameLst>
                                          <p:attrName>style.visibility</p:attrName>
                                        </p:attrNameLst>
                                      </p:cBhvr>
                                      <p:to>
                                        <p:strVal val="visible"/>
                                      </p:to>
                                    </p:set>
                                    <p:anim calcmode="lin" valueType="num">
                                      <p:cBhvr>
                                        <p:cTn id="41" dur="250" fill="hold"/>
                                        <p:tgtEl>
                                          <p:spTgt spid="101"/>
                                        </p:tgtEl>
                                        <p:attrNameLst>
                                          <p:attrName>ppt_w</p:attrName>
                                        </p:attrNameLst>
                                      </p:cBhvr>
                                      <p:tavLst>
                                        <p:tav tm="0">
                                          <p:val>
                                            <p:fltVal val="0"/>
                                          </p:val>
                                        </p:tav>
                                        <p:tav tm="100000">
                                          <p:val>
                                            <p:strVal val="#ppt_w"/>
                                          </p:val>
                                        </p:tav>
                                      </p:tavLst>
                                    </p:anim>
                                    <p:anim calcmode="lin" valueType="num">
                                      <p:cBhvr>
                                        <p:cTn id="42" dur="250" fill="hold"/>
                                        <p:tgtEl>
                                          <p:spTgt spid="101"/>
                                        </p:tgtEl>
                                        <p:attrNameLst>
                                          <p:attrName>ppt_h</p:attrName>
                                        </p:attrNameLst>
                                      </p:cBhvr>
                                      <p:tavLst>
                                        <p:tav tm="0">
                                          <p:val>
                                            <p:fltVal val="0"/>
                                          </p:val>
                                        </p:tav>
                                        <p:tav tm="100000">
                                          <p:val>
                                            <p:strVal val="#ppt_h"/>
                                          </p:val>
                                        </p:tav>
                                      </p:tavLst>
                                    </p:anim>
                                    <p:animEffect transition="in" filter="fade">
                                      <p:cBhvr>
                                        <p:cTn id="43" dur="250"/>
                                        <p:tgtEl>
                                          <p:spTgt spid="101"/>
                                        </p:tgtEl>
                                      </p:cBhvr>
                                    </p:animEffect>
                                  </p:childTnLst>
                                </p:cTn>
                              </p:par>
                            </p:childTnLst>
                          </p:cTn>
                        </p:par>
                        <p:par>
                          <p:cTn id="44" fill="hold">
                            <p:stCondLst>
                              <p:cond delay="4250"/>
                            </p:stCondLst>
                            <p:childTnLst>
                              <p:par>
                                <p:cTn id="45" presetID="53" presetClass="entr" presetSubtype="16"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250" fill="hold"/>
                                        <p:tgtEl>
                                          <p:spTgt spid="3"/>
                                        </p:tgtEl>
                                        <p:attrNameLst>
                                          <p:attrName>ppt_w</p:attrName>
                                        </p:attrNameLst>
                                      </p:cBhvr>
                                      <p:tavLst>
                                        <p:tav tm="0">
                                          <p:val>
                                            <p:fltVal val="0"/>
                                          </p:val>
                                        </p:tav>
                                        <p:tav tm="100000">
                                          <p:val>
                                            <p:strVal val="#ppt_w"/>
                                          </p:val>
                                        </p:tav>
                                      </p:tavLst>
                                    </p:anim>
                                    <p:anim calcmode="lin" valueType="num">
                                      <p:cBhvr>
                                        <p:cTn id="48" dur="250" fill="hold"/>
                                        <p:tgtEl>
                                          <p:spTgt spid="3"/>
                                        </p:tgtEl>
                                        <p:attrNameLst>
                                          <p:attrName>ppt_h</p:attrName>
                                        </p:attrNameLst>
                                      </p:cBhvr>
                                      <p:tavLst>
                                        <p:tav tm="0">
                                          <p:val>
                                            <p:fltVal val="0"/>
                                          </p:val>
                                        </p:tav>
                                        <p:tav tm="100000">
                                          <p:val>
                                            <p:strVal val="#ppt_h"/>
                                          </p:val>
                                        </p:tav>
                                      </p:tavLst>
                                    </p:anim>
                                    <p:animEffect transition="in" filter="fade">
                                      <p:cBhvr>
                                        <p:cTn id="49" dur="250"/>
                                        <p:tgtEl>
                                          <p:spTgt spid="3"/>
                                        </p:tgtEl>
                                      </p:cBhvr>
                                    </p:animEffect>
                                  </p:childTnLst>
                                </p:cTn>
                              </p:par>
                            </p:childTnLst>
                          </p:cTn>
                        </p:par>
                        <p:par>
                          <p:cTn id="50" fill="hold">
                            <p:stCondLst>
                              <p:cond delay="4750"/>
                            </p:stCondLst>
                            <p:childTnLst>
                              <p:par>
                                <p:cTn id="51" presetID="53" presetClass="entr" presetSubtype="16" fill="hold" grpId="0" nodeType="afterEffect">
                                  <p:stCondLst>
                                    <p:cond delay="0"/>
                                  </p:stCondLst>
                                  <p:childTnLst>
                                    <p:set>
                                      <p:cBhvr>
                                        <p:cTn id="52" dur="1" fill="hold">
                                          <p:stCondLst>
                                            <p:cond delay="0"/>
                                          </p:stCondLst>
                                        </p:cTn>
                                        <p:tgtEl>
                                          <p:spTgt spid="114"/>
                                        </p:tgtEl>
                                        <p:attrNameLst>
                                          <p:attrName>style.visibility</p:attrName>
                                        </p:attrNameLst>
                                      </p:cBhvr>
                                      <p:to>
                                        <p:strVal val="visible"/>
                                      </p:to>
                                    </p:set>
                                    <p:anim calcmode="lin" valueType="num">
                                      <p:cBhvr>
                                        <p:cTn id="53" dur="250" fill="hold"/>
                                        <p:tgtEl>
                                          <p:spTgt spid="114"/>
                                        </p:tgtEl>
                                        <p:attrNameLst>
                                          <p:attrName>ppt_w</p:attrName>
                                        </p:attrNameLst>
                                      </p:cBhvr>
                                      <p:tavLst>
                                        <p:tav tm="0">
                                          <p:val>
                                            <p:fltVal val="0"/>
                                          </p:val>
                                        </p:tav>
                                        <p:tav tm="100000">
                                          <p:val>
                                            <p:strVal val="#ppt_w"/>
                                          </p:val>
                                        </p:tav>
                                      </p:tavLst>
                                    </p:anim>
                                    <p:anim calcmode="lin" valueType="num">
                                      <p:cBhvr>
                                        <p:cTn id="54" dur="250" fill="hold"/>
                                        <p:tgtEl>
                                          <p:spTgt spid="114"/>
                                        </p:tgtEl>
                                        <p:attrNameLst>
                                          <p:attrName>ppt_h</p:attrName>
                                        </p:attrNameLst>
                                      </p:cBhvr>
                                      <p:tavLst>
                                        <p:tav tm="0">
                                          <p:val>
                                            <p:fltVal val="0"/>
                                          </p:val>
                                        </p:tav>
                                        <p:tav tm="100000">
                                          <p:val>
                                            <p:strVal val="#ppt_h"/>
                                          </p:val>
                                        </p:tav>
                                      </p:tavLst>
                                    </p:anim>
                                    <p:animEffect transition="in" filter="fade">
                                      <p:cBhvr>
                                        <p:cTn id="55" dur="250"/>
                                        <p:tgtEl>
                                          <p:spTgt spid="114"/>
                                        </p:tgtEl>
                                      </p:cBhvr>
                                    </p:animEffect>
                                  </p:childTnLst>
                                </p:cTn>
                              </p:par>
                            </p:childTnLst>
                          </p:cTn>
                        </p:par>
                        <p:par>
                          <p:cTn id="56" fill="hold">
                            <p:stCondLst>
                              <p:cond delay="5250"/>
                            </p:stCondLst>
                            <p:childTnLst>
                              <p:par>
                                <p:cTn id="57" presetID="42" presetClass="entr" presetSubtype="0" fill="hold" nodeType="afterEffect">
                                  <p:stCondLst>
                                    <p:cond delay="0"/>
                                  </p:stCondLst>
                                  <p:childTnLst>
                                    <p:set>
                                      <p:cBhvr>
                                        <p:cTn id="58" dur="1" fill="hold">
                                          <p:stCondLst>
                                            <p:cond delay="0"/>
                                          </p:stCondLst>
                                        </p:cTn>
                                        <p:tgtEl>
                                          <p:spTgt spid="111"/>
                                        </p:tgtEl>
                                        <p:attrNameLst>
                                          <p:attrName>style.visibility</p:attrName>
                                        </p:attrNameLst>
                                      </p:cBhvr>
                                      <p:to>
                                        <p:strVal val="visible"/>
                                      </p:to>
                                    </p:set>
                                    <p:animEffect transition="in" filter="fade">
                                      <p:cBhvr>
                                        <p:cTn id="59" dur="250"/>
                                        <p:tgtEl>
                                          <p:spTgt spid="111"/>
                                        </p:tgtEl>
                                      </p:cBhvr>
                                    </p:animEffect>
                                    <p:anim calcmode="lin" valueType="num">
                                      <p:cBhvr>
                                        <p:cTn id="60" dur="250" fill="hold"/>
                                        <p:tgtEl>
                                          <p:spTgt spid="111"/>
                                        </p:tgtEl>
                                        <p:attrNameLst>
                                          <p:attrName>ppt_x</p:attrName>
                                        </p:attrNameLst>
                                      </p:cBhvr>
                                      <p:tavLst>
                                        <p:tav tm="0">
                                          <p:val>
                                            <p:strVal val="#ppt_x"/>
                                          </p:val>
                                        </p:tav>
                                        <p:tav tm="100000">
                                          <p:val>
                                            <p:strVal val="#ppt_x"/>
                                          </p:val>
                                        </p:tav>
                                      </p:tavLst>
                                    </p:anim>
                                    <p:anim calcmode="lin" valueType="num">
                                      <p:cBhvr>
                                        <p:cTn id="61" dur="250" fill="hold"/>
                                        <p:tgtEl>
                                          <p:spTgt spid="111"/>
                                        </p:tgtEl>
                                        <p:attrNameLst>
                                          <p:attrName>ppt_y</p:attrName>
                                        </p:attrNameLst>
                                      </p:cBhvr>
                                      <p:tavLst>
                                        <p:tav tm="0">
                                          <p:val>
                                            <p:strVal val="#ppt_y+.1"/>
                                          </p:val>
                                        </p:tav>
                                        <p:tav tm="100000">
                                          <p:val>
                                            <p:strVal val="#ppt_y"/>
                                          </p:val>
                                        </p:tav>
                                      </p:tavLst>
                                    </p:anim>
                                  </p:childTnLst>
                                </p:cTn>
                              </p:par>
                            </p:childTnLst>
                          </p:cTn>
                        </p:par>
                        <p:par>
                          <p:cTn id="62" fill="hold">
                            <p:stCondLst>
                              <p:cond delay="5750"/>
                            </p:stCondLst>
                            <p:childTnLst>
                              <p:par>
                                <p:cTn id="63" presetID="22" presetClass="entr" presetSubtype="8" fill="hold" nodeType="afterEffect">
                                  <p:stCondLst>
                                    <p:cond delay="250"/>
                                  </p:stCondLst>
                                  <p:childTnLst>
                                    <p:set>
                                      <p:cBhvr>
                                        <p:cTn id="64" dur="1" fill="hold">
                                          <p:stCondLst>
                                            <p:cond delay="0"/>
                                          </p:stCondLst>
                                        </p:cTn>
                                        <p:tgtEl>
                                          <p:spTgt spid="100"/>
                                        </p:tgtEl>
                                        <p:attrNameLst>
                                          <p:attrName>style.visibility</p:attrName>
                                        </p:attrNameLst>
                                      </p:cBhvr>
                                      <p:to>
                                        <p:strVal val="visible"/>
                                      </p:to>
                                    </p:set>
                                    <p:animEffect transition="in" filter="wipe(left)">
                                      <p:cBhvr>
                                        <p:cTn id="65" dur="500"/>
                                        <p:tgtEl>
                                          <p:spTgt spid="100"/>
                                        </p:tgtEl>
                                      </p:cBhvr>
                                    </p:animEffect>
                                  </p:childTnLst>
                                </p:cTn>
                              </p:par>
                            </p:childTnLst>
                          </p:cTn>
                        </p:par>
                        <p:par>
                          <p:cTn id="66" fill="hold">
                            <p:stCondLst>
                              <p:cond delay="6500"/>
                            </p:stCondLst>
                            <p:childTnLst>
                              <p:par>
                                <p:cTn id="67" presetID="53" presetClass="entr" presetSubtype="16" fill="hold" nodeType="afterEffect">
                                  <p:stCondLst>
                                    <p:cond delay="0"/>
                                  </p:stCondLst>
                                  <p:childTnLst>
                                    <p:set>
                                      <p:cBhvr>
                                        <p:cTn id="68" dur="1" fill="hold">
                                          <p:stCondLst>
                                            <p:cond delay="0"/>
                                          </p:stCondLst>
                                        </p:cTn>
                                        <p:tgtEl>
                                          <p:spTgt spid="104"/>
                                        </p:tgtEl>
                                        <p:attrNameLst>
                                          <p:attrName>style.visibility</p:attrName>
                                        </p:attrNameLst>
                                      </p:cBhvr>
                                      <p:to>
                                        <p:strVal val="visible"/>
                                      </p:to>
                                    </p:set>
                                    <p:anim calcmode="lin" valueType="num">
                                      <p:cBhvr>
                                        <p:cTn id="69" dur="250" fill="hold"/>
                                        <p:tgtEl>
                                          <p:spTgt spid="104"/>
                                        </p:tgtEl>
                                        <p:attrNameLst>
                                          <p:attrName>ppt_w</p:attrName>
                                        </p:attrNameLst>
                                      </p:cBhvr>
                                      <p:tavLst>
                                        <p:tav tm="0">
                                          <p:val>
                                            <p:fltVal val="0"/>
                                          </p:val>
                                        </p:tav>
                                        <p:tav tm="100000">
                                          <p:val>
                                            <p:strVal val="#ppt_w"/>
                                          </p:val>
                                        </p:tav>
                                      </p:tavLst>
                                    </p:anim>
                                    <p:anim calcmode="lin" valueType="num">
                                      <p:cBhvr>
                                        <p:cTn id="70" dur="250" fill="hold"/>
                                        <p:tgtEl>
                                          <p:spTgt spid="104"/>
                                        </p:tgtEl>
                                        <p:attrNameLst>
                                          <p:attrName>ppt_h</p:attrName>
                                        </p:attrNameLst>
                                      </p:cBhvr>
                                      <p:tavLst>
                                        <p:tav tm="0">
                                          <p:val>
                                            <p:fltVal val="0"/>
                                          </p:val>
                                        </p:tav>
                                        <p:tav tm="100000">
                                          <p:val>
                                            <p:strVal val="#ppt_h"/>
                                          </p:val>
                                        </p:tav>
                                      </p:tavLst>
                                    </p:anim>
                                    <p:animEffect transition="in" filter="fade">
                                      <p:cBhvr>
                                        <p:cTn id="71" dur="250"/>
                                        <p:tgtEl>
                                          <p:spTgt spid="104"/>
                                        </p:tgtEl>
                                      </p:cBhvr>
                                    </p:animEffect>
                                  </p:childTnLst>
                                </p:cTn>
                              </p:par>
                            </p:childTnLst>
                          </p:cTn>
                        </p:par>
                        <p:par>
                          <p:cTn id="72" fill="hold">
                            <p:stCondLst>
                              <p:cond delay="7000"/>
                            </p:stCondLst>
                            <p:childTnLst>
                              <p:par>
                                <p:cTn id="73" presetID="53" presetClass="entr" presetSubtype="16" fill="hold" grpId="0" nodeType="afterEffect">
                                  <p:stCondLst>
                                    <p:cond delay="0"/>
                                  </p:stCondLst>
                                  <p:childTnLst>
                                    <p:set>
                                      <p:cBhvr>
                                        <p:cTn id="74" dur="1" fill="hold">
                                          <p:stCondLst>
                                            <p:cond delay="0"/>
                                          </p:stCondLst>
                                        </p:cTn>
                                        <p:tgtEl>
                                          <p:spTgt spid="118"/>
                                        </p:tgtEl>
                                        <p:attrNameLst>
                                          <p:attrName>style.visibility</p:attrName>
                                        </p:attrNameLst>
                                      </p:cBhvr>
                                      <p:to>
                                        <p:strVal val="visible"/>
                                      </p:to>
                                    </p:set>
                                    <p:anim calcmode="lin" valueType="num">
                                      <p:cBhvr>
                                        <p:cTn id="75" dur="250" fill="hold"/>
                                        <p:tgtEl>
                                          <p:spTgt spid="118"/>
                                        </p:tgtEl>
                                        <p:attrNameLst>
                                          <p:attrName>ppt_w</p:attrName>
                                        </p:attrNameLst>
                                      </p:cBhvr>
                                      <p:tavLst>
                                        <p:tav tm="0">
                                          <p:val>
                                            <p:fltVal val="0"/>
                                          </p:val>
                                        </p:tav>
                                        <p:tav tm="100000">
                                          <p:val>
                                            <p:strVal val="#ppt_w"/>
                                          </p:val>
                                        </p:tav>
                                      </p:tavLst>
                                    </p:anim>
                                    <p:anim calcmode="lin" valueType="num">
                                      <p:cBhvr>
                                        <p:cTn id="76" dur="250" fill="hold"/>
                                        <p:tgtEl>
                                          <p:spTgt spid="118"/>
                                        </p:tgtEl>
                                        <p:attrNameLst>
                                          <p:attrName>ppt_h</p:attrName>
                                        </p:attrNameLst>
                                      </p:cBhvr>
                                      <p:tavLst>
                                        <p:tav tm="0">
                                          <p:val>
                                            <p:fltVal val="0"/>
                                          </p:val>
                                        </p:tav>
                                        <p:tav tm="100000">
                                          <p:val>
                                            <p:strVal val="#ppt_h"/>
                                          </p:val>
                                        </p:tav>
                                      </p:tavLst>
                                    </p:anim>
                                    <p:animEffect transition="in" filter="fade">
                                      <p:cBhvr>
                                        <p:cTn id="77" dur="250"/>
                                        <p:tgtEl>
                                          <p:spTgt spid="118"/>
                                        </p:tgtEl>
                                      </p:cBhvr>
                                    </p:animEffect>
                                  </p:childTnLst>
                                </p:cTn>
                              </p:par>
                            </p:childTnLst>
                          </p:cTn>
                        </p:par>
                        <p:par>
                          <p:cTn id="78" fill="hold">
                            <p:stCondLst>
                              <p:cond delay="7500"/>
                            </p:stCondLst>
                            <p:childTnLst>
                              <p:par>
                                <p:cTn id="79" presetID="42" presetClass="entr" presetSubtype="0" fill="hold" nodeType="afterEffect">
                                  <p:stCondLst>
                                    <p:cond delay="0"/>
                                  </p:stCondLst>
                                  <p:childTnLst>
                                    <p:set>
                                      <p:cBhvr>
                                        <p:cTn id="80" dur="1" fill="hold">
                                          <p:stCondLst>
                                            <p:cond delay="0"/>
                                          </p:stCondLst>
                                        </p:cTn>
                                        <p:tgtEl>
                                          <p:spTgt spid="115"/>
                                        </p:tgtEl>
                                        <p:attrNameLst>
                                          <p:attrName>style.visibility</p:attrName>
                                        </p:attrNameLst>
                                      </p:cBhvr>
                                      <p:to>
                                        <p:strVal val="visible"/>
                                      </p:to>
                                    </p:set>
                                    <p:animEffect transition="in" filter="fade">
                                      <p:cBhvr>
                                        <p:cTn id="81" dur="250"/>
                                        <p:tgtEl>
                                          <p:spTgt spid="115"/>
                                        </p:tgtEl>
                                      </p:cBhvr>
                                    </p:animEffect>
                                    <p:anim calcmode="lin" valueType="num">
                                      <p:cBhvr>
                                        <p:cTn id="82" dur="250" fill="hold"/>
                                        <p:tgtEl>
                                          <p:spTgt spid="115"/>
                                        </p:tgtEl>
                                        <p:attrNameLst>
                                          <p:attrName>ppt_x</p:attrName>
                                        </p:attrNameLst>
                                      </p:cBhvr>
                                      <p:tavLst>
                                        <p:tav tm="0">
                                          <p:val>
                                            <p:strVal val="#ppt_x"/>
                                          </p:val>
                                        </p:tav>
                                        <p:tav tm="100000">
                                          <p:val>
                                            <p:strVal val="#ppt_x"/>
                                          </p:val>
                                        </p:tav>
                                      </p:tavLst>
                                    </p:anim>
                                    <p:anim calcmode="lin" valueType="num">
                                      <p:cBhvr>
                                        <p:cTn id="83" dur="250" fill="hold"/>
                                        <p:tgtEl>
                                          <p:spTgt spid="115"/>
                                        </p:tgtEl>
                                        <p:attrNameLst>
                                          <p:attrName>ppt_y</p:attrName>
                                        </p:attrNameLst>
                                      </p:cBhvr>
                                      <p:tavLst>
                                        <p:tav tm="0">
                                          <p:val>
                                            <p:strVal val="#ppt_y+.1"/>
                                          </p:val>
                                        </p:tav>
                                        <p:tav tm="100000">
                                          <p:val>
                                            <p:strVal val="#ppt_y"/>
                                          </p:val>
                                        </p:tav>
                                      </p:tavLst>
                                    </p:anim>
                                  </p:childTnLst>
                                </p:cTn>
                              </p:par>
                            </p:childTnLst>
                          </p:cTn>
                        </p:par>
                        <p:par>
                          <p:cTn id="84" fill="hold">
                            <p:stCondLst>
                              <p:cond delay="8000"/>
                            </p:stCondLst>
                            <p:childTnLst>
                              <p:par>
                                <p:cTn id="85" presetID="53" presetClass="entr" presetSubtype="16" fill="hold" nodeType="afterEffect">
                                  <p:stCondLst>
                                    <p:cond delay="0"/>
                                  </p:stCondLst>
                                  <p:childTnLst>
                                    <p:set>
                                      <p:cBhvr>
                                        <p:cTn id="86" dur="1" fill="hold">
                                          <p:stCondLst>
                                            <p:cond delay="0"/>
                                          </p:stCondLst>
                                        </p:cTn>
                                        <p:tgtEl>
                                          <p:spTgt spid="4"/>
                                        </p:tgtEl>
                                        <p:attrNameLst>
                                          <p:attrName>style.visibility</p:attrName>
                                        </p:attrNameLst>
                                      </p:cBhvr>
                                      <p:to>
                                        <p:strVal val="visible"/>
                                      </p:to>
                                    </p:set>
                                    <p:anim calcmode="lin" valueType="num">
                                      <p:cBhvr>
                                        <p:cTn id="87" dur="250" fill="hold"/>
                                        <p:tgtEl>
                                          <p:spTgt spid="4"/>
                                        </p:tgtEl>
                                        <p:attrNameLst>
                                          <p:attrName>ppt_w</p:attrName>
                                        </p:attrNameLst>
                                      </p:cBhvr>
                                      <p:tavLst>
                                        <p:tav tm="0">
                                          <p:val>
                                            <p:fltVal val="0"/>
                                          </p:val>
                                        </p:tav>
                                        <p:tav tm="100000">
                                          <p:val>
                                            <p:strVal val="#ppt_w"/>
                                          </p:val>
                                        </p:tav>
                                      </p:tavLst>
                                    </p:anim>
                                    <p:anim calcmode="lin" valueType="num">
                                      <p:cBhvr>
                                        <p:cTn id="88" dur="250" fill="hold"/>
                                        <p:tgtEl>
                                          <p:spTgt spid="4"/>
                                        </p:tgtEl>
                                        <p:attrNameLst>
                                          <p:attrName>ppt_h</p:attrName>
                                        </p:attrNameLst>
                                      </p:cBhvr>
                                      <p:tavLst>
                                        <p:tav tm="0">
                                          <p:val>
                                            <p:fltVal val="0"/>
                                          </p:val>
                                        </p:tav>
                                        <p:tav tm="100000">
                                          <p:val>
                                            <p:strVal val="#ppt_h"/>
                                          </p:val>
                                        </p:tav>
                                      </p:tavLst>
                                    </p:anim>
                                    <p:animEffect transition="in" filter="fade">
                                      <p:cBhvr>
                                        <p:cTn id="89"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4" grpId="0"/>
      <p:bldP spid="1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advantage</a:t>
              </a:r>
              <a:endParaRPr lang="en-US" altLang="zh-CN" sz="28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100" name="Group 54"/>
          <p:cNvGrpSpPr/>
          <p:nvPr/>
        </p:nvGrpSpPr>
        <p:grpSpPr>
          <a:xfrm>
            <a:off x="226788" y="-2"/>
            <a:ext cx="11447503" cy="6858000"/>
            <a:chOff x="213096" y="0"/>
            <a:chExt cx="11447503" cy="6858000"/>
          </a:xfrm>
        </p:grpSpPr>
        <p:sp>
          <p:nvSpPr>
            <p:cNvPr id="101"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TextBox 57"/>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thoughts</a:t>
              </a:r>
              <a:endParaRPr lang="en-US" altLang="zh-CN" sz="3600" b="1" dirty="0">
                <a:solidFill>
                  <a:srgbClr val="F0EEF0"/>
                </a:solidFill>
                <a:latin typeface="Tw Cen MT" panose="020B0602020104020603" pitchFamily="34" charset="0"/>
              </a:endParaRPr>
            </a:p>
          </p:txBody>
        </p:sp>
        <p:pic>
          <p:nvPicPr>
            <p:cNvPr id="104" name="Picture 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95" name="Group 59"/>
          <p:cNvGrpSpPr/>
          <p:nvPr/>
        </p:nvGrpSpPr>
        <p:grpSpPr>
          <a:xfrm>
            <a:off x="1184133" y="0"/>
            <a:ext cx="9961092" cy="6858000"/>
            <a:chOff x="491575" y="0"/>
            <a:chExt cx="9961092" cy="6858000"/>
          </a:xfrm>
        </p:grpSpPr>
        <p:sp>
          <p:nvSpPr>
            <p:cNvPr id="96"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62"/>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99" name="Picture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p:cNvGrpSpPr/>
          <p:nvPr/>
        </p:nvGrpSpPr>
        <p:grpSpPr>
          <a:xfrm>
            <a:off x="-7985197" y="0"/>
            <a:ext cx="9574094" cy="6858000"/>
            <a:chOff x="491575" y="0"/>
            <a:chExt cx="9574094" cy="6858000"/>
          </a:xfrm>
        </p:grpSpPr>
        <p:sp>
          <p:nvSpPr>
            <p:cNvPr id="66" name="Rectangle 6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69" name="Picture 6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a:off x="-7638543" y="-1"/>
            <a:ext cx="8692332" cy="6858000"/>
            <a:chOff x="718505" y="-1"/>
            <a:chExt cx="8692332" cy="6858000"/>
          </a:xfrm>
        </p:grpSpPr>
        <p:sp>
          <p:nvSpPr>
            <p:cNvPr id="72" name="Rectangle 71"/>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189608"/>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choices(1)</a:t>
              </a:r>
              <a:endParaRPr lang="en-US" altLang="zh-CN" sz="36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3894" y="-4"/>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Improvement(1)</a:t>
              </a:r>
              <a:endParaRPr lang="en-US" altLang="zh-CN" sz="20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5" name="Group 89"/>
          <p:cNvGrpSpPr/>
          <p:nvPr/>
        </p:nvGrpSpPr>
        <p:grpSpPr>
          <a:xfrm>
            <a:off x="-9412743" y="0"/>
            <a:ext cx="9927504" cy="6858000"/>
            <a:chOff x="-9337032" y="-1"/>
            <a:chExt cx="9927504" cy="6858000"/>
          </a:xfrm>
        </p:grpSpPr>
        <p:sp>
          <p:nvSpPr>
            <p:cNvPr id="6" name="Rectangle 90"/>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91"/>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92"/>
            <p:cNvSpPr txBox="1"/>
            <p:nvPr/>
          </p:nvSpPr>
          <p:spPr>
            <a:xfrm rot="16200000">
              <a:off x="-738260" y="3189607"/>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choices(2)</a:t>
              </a:r>
              <a:endParaRPr lang="en-US" altLang="zh-CN" sz="3600" b="1" dirty="0">
                <a:solidFill>
                  <a:srgbClr val="F0EEF0"/>
                </a:solidFill>
                <a:latin typeface="Tw Cen MT" panose="020B0602020104020603" pitchFamily="34" charset="0"/>
              </a:endParaRPr>
            </a:p>
          </p:txBody>
        </p:sp>
        <p:pic>
          <p:nvPicPr>
            <p:cNvPr id="9" name="Picture 9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0" name="TextBox 56"/>
          <p:cNvSpPr txBox="1"/>
          <p:nvPr/>
        </p:nvSpPr>
        <p:spPr>
          <a:xfrm>
            <a:off x="2358277" y="599405"/>
            <a:ext cx="7278915" cy="584775"/>
          </a:xfrm>
          <a:prstGeom prst="rect">
            <a:avLst/>
          </a:prstGeom>
          <a:noFill/>
        </p:spPr>
        <p:txBody>
          <a:bodyPr wrap="square" rtlCol="0">
            <a:spAutoFit/>
          </a:bodyPr>
          <a:lstStyle/>
          <a:p>
            <a:pPr algn="ctr"/>
            <a:r>
              <a:rPr lang="zh-CN" altLang="en-US" sz="3200" dirty="0">
                <a:solidFill>
                  <a:srgbClr val="52CBBE"/>
                </a:solidFill>
                <a:latin typeface="方正粗黑宋简体" panose="02000000000000000000" pitchFamily="2" charset="-122"/>
                <a:ea typeface="方正粗黑宋简体" panose="02000000000000000000" pitchFamily="2" charset="-122"/>
              </a:rPr>
              <a:t>问题解答</a:t>
            </a:r>
            <a:endParaRPr lang="en-US" sz="3200" dirty="0">
              <a:solidFill>
                <a:srgbClr val="52CBBE"/>
              </a:solidFill>
              <a:latin typeface="方正粗黑宋简体" panose="02000000000000000000" pitchFamily="2" charset="-122"/>
              <a:ea typeface="方正粗黑宋简体" panose="02000000000000000000" pitchFamily="2" charset="-122"/>
            </a:endParaRPr>
          </a:p>
        </p:txBody>
      </p:sp>
      <p:cxnSp>
        <p:nvCxnSpPr>
          <p:cNvPr id="2" name="Straight Connector 38"/>
          <p:cNvCxnSpPr/>
          <p:nvPr/>
        </p:nvCxnSpPr>
        <p:spPr>
          <a:xfrm flipV="1">
            <a:off x="5348801" y="2625582"/>
            <a:ext cx="1577206" cy="1136471"/>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 name="Straight Connector 36"/>
          <p:cNvCxnSpPr/>
          <p:nvPr/>
        </p:nvCxnSpPr>
        <p:spPr>
          <a:xfrm flipH="1" flipV="1">
            <a:off x="6961873" y="2556586"/>
            <a:ext cx="1801641" cy="991370"/>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4" name="Straight Connector 27"/>
          <p:cNvCxnSpPr/>
          <p:nvPr/>
        </p:nvCxnSpPr>
        <p:spPr>
          <a:xfrm flipH="1" flipV="1">
            <a:off x="3536387" y="2879752"/>
            <a:ext cx="1709825" cy="882300"/>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sp>
        <p:nvSpPr>
          <p:cNvPr id="11" name="Oval 12"/>
          <p:cNvSpPr/>
          <p:nvPr/>
        </p:nvSpPr>
        <p:spPr>
          <a:xfrm>
            <a:off x="3030324" y="2505786"/>
            <a:ext cx="588480" cy="588480"/>
          </a:xfrm>
          <a:prstGeom prst="ellipse">
            <a:avLst/>
          </a:prstGeom>
          <a:solidFill>
            <a:srgbClr val="03A1A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3"/>
          <p:cNvSpPr txBox="1"/>
          <p:nvPr/>
        </p:nvSpPr>
        <p:spPr>
          <a:xfrm>
            <a:off x="3132912" y="2476860"/>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1</a:t>
            </a:r>
            <a:endParaRPr lang="en-US" sz="3600" b="1" dirty="0">
              <a:solidFill>
                <a:srgbClr val="E3E3E3"/>
              </a:solidFill>
              <a:latin typeface="Tw Cen MT" panose="020B0602020104020603" pitchFamily="34" charset="0"/>
            </a:endParaRPr>
          </a:p>
        </p:txBody>
      </p:sp>
      <p:sp>
        <p:nvSpPr>
          <p:cNvPr id="15" name="Oval 14"/>
          <p:cNvSpPr/>
          <p:nvPr/>
        </p:nvSpPr>
        <p:spPr>
          <a:xfrm>
            <a:off x="4983083" y="3455514"/>
            <a:ext cx="588480" cy="588480"/>
          </a:xfrm>
          <a:prstGeom prst="ellipse">
            <a:avLst/>
          </a:prstGeom>
          <a:solidFill>
            <a:srgbClr val="EE952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5"/>
          <p:cNvSpPr txBox="1"/>
          <p:nvPr/>
        </p:nvSpPr>
        <p:spPr>
          <a:xfrm>
            <a:off x="5085671" y="3426588"/>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2</a:t>
            </a:r>
            <a:endParaRPr lang="en-US" sz="3600" b="1" dirty="0">
              <a:solidFill>
                <a:srgbClr val="E3E3E3"/>
              </a:solidFill>
              <a:latin typeface="Tw Cen MT" panose="020B0602020104020603" pitchFamily="34" charset="0"/>
            </a:endParaRPr>
          </a:p>
        </p:txBody>
      </p:sp>
      <p:sp>
        <p:nvSpPr>
          <p:cNvPr id="18" name="Oval 16"/>
          <p:cNvSpPr/>
          <p:nvPr/>
        </p:nvSpPr>
        <p:spPr>
          <a:xfrm>
            <a:off x="6689884" y="2262346"/>
            <a:ext cx="588480" cy="588480"/>
          </a:xfrm>
          <a:prstGeom prst="ellipse">
            <a:avLst/>
          </a:prstGeom>
          <a:solidFill>
            <a:srgbClr val="385723"/>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7"/>
          <p:cNvSpPr txBox="1"/>
          <p:nvPr/>
        </p:nvSpPr>
        <p:spPr>
          <a:xfrm>
            <a:off x="6792183" y="2233420"/>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3</a:t>
            </a:r>
            <a:endParaRPr lang="en-US" sz="3600" b="1" dirty="0">
              <a:solidFill>
                <a:srgbClr val="E3E3E3"/>
              </a:solidFill>
              <a:latin typeface="Tw Cen MT" panose="020B0602020104020603" pitchFamily="34" charset="0"/>
            </a:endParaRPr>
          </a:p>
        </p:txBody>
      </p:sp>
      <p:sp>
        <p:nvSpPr>
          <p:cNvPr id="28" name="Oval 18"/>
          <p:cNvSpPr/>
          <p:nvPr/>
        </p:nvSpPr>
        <p:spPr>
          <a:xfrm>
            <a:off x="8503212" y="3253717"/>
            <a:ext cx="588480" cy="588480"/>
          </a:xfrm>
          <a:prstGeom prst="ellipse">
            <a:avLst/>
          </a:prstGeom>
          <a:solidFill>
            <a:srgbClr val="00B0F0"/>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19"/>
          <p:cNvSpPr txBox="1"/>
          <p:nvPr/>
        </p:nvSpPr>
        <p:spPr>
          <a:xfrm>
            <a:off x="8605800" y="3224791"/>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4</a:t>
            </a:r>
            <a:endParaRPr lang="en-US" sz="3600" b="1" dirty="0">
              <a:solidFill>
                <a:srgbClr val="E3E3E3"/>
              </a:solidFill>
              <a:latin typeface="Tw Cen MT" panose="020B0602020104020603" pitchFamily="34" charset="0"/>
            </a:endParaRPr>
          </a:p>
        </p:txBody>
      </p:sp>
      <p:grpSp>
        <p:nvGrpSpPr>
          <p:cNvPr id="30" name="Group 96"/>
          <p:cNvGrpSpPr/>
          <p:nvPr/>
        </p:nvGrpSpPr>
        <p:grpSpPr>
          <a:xfrm>
            <a:off x="2262402" y="1301427"/>
            <a:ext cx="2126507" cy="1149636"/>
            <a:chOff x="2281192" y="2835528"/>
            <a:chExt cx="2126507" cy="1149636"/>
          </a:xfrm>
        </p:grpSpPr>
        <p:sp>
          <p:nvSpPr>
            <p:cNvPr id="31" name="TextBox 84"/>
            <p:cNvSpPr txBox="1"/>
            <p:nvPr/>
          </p:nvSpPr>
          <p:spPr>
            <a:xfrm>
              <a:off x="2281192" y="2835528"/>
              <a:ext cx="2126507" cy="400110"/>
            </a:xfrm>
            <a:prstGeom prst="rect">
              <a:avLst/>
            </a:prstGeom>
            <a:noFill/>
          </p:spPr>
          <p:txBody>
            <a:bodyPr wrap="square" rtlCol="0">
              <a:spAutoFit/>
            </a:bodyPr>
            <a:lstStyle/>
            <a:p>
              <a:pPr algn="ctr"/>
              <a:r>
                <a:rPr lang="en-US" altLang="zh-CN" sz="2000" b="1" dirty="0">
                  <a:solidFill>
                    <a:srgbClr val="03A1A4"/>
                  </a:solidFill>
                  <a:latin typeface="Tw Cen MT" panose="020B0602020104020603" pitchFamily="34" charset="0"/>
                </a:rPr>
                <a:t>Rust</a:t>
              </a:r>
              <a:r>
                <a:rPr lang="zh-CN" altLang="en-US" sz="2000" b="1" dirty="0">
                  <a:solidFill>
                    <a:srgbClr val="03A1A4"/>
                  </a:solidFill>
                  <a:latin typeface="Tw Cen MT" panose="020B0602020104020603" pitchFamily="34" charset="0"/>
                </a:rPr>
                <a:t>语言分析</a:t>
              </a:r>
              <a:endParaRPr lang="en-US" sz="2000" b="1" dirty="0">
                <a:solidFill>
                  <a:srgbClr val="03A1A4"/>
                </a:solidFill>
                <a:latin typeface="Tw Cen MT" panose="020B0602020104020603" pitchFamily="34" charset="0"/>
              </a:endParaRPr>
            </a:p>
          </p:txBody>
        </p:sp>
        <p:sp>
          <p:nvSpPr>
            <p:cNvPr id="32" name="TextBox 85"/>
            <p:cNvSpPr txBox="1"/>
            <p:nvPr/>
          </p:nvSpPr>
          <p:spPr>
            <a:xfrm>
              <a:off x="2281192" y="3154167"/>
              <a:ext cx="2126507" cy="830997"/>
            </a:xfrm>
            <a:prstGeom prst="rect">
              <a:avLst/>
            </a:prstGeom>
            <a:noFill/>
          </p:spPr>
          <p:txBody>
            <a:bodyPr wrap="square" rtlCol="0">
              <a:spAutoFit/>
            </a:bodyPr>
            <a:lstStyle/>
            <a:p>
              <a:pPr algn="ctr"/>
              <a:r>
                <a:rPr lang="zh-CN" altLang="en-US" sz="1200" b="1" dirty="0">
                  <a:solidFill>
                    <a:srgbClr val="A6A6A6"/>
                  </a:solidFill>
                  <a:latin typeface="Tw Cen MT" panose="020B0602020104020603" pitchFamily="34" charset="0"/>
                </a:rPr>
                <a:t>安全性</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并发控制</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零开销抽象</a:t>
              </a:r>
              <a:endParaRPr lang="en-US" altLang="zh-CN" sz="1200" b="1" dirty="0">
                <a:solidFill>
                  <a:srgbClr val="A6A6A6"/>
                </a:solidFill>
                <a:latin typeface="Tw Cen MT" panose="020B0602020104020603" pitchFamily="34" charset="0"/>
              </a:endParaRPr>
            </a:p>
            <a:p>
              <a:pPr algn="ctr"/>
              <a:r>
                <a:rPr lang="en-US" altLang="zh-CN" sz="1200" b="1" dirty="0">
                  <a:solidFill>
                    <a:srgbClr val="A6A6A6"/>
                  </a:solidFill>
                  <a:latin typeface="Tw Cen MT" panose="020B0602020104020603" pitchFamily="34" charset="0"/>
                </a:rPr>
                <a:t>WASM</a:t>
              </a:r>
              <a:r>
                <a:rPr lang="zh-CN" altLang="en-US" sz="1200" b="1" dirty="0">
                  <a:solidFill>
                    <a:srgbClr val="A6A6A6"/>
                  </a:solidFill>
                  <a:latin typeface="Tw Cen MT" panose="020B0602020104020603" pitchFamily="34" charset="0"/>
                </a:rPr>
                <a:t>支持</a:t>
              </a:r>
              <a:endParaRPr lang="en-US" sz="1200" b="1" dirty="0">
                <a:solidFill>
                  <a:srgbClr val="A6A6A6"/>
                </a:solidFill>
                <a:latin typeface="Tw Cen MT" panose="020B0602020104020603" pitchFamily="34" charset="0"/>
              </a:endParaRPr>
            </a:p>
          </p:txBody>
        </p:sp>
      </p:grpSp>
      <p:grpSp>
        <p:nvGrpSpPr>
          <p:cNvPr id="45" name="Group 99"/>
          <p:cNvGrpSpPr/>
          <p:nvPr/>
        </p:nvGrpSpPr>
        <p:grpSpPr>
          <a:xfrm>
            <a:off x="3332665" y="2457301"/>
            <a:ext cx="3630717" cy="954161"/>
            <a:chOff x="3353312" y="3882872"/>
            <a:chExt cx="3630717" cy="954161"/>
          </a:xfrm>
        </p:grpSpPr>
        <p:sp>
          <p:nvSpPr>
            <p:cNvPr id="46" name="TextBox 86"/>
            <p:cNvSpPr txBox="1"/>
            <p:nvPr/>
          </p:nvSpPr>
          <p:spPr>
            <a:xfrm>
              <a:off x="3353312" y="3882872"/>
              <a:ext cx="3630717" cy="400110"/>
            </a:xfrm>
            <a:prstGeom prst="rect">
              <a:avLst/>
            </a:prstGeom>
            <a:noFill/>
          </p:spPr>
          <p:txBody>
            <a:bodyPr wrap="square" rtlCol="0">
              <a:spAutoFit/>
            </a:bodyPr>
            <a:lstStyle/>
            <a:p>
              <a:pPr algn="ctr"/>
              <a:r>
                <a:rPr lang="en-US" altLang="zh-CN" sz="2000" b="1" dirty="0">
                  <a:solidFill>
                    <a:srgbClr val="EE9524"/>
                  </a:solidFill>
                  <a:latin typeface="Tw Cen MT" panose="020B0602020104020603" pitchFamily="34" charset="0"/>
                </a:rPr>
                <a:t>Linux</a:t>
              </a:r>
              <a:r>
                <a:rPr lang="zh-CN" altLang="en-US" sz="2000" b="1" dirty="0">
                  <a:solidFill>
                    <a:srgbClr val="EE9524"/>
                  </a:solidFill>
                  <a:latin typeface="Tw Cen MT" panose="020B0602020104020603" pitchFamily="34" charset="0"/>
                </a:rPr>
                <a:t>内核分析</a:t>
              </a:r>
              <a:endParaRPr lang="en-US" sz="2000" b="1" dirty="0">
                <a:solidFill>
                  <a:srgbClr val="EE9524"/>
                </a:solidFill>
                <a:latin typeface="Tw Cen MT" panose="020B0602020104020603" pitchFamily="34" charset="0"/>
              </a:endParaRPr>
            </a:p>
          </p:txBody>
        </p:sp>
        <p:sp>
          <p:nvSpPr>
            <p:cNvPr id="47" name="TextBox 87"/>
            <p:cNvSpPr txBox="1"/>
            <p:nvPr/>
          </p:nvSpPr>
          <p:spPr>
            <a:xfrm>
              <a:off x="4246516" y="4190702"/>
              <a:ext cx="2126507" cy="646331"/>
            </a:xfrm>
            <a:prstGeom prst="rect">
              <a:avLst/>
            </a:prstGeom>
            <a:noFill/>
          </p:spPr>
          <p:txBody>
            <a:bodyPr wrap="square" rtlCol="0">
              <a:spAutoFit/>
            </a:bodyPr>
            <a:lstStyle/>
            <a:p>
              <a:pPr algn="ctr"/>
              <a:r>
                <a:rPr lang="zh-CN" altLang="en-US" sz="1200" b="1" dirty="0">
                  <a:solidFill>
                    <a:srgbClr val="A6A6A6"/>
                  </a:solidFill>
                  <a:latin typeface="Tw Cen MT" panose="020B0602020104020603" pitchFamily="34" charset="0"/>
                </a:rPr>
                <a:t>进程管理</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行为追踪</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文件系统</a:t>
              </a:r>
              <a:endParaRPr lang="en-US" sz="1200" b="1" dirty="0">
                <a:solidFill>
                  <a:srgbClr val="A6A6A6"/>
                </a:solidFill>
                <a:latin typeface="Tw Cen MT" panose="020B0602020104020603" pitchFamily="34" charset="0"/>
              </a:endParaRPr>
            </a:p>
          </p:txBody>
        </p:sp>
      </p:grpSp>
      <p:grpSp>
        <p:nvGrpSpPr>
          <p:cNvPr id="48" name="Group 100"/>
          <p:cNvGrpSpPr/>
          <p:nvPr/>
        </p:nvGrpSpPr>
        <p:grpSpPr>
          <a:xfrm>
            <a:off x="5920580" y="1401490"/>
            <a:ext cx="2126507" cy="780304"/>
            <a:chOff x="5943402" y="2692391"/>
            <a:chExt cx="2126507" cy="780304"/>
          </a:xfrm>
        </p:grpSpPr>
        <p:sp>
          <p:nvSpPr>
            <p:cNvPr id="49" name="TextBox 89"/>
            <p:cNvSpPr txBox="1"/>
            <p:nvPr/>
          </p:nvSpPr>
          <p:spPr>
            <a:xfrm>
              <a:off x="5943402" y="2692391"/>
              <a:ext cx="2126507" cy="400110"/>
            </a:xfrm>
            <a:prstGeom prst="rect">
              <a:avLst/>
            </a:prstGeom>
            <a:noFill/>
          </p:spPr>
          <p:txBody>
            <a:bodyPr wrap="square" rtlCol="0">
              <a:spAutoFit/>
            </a:bodyPr>
            <a:lstStyle/>
            <a:p>
              <a:pPr algn="ctr"/>
              <a:r>
                <a:rPr lang="zh-CN" altLang="en-US" sz="2000" b="1" dirty="0">
                  <a:solidFill>
                    <a:srgbClr val="385723"/>
                  </a:solidFill>
                  <a:latin typeface="Tw Cen MT" panose="020B0602020104020603" pitchFamily="34" charset="0"/>
                </a:rPr>
                <a:t>重构策略</a:t>
              </a:r>
              <a:endParaRPr lang="en-US" sz="2000" b="1" dirty="0">
                <a:solidFill>
                  <a:srgbClr val="385723"/>
                </a:solidFill>
                <a:latin typeface="Tw Cen MT" panose="020B0602020104020603" pitchFamily="34" charset="0"/>
              </a:endParaRPr>
            </a:p>
          </p:txBody>
        </p:sp>
        <p:sp>
          <p:nvSpPr>
            <p:cNvPr id="56" name="TextBox 90"/>
            <p:cNvSpPr txBox="1"/>
            <p:nvPr/>
          </p:nvSpPr>
          <p:spPr>
            <a:xfrm>
              <a:off x="5943402" y="3011030"/>
              <a:ext cx="2126507" cy="461665"/>
            </a:xfrm>
            <a:prstGeom prst="rect">
              <a:avLst/>
            </a:prstGeom>
            <a:noFill/>
          </p:spPr>
          <p:txBody>
            <a:bodyPr wrap="square" rtlCol="0">
              <a:spAutoFit/>
            </a:bodyPr>
            <a:lstStyle/>
            <a:p>
              <a:pPr algn="ctr"/>
              <a:r>
                <a:rPr lang="zh-CN" altLang="en-US" sz="1200" b="1" dirty="0">
                  <a:solidFill>
                    <a:srgbClr val="A6A6A6"/>
                  </a:solidFill>
                  <a:latin typeface="Tw Cen MT" panose="020B0602020104020603" pitchFamily="34" charset="0"/>
                </a:rPr>
                <a:t>分步骤</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分模块</a:t>
              </a:r>
              <a:endParaRPr lang="en-US" sz="1200" b="1" dirty="0">
                <a:solidFill>
                  <a:srgbClr val="A6A6A6"/>
                </a:solidFill>
                <a:latin typeface="Tw Cen MT" panose="020B0602020104020603" pitchFamily="34" charset="0"/>
              </a:endParaRPr>
            </a:p>
          </p:txBody>
        </p:sp>
      </p:grpSp>
      <p:grpSp>
        <p:nvGrpSpPr>
          <p:cNvPr id="60" name="Group 101"/>
          <p:cNvGrpSpPr/>
          <p:nvPr/>
        </p:nvGrpSpPr>
        <p:grpSpPr>
          <a:xfrm>
            <a:off x="7724030" y="2338725"/>
            <a:ext cx="2126507" cy="780304"/>
            <a:chOff x="7742820" y="3644885"/>
            <a:chExt cx="2126507" cy="780304"/>
          </a:xfrm>
        </p:grpSpPr>
        <p:sp>
          <p:nvSpPr>
            <p:cNvPr id="61" name="TextBox 91"/>
            <p:cNvSpPr txBox="1"/>
            <p:nvPr/>
          </p:nvSpPr>
          <p:spPr>
            <a:xfrm>
              <a:off x="7742820" y="3644885"/>
              <a:ext cx="2126507" cy="400110"/>
            </a:xfrm>
            <a:prstGeom prst="rect">
              <a:avLst/>
            </a:prstGeom>
            <a:noFill/>
          </p:spPr>
          <p:txBody>
            <a:bodyPr wrap="square" rtlCol="0">
              <a:spAutoFit/>
            </a:bodyPr>
            <a:lstStyle/>
            <a:p>
              <a:pPr algn="ctr"/>
              <a:r>
                <a:rPr lang="zh-CN" altLang="en-US" sz="2000" b="1" dirty="0">
                  <a:solidFill>
                    <a:srgbClr val="00B0F0"/>
                  </a:solidFill>
                  <a:latin typeface="Tw Cen MT" panose="020B0602020104020603" pitchFamily="34" charset="0"/>
                </a:rPr>
                <a:t>已有工作</a:t>
              </a:r>
              <a:endParaRPr lang="en-US" sz="2000" b="1" dirty="0">
                <a:solidFill>
                  <a:srgbClr val="00B0F0"/>
                </a:solidFill>
                <a:latin typeface="Tw Cen MT" panose="020B0602020104020603" pitchFamily="34" charset="0"/>
              </a:endParaRPr>
            </a:p>
          </p:txBody>
        </p:sp>
        <p:sp>
          <p:nvSpPr>
            <p:cNvPr id="62" name="TextBox 92"/>
            <p:cNvSpPr txBox="1"/>
            <p:nvPr/>
          </p:nvSpPr>
          <p:spPr>
            <a:xfrm>
              <a:off x="7742820" y="3963524"/>
              <a:ext cx="2126507" cy="461665"/>
            </a:xfrm>
            <a:prstGeom prst="rect">
              <a:avLst/>
            </a:prstGeom>
            <a:noFill/>
          </p:spPr>
          <p:txBody>
            <a:bodyPr wrap="square" rtlCol="0">
              <a:spAutoFit/>
            </a:bodyPr>
            <a:lstStyle/>
            <a:p>
              <a:pPr algn="ctr"/>
              <a:r>
                <a:rPr lang="en-US" altLang="zh-CN" sz="1200" b="1" dirty="0">
                  <a:solidFill>
                    <a:srgbClr val="A6A6A6"/>
                  </a:solidFill>
                  <a:latin typeface="Tw Cen MT" panose="020B0602020104020603" pitchFamily="34" charset="0"/>
                </a:rPr>
                <a:t>Rust for Linux</a:t>
              </a:r>
              <a:endParaRPr lang="en-US" altLang="zh-CN" sz="1200" b="1" dirty="0">
                <a:solidFill>
                  <a:srgbClr val="A6A6A6"/>
                </a:solidFill>
                <a:latin typeface="Tw Cen MT" panose="020B0602020104020603" pitchFamily="34" charset="0"/>
              </a:endParaRPr>
            </a:p>
            <a:p>
              <a:pPr algn="ctr"/>
              <a:r>
                <a:rPr lang="en-US" sz="1200" b="1" dirty="0">
                  <a:solidFill>
                    <a:srgbClr val="A6A6A6"/>
                  </a:solidFill>
                  <a:latin typeface="Tw Cen MT" panose="020B0602020104020603" pitchFamily="34" charset="0"/>
                </a:rPr>
                <a:t>Servo</a:t>
              </a:r>
              <a:r>
                <a:rPr lang="zh-CN" altLang="en-US" sz="1200" b="1" dirty="0">
                  <a:solidFill>
                    <a:srgbClr val="A6A6A6"/>
                  </a:solidFill>
                  <a:latin typeface="Tw Cen MT" panose="020B0602020104020603" pitchFamily="34" charset="0"/>
                </a:rPr>
                <a:t>浏览器引擎</a:t>
              </a:r>
              <a:endParaRPr lang="en-US" sz="1200" b="1" dirty="0">
                <a:solidFill>
                  <a:srgbClr val="A6A6A6"/>
                </a:solidFill>
                <a:latin typeface="Tw Cen MT" panose="020B0602020104020603" pitchFamily="34" charset="0"/>
              </a:endParaRPr>
            </a:p>
          </p:txBody>
        </p:sp>
      </p:grpSp>
      <p:grpSp>
        <p:nvGrpSpPr>
          <p:cNvPr id="63" name="Group 55"/>
          <p:cNvGrpSpPr/>
          <p:nvPr/>
        </p:nvGrpSpPr>
        <p:grpSpPr>
          <a:xfrm>
            <a:off x="2371030" y="4451796"/>
            <a:ext cx="1615145" cy="1484244"/>
            <a:chOff x="2197983" y="3657473"/>
            <a:chExt cx="1615145" cy="1484244"/>
          </a:xfrm>
        </p:grpSpPr>
        <p:sp>
          <p:nvSpPr>
            <p:cNvPr id="64" name="Rectangle: Rounded Corners 20"/>
            <p:cNvSpPr/>
            <p:nvPr/>
          </p:nvSpPr>
          <p:spPr>
            <a:xfrm rot="2700000">
              <a:off x="2241988" y="3657473"/>
              <a:ext cx="1484244" cy="1484244"/>
            </a:xfrm>
            <a:prstGeom prst="roundRect">
              <a:avLst>
                <a:gd name="adj" fmla="val 13096"/>
              </a:avLst>
            </a:prstGeom>
            <a:solidFill>
              <a:srgbClr val="EF307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43"/>
            <p:cNvSpPr txBox="1"/>
            <p:nvPr/>
          </p:nvSpPr>
          <p:spPr>
            <a:xfrm>
              <a:off x="2197983" y="4085220"/>
              <a:ext cx="1615145" cy="738664"/>
            </a:xfrm>
            <a:prstGeom prst="rect">
              <a:avLst/>
            </a:prstGeom>
            <a:noFill/>
          </p:spPr>
          <p:txBody>
            <a:bodyPr wrap="square" rtlCol="0">
              <a:spAutoFit/>
            </a:bodyPr>
            <a:lstStyle/>
            <a:p>
              <a:pPr algn="ctr"/>
              <a:r>
                <a:rPr lang="en-US" altLang="zh-CN" sz="1400" b="1" dirty="0">
                  <a:solidFill>
                    <a:srgbClr val="E6E7E9"/>
                  </a:solidFill>
                  <a:latin typeface="Tw Cen MT" panose="020B0602020104020603" pitchFamily="34" charset="0"/>
                </a:rPr>
                <a:t>Rust</a:t>
              </a:r>
              <a:r>
                <a:rPr lang="zh-CN" altLang="en-US" sz="1400" b="1" dirty="0">
                  <a:solidFill>
                    <a:srgbClr val="E6E7E9"/>
                  </a:solidFill>
                  <a:latin typeface="Tw Cen MT" panose="020B0602020104020603" pitchFamily="34" charset="0"/>
                </a:rPr>
                <a:t>语言完全具备撰写操作系统内核的能力</a:t>
              </a:r>
              <a:endParaRPr lang="en-US" sz="1400" b="1" dirty="0">
                <a:solidFill>
                  <a:srgbClr val="E6E7E9"/>
                </a:solidFill>
                <a:latin typeface="Tw Cen MT" panose="020B0602020104020603" pitchFamily="34" charset="0"/>
              </a:endParaRPr>
            </a:p>
          </p:txBody>
        </p:sp>
      </p:grpSp>
      <p:grpSp>
        <p:nvGrpSpPr>
          <p:cNvPr id="83" name="Group 56"/>
          <p:cNvGrpSpPr/>
          <p:nvPr/>
        </p:nvGrpSpPr>
        <p:grpSpPr>
          <a:xfrm>
            <a:off x="4464530" y="4451796"/>
            <a:ext cx="1615145" cy="1484244"/>
            <a:chOff x="4291483" y="3657473"/>
            <a:chExt cx="1615145" cy="1484244"/>
          </a:xfrm>
        </p:grpSpPr>
        <p:sp>
          <p:nvSpPr>
            <p:cNvPr id="84" name="Rectangle: Rounded Corners 21"/>
            <p:cNvSpPr/>
            <p:nvPr/>
          </p:nvSpPr>
          <p:spPr>
            <a:xfrm rot="2700000">
              <a:off x="4335973" y="3657473"/>
              <a:ext cx="1484244" cy="1484244"/>
            </a:xfrm>
            <a:prstGeom prst="roundRect">
              <a:avLst>
                <a:gd name="adj" fmla="val 13096"/>
              </a:avLst>
            </a:prstGeom>
            <a:solidFill>
              <a:srgbClr val="03A1A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45"/>
            <p:cNvSpPr txBox="1"/>
            <p:nvPr/>
          </p:nvSpPr>
          <p:spPr>
            <a:xfrm>
              <a:off x="4291483" y="4137985"/>
              <a:ext cx="1615145" cy="523220"/>
            </a:xfrm>
            <a:prstGeom prst="rect">
              <a:avLst/>
            </a:prstGeom>
            <a:noFill/>
          </p:spPr>
          <p:txBody>
            <a:bodyPr wrap="square" rtlCol="0">
              <a:spAutoFit/>
            </a:bodyPr>
            <a:lstStyle/>
            <a:p>
              <a:pPr algn="ctr"/>
              <a:r>
                <a:rPr lang="zh-CN" altLang="en-US" sz="1400" b="1" dirty="0">
                  <a:solidFill>
                    <a:srgbClr val="E6E7E9"/>
                  </a:solidFill>
                  <a:latin typeface="Tw Cen MT" panose="020B0602020104020603" pitchFamily="34" charset="0"/>
                </a:rPr>
                <a:t>用</a:t>
              </a:r>
              <a:r>
                <a:rPr lang="en-US" altLang="zh-CN" sz="1400" b="1" dirty="0">
                  <a:solidFill>
                    <a:srgbClr val="E6E7E9"/>
                  </a:solidFill>
                  <a:latin typeface="Tw Cen MT" panose="020B0602020104020603" pitchFamily="34" charset="0"/>
                </a:rPr>
                <a:t>Rust</a:t>
              </a:r>
              <a:r>
                <a:rPr lang="zh-CN" altLang="en-US" sz="1400" b="1" dirty="0">
                  <a:solidFill>
                    <a:srgbClr val="E6E7E9"/>
                  </a:solidFill>
                  <a:latin typeface="Tw Cen MT" panose="020B0602020104020603" pitchFamily="34" charset="0"/>
                </a:rPr>
                <a:t>改写</a:t>
              </a:r>
              <a:r>
                <a:rPr lang="en-US" altLang="zh-CN" sz="1400" b="1" dirty="0">
                  <a:solidFill>
                    <a:srgbClr val="E6E7E9"/>
                  </a:solidFill>
                  <a:latin typeface="Tw Cen MT" panose="020B0602020104020603" pitchFamily="34" charset="0"/>
                </a:rPr>
                <a:t>Linux</a:t>
              </a:r>
              <a:r>
                <a:rPr lang="zh-CN" altLang="en-US" sz="1400" b="1" dirty="0">
                  <a:solidFill>
                    <a:srgbClr val="E6E7E9"/>
                  </a:solidFill>
                  <a:latin typeface="Tw Cen MT" panose="020B0602020104020603" pitchFamily="34" charset="0"/>
                </a:rPr>
                <a:t>内核是可行的</a:t>
              </a:r>
              <a:endParaRPr lang="en-US" sz="1400" b="1" dirty="0">
                <a:solidFill>
                  <a:srgbClr val="E6E7E9"/>
                </a:solidFill>
                <a:latin typeface="Tw Cen MT" panose="020B0602020104020603" pitchFamily="34" charset="0"/>
              </a:endParaRPr>
            </a:p>
          </p:txBody>
        </p:sp>
      </p:grpSp>
      <p:grpSp>
        <p:nvGrpSpPr>
          <p:cNvPr id="87" name="Group 57"/>
          <p:cNvGrpSpPr/>
          <p:nvPr/>
        </p:nvGrpSpPr>
        <p:grpSpPr>
          <a:xfrm>
            <a:off x="6566266" y="4451796"/>
            <a:ext cx="1615145" cy="1484244"/>
            <a:chOff x="6393219" y="3657473"/>
            <a:chExt cx="1615145" cy="1484244"/>
          </a:xfrm>
        </p:grpSpPr>
        <p:sp>
          <p:nvSpPr>
            <p:cNvPr id="88" name="Rectangle: Rounded Corners 22"/>
            <p:cNvSpPr/>
            <p:nvPr/>
          </p:nvSpPr>
          <p:spPr>
            <a:xfrm rot="2700000">
              <a:off x="6403136" y="3657473"/>
              <a:ext cx="1484244" cy="1484244"/>
            </a:xfrm>
            <a:prstGeom prst="roundRect">
              <a:avLst>
                <a:gd name="adj" fmla="val 13096"/>
              </a:avLst>
            </a:prstGeom>
            <a:solidFill>
              <a:srgbClr val="EE952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47"/>
            <p:cNvSpPr txBox="1"/>
            <p:nvPr/>
          </p:nvSpPr>
          <p:spPr>
            <a:xfrm>
              <a:off x="6393219" y="4150536"/>
              <a:ext cx="1615145" cy="523220"/>
            </a:xfrm>
            <a:prstGeom prst="rect">
              <a:avLst/>
            </a:prstGeom>
            <a:noFill/>
          </p:spPr>
          <p:txBody>
            <a:bodyPr wrap="square" rtlCol="0">
              <a:spAutoFit/>
            </a:bodyPr>
            <a:lstStyle/>
            <a:p>
              <a:pPr algn="ctr"/>
              <a:r>
                <a:rPr lang="zh-CN" altLang="en-US" sz="1400" b="1" dirty="0">
                  <a:solidFill>
                    <a:srgbClr val="E6E7E9"/>
                  </a:solidFill>
                  <a:latin typeface="Tw Cen MT" panose="020B0602020104020603" pitchFamily="34" charset="0"/>
                </a:rPr>
                <a:t>尽管</a:t>
              </a:r>
              <a:r>
                <a:rPr lang="en-US" altLang="zh-CN" sz="1400" b="1" dirty="0">
                  <a:solidFill>
                    <a:srgbClr val="E6E7E9"/>
                  </a:solidFill>
                  <a:latin typeface="Tw Cen MT" panose="020B0602020104020603" pitchFamily="34" charset="0"/>
                </a:rPr>
                <a:t>Rust</a:t>
              </a:r>
              <a:r>
                <a:rPr lang="zh-CN" altLang="en-US" sz="1400" b="1" dirty="0">
                  <a:solidFill>
                    <a:srgbClr val="E6E7E9"/>
                  </a:solidFill>
                  <a:latin typeface="Tw Cen MT" panose="020B0602020104020603" pitchFamily="34" charset="0"/>
                </a:rPr>
                <a:t>生态目前来说不够成熟</a:t>
              </a:r>
              <a:endParaRPr lang="en-US" sz="1400" b="1" dirty="0">
                <a:solidFill>
                  <a:srgbClr val="E6E7E9"/>
                </a:solidFill>
                <a:latin typeface="Tw Cen MT" panose="020B0602020104020603" pitchFamily="34" charset="0"/>
              </a:endParaRPr>
            </a:p>
          </p:txBody>
        </p:sp>
      </p:grpSp>
      <p:grpSp>
        <p:nvGrpSpPr>
          <p:cNvPr id="91" name="Group 58"/>
          <p:cNvGrpSpPr/>
          <p:nvPr/>
        </p:nvGrpSpPr>
        <p:grpSpPr>
          <a:xfrm>
            <a:off x="8624425" y="4451796"/>
            <a:ext cx="1615145" cy="1484244"/>
            <a:chOff x="8451378" y="3657473"/>
            <a:chExt cx="1615145" cy="1484244"/>
          </a:xfrm>
        </p:grpSpPr>
        <p:sp>
          <p:nvSpPr>
            <p:cNvPr id="92" name="Rectangle: Rounded Corners 23"/>
            <p:cNvSpPr/>
            <p:nvPr/>
          </p:nvSpPr>
          <p:spPr>
            <a:xfrm rot="2700000">
              <a:off x="8497121" y="3657473"/>
              <a:ext cx="1484244" cy="1484244"/>
            </a:xfrm>
            <a:prstGeom prst="roundRect">
              <a:avLst>
                <a:gd name="adj" fmla="val 13096"/>
              </a:avLst>
            </a:prstGeom>
            <a:solidFill>
              <a:srgbClr val="00B0F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49"/>
            <p:cNvSpPr txBox="1"/>
            <p:nvPr/>
          </p:nvSpPr>
          <p:spPr>
            <a:xfrm>
              <a:off x="8451378" y="4063799"/>
              <a:ext cx="1615145" cy="738664"/>
            </a:xfrm>
            <a:prstGeom prst="rect">
              <a:avLst/>
            </a:prstGeom>
            <a:noFill/>
          </p:spPr>
          <p:txBody>
            <a:bodyPr wrap="square" rtlCol="0">
              <a:spAutoFit/>
            </a:bodyPr>
            <a:lstStyle/>
            <a:p>
              <a:pPr algn="ctr"/>
              <a:r>
                <a:rPr lang="en-US" altLang="zh-CN" sz="1400" b="1" dirty="0">
                  <a:solidFill>
                    <a:srgbClr val="E6E7E9"/>
                  </a:solidFill>
                  <a:latin typeface="Tw Cen MT" panose="020B0602020104020603" pitchFamily="34" charset="0"/>
                </a:rPr>
                <a:t>Rust</a:t>
              </a:r>
              <a:r>
                <a:rPr lang="zh-CN" altLang="en-US" sz="1400" b="1" dirty="0">
                  <a:solidFill>
                    <a:srgbClr val="E6E7E9"/>
                  </a:solidFill>
                  <a:latin typeface="Tw Cen MT" panose="020B0602020104020603" pitchFamily="34" charset="0"/>
                </a:rPr>
                <a:t>版</a:t>
              </a:r>
              <a:r>
                <a:rPr lang="en-US" altLang="zh-CN" sz="1400" b="1" dirty="0">
                  <a:solidFill>
                    <a:srgbClr val="E6E7E9"/>
                  </a:solidFill>
                  <a:latin typeface="Tw Cen MT" panose="020B0602020104020603" pitchFamily="34" charset="0"/>
                </a:rPr>
                <a:t>Linux</a:t>
              </a:r>
              <a:r>
                <a:rPr lang="zh-CN" altLang="en-US" sz="1400" b="1" dirty="0">
                  <a:solidFill>
                    <a:srgbClr val="E6E7E9"/>
                  </a:solidFill>
                  <a:latin typeface="Tw Cen MT" panose="020B0602020104020603" pitchFamily="34" charset="0"/>
                </a:rPr>
                <a:t>将推动操作系统研究的创新发展</a:t>
              </a:r>
              <a:endParaRPr lang="en-US" sz="1400" b="1" dirty="0">
                <a:solidFill>
                  <a:srgbClr val="E6E7E9"/>
                </a:solidFill>
                <a:latin typeface="Tw Cen MT" panose="020B06020201040206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Effect transition="in" filter="fade">
                                      <p:cBhvr>
                                        <p:cTn id="20" dur="500"/>
                                        <p:tgtEl>
                                          <p:spTgt spid="12"/>
                                        </p:tgtEl>
                                      </p:cBhvr>
                                    </p:animEffect>
                                  </p:childTnLst>
                                </p:cTn>
                              </p:par>
                              <p:par>
                                <p:cTn id="21" presetID="53" presetClass="entr" presetSubtype="16" fill="hold" nodeType="withEffect">
                                  <p:stCondLst>
                                    <p:cond delay="25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animEffect transition="in" filter="fade">
                                      <p:cBhvr>
                                        <p:cTn id="25" dur="500"/>
                                        <p:tgtEl>
                                          <p:spTgt spid="30"/>
                                        </p:tgtEl>
                                      </p:cBhvr>
                                    </p:animEffect>
                                  </p:childTnLst>
                                </p:cTn>
                              </p:par>
                              <p:par>
                                <p:cTn id="26" presetID="22" presetClass="entr" presetSubtype="8" fill="hold" nodeType="withEffect">
                                  <p:stCondLst>
                                    <p:cond delay="50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par>
                                <p:cTn id="29" presetID="53" presetClass="entr" presetSubtype="16" fill="hold" grpId="0" nodeType="withEffect">
                                  <p:stCondLst>
                                    <p:cond delay="75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1000"/>
                            </p:stCondLst>
                            <p:childTnLst>
                              <p:par>
                                <p:cTn id="35" presetID="53" presetClass="entr" presetSubtype="16"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animEffect transition="in" filter="fade">
                                      <p:cBhvr>
                                        <p:cTn id="39" dur="500"/>
                                        <p:tgtEl>
                                          <p:spTgt spid="17"/>
                                        </p:tgtEl>
                                      </p:cBhvr>
                                    </p:animEffect>
                                  </p:childTnLst>
                                </p:cTn>
                              </p:par>
                            </p:childTnLst>
                          </p:cTn>
                        </p:par>
                        <p:par>
                          <p:cTn id="40" fill="hold">
                            <p:stCondLst>
                              <p:cond delay="1500"/>
                            </p:stCondLst>
                            <p:childTnLst>
                              <p:par>
                                <p:cTn id="41" presetID="53" presetClass="entr" presetSubtype="16" fill="hold" nodeType="after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p:cTn id="43" dur="500" fill="hold"/>
                                        <p:tgtEl>
                                          <p:spTgt spid="45"/>
                                        </p:tgtEl>
                                        <p:attrNameLst>
                                          <p:attrName>ppt_w</p:attrName>
                                        </p:attrNameLst>
                                      </p:cBhvr>
                                      <p:tavLst>
                                        <p:tav tm="0">
                                          <p:val>
                                            <p:fltVal val="0"/>
                                          </p:val>
                                        </p:tav>
                                        <p:tav tm="100000">
                                          <p:val>
                                            <p:strVal val="#ppt_w"/>
                                          </p:val>
                                        </p:tav>
                                      </p:tavLst>
                                    </p:anim>
                                    <p:anim calcmode="lin" valueType="num">
                                      <p:cBhvr>
                                        <p:cTn id="44" dur="500" fill="hold"/>
                                        <p:tgtEl>
                                          <p:spTgt spid="45"/>
                                        </p:tgtEl>
                                        <p:attrNameLst>
                                          <p:attrName>ppt_h</p:attrName>
                                        </p:attrNameLst>
                                      </p:cBhvr>
                                      <p:tavLst>
                                        <p:tav tm="0">
                                          <p:val>
                                            <p:fltVal val="0"/>
                                          </p:val>
                                        </p:tav>
                                        <p:tav tm="100000">
                                          <p:val>
                                            <p:strVal val="#ppt_h"/>
                                          </p:val>
                                        </p:tav>
                                      </p:tavLst>
                                    </p:anim>
                                    <p:animEffect transition="in" filter="fade">
                                      <p:cBhvr>
                                        <p:cTn id="45" dur="500"/>
                                        <p:tgtEl>
                                          <p:spTgt spid="45"/>
                                        </p:tgtEl>
                                      </p:cBhvr>
                                    </p:animEffect>
                                  </p:childTnLst>
                                </p:cTn>
                              </p:par>
                              <p:par>
                                <p:cTn id="46" presetID="22" presetClass="entr" presetSubtype="4" fill="hold" nodeType="withEffect">
                                  <p:stCondLst>
                                    <p:cond delay="250"/>
                                  </p:stCondLst>
                                  <p:childTnLst>
                                    <p:set>
                                      <p:cBhvr>
                                        <p:cTn id="47" dur="1" fill="hold">
                                          <p:stCondLst>
                                            <p:cond delay="0"/>
                                          </p:stCondLst>
                                        </p:cTn>
                                        <p:tgtEl>
                                          <p:spTgt spid="2"/>
                                        </p:tgtEl>
                                        <p:attrNameLst>
                                          <p:attrName>style.visibility</p:attrName>
                                        </p:attrNameLst>
                                      </p:cBhvr>
                                      <p:to>
                                        <p:strVal val="visible"/>
                                      </p:to>
                                    </p:set>
                                    <p:animEffect transition="in" filter="wipe(down)">
                                      <p:cBhvr>
                                        <p:cTn id="48" dur="500"/>
                                        <p:tgtEl>
                                          <p:spTgt spid="2"/>
                                        </p:tgtEl>
                                      </p:cBhvr>
                                    </p:animEffect>
                                  </p:childTnLst>
                                </p:cTn>
                              </p:par>
                              <p:par>
                                <p:cTn id="49" presetID="53" presetClass="entr" presetSubtype="16" fill="hold" grpId="0" nodeType="withEffect">
                                  <p:stCondLst>
                                    <p:cond delay="500"/>
                                  </p:stCondLst>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ppt_w</p:attrName>
                                        </p:attrNameLst>
                                      </p:cBhvr>
                                      <p:tavLst>
                                        <p:tav tm="0">
                                          <p:val>
                                            <p:fltVal val="0"/>
                                          </p:val>
                                        </p:tav>
                                        <p:tav tm="100000">
                                          <p:val>
                                            <p:strVal val="#ppt_w"/>
                                          </p:val>
                                        </p:tav>
                                      </p:tavLst>
                                    </p:anim>
                                    <p:anim calcmode="lin" valueType="num">
                                      <p:cBhvr>
                                        <p:cTn id="52" dur="500" fill="hold"/>
                                        <p:tgtEl>
                                          <p:spTgt spid="18"/>
                                        </p:tgtEl>
                                        <p:attrNameLst>
                                          <p:attrName>ppt_h</p:attrName>
                                        </p:attrNameLst>
                                      </p:cBhvr>
                                      <p:tavLst>
                                        <p:tav tm="0">
                                          <p:val>
                                            <p:fltVal val="0"/>
                                          </p:val>
                                        </p:tav>
                                        <p:tav tm="100000">
                                          <p:val>
                                            <p:strVal val="#ppt_h"/>
                                          </p:val>
                                        </p:tav>
                                      </p:tavLst>
                                    </p:anim>
                                    <p:animEffect transition="in" filter="fade">
                                      <p:cBhvr>
                                        <p:cTn id="53" dur="500"/>
                                        <p:tgtEl>
                                          <p:spTgt spid="18"/>
                                        </p:tgtEl>
                                      </p:cBhvr>
                                    </p:animEffect>
                                  </p:childTnLst>
                                </p:cTn>
                              </p:par>
                            </p:childTnLst>
                          </p:cTn>
                        </p:par>
                        <p:par>
                          <p:cTn id="54" fill="hold">
                            <p:stCondLst>
                              <p:cond delay="2000"/>
                            </p:stCondLst>
                            <p:childTnLst>
                              <p:par>
                                <p:cTn id="55" presetID="53" presetClass="entr" presetSubtype="16"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p:cTn id="57" dur="500" fill="hold"/>
                                        <p:tgtEl>
                                          <p:spTgt spid="19"/>
                                        </p:tgtEl>
                                        <p:attrNameLst>
                                          <p:attrName>ppt_w</p:attrName>
                                        </p:attrNameLst>
                                      </p:cBhvr>
                                      <p:tavLst>
                                        <p:tav tm="0">
                                          <p:val>
                                            <p:fltVal val="0"/>
                                          </p:val>
                                        </p:tav>
                                        <p:tav tm="100000">
                                          <p:val>
                                            <p:strVal val="#ppt_w"/>
                                          </p:val>
                                        </p:tav>
                                      </p:tavLst>
                                    </p:anim>
                                    <p:anim calcmode="lin" valueType="num">
                                      <p:cBhvr>
                                        <p:cTn id="58" dur="500" fill="hold"/>
                                        <p:tgtEl>
                                          <p:spTgt spid="19"/>
                                        </p:tgtEl>
                                        <p:attrNameLst>
                                          <p:attrName>ppt_h</p:attrName>
                                        </p:attrNameLst>
                                      </p:cBhvr>
                                      <p:tavLst>
                                        <p:tav tm="0">
                                          <p:val>
                                            <p:fltVal val="0"/>
                                          </p:val>
                                        </p:tav>
                                        <p:tav tm="100000">
                                          <p:val>
                                            <p:strVal val="#ppt_h"/>
                                          </p:val>
                                        </p:tav>
                                      </p:tavLst>
                                    </p:anim>
                                    <p:animEffect transition="in" filter="fade">
                                      <p:cBhvr>
                                        <p:cTn id="59" dur="500"/>
                                        <p:tgtEl>
                                          <p:spTgt spid="19"/>
                                        </p:tgtEl>
                                      </p:cBhvr>
                                    </p:animEffect>
                                  </p:childTnLst>
                                </p:cTn>
                              </p:par>
                            </p:childTnLst>
                          </p:cTn>
                        </p:par>
                        <p:par>
                          <p:cTn id="60" fill="hold">
                            <p:stCondLst>
                              <p:cond delay="2500"/>
                            </p:stCondLst>
                            <p:childTnLst>
                              <p:par>
                                <p:cTn id="61" presetID="53" presetClass="entr" presetSubtype="16" fill="hold" nodeType="afterEffect">
                                  <p:stCondLst>
                                    <p:cond delay="0"/>
                                  </p:stCondLst>
                                  <p:childTnLst>
                                    <p:set>
                                      <p:cBhvr>
                                        <p:cTn id="62" dur="1" fill="hold">
                                          <p:stCondLst>
                                            <p:cond delay="0"/>
                                          </p:stCondLst>
                                        </p:cTn>
                                        <p:tgtEl>
                                          <p:spTgt spid="48"/>
                                        </p:tgtEl>
                                        <p:attrNameLst>
                                          <p:attrName>style.visibility</p:attrName>
                                        </p:attrNameLst>
                                      </p:cBhvr>
                                      <p:to>
                                        <p:strVal val="visible"/>
                                      </p:to>
                                    </p:set>
                                    <p:anim calcmode="lin" valueType="num">
                                      <p:cBhvr>
                                        <p:cTn id="63" dur="500" fill="hold"/>
                                        <p:tgtEl>
                                          <p:spTgt spid="48"/>
                                        </p:tgtEl>
                                        <p:attrNameLst>
                                          <p:attrName>ppt_w</p:attrName>
                                        </p:attrNameLst>
                                      </p:cBhvr>
                                      <p:tavLst>
                                        <p:tav tm="0">
                                          <p:val>
                                            <p:fltVal val="0"/>
                                          </p:val>
                                        </p:tav>
                                        <p:tav tm="100000">
                                          <p:val>
                                            <p:strVal val="#ppt_w"/>
                                          </p:val>
                                        </p:tav>
                                      </p:tavLst>
                                    </p:anim>
                                    <p:anim calcmode="lin" valueType="num">
                                      <p:cBhvr>
                                        <p:cTn id="64" dur="500" fill="hold"/>
                                        <p:tgtEl>
                                          <p:spTgt spid="48"/>
                                        </p:tgtEl>
                                        <p:attrNameLst>
                                          <p:attrName>ppt_h</p:attrName>
                                        </p:attrNameLst>
                                      </p:cBhvr>
                                      <p:tavLst>
                                        <p:tav tm="0">
                                          <p:val>
                                            <p:fltVal val="0"/>
                                          </p:val>
                                        </p:tav>
                                        <p:tav tm="100000">
                                          <p:val>
                                            <p:strVal val="#ppt_h"/>
                                          </p:val>
                                        </p:tav>
                                      </p:tavLst>
                                    </p:anim>
                                    <p:animEffect transition="in" filter="fade">
                                      <p:cBhvr>
                                        <p:cTn id="65" dur="500"/>
                                        <p:tgtEl>
                                          <p:spTgt spid="48"/>
                                        </p:tgtEl>
                                      </p:cBhvr>
                                    </p:animEffect>
                                  </p:childTnLst>
                                </p:cTn>
                              </p:par>
                              <p:par>
                                <p:cTn id="66" presetID="22" presetClass="entr" presetSubtype="8" fill="hold" nodeType="withEffect">
                                  <p:stCondLst>
                                    <p:cond delay="250"/>
                                  </p:stCondLst>
                                  <p:childTnLst>
                                    <p:set>
                                      <p:cBhvr>
                                        <p:cTn id="67" dur="1" fill="hold">
                                          <p:stCondLst>
                                            <p:cond delay="0"/>
                                          </p:stCondLst>
                                        </p:cTn>
                                        <p:tgtEl>
                                          <p:spTgt spid="3"/>
                                        </p:tgtEl>
                                        <p:attrNameLst>
                                          <p:attrName>style.visibility</p:attrName>
                                        </p:attrNameLst>
                                      </p:cBhvr>
                                      <p:to>
                                        <p:strVal val="visible"/>
                                      </p:to>
                                    </p:set>
                                    <p:animEffect transition="in" filter="wipe(left)">
                                      <p:cBhvr>
                                        <p:cTn id="68" dur="500"/>
                                        <p:tgtEl>
                                          <p:spTgt spid="3"/>
                                        </p:tgtEl>
                                      </p:cBhvr>
                                    </p:animEffect>
                                  </p:childTnLst>
                                </p:cTn>
                              </p:par>
                              <p:par>
                                <p:cTn id="69" presetID="53" presetClass="entr" presetSubtype="16" fill="hold" grpId="0" nodeType="withEffect">
                                  <p:stCondLst>
                                    <p:cond delay="500"/>
                                  </p:stCondLst>
                                  <p:childTnLst>
                                    <p:set>
                                      <p:cBhvr>
                                        <p:cTn id="70" dur="1" fill="hold">
                                          <p:stCondLst>
                                            <p:cond delay="0"/>
                                          </p:stCondLst>
                                        </p:cTn>
                                        <p:tgtEl>
                                          <p:spTgt spid="28"/>
                                        </p:tgtEl>
                                        <p:attrNameLst>
                                          <p:attrName>style.visibility</p:attrName>
                                        </p:attrNameLst>
                                      </p:cBhvr>
                                      <p:to>
                                        <p:strVal val="visible"/>
                                      </p:to>
                                    </p:set>
                                    <p:anim calcmode="lin" valueType="num">
                                      <p:cBhvr>
                                        <p:cTn id="71" dur="500" fill="hold"/>
                                        <p:tgtEl>
                                          <p:spTgt spid="28"/>
                                        </p:tgtEl>
                                        <p:attrNameLst>
                                          <p:attrName>ppt_w</p:attrName>
                                        </p:attrNameLst>
                                      </p:cBhvr>
                                      <p:tavLst>
                                        <p:tav tm="0">
                                          <p:val>
                                            <p:fltVal val="0"/>
                                          </p:val>
                                        </p:tav>
                                        <p:tav tm="100000">
                                          <p:val>
                                            <p:strVal val="#ppt_w"/>
                                          </p:val>
                                        </p:tav>
                                      </p:tavLst>
                                    </p:anim>
                                    <p:anim calcmode="lin" valueType="num">
                                      <p:cBhvr>
                                        <p:cTn id="72" dur="500" fill="hold"/>
                                        <p:tgtEl>
                                          <p:spTgt spid="28"/>
                                        </p:tgtEl>
                                        <p:attrNameLst>
                                          <p:attrName>ppt_h</p:attrName>
                                        </p:attrNameLst>
                                      </p:cBhvr>
                                      <p:tavLst>
                                        <p:tav tm="0">
                                          <p:val>
                                            <p:fltVal val="0"/>
                                          </p:val>
                                        </p:tav>
                                        <p:tav tm="100000">
                                          <p:val>
                                            <p:strVal val="#ppt_h"/>
                                          </p:val>
                                        </p:tav>
                                      </p:tavLst>
                                    </p:anim>
                                    <p:animEffect transition="in" filter="fade">
                                      <p:cBhvr>
                                        <p:cTn id="73" dur="500"/>
                                        <p:tgtEl>
                                          <p:spTgt spid="28"/>
                                        </p:tgtEl>
                                      </p:cBhvr>
                                    </p:animEffect>
                                  </p:childTnLst>
                                </p:cTn>
                              </p:par>
                            </p:childTnLst>
                          </p:cTn>
                        </p:par>
                        <p:par>
                          <p:cTn id="74" fill="hold">
                            <p:stCondLst>
                              <p:cond delay="3000"/>
                            </p:stCondLst>
                            <p:childTnLst>
                              <p:par>
                                <p:cTn id="75" presetID="53" presetClass="entr" presetSubtype="16" fill="hold" grpId="0" nodeType="after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p:cTn id="77" dur="500" fill="hold"/>
                                        <p:tgtEl>
                                          <p:spTgt spid="29"/>
                                        </p:tgtEl>
                                        <p:attrNameLst>
                                          <p:attrName>ppt_w</p:attrName>
                                        </p:attrNameLst>
                                      </p:cBhvr>
                                      <p:tavLst>
                                        <p:tav tm="0">
                                          <p:val>
                                            <p:fltVal val="0"/>
                                          </p:val>
                                        </p:tav>
                                        <p:tav tm="100000">
                                          <p:val>
                                            <p:strVal val="#ppt_w"/>
                                          </p:val>
                                        </p:tav>
                                      </p:tavLst>
                                    </p:anim>
                                    <p:anim calcmode="lin" valueType="num">
                                      <p:cBhvr>
                                        <p:cTn id="78" dur="500" fill="hold"/>
                                        <p:tgtEl>
                                          <p:spTgt spid="29"/>
                                        </p:tgtEl>
                                        <p:attrNameLst>
                                          <p:attrName>ppt_h</p:attrName>
                                        </p:attrNameLst>
                                      </p:cBhvr>
                                      <p:tavLst>
                                        <p:tav tm="0">
                                          <p:val>
                                            <p:fltVal val="0"/>
                                          </p:val>
                                        </p:tav>
                                        <p:tav tm="100000">
                                          <p:val>
                                            <p:strVal val="#ppt_h"/>
                                          </p:val>
                                        </p:tav>
                                      </p:tavLst>
                                    </p:anim>
                                    <p:animEffect transition="in" filter="fade">
                                      <p:cBhvr>
                                        <p:cTn id="79" dur="500"/>
                                        <p:tgtEl>
                                          <p:spTgt spid="29"/>
                                        </p:tgtEl>
                                      </p:cBhvr>
                                    </p:animEffect>
                                  </p:childTnLst>
                                </p:cTn>
                              </p:par>
                            </p:childTnLst>
                          </p:cTn>
                        </p:par>
                        <p:par>
                          <p:cTn id="80" fill="hold">
                            <p:stCondLst>
                              <p:cond delay="3500"/>
                            </p:stCondLst>
                            <p:childTnLst>
                              <p:par>
                                <p:cTn id="81" presetID="53" presetClass="entr" presetSubtype="16" fill="hold" nodeType="afterEffect">
                                  <p:stCondLst>
                                    <p:cond delay="0"/>
                                  </p:stCondLst>
                                  <p:childTnLst>
                                    <p:set>
                                      <p:cBhvr>
                                        <p:cTn id="82" dur="1" fill="hold">
                                          <p:stCondLst>
                                            <p:cond delay="0"/>
                                          </p:stCondLst>
                                        </p:cTn>
                                        <p:tgtEl>
                                          <p:spTgt spid="60"/>
                                        </p:tgtEl>
                                        <p:attrNameLst>
                                          <p:attrName>style.visibility</p:attrName>
                                        </p:attrNameLst>
                                      </p:cBhvr>
                                      <p:to>
                                        <p:strVal val="visible"/>
                                      </p:to>
                                    </p:set>
                                    <p:anim calcmode="lin" valueType="num">
                                      <p:cBhvr>
                                        <p:cTn id="83" dur="500" fill="hold"/>
                                        <p:tgtEl>
                                          <p:spTgt spid="60"/>
                                        </p:tgtEl>
                                        <p:attrNameLst>
                                          <p:attrName>ppt_w</p:attrName>
                                        </p:attrNameLst>
                                      </p:cBhvr>
                                      <p:tavLst>
                                        <p:tav tm="0">
                                          <p:val>
                                            <p:fltVal val="0"/>
                                          </p:val>
                                        </p:tav>
                                        <p:tav tm="100000">
                                          <p:val>
                                            <p:strVal val="#ppt_w"/>
                                          </p:val>
                                        </p:tav>
                                      </p:tavLst>
                                    </p:anim>
                                    <p:anim calcmode="lin" valueType="num">
                                      <p:cBhvr>
                                        <p:cTn id="84" dur="500" fill="hold"/>
                                        <p:tgtEl>
                                          <p:spTgt spid="60"/>
                                        </p:tgtEl>
                                        <p:attrNameLst>
                                          <p:attrName>ppt_h</p:attrName>
                                        </p:attrNameLst>
                                      </p:cBhvr>
                                      <p:tavLst>
                                        <p:tav tm="0">
                                          <p:val>
                                            <p:fltVal val="0"/>
                                          </p:val>
                                        </p:tav>
                                        <p:tav tm="100000">
                                          <p:val>
                                            <p:strVal val="#ppt_h"/>
                                          </p:val>
                                        </p:tav>
                                      </p:tavLst>
                                    </p:anim>
                                    <p:animEffect transition="in" filter="fade">
                                      <p:cBhvr>
                                        <p:cTn id="85" dur="500"/>
                                        <p:tgtEl>
                                          <p:spTgt spid="60"/>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63"/>
                                        </p:tgtEl>
                                        <p:attrNameLst>
                                          <p:attrName>style.visibility</p:attrName>
                                        </p:attrNameLst>
                                      </p:cBhvr>
                                      <p:to>
                                        <p:strVal val="visible"/>
                                      </p:to>
                                    </p:set>
                                    <p:animEffect transition="in" filter="fade">
                                      <p:cBhvr>
                                        <p:cTn id="90" dur="500"/>
                                        <p:tgtEl>
                                          <p:spTgt spid="63"/>
                                        </p:tgtEl>
                                      </p:cBhvr>
                                    </p:animEffect>
                                    <p:anim calcmode="lin" valueType="num">
                                      <p:cBhvr>
                                        <p:cTn id="91" dur="500" fill="hold"/>
                                        <p:tgtEl>
                                          <p:spTgt spid="63"/>
                                        </p:tgtEl>
                                        <p:attrNameLst>
                                          <p:attrName>ppt_x</p:attrName>
                                        </p:attrNameLst>
                                      </p:cBhvr>
                                      <p:tavLst>
                                        <p:tav tm="0">
                                          <p:val>
                                            <p:strVal val="#ppt_x"/>
                                          </p:val>
                                        </p:tav>
                                        <p:tav tm="100000">
                                          <p:val>
                                            <p:strVal val="#ppt_x"/>
                                          </p:val>
                                        </p:tav>
                                      </p:tavLst>
                                    </p:anim>
                                    <p:anim calcmode="lin" valueType="num">
                                      <p:cBhvr>
                                        <p:cTn id="92" dur="500" fill="hold"/>
                                        <p:tgtEl>
                                          <p:spTgt spid="63"/>
                                        </p:tgtEl>
                                        <p:attrNameLst>
                                          <p:attrName>ppt_y</p:attrName>
                                        </p:attrNameLst>
                                      </p:cBhvr>
                                      <p:tavLst>
                                        <p:tav tm="0">
                                          <p:val>
                                            <p:strVal val="#ppt_y+.1"/>
                                          </p:val>
                                        </p:tav>
                                        <p:tav tm="100000">
                                          <p:val>
                                            <p:strVal val="#ppt_y"/>
                                          </p:val>
                                        </p:tav>
                                      </p:tavLst>
                                    </p:anim>
                                  </p:childTnLst>
                                </p:cTn>
                              </p:par>
                            </p:childTnLst>
                          </p:cTn>
                        </p:par>
                        <p:par>
                          <p:cTn id="93" fill="hold">
                            <p:stCondLst>
                              <p:cond delay="500"/>
                            </p:stCondLst>
                            <p:childTnLst>
                              <p:par>
                                <p:cTn id="94" presetID="42" presetClass="entr" presetSubtype="0" fill="hold" nodeType="afterEffect">
                                  <p:stCondLst>
                                    <p:cond delay="0"/>
                                  </p:stCondLst>
                                  <p:childTnLst>
                                    <p:set>
                                      <p:cBhvr>
                                        <p:cTn id="95" dur="1" fill="hold">
                                          <p:stCondLst>
                                            <p:cond delay="0"/>
                                          </p:stCondLst>
                                        </p:cTn>
                                        <p:tgtEl>
                                          <p:spTgt spid="83"/>
                                        </p:tgtEl>
                                        <p:attrNameLst>
                                          <p:attrName>style.visibility</p:attrName>
                                        </p:attrNameLst>
                                      </p:cBhvr>
                                      <p:to>
                                        <p:strVal val="visible"/>
                                      </p:to>
                                    </p:set>
                                    <p:animEffect transition="in" filter="fade">
                                      <p:cBhvr>
                                        <p:cTn id="96" dur="500"/>
                                        <p:tgtEl>
                                          <p:spTgt spid="83"/>
                                        </p:tgtEl>
                                      </p:cBhvr>
                                    </p:animEffect>
                                    <p:anim calcmode="lin" valueType="num">
                                      <p:cBhvr>
                                        <p:cTn id="97" dur="500" fill="hold"/>
                                        <p:tgtEl>
                                          <p:spTgt spid="83"/>
                                        </p:tgtEl>
                                        <p:attrNameLst>
                                          <p:attrName>ppt_x</p:attrName>
                                        </p:attrNameLst>
                                      </p:cBhvr>
                                      <p:tavLst>
                                        <p:tav tm="0">
                                          <p:val>
                                            <p:strVal val="#ppt_x"/>
                                          </p:val>
                                        </p:tav>
                                        <p:tav tm="100000">
                                          <p:val>
                                            <p:strVal val="#ppt_x"/>
                                          </p:val>
                                        </p:tav>
                                      </p:tavLst>
                                    </p:anim>
                                    <p:anim calcmode="lin" valueType="num">
                                      <p:cBhvr>
                                        <p:cTn id="98" dur="500" fill="hold"/>
                                        <p:tgtEl>
                                          <p:spTgt spid="83"/>
                                        </p:tgtEl>
                                        <p:attrNameLst>
                                          <p:attrName>ppt_y</p:attrName>
                                        </p:attrNameLst>
                                      </p:cBhvr>
                                      <p:tavLst>
                                        <p:tav tm="0">
                                          <p:val>
                                            <p:strVal val="#ppt_y+.1"/>
                                          </p:val>
                                        </p:tav>
                                        <p:tav tm="100000">
                                          <p:val>
                                            <p:strVal val="#ppt_y"/>
                                          </p:val>
                                        </p:tav>
                                      </p:tavLst>
                                    </p:anim>
                                  </p:childTnLst>
                                </p:cTn>
                              </p:par>
                            </p:childTnLst>
                          </p:cTn>
                        </p:par>
                        <p:par>
                          <p:cTn id="99" fill="hold">
                            <p:stCondLst>
                              <p:cond delay="1000"/>
                            </p:stCondLst>
                            <p:childTnLst>
                              <p:par>
                                <p:cTn id="100" presetID="42" presetClass="entr" presetSubtype="0" fill="hold" nodeType="afterEffect">
                                  <p:stCondLst>
                                    <p:cond delay="0"/>
                                  </p:stCondLst>
                                  <p:childTnLst>
                                    <p:set>
                                      <p:cBhvr>
                                        <p:cTn id="101" dur="1" fill="hold">
                                          <p:stCondLst>
                                            <p:cond delay="0"/>
                                          </p:stCondLst>
                                        </p:cTn>
                                        <p:tgtEl>
                                          <p:spTgt spid="87"/>
                                        </p:tgtEl>
                                        <p:attrNameLst>
                                          <p:attrName>style.visibility</p:attrName>
                                        </p:attrNameLst>
                                      </p:cBhvr>
                                      <p:to>
                                        <p:strVal val="visible"/>
                                      </p:to>
                                    </p:set>
                                    <p:animEffect transition="in" filter="fade">
                                      <p:cBhvr>
                                        <p:cTn id="102" dur="500"/>
                                        <p:tgtEl>
                                          <p:spTgt spid="87"/>
                                        </p:tgtEl>
                                      </p:cBhvr>
                                    </p:animEffect>
                                    <p:anim calcmode="lin" valueType="num">
                                      <p:cBhvr>
                                        <p:cTn id="103" dur="500" fill="hold"/>
                                        <p:tgtEl>
                                          <p:spTgt spid="87"/>
                                        </p:tgtEl>
                                        <p:attrNameLst>
                                          <p:attrName>ppt_x</p:attrName>
                                        </p:attrNameLst>
                                      </p:cBhvr>
                                      <p:tavLst>
                                        <p:tav tm="0">
                                          <p:val>
                                            <p:strVal val="#ppt_x"/>
                                          </p:val>
                                        </p:tav>
                                        <p:tav tm="100000">
                                          <p:val>
                                            <p:strVal val="#ppt_x"/>
                                          </p:val>
                                        </p:tav>
                                      </p:tavLst>
                                    </p:anim>
                                    <p:anim calcmode="lin" valueType="num">
                                      <p:cBhvr>
                                        <p:cTn id="104" dur="500" fill="hold"/>
                                        <p:tgtEl>
                                          <p:spTgt spid="87"/>
                                        </p:tgtEl>
                                        <p:attrNameLst>
                                          <p:attrName>ppt_y</p:attrName>
                                        </p:attrNameLst>
                                      </p:cBhvr>
                                      <p:tavLst>
                                        <p:tav tm="0">
                                          <p:val>
                                            <p:strVal val="#ppt_y+.1"/>
                                          </p:val>
                                        </p:tav>
                                        <p:tav tm="100000">
                                          <p:val>
                                            <p:strVal val="#ppt_y"/>
                                          </p:val>
                                        </p:tav>
                                      </p:tavLst>
                                    </p:anim>
                                  </p:childTnLst>
                                </p:cTn>
                              </p:par>
                            </p:childTnLst>
                          </p:cTn>
                        </p:par>
                        <p:par>
                          <p:cTn id="105" fill="hold">
                            <p:stCondLst>
                              <p:cond delay="1500"/>
                            </p:stCondLst>
                            <p:childTnLst>
                              <p:par>
                                <p:cTn id="106" presetID="42" presetClass="entr" presetSubtype="0" fill="hold" nodeType="after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fade">
                                      <p:cBhvr>
                                        <p:cTn id="108" dur="500"/>
                                        <p:tgtEl>
                                          <p:spTgt spid="91"/>
                                        </p:tgtEl>
                                      </p:cBhvr>
                                    </p:animEffect>
                                    <p:anim calcmode="lin" valueType="num">
                                      <p:cBhvr>
                                        <p:cTn id="109" dur="500" fill="hold"/>
                                        <p:tgtEl>
                                          <p:spTgt spid="91"/>
                                        </p:tgtEl>
                                        <p:attrNameLst>
                                          <p:attrName>ppt_x</p:attrName>
                                        </p:attrNameLst>
                                      </p:cBhvr>
                                      <p:tavLst>
                                        <p:tav tm="0">
                                          <p:val>
                                            <p:strVal val="#ppt_x"/>
                                          </p:val>
                                        </p:tav>
                                        <p:tav tm="100000">
                                          <p:val>
                                            <p:strVal val="#ppt_x"/>
                                          </p:val>
                                        </p:tav>
                                      </p:tavLst>
                                    </p:anim>
                                    <p:anim calcmode="lin" valueType="num">
                                      <p:cBhvr>
                                        <p:cTn id="110" dur="500" fill="hold"/>
                                        <p:tgtEl>
                                          <p:spTgt spid="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P spid="15" grpId="0" animBg="1"/>
      <p:bldP spid="17" grpId="0"/>
      <p:bldP spid="18" grpId="0" animBg="1"/>
      <p:bldP spid="19" grpId="0"/>
      <p:bldP spid="28" grpId="0" animBg="1"/>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advantage</a:t>
              </a:r>
              <a:endParaRPr lang="en-US" altLang="zh-CN" sz="28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226788" y="-2"/>
            <a:ext cx="11447503" cy="6858000"/>
            <a:chOff x="213096" y="0"/>
            <a:chExt cx="11447503"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thoughts</a:t>
              </a:r>
              <a:endParaRPr lang="en-US" altLang="zh-CN" sz="36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1184133" y="0"/>
            <a:ext cx="9961092" cy="6858000"/>
            <a:chOff x="491575" y="0"/>
            <a:chExt cx="9961092"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1049062" y="0"/>
            <a:ext cx="9574094" cy="6858000"/>
            <a:chOff x="491575" y="0"/>
            <a:chExt cx="9574094" cy="6858000"/>
          </a:xfrm>
        </p:grpSpPr>
        <p:sp>
          <p:nvSpPr>
            <p:cNvPr id="96" name="Rectangle 9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99" name="Picture 9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p:cNvGrpSpPr/>
          <p:nvPr/>
        </p:nvGrpSpPr>
        <p:grpSpPr>
          <a:xfrm>
            <a:off x="-7638543" y="-1"/>
            <a:ext cx="8692332" cy="6858000"/>
            <a:chOff x="718505" y="-1"/>
            <a:chExt cx="8692332" cy="6858000"/>
          </a:xfrm>
        </p:grpSpPr>
        <p:sp>
          <p:nvSpPr>
            <p:cNvPr id="72" name="Rectangle 71"/>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189608"/>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choices(1)</a:t>
              </a:r>
              <a:endParaRPr lang="en-US" altLang="zh-CN" sz="36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5082" y="-1"/>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189607"/>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choices(2)</a:t>
              </a:r>
              <a:endParaRPr lang="en-US" altLang="zh-CN" sz="36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01" name="Oval 100"/>
          <p:cNvSpPr/>
          <p:nvPr/>
        </p:nvSpPr>
        <p:spPr>
          <a:xfrm>
            <a:off x="1590156" y="1623565"/>
            <a:ext cx="3614236" cy="3441494"/>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p:cNvGrpSpPr/>
          <p:nvPr/>
        </p:nvGrpSpPr>
        <p:grpSpPr>
          <a:xfrm>
            <a:off x="5401139" y="2268848"/>
            <a:ext cx="3904018" cy="2391582"/>
            <a:chOff x="62896" y="4321115"/>
            <a:chExt cx="3549476" cy="2100432"/>
          </a:xfrm>
        </p:grpSpPr>
        <p:sp>
          <p:nvSpPr>
            <p:cNvPr id="119" name="TextBox 118"/>
            <p:cNvSpPr txBox="1"/>
            <p:nvPr/>
          </p:nvSpPr>
          <p:spPr>
            <a:xfrm>
              <a:off x="369375" y="4321115"/>
              <a:ext cx="2930923" cy="461665"/>
            </a:xfrm>
            <a:prstGeom prst="rect">
              <a:avLst/>
            </a:prstGeom>
            <a:noFill/>
          </p:spPr>
          <p:txBody>
            <a:bodyPr wrap="square" rtlCol="0">
              <a:spAutoFit/>
            </a:bodyPr>
            <a:lstStyle/>
            <a:p>
              <a:pPr algn="ctr"/>
              <a:r>
                <a:rPr lang="zh-CN" altLang="en-US" sz="2400" dirty="0">
                  <a:solidFill>
                    <a:srgbClr val="FF5969"/>
                  </a:solidFill>
                  <a:latin typeface="方正粗黑宋简体" panose="02000000000000000000" pitchFamily="2" charset="-122"/>
                  <a:ea typeface="方正粗黑宋简体" panose="02000000000000000000" pitchFamily="2" charset="-122"/>
                </a:rPr>
                <a:t>现有实例</a:t>
              </a:r>
              <a:endParaRPr lang="en-US" sz="2400" dirty="0">
                <a:solidFill>
                  <a:srgbClr val="FF5969"/>
                </a:solidFill>
                <a:latin typeface="方正粗黑宋简体" panose="02000000000000000000" pitchFamily="2" charset="-122"/>
                <a:ea typeface="方正粗黑宋简体" panose="02000000000000000000" pitchFamily="2" charset="-122"/>
              </a:endParaRPr>
            </a:p>
          </p:txBody>
        </p:sp>
        <p:sp>
          <p:nvSpPr>
            <p:cNvPr id="121" name="TextBox 120"/>
            <p:cNvSpPr txBox="1"/>
            <p:nvPr/>
          </p:nvSpPr>
          <p:spPr>
            <a:xfrm>
              <a:off x="62896" y="4826729"/>
              <a:ext cx="3549476" cy="1594818"/>
            </a:xfrm>
            <a:prstGeom prst="rect">
              <a:avLst/>
            </a:prstGeom>
            <a:noFill/>
          </p:spPr>
          <p:txBody>
            <a:bodyPr wrap="square" rtlCol="0">
              <a:spAutoFit/>
            </a:bodyPr>
            <a:lstStyle/>
            <a:p>
              <a:pPr algn="ct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一些研究小组探索了将强化学习</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(Reinforcement Learning)</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应用于存储优化的可能性。初步的实验结果显示</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与传统的</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LRU</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等算法相比</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,Q-Learning</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算法在大多数情况下都能够获得更优的</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I/O</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性能</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其优化效果在高并发、混合读写的工作负载下最为明显。</a:t>
              </a:r>
              <a:endParaRPr 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sp>
        <p:nvSpPr>
          <p:cNvPr id="127" name="TextBox 126"/>
          <p:cNvSpPr txBox="1"/>
          <p:nvPr/>
        </p:nvSpPr>
        <p:spPr>
          <a:xfrm>
            <a:off x="1721225" y="268780"/>
            <a:ext cx="8068234" cy="584775"/>
          </a:xfrm>
          <a:prstGeom prst="rect">
            <a:avLst/>
          </a:prstGeom>
          <a:noFill/>
        </p:spPr>
        <p:txBody>
          <a:bodyPr wrap="square" rtlCol="0">
            <a:spAutoFit/>
          </a:bodyPr>
          <a:lstStyle/>
          <a:p>
            <a:pPr algn="ctr"/>
            <a:r>
              <a:rPr lang="zh-CN" altLang="en-US" sz="3200" dirty="0">
                <a:solidFill>
                  <a:srgbClr val="5DA42C"/>
                </a:solidFill>
                <a:latin typeface="方正粗黑宋简体" panose="02000000000000000000" pitchFamily="2" charset="-122"/>
                <a:ea typeface="方正粗黑宋简体" panose="02000000000000000000" pitchFamily="2" charset="-122"/>
              </a:rPr>
              <a:t>强化学习辅助</a:t>
            </a:r>
            <a:endParaRPr lang="en-US" sz="3200" dirty="0">
              <a:solidFill>
                <a:srgbClr val="5DA42C"/>
              </a:solidFill>
              <a:latin typeface="方正粗黑宋简体" panose="02000000000000000000" pitchFamily="2" charset="-122"/>
              <a:ea typeface="方正粗黑宋简体" panose="02000000000000000000" pitchFamily="2" charset="-122"/>
            </a:endParaRPr>
          </a:p>
        </p:txBody>
      </p:sp>
      <p:pic>
        <p:nvPicPr>
          <p:cNvPr id="3" name="图片 1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913811" y="2456370"/>
            <a:ext cx="2945067" cy="175639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anim calcmode="lin" valueType="num">
                                      <p:cBhvr>
                                        <p:cTn id="8" dur="500" fill="hold"/>
                                        <p:tgtEl>
                                          <p:spTgt spid="118"/>
                                        </p:tgtEl>
                                        <p:attrNameLst>
                                          <p:attrName>ppt_x</p:attrName>
                                        </p:attrNameLst>
                                      </p:cBhvr>
                                      <p:tavLst>
                                        <p:tav tm="0">
                                          <p:val>
                                            <p:strVal val="#ppt_x"/>
                                          </p:val>
                                        </p:tav>
                                        <p:tav tm="100000">
                                          <p:val>
                                            <p:strVal val="#ppt_x"/>
                                          </p:val>
                                        </p:tav>
                                      </p:tavLst>
                                    </p:anim>
                                    <p:anim calcmode="lin" valueType="num">
                                      <p:cBhvr>
                                        <p:cTn id="9" dur="500" fill="hold"/>
                                        <p:tgtEl>
                                          <p:spTgt spid="11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advantage</a:t>
              </a:r>
              <a:endParaRPr lang="en-US" altLang="zh-CN" sz="28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226788" y="-2"/>
            <a:ext cx="11447503" cy="6858000"/>
            <a:chOff x="213096" y="0"/>
            <a:chExt cx="11447503"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thoughts</a:t>
              </a:r>
              <a:endParaRPr lang="en-US" altLang="zh-CN" sz="36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1184133" y="0"/>
            <a:ext cx="9961092" cy="6858000"/>
            <a:chOff x="491575" y="0"/>
            <a:chExt cx="9961092"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1049062" y="0"/>
            <a:ext cx="9574094" cy="6858000"/>
            <a:chOff x="491575" y="0"/>
            <a:chExt cx="9574094" cy="6858000"/>
          </a:xfrm>
        </p:grpSpPr>
        <p:sp>
          <p:nvSpPr>
            <p:cNvPr id="96" name="Rectangle 9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99" name="Picture 9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p:cNvGrpSpPr/>
          <p:nvPr/>
        </p:nvGrpSpPr>
        <p:grpSpPr>
          <a:xfrm>
            <a:off x="-1780364" y="-1"/>
            <a:ext cx="11860720" cy="6858000"/>
            <a:chOff x="-2449883" y="-1"/>
            <a:chExt cx="11860720" cy="6858000"/>
          </a:xfrm>
        </p:grpSpPr>
        <p:sp>
          <p:nvSpPr>
            <p:cNvPr id="72" name="Rectangle 71"/>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189608"/>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choices(1)</a:t>
              </a:r>
              <a:endParaRPr lang="en-US" altLang="zh-CN" sz="36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5082" y="-36577"/>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189607"/>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choices(2)</a:t>
              </a:r>
              <a:endParaRPr lang="en-US" altLang="zh-CN" sz="36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13" name="Group 112"/>
          <p:cNvGrpSpPr/>
          <p:nvPr/>
        </p:nvGrpSpPr>
        <p:grpSpPr>
          <a:xfrm>
            <a:off x="1390386" y="1782708"/>
            <a:ext cx="3197225" cy="956716"/>
            <a:chOff x="764723" y="2207710"/>
            <a:chExt cx="3197225" cy="956716"/>
          </a:xfrm>
        </p:grpSpPr>
        <p:sp>
          <p:nvSpPr>
            <p:cNvPr id="114" name="Oval 113"/>
            <p:cNvSpPr/>
            <p:nvPr/>
          </p:nvSpPr>
          <p:spPr>
            <a:xfrm>
              <a:off x="764723"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5" name="Picture 1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6554" y="2408975"/>
              <a:ext cx="398394" cy="398394"/>
            </a:xfrm>
            <a:prstGeom prst="rect">
              <a:avLst/>
            </a:prstGeom>
          </p:spPr>
        </p:pic>
        <p:sp>
          <p:nvSpPr>
            <p:cNvPr id="116" name="TextBox 115"/>
            <p:cNvSpPr txBox="1"/>
            <p:nvPr/>
          </p:nvSpPr>
          <p:spPr>
            <a:xfrm>
              <a:off x="1435199" y="2207710"/>
              <a:ext cx="1942195" cy="369332"/>
            </a:xfrm>
            <a:prstGeom prst="rect">
              <a:avLst/>
            </a:prstGeom>
            <a:noFill/>
          </p:spPr>
          <p:txBody>
            <a:bodyPr wrap="square" rtlCol="0">
              <a:spAutoFit/>
            </a:bodyPr>
            <a:lstStyle/>
            <a:p>
              <a:r>
                <a:rPr lang="en-US" altLang="zh-CN" dirty="0" err="1">
                  <a:solidFill>
                    <a:schemeClr val="tx1">
                      <a:lumMod val="75000"/>
                      <a:lumOff val="25000"/>
                    </a:schemeClr>
                  </a:solidFill>
                  <a:latin typeface="Tw Cen MT" panose="020B0602020104020603" pitchFamily="34" charset="0"/>
                </a:rPr>
                <a:t>blktrace</a:t>
              </a:r>
              <a:r>
                <a:rPr lang="zh-CN" altLang="en-US" dirty="0">
                  <a:solidFill>
                    <a:schemeClr val="tx1">
                      <a:lumMod val="75000"/>
                      <a:lumOff val="25000"/>
                    </a:schemeClr>
                  </a:solidFill>
                  <a:latin typeface="Tw Cen MT" panose="020B0602020104020603" pitchFamily="34" charset="0"/>
                </a:rPr>
                <a:t>（</a:t>
              </a:r>
              <a:r>
                <a:rPr lang="en-US" altLang="zh-CN" dirty="0">
                  <a:solidFill>
                    <a:schemeClr val="tx1">
                      <a:lumMod val="75000"/>
                      <a:lumOff val="25000"/>
                    </a:schemeClr>
                  </a:solidFill>
                  <a:latin typeface="Tw Cen MT" panose="020B0602020104020603" pitchFamily="34" charset="0"/>
                </a:rPr>
                <a:t>2000+</a:t>
              </a:r>
              <a:r>
                <a:rPr lang="zh-CN" altLang="en-US" dirty="0">
                  <a:solidFill>
                    <a:schemeClr val="tx1">
                      <a:lumMod val="75000"/>
                      <a:lumOff val="25000"/>
                    </a:schemeClr>
                  </a:solidFill>
                  <a:latin typeface="Tw Cen MT" panose="020B0602020104020603" pitchFamily="34" charset="0"/>
                </a:rPr>
                <a:t>）</a:t>
              </a:r>
              <a:endParaRPr lang="en-US" dirty="0">
                <a:solidFill>
                  <a:schemeClr val="tx1">
                    <a:lumMod val="75000"/>
                    <a:lumOff val="25000"/>
                  </a:schemeClr>
                </a:solidFill>
                <a:latin typeface="Tw Cen MT" panose="020B0602020104020603" pitchFamily="34" charset="0"/>
              </a:endParaRPr>
            </a:p>
          </p:txBody>
        </p:sp>
        <p:sp>
          <p:nvSpPr>
            <p:cNvPr id="117" name="TextBox 116"/>
            <p:cNvSpPr txBox="1"/>
            <p:nvPr/>
          </p:nvSpPr>
          <p:spPr>
            <a:xfrm>
              <a:off x="1435200" y="2518095"/>
              <a:ext cx="2526748" cy="646331"/>
            </a:xfrm>
            <a:prstGeom prst="rect">
              <a:avLst/>
            </a:prstGeom>
            <a:noFill/>
          </p:spPr>
          <p:txBody>
            <a:bodyPr wrap="square" rtlCol="0">
              <a:spAutoFit/>
            </a:bodyPr>
            <a:lstStyle/>
            <a:p>
              <a:r>
                <a:rPr lang="en-US" altLang="zh-CN" sz="1200" dirty="0" err="1">
                  <a:solidFill>
                    <a:schemeClr val="dk1"/>
                  </a:solidFill>
                  <a:latin typeface="+mn-ea"/>
                </a:rPr>
                <a:t>blktrace</a:t>
              </a:r>
              <a:r>
                <a:rPr lang="zh-CN" altLang="en-US" sz="1200" dirty="0">
                  <a:solidFill>
                    <a:schemeClr val="dk1"/>
                  </a:solidFill>
                  <a:latin typeface="+mn-ea"/>
                </a:rPr>
                <a:t>是一个</a:t>
              </a:r>
              <a:r>
                <a:rPr lang="en-US" altLang="zh-CN" sz="1200" dirty="0">
                  <a:solidFill>
                    <a:schemeClr val="dk1"/>
                  </a:solidFill>
                  <a:latin typeface="+mn-ea"/>
                </a:rPr>
                <a:t>Linux</a:t>
              </a:r>
              <a:r>
                <a:rPr lang="zh-CN" altLang="en-US" sz="1200" dirty="0">
                  <a:solidFill>
                    <a:schemeClr val="dk1"/>
                  </a:solidFill>
                  <a:latin typeface="+mn-ea"/>
                </a:rPr>
                <a:t>工具，用于追踪块层（</a:t>
              </a:r>
              <a:r>
                <a:rPr lang="en-US" altLang="zh-CN" sz="1200" dirty="0">
                  <a:solidFill>
                    <a:schemeClr val="dk1"/>
                  </a:solidFill>
                  <a:latin typeface="+mn-ea"/>
                </a:rPr>
                <a:t>block layer</a:t>
              </a:r>
              <a:r>
                <a:rPr lang="zh-CN" altLang="en-US" sz="1200" dirty="0">
                  <a:solidFill>
                    <a:schemeClr val="dk1"/>
                  </a:solidFill>
                  <a:latin typeface="+mn-ea"/>
                </a:rPr>
                <a:t>）的</a:t>
              </a:r>
              <a:r>
                <a:rPr lang="en-US" altLang="zh-CN" sz="1200" dirty="0">
                  <a:solidFill>
                    <a:schemeClr val="dk1"/>
                  </a:solidFill>
                  <a:latin typeface="+mn-ea"/>
                </a:rPr>
                <a:t>I/O</a:t>
              </a:r>
              <a:r>
                <a:rPr lang="zh-CN" altLang="en-US" sz="1200" dirty="0">
                  <a:solidFill>
                    <a:schemeClr val="dk1"/>
                  </a:solidFill>
                  <a:latin typeface="+mn-ea"/>
                </a:rPr>
                <a:t>（输入</a:t>
              </a:r>
              <a:r>
                <a:rPr lang="en-US" altLang="zh-CN" sz="1200" dirty="0">
                  <a:solidFill>
                    <a:schemeClr val="dk1"/>
                  </a:solidFill>
                  <a:latin typeface="+mn-ea"/>
                </a:rPr>
                <a:t>/</a:t>
              </a:r>
              <a:r>
                <a:rPr lang="zh-CN" altLang="en-US" sz="1200" dirty="0">
                  <a:solidFill>
                    <a:schemeClr val="dk1"/>
                  </a:solidFill>
                  <a:latin typeface="+mn-ea"/>
                </a:rPr>
                <a:t>输出）操作</a:t>
              </a:r>
              <a:r>
                <a:rPr lang="zh-CN" altLang="en-US" sz="900" dirty="0">
                  <a:solidFill>
                    <a:schemeClr val="tx1">
                      <a:lumMod val="75000"/>
                      <a:lumOff val="25000"/>
                    </a:schemeClr>
                  </a:solidFill>
                  <a:latin typeface="Tw Cen MT" panose="020B0602020104020603" pitchFamily="34" charset="0"/>
                </a:rPr>
                <a:t>。</a:t>
              </a:r>
              <a:endParaRPr lang="en-US" sz="1200" dirty="0">
                <a:solidFill>
                  <a:schemeClr val="tx1">
                    <a:lumMod val="75000"/>
                    <a:lumOff val="25000"/>
                  </a:schemeClr>
                </a:solidFill>
                <a:latin typeface="Tw Cen MT" panose="020B0602020104020603" pitchFamily="34" charset="0"/>
              </a:endParaRPr>
            </a:p>
          </p:txBody>
        </p:sp>
      </p:grpSp>
      <p:grpSp>
        <p:nvGrpSpPr>
          <p:cNvPr id="118" name="Group 117"/>
          <p:cNvGrpSpPr/>
          <p:nvPr/>
        </p:nvGrpSpPr>
        <p:grpSpPr>
          <a:xfrm>
            <a:off x="1390386" y="2995413"/>
            <a:ext cx="3197225" cy="1113751"/>
            <a:chOff x="764723" y="3420415"/>
            <a:chExt cx="3197225" cy="1113751"/>
          </a:xfrm>
        </p:grpSpPr>
        <p:sp>
          <p:nvSpPr>
            <p:cNvPr id="119" name="Oval 118"/>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p:cNvSpPr txBox="1"/>
            <p:nvPr/>
          </p:nvSpPr>
          <p:spPr>
            <a:xfrm>
              <a:off x="1435200" y="3420415"/>
              <a:ext cx="2399176" cy="369332"/>
            </a:xfrm>
            <a:prstGeom prst="rect">
              <a:avLst/>
            </a:prstGeom>
            <a:noFill/>
          </p:spPr>
          <p:txBody>
            <a:bodyPr wrap="square" rtlCol="0">
              <a:spAutoFit/>
            </a:bodyPr>
            <a:lstStyle/>
            <a:p>
              <a:r>
                <a:rPr lang="en-US" altLang="zh-CN" dirty="0" err="1">
                  <a:solidFill>
                    <a:schemeClr val="tx1">
                      <a:lumMod val="75000"/>
                      <a:lumOff val="25000"/>
                    </a:schemeClr>
                  </a:solidFill>
                  <a:latin typeface="Tw Cen MT" panose="020B0602020104020603" pitchFamily="34" charset="0"/>
                </a:rPr>
                <a:t>bpf</a:t>
              </a:r>
              <a:r>
                <a:rPr lang="en-US" altLang="zh-CN" dirty="0">
                  <a:solidFill>
                    <a:schemeClr val="tx1">
                      <a:lumMod val="75000"/>
                      <a:lumOff val="25000"/>
                    </a:schemeClr>
                  </a:solidFill>
                  <a:latin typeface="Tw Cen MT" panose="020B0602020104020603" pitchFamily="34" charset="0"/>
                </a:rPr>
                <a:t>-trace</a:t>
              </a:r>
              <a:r>
                <a:rPr lang="zh-CN" altLang="en-US" dirty="0">
                  <a:solidFill>
                    <a:schemeClr val="tx1">
                      <a:lumMod val="75000"/>
                      <a:lumOff val="25000"/>
                    </a:schemeClr>
                  </a:solidFill>
                  <a:latin typeface="Tw Cen MT" panose="020B0602020104020603" pitchFamily="34" charset="0"/>
                </a:rPr>
                <a:t>（</a:t>
              </a:r>
              <a:r>
                <a:rPr lang="en-US" altLang="zh-CN" dirty="0">
                  <a:solidFill>
                    <a:schemeClr val="tx1">
                      <a:lumMod val="75000"/>
                      <a:lumOff val="25000"/>
                    </a:schemeClr>
                  </a:solidFill>
                  <a:latin typeface="Tw Cen MT" panose="020B0602020104020603" pitchFamily="34" charset="0"/>
                </a:rPr>
                <a:t>3500+</a:t>
              </a:r>
              <a:r>
                <a:rPr lang="zh-CN" altLang="en-US" dirty="0">
                  <a:solidFill>
                    <a:schemeClr val="tx1">
                      <a:lumMod val="75000"/>
                      <a:lumOff val="25000"/>
                    </a:schemeClr>
                  </a:solidFill>
                  <a:latin typeface="Tw Cen MT" panose="020B0602020104020603" pitchFamily="34" charset="0"/>
                </a:rPr>
                <a:t>）</a:t>
              </a:r>
              <a:endParaRPr lang="en-US" dirty="0">
                <a:solidFill>
                  <a:schemeClr val="tx1">
                    <a:lumMod val="75000"/>
                    <a:lumOff val="25000"/>
                  </a:schemeClr>
                </a:solidFill>
                <a:latin typeface="Tw Cen MT" panose="020B0602020104020603" pitchFamily="34" charset="0"/>
              </a:endParaRPr>
            </a:p>
          </p:txBody>
        </p:sp>
        <p:sp>
          <p:nvSpPr>
            <p:cNvPr id="121" name="TextBox 120"/>
            <p:cNvSpPr txBox="1"/>
            <p:nvPr/>
          </p:nvSpPr>
          <p:spPr>
            <a:xfrm>
              <a:off x="1435200" y="3703169"/>
              <a:ext cx="2526748" cy="830997"/>
            </a:xfrm>
            <a:prstGeom prst="rect">
              <a:avLst/>
            </a:prstGeom>
            <a:noFill/>
          </p:spPr>
          <p:txBody>
            <a:bodyPr wrap="square" rtlCol="0">
              <a:spAutoFit/>
            </a:bodyPr>
            <a:lstStyle/>
            <a:p>
              <a:r>
                <a:rPr lang="en-US" altLang="zh-CN" sz="1200" dirty="0">
                  <a:solidFill>
                    <a:schemeClr val="dk1"/>
                  </a:solidFill>
                  <a:latin typeface="+mn-ea"/>
                  <a:cs typeface="微软雅黑" panose="020B0503020204020204" charset="-122"/>
                </a:rPr>
                <a:t>Linux</a:t>
              </a:r>
              <a:r>
                <a:rPr lang="zh-CN" altLang="en-US" sz="1200" dirty="0">
                  <a:solidFill>
                    <a:schemeClr val="dk1"/>
                  </a:solidFill>
                  <a:latin typeface="+mn-ea"/>
                  <a:cs typeface="微软雅黑" panose="020B0503020204020204" charset="-122"/>
                </a:rPr>
                <a:t>中的</a:t>
              </a:r>
              <a:r>
                <a:rPr lang="en-US" altLang="zh-CN" sz="1200" dirty="0" err="1">
                  <a:solidFill>
                    <a:schemeClr val="dk1"/>
                  </a:solidFill>
                  <a:latin typeface="+mn-ea"/>
                  <a:cs typeface="微软雅黑" panose="020B0503020204020204" charset="-122"/>
                </a:rPr>
                <a:t>bpf</a:t>
              </a:r>
              <a:r>
                <a:rPr lang="en-US" altLang="zh-CN" sz="1200" dirty="0">
                  <a:solidFill>
                    <a:schemeClr val="dk1"/>
                  </a:solidFill>
                  <a:latin typeface="+mn-ea"/>
                  <a:cs typeface="微软雅黑" panose="020B0503020204020204" charset="-122"/>
                </a:rPr>
                <a:t>-trace</a:t>
              </a:r>
              <a:r>
                <a:rPr lang="zh-CN" altLang="en-US" sz="1200" dirty="0">
                  <a:solidFill>
                    <a:schemeClr val="dk1"/>
                  </a:solidFill>
                  <a:latin typeface="+mn-ea"/>
                  <a:cs typeface="微软雅黑" panose="020B0503020204020204" charset="-122"/>
                </a:rPr>
                <a:t>是一种基于</a:t>
              </a:r>
              <a:r>
                <a:rPr lang="en-US" altLang="zh-CN" sz="1200" dirty="0">
                  <a:solidFill>
                    <a:schemeClr val="dk1"/>
                  </a:solidFill>
                  <a:latin typeface="+mn-ea"/>
                  <a:cs typeface="微软雅黑" panose="020B0503020204020204" charset="-122"/>
                </a:rPr>
                <a:t>BPF (Berkeley Packet Filter</a:t>
              </a:r>
              <a:r>
                <a:rPr lang="zh-CN" altLang="en-US" sz="1200" dirty="0">
                  <a:solidFill>
                    <a:schemeClr val="dk1"/>
                  </a:solidFill>
                  <a:latin typeface="+mn-ea"/>
                  <a:cs typeface="微软雅黑" panose="020B0503020204020204" charset="-122"/>
                </a:rPr>
                <a:t>，伯克利包过滤器</a:t>
              </a:r>
              <a:r>
                <a:rPr lang="en-US" altLang="zh-CN" sz="1200" dirty="0">
                  <a:solidFill>
                    <a:schemeClr val="dk1"/>
                  </a:solidFill>
                  <a:latin typeface="+mn-ea"/>
                  <a:cs typeface="微软雅黑" panose="020B0503020204020204" charset="-122"/>
                </a:rPr>
                <a:t>) </a:t>
              </a:r>
              <a:r>
                <a:rPr lang="zh-CN" altLang="en-US" sz="1200" dirty="0">
                  <a:solidFill>
                    <a:schemeClr val="dk1"/>
                  </a:solidFill>
                  <a:latin typeface="+mn-ea"/>
                  <a:cs typeface="微软雅黑" panose="020B0503020204020204" charset="-122"/>
                </a:rPr>
                <a:t>的高级追踪语言，用于创建内核追踪和观察。</a:t>
              </a:r>
              <a:endParaRPr lang="en-US" altLang="zh-CN" sz="1200" dirty="0">
                <a:solidFill>
                  <a:schemeClr val="dk1"/>
                </a:solidFill>
                <a:latin typeface="+mn-ea"/>
                <a:cs typeface="微软雅黑" panose="020B0503020204020204" charset="-122"/>
              </a:endParaRPr>
            </a:p>
          </p:txBody>
        </p:sp>
        <p:pic>
          <p:nvPicPr>
            <p:cNvPr id="122" name="Picture 1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grpSp>
        <p:nvGrpSpPr>
          <p:cNvPr id="128" name="Group 127"/>
          <p:cNvGrpSpPr/>
          <p:nvPr/>
        </p:nvGrpSpPr>
        <p:grpSpPr>
          <a:xfrm>
            <a:off x="5130290" y="3060726"/>
            <a:ext cx="3547545" cy="754440"/>
            <a:chOff x="4504627" y="3485728"/>
            <a:chExt cx="3547545" cy="754440"/>
          </a:xfrm>
        </p:grpSpPr>
        <p:sp>
          <p:nvSpPr>
            <p:cNvPr id="129" name="Oval 128"/>
            <p:cNvSpPr/>
            <p:nvPr/>
          </p:nvSpPr>
          <p:spPr>
            <a:xfrm>
              <a:off x="4504627"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p:cNvSpPr txBox="1"/>
            <p:nvPr/>
          </p:nvSpPr>
          <p:spPr>
            <a:xfrm>
              <a:off x="5175103" y="3485728"/>
              <a:ext cx="1998731" cy="369332"/>
            </a:xfrm>
            <a:prstGeom prst="rect">
              <a:avLst/>
            </a:prstGeom>
            <a:noFill/>
          </p:spPr>
          <p:txBody>
            <a:bodyPr wrap="square" rtlCol="0">
              <a:spAutoFit/>
            </a:bodyPr>
            <a:lstStyle/>
            <a:p>
              <a:r>
                <a:rPr lang="en-US" altLang="zh-CN" dirty="0" err="1">
                  <a:solidFill>
                    <a:schemeClr val="tx1">
                      <a:lumMod val="75000"/>
                      <a:lumOff val="25000"/>
                    </a:schemeClr>
                  </a:solidFill>
                  <a:latin typeface="Tw Cen MT" panose="020B0602020104020603" pitchFamily="34" charset="0"/>
                </a:rPr>
                <a:t>vmalloc.c</a:t>
              </a:r>
              <a:r>
                <a:rPr lang="zh-CN" altLang="en-US" dirty="0">
                  <a:solidFill>
                    <a:schemeClr val="tx1">
                      <a:lumMod val="75000"/>
                      <a:lumOff val="25000"/>
                    </a:schemeClr>
                  </a:solidFill>
                  <a:latin typeface="Tw Cen MT" panose="020B0602020104020603" pitchFamily="34" charset="0"/>
                </a:rPr>
                <a:t>（</a:t>
              </a:r>
              <a:r>
                <a:rPr lang="en-US" altLang="zh-CN" dirty="0">
                  <a:solidFill>
                    <a:schemeClr val="tx1">
                      <a:lumMod val="75000"/>
                      <a:lumOff val="25000"/>
                    </a:schemeClr>
                  </a:solidFill>
                  <a:latin typeface="Tw Cen MT" panose="020B0602020104020603" pitchFamily="34" charset="0"/>
                </a:rPr>
                <a:t>4000+</a:t>
              </a:r>
              <a:r>
                <a:rPr lang="zh-CN" altLang="en-US" dirty="0">
                  <a:solidFill>
                    <a:schemeClr val="tx1">
                      <a:lumMod val="75000"/>
                      <a:lumOff val="25000"/>
                    </a:schemeClr>
                  </a:solidFill>
                  <a:latin typeface="Tw Cen MT" panose="020B0602020104020603" pitchFamily="34" charset="0"/>
                </a:rPr>
                <a:t>）</a:t>
              </a:r>
              <a:endParaRPr lang="en-US" dirty="0">
                <a:solidFill>
                  <a:schemeClr val="tx1">
                    <a:lumMod val="75000"/>
                    <a:lumOff val="25000"/>
                  </a:schemeClr>
                </a:solidFill>
                <a:latin typeface="Tw Cen MT" panose="020B0602020104020603" pitchFamily="34" charset="0"/>
              </a:endParaRPr>
            </a:p>
          </p:txBody>
        </p:sp>
        <p:sp>
          <p:nvSpPr>
            <p:cNvPr id="131" name="TextBox 130"/>
            <p:cNvSpPr txBox="1"/>
            <p:nvPr/>
          </p:nvSpPr>
          <p:spPr>
            <a:xfrm>
              <a:off x="5175104" y="3778503"/>
              <a:ext cx="2877068" cy="461665"/>
            </a:xfrm>
            <a:prstGeom prst="rect">
              <a:avLst/>
            </a:prstGeom>
            <a:noFill/>
          </p:spPr>
          <p:txBody>
            <a:bodyPr wrap="square" rtlCol="0">
              <a:spAutoFit/>
            </a:bodyPr>
            <a:lstStyle/>
            <a:p>
              <a:r>
                <a:rPr lang="en-US" altLang="zh-CN" sz="1200" dirty="0">
                  <a:solidFill>
                    <a:schemeClr val="dk1"/>
                  </a:solidFill>
                  <a:latin typeface="微软雅黑" panose="020B0503020204020204" charset="-122"/>
                  <a:ea typeface="汉仪文黑-55简" panose="00020600040101010101" charset="-122"/>
                </a:rPr>
                <a:t>Linux</a:t>
              </a:r>
              <a:r>
                <a:rPr lang="zh-CN" altLang="en-US" sz="1200" dirty="0">
                  <a:solidFill>
                    <a:schemeClr val="dk1"/>
                  </a:solidFill>
                  <a:latin typeface="微软雅黑" panose="020B0503020204020204" charset="-122"/>
                  <a:ea typeface="汉仪文黑-55简" panose="00020600040101010101" charset="-122"/>
                </a:rPr>
                <a:t>内核中的</a:t>
              </a:r>
              <a:r>
                <a:rPr lang="en-US" altLang="zh-CN" sz="1200" dirty="0" err="1">
                  <a:solidFill>
                    <a:schemeClr val="dk1"/>
                  </a:solidFill>
                  <a:latin typeface="微软雅黑" panose="020B0503020204020204" charset="-122"/>
                  <a:ea typeface="汉仪文黑-55简" panose="00020600040101010101" charset="-122"/>
                </a:rPr>
                <a:t>vmalloc.c</a:t>
              </a:r>
              <a:r>
                <a:rPr lang="zh-CN" altLang="en-US" sz="1200" dirty="0">
                  <a:solidFill>
                    <a:schemeClr val="dk1"/>
                  </a:solidFill>
                  <a:latin typeface="微软雅黑" panose="020B0503020204020204" charset="-122"/>
                  <a:ea typeface="汉仪文黑-55简" panose="00020600040101010101" charset="-122"/>
                </a:rPr>
                <a:t>模块主要负责虚拟内存区域的分配和管理。</a:t>
              </a:r>
              <a:endParaRPr lang="zh-CN" altLang="en-US" sz="1200" dirty="0">
                <a:solidFill>
                  <a:schemeClr val="dk1"/>
                </a:solidFill>
                <a:latin typeface="微软雅黑" panose="020B0503020204020204" charset="-122"/>
                <a:ea typeface="汉仪文黑-55简" panose="00020600040101010101" charset="-122"/>
              </a:endParaRPr>
            </a:p>
          </p:txBody>
        </p:sp>
        <p:pic>
          <p:nvPicPr>
            <p:cNvPr id="132" name="Picture 1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28037" y="3678575"/>
              <a:ext cx="415236" cy="415236"/>
            </a:xfrm>
            <a:prstGeom prst="rect">
              <a:avLst/>
            </a:prstGeom>
          </p:spPr>
        </p:pic>
      </p:grpSp>
      <p:grpSp>
        <p:nvGrpSpPr>
          <p:cNvPr id="138" name="Group 137"/>
          <p:cNvGrpSpPr/>
          <p:nvPr/>
        </p:nvGrpSpPr>
        <p:grpSpPr>
          <a:xfrm>
            <a:off x="5130290" y="1717392"/>
            <a:ext cx="4686669" cy="929085"/>
            <a:chOff x="4504627" y="2142394"/>
            <a:chExt cx="4686669" cy="929085"/>
          </a:xfrm>
        </p:grpSpPr>
        <p:sp>
          <p:nvSpPr>
            <p:cNvPr id="139" name="Oval 138"/>
            <p:cNvSpPr/>
            <p:nvPr/>
          </p:nvSpPr>
          <p:spPr>
            <a:xfrm>
              <a:off x="4504627"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Box 139"/>
            <p:cNvSpPr txBox="1"/>
            <p:nvPr/>
          </p:nvSpPr>
          <p:spPr>
            <a:xfrm>
              <a:off x="5175104" y="2142394"/>
              <a:ext cx="4016192" cy="369332"/>
            </a:xfrm>
            <a:prstGeom prst="rect">
              <a:avLst/>
            </a:prstGeom>
            <a:noFill/>
          </p:spPr>
          <p:txBody>
            <a:bodyPr wrap="square" rtlCol="0">
              <a:spAutoFit/>
            </a:bodyPr>
            <a:lstStyle/>
            <a:p>
              <a:r>
                <a:rPr lang="en-US" altLang="zh-CN" dirty="0" err="1">
                  <a:solidFill>
                    <a:schemeClr val="tx1">
                      <a:lumMod val="75000"/>
                      <a:lumOff val="25000"/>
                    </a:schemeClr>
                  </a:solidFill>
                  <a:latin typeface="Tw Cen MT" panose="020B0602020104020603" pitchFamily="34" charset="0"/>
                </a:rPr>
                <a:t>core.c</a:t>
              </a:r>
              <a:r>
                <a:rPr lang="zh-CN" altLang="en-US" dirty="0">
                  <a:solidFill>
                    <a:schemeClr val="tx1">
                      <a:lumMod val="75000"/>
                      <a:lumOff val="25000"/>
                    </a:schemeClr>
                  </a:solidFill>
                  <a:latin typeface="Tw Cen MT" panose="020B0602020104020603" pitchFamily="34" charset="0"/>
                </a:rPr>
                <a:t>（</a:t>
              </a:r>
              <a:r>
                <a:rPr lang="en-US" altLang="zh-CN" dirty="0">
                  <a:solidFill>
                    <a:schemeClr val="tx1">
                      <a:lumMod val="75000"/>
                      <a:lumOff val="25000"/>
                    </a:schemeClr>
                  </a:solidFill>
                  <a:latin typeface="Tw Cen MT" panose="020B0602020104020603" pitchFamily="34" charset="0"/>
                </a:rPr>
                <a:t>12000+</a:t>
              </a:r>
              <a:r>
                <a:rPr lang="zh-CN" altLang="en-US" dirty="0">
                  <a:solidFill>
                    <a:schemeClr val="tx1">
                      <a:lumMod val="75000"/>
                      <a:lumOff val="25000"/>
                    </a:schemeClr>
                  </a:solidFill>
                  <a:latin typeface="Tw Cen MT" panose="020B0602020104020603" pitchFamily="34" charset="0"/>
                </a:rPr>
                <a:t>）</a:t>
              </a:r>
              <a:endParaRPr lang="en-US" altLang="zh-CN" dirty="0">
                <a:solidFill>
                  <a:schemeClr val="tx1">
                    <a:lumMod val="75000"/>
                    <a:lumOff val="25000"/>
                  </a:schemeClr>
                </a:solidFill>
                <a:latin typeface="Tw Cen MT" panose="020B0602020104020603" pitchFamily="34" charset="0"/>
              </a:endParaRPr>
            </a:p>
          </p:txBody>
        </p:sp>
        <p:sp>
          <p:nvSpPr>
            <p:cNvPr id="141" name="TextBox 140"/>
            <p:cNvSpPr txBox="1"/>
            <p:nvPr/>
          </p:nvSpPr>
          <p:spPr>
            <a:xfrm>
              <a:off x="5175104" y="2425148"/>
              <a:ext cx="2526748" cy="646331"/>
            </a:xfrm>
            <a:prstGeom prst="rect">
              <a:avLst/>
            </a:prstGeom>
            <a:noFill/>
          </p:spPr>
          <p:txBody>
            <a:bodyPr wrap="square" rtlCol="0">
              <a:spAutoFit/>
            </a:bodyPr>
            <a:lstStyle/>
            <a:p>
              <a:r>
                <a:rPr lang="en-US" altLang="zh-CN" sz="1200" dirty="0" err="1">
                  <a:solidFill>
                    <a:schemeClr val="dk1"/>
                  </a:solidFill>
                  <a:latin typeface="微软雅黑" panose="020B0503020204020204" charset="-122"/>
                  <a:ea typeface="汉仪文黑-55简" panose="00020600040101010101" charset="-122"/>
                </a:rPr>
                <a:t>core.c</a:t>
              </a:r>
              <a:r>
                <a:rPr lang="zh-CN" altLang="en-US" sz="1200" dirty="0">
                  <a:solidFill>
                    <a:schemeClr val="dk1"/>
                  </a:solidFill>
                  <a:latin typeface="微软雅黑" panose="020B0503020204020204" charset="-122"/>
                  <a:ea typeface="汉仪文黑-55简" panose="00020600040101010101" charset="-122"/>
                </a:rPr>
                <a:t>模块是进程调度器的核心部分</a:t>
              </a:r>
              <a:r>
                <a:rPr lang="en-US" altLang="zh-CN" sz="1200" dirty="0">
                  <a:solidFill>
                    <a:schemeClr val="dk1"/>
                  </a:solidFill>
                  <a:latin typeface="微软雅黑" panose="020B0503020204020204" charset="-122"/>
                  <a:ea typeface="汉仪文黑-55简" panose="00020600040101010101" charset="-122"/>
                </a:rPr>
                <a:t>,</a:t>
              </a:r>
              <a:r>
                <a:rPr lang="zh-CN" altLang="en-US" sz="1200" dirty="0">
                  <a:solidFill>
                    <a:schemeClr val="dk1"/>
                  </a:solidFill>
                  <a:latin typeface="微软雅黑" panose="020B0503020204020204" charset="-122"/>
                  <a:ea typeface="汉仪文黑-55简" panose="00020600040101010101" charset="-122"/>
                </a:rPr>
                <a:t>负责管理进程的调度和上下文切换。</a:t>
              </a:r>
              <a:endParaRPr lang="zh-CN" altLang="en-US" sz="1200" dirty="0">
                <a:solidFill>
                  <a:schemeClr val="dk1"/>
                </a:solidFill>
                <a:latin typeface="微软雅黑" panose="020B0503020204020204" charset="-122"/>
                <a:ea typeface="汉仪文黑-55简" panose="00020600040101010101" charset="-122"/>
              </a:endParaRPr>
            </a:p>
          </p:txBody>
        </p:sp>
        <p:pic>
          <p:nvPicPr>
            <p:cNvPr id="142" name="Picture 1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67162" y="2447925"/>
              <a:ext cx="320494" cy="320494"/>
            </a:xfrm>
            <a:prstGeom prst="rect">
              <a:avLst/>
            </a:prstGeom>
          </p:spPr>
        </p:pic>
      </p:grpSp>
      <p:sp>
        <p:nvSpPr>
          <p:cNvPr id="3" name="TextBox 56"/>
          <p:cNvSpPr txBox="1"/>
          <p:nvPr/>
        </p:nvSpPr>
        <p:spPr>
          <a:xfrm>
            <a:off x="1794697" y="665762"/>
            <a:ext cx="7278915" cy="584775"/>
          </a:xfrm>
          <a:prstGeom prst="rect">
            <a:avLst/>
          </a:prstGeom>
          <a:noFill/>
        </p:spPr>
        <p:txBody>
          <a:bodyPr wrap="square" rtlCol="0">
            <a:spAutoFit/>
          </a:bodyPr>
          <a:lstStyle/>
          <a:p>
            <a:pPr algn="ctr"/>
            <a:r>
              <a:rPr lang="zh-CN" altLang="en-US" sz="3200" dirty="0">
                <a:solidFill>
                  <a:srgbClr val="52CBBE"/>
                </a:solidFill>
                <a:latin typeface="方正粗黑宋简体" panose="02000000000000000000" pitchFamily="2" charset="-122"/>
                <a:ea typeface="方正粗黑宋简体" panose="02000000000000000000" pitchFamily="2" charset="-122"/>
              </a:rPr>
              <a:t>第二部分</a:t>
            </a:r>
            <a:r>
              <a:rPr lang="en-US" altLang="zh-CN" sz="3200" dirty="0">
                <a:solidFill>
                  <a:srgbClr val="52CBBE"/>
                </a:solidFill>
                <a:latin typeface="方正粗黑宋简体" panose="02000000000000000000" pitchFamily="2" charset="-122"/>
                <a:ea typeface="方正粗黑宋简体" panose="02000000000000000000" pitchFamily="2" charset="-122"/>
              </a:rPr>
              <a:t>——</a:t>
            </a:r>
            <a:r>
              <a:rPr lang="zh-CN" altLang="en-US" sz="3200" dirty="0">
                <a:solidFill>
                  <a:srgbClr val="52CBBE"/>
                </a:solidFill>
                <a:latin typeface="方正粗黑宋简体" panose="02000000000000000000" pitchFamily="2" charset="-122"/>
                <a:ea typeface="方正粗黑宋简体" panose="02000000000000000000" pitchFamily="2" charset="-122"/>
              </a:rPr>
              <a:t>模块筛选</a:t>
            </a:r>
            <a:endParaRPr lang="en-US" sz="3200" dirty="0">
              <a:solidFill>
                <a:srgbClr val="52CBBE"/>
              </a:solidFill>
              <a:latin typeface="方正粗黑宋简体" panose="02000000000000000000" pitchFamily="2" charset="-122"/>
              <a:ea typeface="方正粗黑宋简体" panose="02000000000000000000" pitchFamily="2" charset="-122"/>
            </a:endParaRPr>
          </a:p>
        </p:txBody>
      </p:sp>
      <p:grpSp>
        <p:nvGrpSpPr>
          <p:cNvPr id="13" name="Group 122"/>
          <p:cNvGrpSpPr/>
          <p:nvPr/>
        </p:nvGrpSpPr>
        <p:grpSpPr>
          <a:xfrm>
            <a:off x="1390386" y="4371408"/>
            <a:ext cx="3197225" cy="809735"/>
            <a:chOff x="764723" y="4796410"/>
            <a:chExt cx="3197225" cy="809735"/>
          </a:xfrm>
        </p:grpSpPr>
        <p:sp>
          <p:nvSpPr>
            <p:cNvPr id="14" name="Oval 123"/>
            <p:cNvSpPr/>
            <p:nvPr/>
          </p:nvSpPr>
          <p:spPr>
            <a:xfrm>
              <a:off x="764723"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24"/>
            <p:cNvSpPr txBox="1"/>
            <p:nvPr/>
          </p:nvSpPr>
          <p:spPr>
            <a:xfrm>
              <a:off x="1435199" y="4796410"/>
              <a:ext cx="2145972" cy="369332"/>
            </a:xfrm>
            <a:prstGeom prst="rect">
              <a:avLst/>
            </a:prstGeom>
            <a:noFill/>
          </p:spPr>
          <p:txBody>
            <a:bodyPr wrap="square" rtlCol="0">
              <a:spAutoFit/>
            </a:bodyPr>
            <a:lstStyle/>
            <a:p>
              <a:r>
                <a:rPr lang="en-US" altLang="zh-CN" dirty="0" err="1">
                  <a:solidFill>
                    <a:schemeClr val="dk1"/>
                  </a:solidFill>
                  <a:latin typeface="+mn-ea"/>
                  <a:cs typeface="微软雅黑" panose="020B0503020204020204" charset="-122"/>
                  <a:sym typeface="+mn-ea"/>
                </a:rPr>
                <a:t>fork.c</a:t>
              </a:r>
              <a:r>
                <a:rPr lang="zh-CN" altLang="en-US" dirty="0">
                  <a:solidFill>
                    <a:schemeClr val="dk1"/>
                  </a:solidFill>
                  <a:latin typeface="+mn-ea"/>
                  <a:cs typeface="微软雅黑" panose="020B0503020204020204" charset="-122"/>
                  <a:sym typeface="+mn-ea"/>
                </a:rPr>
                <a:t>（</a:t>
              </a:r>
              <a:r>
                <a:rPr lang="en-US" altLang="zh-CN" dirty="0">
                  <a:solidFill>
                    <a:schemeClr val="dk1"/>
                  </a:solidFill>
                  <a:latin typeface="+mn-ea"/>
                  <a:cs typeface="微软雅黑" panose="020B0503020204020204" charset="-122"/>
                  <a:sym typeface="+mn-ea"/>
                </a:rPr>
                <a:t>3500+</a:t>
              </a:r>
              <a:r>
                <a:rPr lang="zh-CN" altLang="en-US" dirty="0">
                  <a:solidFill>
                    <a:schemeClr val="dk1"/>
                  </a:solidFill>
                  <a:latin typeface="+mn-ea"/>
                  <a:cs typeface="微软雅黑" panose="020B0503020204020204" charset="-122"/>
                  <a:sym typeface="+mn-ea"/>
                </a:rPr>
                <a:t>）</a:t>
              </a:r>
              <a:endParaRPr lang="en-US" dirty="0">
                <a:solidFill>
                  <a:schemeClr val="tx1">
                    <a:lumMod val="75000"/>
                    <a:lumOff val="25000"/>
                  </a:schemeClr>
                </a:solidFill>
                <a:latin typeface="+mn-ea"/>
              </a:endParaRPr>
            </a:p>
          </p:txBody>
        </p:sp>
        <p:sp>
          <p:nvSpPr>
            <p:cNvPr id="16" name="TextBox 125"/>
            <p:cNvSpPr txBox="1"/>
            <p:nvPr/>
          </p:nvSpPr>
          <p:spPr>
            <a:xfrm>
              <a:off x="1435200" y="5144480"/>
              <a:ext cx="2526748" cy="461665"/>
            </a:xfrm>
            <a:prstGeom prst="rect">
              <a:avLst/>
            </a:prstGeom>
            <a:noFill/>
          </p:spPr>
          <p:txBody>
            <a:bodyPr wrap="square" rtlCol="0">
              <a:spAutoFit/>
            </a:bodyPr>
            <a:lstStyle/>
            <a:p>
              <a:r>
                <a:rPr lang="en-US" altLang="zh-CN" sz="1200" dirty="0">
                  <a:solidFill>
                    <a:schemeClr val="dk1"/>
                  </a:solidFill>
                  <a:latin typeface="微软雅黑" panose="020B0503020204020204" charset="-122"/>
                  <a:ea typeface="汉仪文黑-55简" panose="00020600040101010101" charset="-122"/>
                  <a:cs typeface="微软雅黑" panose="020B0503020204020204" charset="-122"/>
                  <a:sym typeface="+mn-ea"/>
                </a:rPr>
                <a:t>Linux</a:t>
              </a:r>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内核中的</a:t>
              </a:r>
              <a:r>
                <a:rPr lang="en-US" altLang="zh-CN" sz="1200" dirty="0" err="1">
                  <a:solidFill>
                    <a:schemeClr val="dk1"/>
                  </a:solidFill>
                  <a:latin typeface="微软雅黑" panose="020B0503020204020204" charset="-122"/>
                  <a:ea typeface="汉仪文黑-55简" panose="00020600040101010101" charset="-122"/>
                  <a:cs typeface="微软雅黑" panose="020B0503020204020204" charset="-122"/>
                  <a:sym typeface="+mn-ea"/>
                </a:rPr>
                <a:t>fork.c</a:t>
              </a:r>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模块是负责进程创建</a:t>
              </a:r>
              <a:r>
                <a:rPr lang="en-US" altLang="zh-CN" sz="1200" dirty="0">
                  <a:solidFill>
                    <a:schemeClr val="dk1"/>
                  </a:solidFill>
                  <a:latin typeface="微软雅黑" panose="020B0503020204020204" charset="-122"/>
                  <a:ea typeface="汉仪文黑-55简" panose="00020600040101010101" charset="-122"/>
                  <a:cs typeface="微软雅黑" panose="020B0503020204020204" charset="-122"/>
                  <a:sym typeface="+mn-ea"/>
                </a:rPr>
                <a:t>(fork</a:t>
              </a:r>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系统调用</a:t>
              </a:r>
              <a:r>
                <a:rPr lang="en-US" altLang="zh-CN" sz="1200" dirty="0">
                  <a:solidFill>
                    <a:schemeClr val="dk1"/>
                  </a:solidFill>
                  <a:latin typeface="微软雅黑" panose="020B0503020204020204" charset="-122"/>
                  <a:ea typeface="汉仪文黑-55简" panose="00020600040101010101" charset="-122"/>
                  <a:cs typeface="微软雅黑" panose="020B0503020204020204" charset="-122"/>
                  <a:sym typeface="+mn-ea"/>
                </a:rPr>
                <a:t>)</a:t>
              </a:r>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的核心模块。</a:t>
              </a:r>
              <a:endParaRPr lang="en-US" altLang="zh-CN" sz="1200" dirty="0">
                <a:solidFill>
                  <a:schemeClr val="dk1"/>
                </a:solidFill>
                <a:latin typeface="微软雅黑" panose="020B0503020204020204" charset="-122"/>
                <a:ea typeface="汉仪文黑-55简" panose="00020600040101010101" charset="-122"/>
                <a:cs typeface="微软雅黑" panose="020B0503020204020204" charset="-122"/>
              </a:endParaRPr>
            </a:p>
          </p:txBody>
        </p:sp>
        <p:pic>
          <p:nvPicPr>
            <p:cNvPr id="17" name="Picture 1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6553" y="4977083"/>
              <a:ext cx="398396" cy="398396"/>
            </a:xfrm>
            <a:prstGeom prst="rect">
              <a:avLst/>
            </a:prstGeom>
          </p:spPr>
        </p:pic>
      </p:grpSp>
      <p:grpSp>
        <p:nvGrpSpPr>
          <p:cNvPr id="18" name="Group 132"/>
          <p:cNvGrpSpPr/>
          <p:nvPr/>
        </p:nvGrpSpPr>
        <p:grpSpPr>
          <a:xfrm>
            <a:off x="5130290" y="4273434"/>
            <a:ext cx="3197225" cy="1113751"/>
            <a:chOff x="4504627" y="4698436"/>
            <a:chExt cx="3197225" cy="1113751"/>
          </a:xfrm>
        </p:grpSpPr>
        <p:sp>
          <p:nvSpPr>
            <p:cNvPr id="19" name="Oval 133"/>
            <p:cNvSpPr/>
            <p:nvPr/>
          </p:nvSpPr>
          <p:spPr>
            <a:xfrm>
              <a:off x="4504627"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34"/>
            <p:cNvSpPr txBox="1"/>
            <p:nvPr/>
          </p:nvSpPr>
          <p:spPr>
            <a:xfrm>
              <a:off x="5175103" y="4698436"/>
              <a:ext cx="2145971" cy="369332"/>
            </a:xfrm>
            <a:prstGeom prst="rect">
              <a:avLst/>
            </a:prstGeom>
            <a:noFill/>
          </p:spPr>
          <p:txBody>
            <a:bodyPr wrap="square" rtlCol="0">
              <a:spAutoFit/>
            </a:bodyPr>
            <a:lstStyle/>
            <a:p>
              <a:r>
                <a:rPr lang="zh-CN" altLang="en-US" dirty="0">
                  <a:solidFill>
                    <a:schemeClr val="dk1"/>
                  </a:solidFill>
                  <a:latin typeface="+mn-ea"/>
                  <a:cs typeface="微软雅黑" panose="020B0503020204020204" charset="-122"/>
                  <a:sym typeface="+mn-ea"/>
                </a:rPr>
                <a:t>其余模块</a:t>
              </a:r>
              <a:endParaRPr lang="en-US" altLang="zh-CN" dirty="0">
                <a:solidFill>
                  <a:schemeClr val="tx1">
                    <a:lumMod val="75000"/>
                    <a:lumOff val="25000"/>
                  </a:schemeClr>
                </a:solidFill>
                <a:latin typeface="+mn-ea"/>
              </a:endParaRPr>
            </a:p>
          </p:txBody>
        </p:sp>
        <p:sp>
          <p:nvSpPr>
            <p:cNvPr id="21" name="TextBox 135"/>
            <p:cNvSpPr txBox="1"/>
            <p:nvPr/>
          </p:nvSpPr>
          <p:spPr>
            <a:xfrm>
              <a:off x="5175104" y="4981190"/>
              <a:ext cx="2526748" cy="830997"/>
            </a:xfrm>
            <a:prstGeom prst="rect">
              <a:avLst/>
            </a:prstGeom>
            <a:noFill/>
          </p:spPr>
          <p:txBody>
            <a:bodyPr wrap="square" rtlCol="0">
              <a:spAutoFit/>
            </a:bodyPr>
            <a:lstStyle/>
            <a:p>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小型设备驱动模块</a:t>
              </a:r>
              <a:endParaRPr lang="en-US" altLang="zh-CN" sz="1200" dirty="0">
                <a:solidFill>
                  <a:schemeClr val="dk1"/>
                </a:solidFill>
                <a:latin typeface="微软雅黑" panose="020B0503020204020204" charset="-122"/>
                <a:ea typeface="汉仪文黑-55简" panose="00020600040101010101" charset="-122"/>
                <a:cs typeface="微软雅黑" panose="020B0503020204020204" charset="-122"/>
                <a:sym typeface="+mn-ea"/>
              </a:endParaRPr>
            </a:p>
            <a:p>
              <a:r>
                <a:rPr lang="zh-CN" altLang="en-US" sz="1200" dirty="0"/>
                <a:t>网络协议辅助模块</a:t>
              </a:r>
              <a:endParaRPr lang="en-US" altLang="zh-CN" sz="1200" dirty="0"/>
            </a:p>
            <a:p>
              <a:r>
                <a:rPr lang="zh-CN" altLang="en-US" sz="1200" dirty="0"/>
                <a:t>文件系统的特定辅助工具模块</a:t>
              </a:r>
              <a:endParaRPr lang="en-US" altLang="zh-CN" sz="1200" dirty="0"/>
            </a:p>
            <a:p>
              <a:r>
                <a:rPr lang="en-US" altLang="zh-CN" sz="1200" dirty="0"/>
                <a:t>lib</a:t>
              </a:r>
              <a:r>
                <a:rPr lang="zh-CN" altLang="en-US" sz="1200" dirty="0"/>
                <a:t>中的</a:t>
              </a:r>
              <a:r>
                <a:rPr lang="en-US" altLang="zh-CN" sz="1200" dirty="0" err="1"/>
                <a:t>list_sort.c</a:t>
              </a:r>
              <a:r>
                <a:rPr lang="zh-CN" altLang="en-US" sz="1200" dirty="0"/>
                <a:t>模块</a:t>
              </a:r>
              <a:endParaRPr lang="zh-CN" altLang="en-US" sz="1200" dirty="0"/>
            </a:p>
          </p:txBody>
        </p:sp>
        <p:pic>
          <p:nvPicPr>
            <p:cNvPr id="22" name="Picture 1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67162" y="4967369"/>
              <a:ext cx="336986" cy="336986"/>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113"/>
                                        </p:tgtEl>
                                        <p:attrNameLst>
                                          <p:attrName>style.visibility</p:attrName>
                                        </p:attrNameLst>
                                      </p:cBhvr>
                                      <p:to>
                                        <p:strVal val="visible"/>
                                      </p:to>
                                    </p:set>
                                    <p:anim calcmode="lin" valueType="num">
                                      <p:cBhvr>
                                        <p:cTn id="14" dur="500" fill="hold"/>
                                        <p:tgtEl>
                                          <p:spTgt spid="113"/>
                                        </p:tgtEl>
                                        <p:attrNameLst>
                                          <p:attrName>ppt_w</p:attrName>
                                        </p:attrNameLst>
                                      </p:cBhvr>
                                      <p:tavLst>
                                        <p:tav tm="0">
                                          <p:val>
                                            <p:fltVal val="0"/>
                                          </p:val>
                                        </p:tav>
                                        <p:tav tm="100000">
                                          <p:val>
                                            <p:strVal val="#ppt_w"/>
                                          </p:val>
                                        </p:tav>
                                      </p:tavLst>
                                    </p:anim>
                                    <p:anim calcmode="lin" valueType="num">
                                      <p:cBhvr>
                                        <p:cTn id="15" dur="500" fill="hold"/>
                                        <p:tgtEl>
                                          <p:spTgt spid="113"/>
                                        </p:tgtEl>
                                        <p:attrNameLst>
                                          <p:attrName>ppt_h</p:attrName>
                                        </p:attrNameLst>
                                      </p:cBhvr>
                                      <p:tavLst>
                                        <p:tav tm="0">
                                          <p:val>
                                            <p:fltVal val="0"/>
                                          </p:val>
                                        </p:tav>
                                        <p:tav tm="100000">
                                          <p:val>
                                            <p:strVal val="#ppt_h"/>
                                          </p:val>
                                        </p:tav>
                                      </p:tavLst>
                                    </p:anim>
                                    <p:anim calcmode="lin" valueType="num">
                                      <p:cBhvr>
                                        <p:cTn id="16" dur="500" fill="hold"/>
                                        <p:tgtEl>
                                          <p:spTgt spid="113"/>
                                        </p:tgtEl>
                                        <p:attrNameLst>
                                          <p:attrName>style.rotation</p:attrName>
                                        </p:attrNameLst>
                                      </p:cBhvr>
                                      <p:tavLst>
                                        <p:tav tm="0">
                                          <p:val>
                                            <p:fltVal val="90"/>
                                          </p:val>
                                        </p:tav>
                                        <p:tav tm="100000">
                                          <p:val>
                                            <p:fltVal val="0"/>
                                          </p:val>
                                        </p:tav>
                                      </p:tavLst>
                                    </p:anim>
                                    <p:animEffect transition="in" filter="fade">
                                      <p:cBhvr>
                                        <p:cTn id="17" dur="500"/>
                                        <p:tgtEl>
                                          <p:spTgt spid="113"/>
                                        </p:tgtEl>
                                      </p:cBhvr>
                                    </p:animEffect>
                                  </p:childTnLst>
                                </p:cTn>
                              </p:par>
                            </p:childTnLst>
                          </p:cTn>
                        </p:par>
                        <p:par>
                          <p:cTn id="18" fill="hold">
                            <p:stCondLst>
                              <p:cond delay="1500"/>
                            </p:stCondLst>
                            <p:childTnLst>
                              <p:par>
                                <p:cTn id="19" presetID="31" presetClass="entr" presetSubtype="0" fill="hold" nodeType="afterEffect">
                                  <p:stCondLst>
                                    <p:cond delay="0"/>
                                  </p:stCondLst>
                                  <p:childTnLst>
                                    <p:set>
                                      <p:cBhvr>
                                        <p:cTn id="20" dur="1" fill="hold">
                                          <p:stCondLst>
                                            <p:cond delay="0"/>
                                          </p:stCondLst>
                                        </p:cTn>
                                        <p:tgtEl>
                                          <p:spTgt spid="118"/>
                                        </p:tgtEl>
                                        <p:attrNameLst>
                                          <p:attrName>style.visibility</p:attrName>
                                        </p:attrNameLst>
                                      </p:cBhvr>
                                      <p:to>
                                        <p:strVal val="visible"/>
                                      </p:to>
                                    </p:set>
                                    <p:anim calcmode="lin" valueType="num">
                                      <p:cBhvr>
                                        <p:cTn id="21" dur="500" fill="hold"/>
                                        <p:tgtEl>
                                          <p:spTgt spid="118"/>
                                        </p:tgtEl>
                                        <p:attrNameLst>
                                          <p:attrName>ppt_w</p:attrName>
                                        </p:attrNameLst>
                                      </p:cBhvr>
                                      <p:tavLst>
                                        <p:tav tm="0">
                                          <p:val>
                                            <p:fltVal val="0"/>
                                          </p:val>
                                        </p:tav>
                                        <p:tav tm="100000">
                                          <p:val>
                                            <p:strVal val="#ppt_w"/>
                                          </p:val>
                                        </p:tav>
                                      </p:tavLst>
                                    </p:anim>
                                    <p:anim calcmode="lin" valueType="num">
                                      <p:cBhvr>
                                        <p:cTn id="22" dur="500" fill="hold"/>
                                        <p:tgtEl>
                                          <p:spTgt spid="118"/>
                                        </p:tgtEl>
                                        <p:attrNameLst>
                                          <p:attrName>ppt_h</p:attrName>
                                        </p:attrNameLst>
                                      </p:cBhvr>
                                      <p:tavLst>
                                        <p:tav tm="0">
                                          <p:val>
                                            <p:fltVal val="0"/>
                                          </p:val>
                                        </p:tav>
                                        <p:tav tm="100000">
                                          <p:val>
                                            <p:strVal val="#ppt_h"/>
                                          </p:val>
                                        </p:tav>
                                      </p:tavLst>
                                    </p:anim>
                                    <p:anim calcmode="lin" valueType="num">
                                      <p:cBhvr>
                                        <p:cTn id="23" dur="500" fill="hold"/>
                                        <p:tgtEl>
                                          <p:spTgt spid="118"/>
                                        </p:tgtEl>
                                        <p:attrNameLst>
                                          <p:attrName>style.rotation</p:attrName>
                                        </p:attrNameLst>
                                      </p:cBhvr>
                                      <p:tavLst>
                                        <p:tav tm="0">
                                          <p:val>
                                            <p:fltVal val="90"/>
                                          </p:val>
                                        </p:tav>
                                        <p:tav tm="100000">
                                          <p:val>
                                            <p:fltVal val="0"/>
                                          </p:val>
                                        </p:tav>
                                      </p:tavLst>
                                    </p:anim>
                                    <p:animEffect transition="in" filter="fade">
                                      <p:cBhvr>
                                        <p:cTn id="24" dur="500"/>
                                        <p:tgtEl>
                                          <p:spTgt spid="118"/>
                                        </p:tgtEl>
                                      </p:cBhvr>
                                    </p:animEffect>
                                  </p:childTnLst>
                                </p:cTn>
                              </p:par>
                            </p:childTnLst>
                          </p:cTn>
                        </p:par>
                        <p:par>
                          <p:cTn id="25" fill="hold">
                            <p:stCondLst>
                              <p:cond delay="2000"/>
                            </p:stCondLst>
                            <p:childTnLst>
                              <p:par>
                                <p:cTn id="26" presetID="31" presetClass="entr" presetSubtype="0"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 calcmode="lin" valueType="num">
                                      <p:cBhvr>
                                        <p:cTn id="30" dur="500" fill="hold"/>
                                        <p:tgtEl>
                                          <p:spTgt spid="13"/>
                                        </p:tgtEl>
                                        <p:attrNameLst>
                                          <p:attrName>style.rotation</p:attrName>
                                        </p:attrNameLst>
                                      </p:cBhvr>
                                      <p:tavLst>
                                        <p:tav tm="0">
                                          <p:val>
                                            <p:fltVal val="90"/>
                                          </p:val>
                                        </p:tav>
                                        <p:tav tm="100000">
                                          <p:val>
                                            <p:fltVal val="0"/>
                                          </p:val>
                                        </p:tav>
                                      </p:tavLst>
                                    </p:anim>
                                    <p:animEffect transition="in" filter="fade">
                                      <p:cBhvr>
                                        <p:cTn id="31" dur="500"/>
                                        <p:tgtEl>
                                          <p:spTgt spid="13"/>
                                        </p:tgtEl>
                                      </p:cBhvr>
                                    </p:animEffect>
                                  </p:childTnLst>
                                </p:cTn>
                              </p:par>
                            </p:childTnLst>
                          </p:cTn>
                        </p:par>
                        <p:par>
                          <p:cTn id="32" fill="hold">
                            <p:stCondLst>
                              <p:cond delay="2500"/>
                            </p:stCondLst>
                            <p:childTnLst>
                              <p:par>
                                <p:cTn id="33" presetID="31" presetClass="entr" presetSubtype="0" fill="hold" nodeType="afterEffect">
                                  <p:stCondLst>
                                    <p:cond delay="0"/>
                                  </p:stCondLst>
                                  <p:childTnLst>
                                    <p:set>
                                      <p:cBhvr>
                                        <p:cTn id="34" dur="1" fill="hold">
                                          <p:stCondLst>
                                            <p:cond delay="0"/>
                                          </p:stCondLst>
                                        </p:cTn>
                                        <p:tgtEl>
                                          <p:spTgt spid="138"/>
                                        </p:tgtEl>
                                        <p:attrNameLst>
                                          <p:attrName>style.visibility</p:attrName>
                                        </p:attrNameLst>
                                      </p:cBhvr>
                                      <p:to>
                                        <p:strVal val="visible"/>
                                      </p:to>
                                    </p:set>
                                    <p:anim calcmode="lin" valueType="num">
                                      <p:cBhvr>
                                        <p:cTn id="35" dur="500" fill="hold"/>
                                        <p:tgtEl>
                                          <p:spTgt spid="138"/>
                                        </p:tgtEl>
                                        <p:attrNameLst>
                                          <p:attrName>ppt_w</p:attrName>
                                        </p:attrNameLst>
                                      </p:cBhvr>
                                      <p:tavLst>
                                        <p:tav tm="0">
                                          <p:val>
                                            <p:fltVal val="0"/>
                                          </p:val>
                                        </p:tav>
                                        <p:tav tm="100000">
                                          <p:val>
                                            <p:strVal val="#ppt_w"/>
                                          </p:val>
                                        </p:tav>
                                      </p:tavLst>
                                    </p:anim>
                                    <p:anim calcmode="lin" valueType="num">
                                      <p:cBhvr>
                                        <p:cTn id="36" dur="500" fill="hold"/>
                                        <p:tgtEl>
                                          <p:spTgt spid="138"/>
                                        </p:tgtEl>
                                        <p:attrNameLst>
                                          <p:attrName>ppt_h</p:attrName>
                                        </p:attrNameLst>
                                      </p:cBhvr>
                                      <p:tavLst>
                                        <p:tav tm="0">
                                          <p:val>
                                            <p:fltVal val="0"/>
                                          </p:val>
                                        </p:tav>
                                        <p:tav tm="100000">
                                          <p:val>
                                            <p:strVal val="#ppt_h"/>
                                          </p:val>
                                        </p:tav>
                                      </p:tavLst>
                                    </p:anim>
                                    <p:anim calcmode="lin" valueType="num">
                                      <p:cBhvr>
                                        <p:cTn id="37" dur="500" fill="hold"/>
                                        <p:tgtEl>
                                          <p:spTgt spid="138"/>
                                        </p:tgtEl>
                                        <p:attrNameLst>
                                          <p:attrName>style.rotation</p:attrName>
                                        </p:attrNameLst>
                                      </p:cBhvr>
                                      <p:tavLst>
                                        <p:tav tm="0">
                                          <p:val>
                                            <p:fltVal val="90"/>
                                          </p:val>
                                        </p:tav>
                                        <p:tav tm="100000">
                                          <p:val>
                                            <p:fltVal val="0"/>
                                          </p:val>
                                        </p:tav>
                                      </p:tavLst>
                                    </p:anim>
                                    <p:animEffect transition="in" filter="fade">
                                      <p:cBhvr>
                                        <p:cTn id="38" dur="500"/>
                                        <p:tgtEl>
                                          <p:spTgt spid="138"/>
                                        </p:tgtEl>
                                      </p:cBhvr>
                                    </p:animEffect>
                                  </p:childTnLst>
                                </p:cTn>
                              </p:par>
                            </p:childTnLst>
                          </p:cTn>
                        </p:par>
                        <p:par>
                          <p:cTn id="39" fill="hold">
                            <p:stCondLst>
                              <p:cond delay="3000"/>
                            </p:stCondLst>
                            <p:childTnLst>
                              <p:par>
                                <p:cTn id="40" presetID="31" presetClass="entr" presetSubtype="0" fill="hold" nodeType="afterEffect">
                                  <p:stCondLst>
                                    <p:cond delay="0"/>
                                  </p:stCondLst>
                                  <p:childTnLst>
                                    <p:set>
                                      <p:cBhvr>
                                        <p:cTn id="41" dur="1" fill="hold">
                                          <p:stCondLst>
                                            <p:cond delay="0"/>
                                          </p:stCondLst>
                                        </p:cTn>
                                        <p:tgtEl>
                                          <p:spTgt spid="128"/>
                                        </p:tgtEl>
                                        <p:attrNameLst>
                                          <p:attrName>style.visibility</p:attrName>
                                        </p:attrNameLst>
                                      </p:cBhvr>
                                      <p:to>
                                        <p:strVal val="visible"/>
                                      </p:to>
                                    </p:set>
                                    <p:anim calcmode="lin" valueType="num">
                                      <p:cBhvr>
                                        <p:cTn id="42" dur="500" fill="hold"/>
                                        <p:tgtEl>
                                          <p:spTgt spid="128"/>
                                        </p:tgtEl>
                                        <p:attrNameLst>
                                          <p:attrName>ppt_w</p:attrName>
                                        </p:attrNameLst>
                                      </p:cBhvr>
                                      <p:tavLst>
                                        <p:tav tm="0">
                                          <p:val>
                                            <p:fltVal val="0"/>
                                          </p:val>
                                        </p:tav>
                                        <p:tav tm="100000">
                                          <p:val>
                                            <p:strVal val="#ppt_w"/>
                                          </p:val>
                                        </p:tav>
                                      </p:tavLst>
                                    </p:anim>
                                    <p:anim calcmode="lin" valueType="num">
                                      <p:cBhvr>
                                        <p:cTn id="43" dur="500" fill="hold"/>
                                        <p:tgtEl>
                                          <p:spTgt spid="128"/>
                                        </p:tgtEl>
                                        <p:attrNameLst>
                                          <p:attrName>ppt_h</p:attrName>
                                        </p:attrNameLst>
                                      </p:cBhvr>
                                      <p:tavLst>
                                        <p:tav tm="0">
                                          <p:val>
                                            <p:fltVal val="0"/>
                                          </p:val>
                                        </p:tav>
                                        <p:tav tm="100000">
                                          <p:val>
                                            <p:strVal val="#ppt_h"/>
                                          </p:val>
                                        </p:tav>
                                      </p:tavLst>
                                    </p:anim>
                                    <p:anim calcmode="lin" valueType="num">
                                      <p:cBhvr>
                                        <p:cTn id="44" dur="500" fill="hold"/>
                                        <p:tgtEl>
                                          <p:spTgt spid="128"/>
                                        </p:tgtEl>
                                        <p:attrNameLst>
                                          <p:attrName>style.rotation</p:attrName>
                                        </p:attrNameLst>
                                      </p:cBhvr>
                                      <p:tavLst>
                                        <p:tav tm="0">
                                          <p:val>
                                            <p:fltVal val="90"/>
                                          </p:val>
                                        </p:tav>
                                        <p:tav tm="100000">
                                          <p:val>
                                            <p:fltVal val="0"/>
                                          </p:val>
                                        </p:tav>
                                      </p:tavLst>
                                    </p:anim>
                                    <p:animEffect transition="in" filter="fade">
                                      <p:cBhvr>
                                        <p:cTn id="45" dur="500"/>
                                        <p:tgtEl>
                                          <p:spTgt spid="128"/>
                                        </p:tgtEl>
                                      </p:cBhvr>
                                    </p:animEffect>
                                  </p:childTnLst>
                                </p:cTn>
                              </p:par>
                            </p:childTnLst>
                          </p:cTn>
                        </p:par>
                        <p:par>
                          <p:cTn id="46" fill="hold">
                            <p:stCondLst>
                              <p:cond delay="3500"/>
                            </p:stCondLst>
                            <p:childTnLst>
                              <p:par>
                                <p:cTn id="47" presetID="31" presetClass="entr" presetSubtype="0" fill="hold" nodeType="after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p:cTn id="49" dur="500" fill="hold"/>
                                        <p:tgtEl>
                                          <p:spTgt spid="18"/>
                                        </p:tgtEl>
                                        <p:attrNameLst>
                                          <p:attrName>ppt_w</p:attrName>
                                        </p:attrNameLst>
                                      </p:cBhvr>
                                      <p:tavLst>
                                        <p:tav tm="0">
                                          <p:val>
                                            <p:fltVal val="0"/>
                                          </p:val>
                                        </p:tav>
                                        <p:tav tm="100000">
                                          <p:val>
                                            <p:strVal val="#ppt_w"/>
                                          </p:val>
                                        </p:tav>
                                      </p:tavLst>
                                    </p:anim>
                                    <p:anim calcmode="lin" valueType="num">
                                      <p:cBhvr>
                                        <p:cTn id="50" dur="500" fill="hold"/>
                                        <p:tgtEl>
                                          <p:spTgt spid="18"/>
                                        </p:tgtEl>
                                        <p:attrNameLst>
                                          <p:attrName>ppt_h</p:attrName>
                                        </p:attrNameLst>
                                      </p:cBhvr>
                                      <p:tavLst>
                                        <p:tav tm="0">
                                          <p:val>
                                            <p:fltVal val="0"/>
                                          </p:val>
                                        </p:tav>
                                        <p:tav tm="100000">
                                          <p:val>
                                            <p:strVal val="#ppt_h"/>
                                          </p:val>
                                        </p:tav>
                                      </p:tavLst>
                                    </p:anim>
                                    <p:anim calcmode="lin" valueType="num">
                                      <p:cBhvr>
                                        <p:cTn id="51" dur="500" fill="hold"/>
                                        <p:tgtEl>
                                          <p:spTgt spid="18"/>
                                        </p:tgtEl>
                                        <p:attrNameLst>
                                          <p:attrName>style.rotation</p:attrName>
                                        </p:attrNameLst>
                                      </p:cBhvr>
                                      <p:tavLst>
                                        <p:tav tm="0">
                                          <p:val>
                                            <p:fltVal val="90"/>
                                          </p:val>
                                        </p:tav>
                                        <p:tav tm="100000">
                                          <p:val>
                                            <p:fltVal val="0"/>
                                          </p:val>
                                        </p:tav>
                                      </p:tavLst>
                                    </p:anim>
                                    <p:animEffect transition="in" filter="fade">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endParaRPr lang="en-US" altLang="zh-CN" sz="28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226788" y="-2"/>
            <a:ext cx="11447503" cy="6858000"/>
            <a:chOff x="213096" y="0"/>
            <a:chExt cx="11447503"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thoughts</a:t>
              </a:r>
              <a:endParaRPr lang="en-US" altLang="zh-CN" sz="36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1184133" y="0"/>
            <a:ext cx="9961092" cy="6858000"/>
            <a:chOff x="491575" y="0"/>
            <a:chExt cx="9961092"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p:cNvGrpSpPr/>
          <p:nvPr/>
        </p:nvGrpSpPr>
        <p:grpSpPr>
          <a:xfrm>
            <a:off x="1049062" y="0"/>
            <a:ext cx="9574094" cy="6858000"/>
            <a:chOff x="491575" y="0"/>
            <a:chExt cx="9574094" cy="6858000"/>
          </a:xfrm>
        </p:grpSpPr>
        <p:sp>
          <p:nvSpPr>
            <p:cNvPr id="96" name="Rectangle 9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99" name="Picture 9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p:cNvGrpSpPr/>
          <p:nvPr/>
        </p:nvGrpSpPr>
        <p:grpSpPr>
          <a:xfrm>
            <a:off x="-1780364" y="-1"/>
            <a:ext cx="11860720" cy="6858000"/>
            <a:chOff x="-2449883" y="-1"/>
            <a:chExt cx="11860720" cy="6858000"/>
          </a:xfrm>
        </p:grpSpPr>
        <p:sp>
          <p:nvSpPr>
            <p:cNvPr id="72" name="Rectangle 71"/>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189608"/>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choices(1)</a:t>
              </a:r>
              <a:endParaRPr lang="en-US" altLang="zh-CN" sz="36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1786056" y="-3"/>
            <a:ext cx="11335017" cy="6858000"/>
            <a:chOff x="-10744545" y="-1"/>
            <a:chExt cx="11335017" cy="6858000"/>
          </a:xfrm>
        </p:grpSpPr>
        <p:sp>
          <p:nvSpPr>
            <p:cNvPr id="77" name="Rectangle 76"/>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189607"/>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choices(2)</a:t>
              </a:r>
              <a:endParaRPr lang="en-US" altLang="zh-CN" sz="36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33" name="Group 32"/>
          <p:cNvGrpSpPr/>
          <p:nvPr/>
        </p:nvGrpSpPr>
        <p:grpSpPr>
          <a:xfrm>
            <a:off x="490226" y="2432955"/>
            <a:ext cx="3114849" cy="2964143"/>
            <a:chOff x="965494" y="4445001"/>
            <a:chExt cx="2351020" cy="1682354"/>
          </a:xfrm>
        </p:grpSpPr>
        <p:sp>
          <p:nvSpPr>
            <p:cNvPr id="34" name="TextBox 33"/>
            <p:cNvSpPr txBox="1"/>
            <p:nvPr/>
          </p:nvSpPr>
          <p:spPr>
            <a:xfrm>
              <a:off x="979714" y="4445001"/>
              <a:ext cx="2336800" cy="296963"/>
            </a:xfrm>
            <a:prstGeom prst="rect">
              <a:avLst/>
            </a:prstGeom>
            <a:noFill/>
          </p:spPr>
          <p:txBody>
            <a:bodyPr wrap="square" rtlCol="0">
              <a:spAutoFit/>
            </a:bodyPr>
            <a:lstStyle/>
            <a:p>
              <a:pPr algn="ctr"/>
              <a:r>
                <a:rPr lang="zh-CN" altLang="en-US" sz="2800" b="1" dirty="0">
                  <a:solidFill>
                    <a:srgbClr val="03A1A4"/>
                  </a:solidFill>
                  <a:latin typeface="方正粗黑宋简体" panose="02000000000000000000" pitchFamily="2" charset="-122"/>
                  <a:ea typeface="方正粗黑宋简体" panose="02000000000000000000" pitchFamily="2" charset="-122"/>
                </a:rPr>
                <a:t>什么是</a:t>
              </a:r>
              <a:r>
                <a:rPr lang="en-US" altLang="zh-CN" sz="2800" b="1" dirty="0" err="1">
                  <a:solidFill>
                    <a:srgbClr val="03A1A4"/>
                  </a:solidFill>
                  <a:latin typeface="方正粗黑宋简体" panose="02000000000000000000" pitchFamily="2" charset="-122"/>
                  <a:ea typeface="方正粗黑宋简体" panose="02000000000000000000" pitchFamily="2" charset="-122"/>
                </a:rPr>
                <a:t>bpf</a:t>
              </a:r>
              <a:r>
                <a:rPr lang="en-US" altLang="zh-CN" sz="2800" b="1" dirty="0">
                  <a:solidFill>
                    <a:srgbClr val="03A1A4"/>
                  </a:solidFill>
                  <a:latin typeface="方正粗黑宋简体" panose="02000000000000000000" pitchFamily="2" charset="-122"/>
                  <a:ea typeface="方正粗黑宋简体" panose="02000000000000000000" pitchFamily="2" charset="-122"/>
                </a:rPr>
                <a:t>-trace</a:t>
              </a:r>
              <a:r>
                <a:rPr lang="zh-CN" altLang="en-US" sz="2800" b="1" dirty="0">
                  <a:solidFill>
                    <a:srgbClr val="03A1A4"/>
                  </a:solidFill>
                  <a:latin typeface="方正粗黑宋简体" panose="02000000000000000000" pitchFamily="2" charset="-122"/>
                  <a:ea typeface="方正粗黑宋简体" panose="02000000000000000000" pitchFamily="2" charset="-122"/>
                </a:rPr>
                <a:t>？</a:t>
              </a:r>
              <a:endParaRPr lang="en-US" sz="2800" b="1" dirty="0">
                <a:solidFill>
                  <a:srgbClr val="03A1A4"/>
                </a:solidFill>
                <a:latin typeface="方正粗黑宋简体" panose="02000000000000000000" pitchFamily="2" charset="-122"/>
                <a:ea typeface="方正粗黑宋简体" panose="02000000000000000000" pitchFamily="2" charset="-122"/>
              </a:endParaRPr>
            </a:p>
          </p:txBody>
        </p:sp>
        <p:sp>
          <p:nvSpPr>
            <p:cNvPr id="35" name="TextBox 34"/>
            <p:cNvSpPr txBox="1"/>
            <p:nvPr/>
          </p:nvSpPr>
          <p:spPr>
            <a:xfrm>
              <a:off x="965494" y="4817223"/>
              <a:ext cx="2336800" cy="1310132"/>
            </a:xfrm>
            <a:prstGeom prst="rect">
              <a:avLst/>
            </a:prstGeom>
            <a:noFill/>
          </p:spPr>
          <p:txBody>
            <a:bodyPr wrap="square" rtlCol="0">
              <a:spAutoFit/>
            </a:bodyPr>
            <a:lstStyle/>
            <a:p>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Linux</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中的</a:t>
              </a:r>
              <a:r>
                <a:rPr lang="en-US" altLang="zh-CN" sz="1600" dirty="0" err="1">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-trace</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是一种基于</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 (Berkeley Packet Filter</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，伯克利包过滤器</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 </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的高级追踪语言，用于创建内核追踪和观察。它利用了</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Linux</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中的</a:t>
              </a:r>
              <a:r>
                <a:rPr lang="en-US" altLang="zh-CN" sz="1600" dirty="0" err="1">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eBPF</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（扩展</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）技术，允许用户在内核中运行经过限制的小程序（</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程序），而无需更改内核源代码或加载外部模块。</a:t>
              </a:r>
              <a:endPar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endParaRPr>
            </a:p>
          </p:txBody>
        </p:sp>
      </p:grpSp>
      <p:grpSp>
        <p:nvGrpSpPr>
          <p:cNvPr id="36" name="Group 35"/>
          <p:cNvGrpSpPr/>
          <p:nvPr/>
        </p:nvGrpSpPr>
        <p:grpSpPr>
          <a:xfrm>
            <a:off x="1370476" y="516880"/>
            <a:ext cx="5559040" cy="1151157"/>
            <a:chOff x="3629784" y="4445001"/>
            <a:chExt cx="2336800" cy="1045873"/>
          </a:xfrm>
        </p:grpSpPr>
        <p:sp>
          <p:nvSpPr>
            <p:cNvPr id="37" name="TextBox 36"/>
            <p:cNvSpPr txBox="1"/>
            <p:nvPr/>
          </p:nvSpPr>
          <p:spPr>
            <a:xfrm>
              <a:off x="3629784" y="4445001"/>
              <a:ext cx="2336800" cy="699068"/>
            </a:xfrm>
            <a:prstGeom prst="rect">
              <a:avLst/>
            </a:prstGeom>
            <a:noFill/>
          </p:spPr>
          <p:txBody>
            <a:bodyPr wrap="square" rtlCol="0">
              <a:spAutoFit/>
            </a:bodyPr>
            <a:lstStyle/>
            <a:p>
              <a:pPr algn="ctr"/>
              <a:r>
                <a:rPr lang="zh-CN" altLang="en-US" sz="4400" b="1" dirty="0">
                  <a:solidFill>
                    <a:srgbClr val="EF3078"/>
                  </a:solidFill>
                  <a:latin typeface="方正粗黑宋简体" panose="02000000000000000000" pitchFamily="2" charset="-122"/>
                  <a:ea typeface="方正粗黑宋简体" panose="02000000000000000000" pitchFamily="2" charset="-122"/>
                </a:rPr>
                <a:t>模块确定</a:t>
              </a:r>
              <a:endParaRPr lang="en-US" sz="4400" b="1" dirty="0">
                <a:solidFill>
                  <a:srgbClr val="EF3078"/>
                </a:solidFill>
                <a:latin typeface="方正粗黑宋简体" panose="02000000000000000000" pitchFamily="2" charset="-122"/>
                <a:ea typeface="方正粗黑宋简体" panose="02000000000000000000" pitchFamily="2" charset="-122"/>
              </a:endParaRPr>
            </a:p>
          </p:txBody>
        </p:sp>
        <p:sp>
          <p:nvSpPr>
            <p:cNvPr id="38" name="TextBox 37"/>
            <p:cNvSpPr txBox="1"/>
            <p:nvPr/>
          </p:nvSpPr>
          <p:spPr>
            <a:xfrm>
              <a:off x="3629784" y="5127358"/>
              <a:ext cx="2336800" cy="363516"/>
            </a:xfrm>
            <a:prstGeom prst="rect">
              <a:avLst/>
            </a:prstGeom>
            <a:noFill/>
          </p:spPr>
          <p:txBody>
            <a:bodyPr wrap="square" rtlCol="0">
              <a:spAutoFit/>
            </a:bodyPr>
            <a:lstStyle/>
            <a:p>
              <a:pPr algn="ctr"/>
              <a:r>
                <a:rPr lang="en-US" altLang="zh-CN" sz="2000" dirty="0">
                  <a:solidFill>
                    <a:srgbClr val="A6A6A6"/>
                  </a:solidFill>
                  <a:latin typeface="Tw Cen MT" panose="020B0602020104020603" pitchFamily="34" charset="0"/>
                </a:rPr>
                <a:t>——</a:t>
              </a:r>
              <a:r>
                <a:rPr lang="en-US" altLang="zh-CN" sz="2000" dirty="0" err="1">
                  <a:solidFill>
                    <a:srgbClr val="A6A6A6"/>
                  </a:solidFill>
                  <a:latin typeface="Tw Cen MT" panose="020B0602020104020603" pitchFamily="34" charset="0"/>
                </a:rPr>
                <a:t>bpf</a:t>
              </a:r>
              <a:r>
                <a:rPr lang="en-US" altLang="zh-CN" sz="2000" dirty="0">
                  <a:solidFill>
                    <a:srgbClr val="A6A6A6"/>
                  </a:solidFill>
                  <a:latin typeface="Tw Cen MT" panose="020B0602020104020603" pitchFamily="34" charset="0"/>
                </a:rPr>
                <a:t>-trace</a:t>
              </a:r>
              <a:endParaRPr lang="en-US" sz="2000" dirty="0">
                <a:solidFill>
                  <a:srgbClr val="A6A6A6"/>
                </a:solidFill>
                <a:latin typeface="Tw Cen MT" panose="020B0602020104020603" pitchFamily="34" charset="0"/>
              </a:endParaRPr>
            </a:p>
          </p:txBody>
        </p:sp>
      </p:grpSp>
      <p:grpSp>
        <p:nvGrpSpPr>
          <p:cNvPr id="39" name="Group 38"/>
          <p:cNvGrpSpPr/>
          <p:nvPr/>
        </p:nvGrpSpPr>
        <p:grpSpPr>
          <a:xfrm>
            <a:off x="4413036" y="2430606"/>
            <a:ext cx="3632278" cy="3705158"/>
            <a:chOff x="6279854" y="4445001"/>
            <a:chExt cx="2336800" cy="3841323"/>
          </a:xfrm>
        </p:grpSpPr>
        <p:sp>
          <p:nvSpPr>
            <p:cNvPr id="40" name="TextBox 39"/>
            <p:cNvSpPr txBox="1"/>
            <p:nvPr/>
          </p:nvSpPr>
          <p:spPr>
            <a:xfrm>
              <a:off x="6279854" y="4445001"/>
              <a:ext cx="2336800" cy="542448"/>
            </a:xfrm>
            <a:prstGeom prst="rect">
              <a:avLst/>
            </a:prstGeom>
            <a:noFill/>
          </p:spPr>
          <p:txBody>
            <a:bodyPr wrap="square" rtlCol="0">
              <a:spAutoFit/>
            </a:bodyPr>
            <a:lstStyle/>
            <a:p>
              <a:pPr algn="ctr"/>
              <a:r>
                <a:rPr lang="zh-CN" altLang="en-US" sz="2800" b="1" dirty="0">
                  <a:solidFill>
                    <a:srgbClr val="92D050"/>
                  </a:solidFill>
                  <a:latin typeface="方正粗黑宋简体" panose="02000000000000000000" pitchFamily="2" charset="-122"/>
                  <a:ea typeface="方正粗黑宋简体" panose="02000000000000000000" pitchFamily="2" charset="-122"/>
                </a:rPr>
                <a:t>它都有什么功能？</a:t>
              </a:r>
              <a:endParaRPr lang="en-US" sz="2800" b="1" dirty="0">
                <a:solidFill>
                  <a:srgbClr val="92D050"/>
                </a:solidFill>
                <a:latin typeface="方正粗黑宋简体" panose="02000000000000000000" pitchFamily="2" charset="-122"/>
                <a:ea typeface="方正粗黑宋简体" panose="02000000000000000000" pitchFamily="2" charset="-122"/>
              </a:endParaRPr>
            </a:p>
          </p:txBody>
        </p:sp>
        <p:sp>
          <p:nvSpPr>
            <p:cNvPr id="41" name="TextBox 40"/>
            <p:cNvSpPr txBox="1"/>
            <p:nvPr/>
          </p:nvSpPr>
          <p:spPr>
            <a:xfrm>
              <a:off x="6279854" y="5127358"/>
              <a:ext cx="2336800" cy="3158966"/>
            </a:xfrm>
            <a:prstGeom prst="rect">
              <a:avLst/>
            </a:prstGeom>
            <a:noFill/>
          </p:spPr>
          <p:txBody>
            <a:bodyPr wrap="square" rtlCol="0">
              <a:spAutoFit/>
            </a:bodyPr>
            <a:lstStyle/>
            <a:p>
              <a:r>
                <a:rPr lang="zh-CN" altLang="en-US" sz="1600" dirty="0">
                  <a:latin typeface="方正粗黑宋简体" panose="02000000000000000000" pitchFamily="2" charset="-122"/>
                  <a:ea typeface="方正粗黑宋简体" panose="02000000000000000000" pitchFamily="2" charset="-122"/>
                  <a:cs typeface="微软雅黑" panose="020B0503020204020204" charset="-122"/>
                </a:rPr>
                <a:t>性能监控与分析</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a:t>
              </a:r>
              <a:r>
                <a:rPr lang="en-US" altLang="zh-CN" sz="1600" dirty="0" err="1">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-trace</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可以监控和记录系统和应用程序的运行时行为，帮助分析性能问题。</a:t>
              </a:r>
              <a:endPar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endParaRPr>
            </a:p>
            <a:p>
              <a:r>
                <a:rPr lang="zh-CN" altLang="en-US" sz="1600" dirty="0">
                  <a:latin typeface="方正粗黑宋简体" panose="02000000000000000000" pitchFamily="2" charset="-122"/>
                  <a:ea typeface="方正粗黑宋简体" panose="02000000000000000000" pitchFamily="2" charset="-122"/>
                  <a:cs typeface="微软雅黑" panose="020B0503020204020204" charset="-122"/>
                </a:rPr>
                <a:t>动态追踪</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：它支持动态地追踪内核函数、用户级函数、系统调用等，是理解和分析系统行为的强大工具。</a:t>
              </a:r>
              <a:endPar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endParaRPr>
            </a:p>
            <a:p>
              <a:r>
                <a:rPr lang="zh-CN" altLang="en-US" sz="1600" dirty="0">
                  <a:latin typeface="方正粗黑宋简体" panose="02000000000000000000" pitchFamily="2" charset="-122"/>
                  <a:ea typeface="方正粗黑宋简体" panose="02000000000000000000" pitchFamily="2" charset="-122"/>
                  <a:cs typeface="微软雅黑" panose="020B0503020204020204" charset="-122"/>
                </a:rPr>
                <a:t>自定义追踪</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：用户可以编写简单的脚本来定义他们想要追踪的事件和相应的动作，使得追踪更加灵活和定制化。</a:t>
              </a:r>
              <a:endPar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endParaRPr>
            </a:p>
            <a:p>
              <a:r>
                <a:rPr lang="zh-CN" altLang="en-US" sz="1600" dirty="0">
                  <a:latin typeface="方正粗黑宋简体" panose="02000000000000000000" pitchFamily="2" charset="-122"/>
                  <a:ea typeface="方正粗黑宋简体" panose="02000000000000000000" pitchFamily="2" charset="-122"/>
                  <a:cs typeface="微软雅黑" panose="020B0503020204020204" charset="-122"/>
                </a:rPr>
                <a:t>安全分析</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：通过追踪系统调用和内核函数的执行，</a:t>
              </a:r>
              <a:r>
                <a:rPr lang="en-US" altLang="zh-CN" sz="1600" dirty="0" err="1">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-trace</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可以用于检测潜在的安全漏洞和异常行为。</a:t>
              </a:r>
              <a:endParaRPr 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anim calcmode="lin" valueType="num">
                                      <p:cBhvr>
                                        <p:cTn id="8" dur="500" fill="hold"/>
                                        <p:tgtEl>
                                          <p:spTgt spid="33"/>
                                        </p:tgtEl>
                                        <p:attrNameLst>
                                          <p:attrName>ppt_x</p:attrName>
                                        </p:attrNameLst>
                                      </p:cBhvr>
                                      <p:tavLst>
                                        <p:tav tm="0">
                                          <p:val>
                                            <p:strVal val="#ppt_x"/>
                                          </p:val>
                                        </p:tav>
                                        <p:tav tm="100000">
                                          <p:val>
                                            <p:strVal val="#ppt_x"/>
                                          </p:val>
                                        </p:tav>
                                      </p:tavLst>
                                    </p:anim>
                                    <p:anim calcmode="lin" valueType="num">
                                      <p:cBhvr>
                                        <p:cTn id="9" dur="500" fill="hold"/>
                                        <p:tgtEl>
                                          <p:spTgt spid="3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anim calcmode="lin" valueType="num">
                                      <p:cBhvr>
                                        <p:cTn id="14" dur="500" fill="hold"/>
                                        <p:tgtEl>
                                          <p:spTgt spid="36"/>
                                        </p:tgtEl>
                                        <p:attrNameLst>
                                          <p:attrName>ppt_x</p:attrName>
                                        </p:attrNameLst>
                                      </p:cBhvr>
                                      <p:tavLst>
                                        <p:tav tm="0">
                                          <p:val>
                                            <p:strVal val="#ppt_x"/>
                                          </p:val>
                                        </p:tav>
                                        <p:tav tm="100000">
                                          <p:val>
                                            <p:strVal val="#ppt_x"/>
                                          </p:val>
                                        </p:tav>
                                      </p:tavLst>
                                    </p:anim>
                                    <p:anim calcmode="lin" valueType="num">
                                      <p:cBhvr>
                                        <p:cTn id="15" dur="500" fill="hold"/>
                                        <p:tgtEl>
                                          <p:spTgt spid="3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anim calcmode="lin" valueType="num">
                                      <p:cBhvr>
                                        <p:cTn id="20" dur="500" fill="hold"/>
                                        <p:tgtEl>
                                          <p:spTgt spid="39"/>
                                        </p:tgtEl>
                                        <p:attrNameLst>
                                          <p:attrName>ppt_x</p:attrName>
                                        </p:attrNameLst>
                                      </p:cBhvr>
                                      <p:tavLst>
                                        <p:tav tm="0">
                                          <p:val>
                                            <p:strVal val="#ppt_x"/>
                                          </p:val>
                                        </p:tav>
                                        <p:tav tm="100000">
                                          <p:val>
                                            <p:strVal val="#ppt_x"/>
                                          </p:val>
                                        </p:tav>
                                      </p:tavLst>
                                    </p:anim>
                                    <p:anim calcmode="lin" valueType="num">
                                      <p:cBhvr>
                                        <p:cTn id="21"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Lst>
</file>

<file path=ppt/tags/tag1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Lst>
</file>

<file path=ppt/tags/tag1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1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12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12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Lst>
</file>

<file path=ppt/tags/tag12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1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1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13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Lst>
</file>

<file path=ppt/tags/tag13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3.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1"/>
  <p:tag name="KSO_WM_UNIT_TYPE" val="i"/>
  <p:tag name="KSO_WM_UNIT_INDEX" val="2"/>
</p:tagLst>
</file>

<file path=ppt/tags/tag145.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146.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1"/>
  <p:tag name="KSO_WM_UNIT_TYPE" val="i"/>
  <p:tag name="KSO_WM_UNIT_INDEX" val="1"/>
</p:tagLst>
</file>

<file path=ppt/tags/tag148.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6"/>
  <p:tag name="KSO_WM_UNIT_ID" val="_18*i*6"/>
  <p:tag name="KSO_WM_UNIT_LAYERLEVEL" val="1"/>
  <p:tag name="KSO_WM_TAG_VERSION" val="1.0"/>
  <p:tag name="KSO_WM_BEAUTIFY_FLAG" val="#wm#"/>
</p:tagLst>
</file>

<file path=ppt/tags/tag149.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1.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2.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3.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4.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TEMPLATE_SUBCATEGORY" val="0"/>
  <p:tag name="KSO_WM_TEMPLATE_COLOR_TYPE" val="1"/>
  <p:tag name="KSO_WM_TEMPLATE_MASTER_THUMB_INDEX" val="12"/>
  <p:tag name="KSO_WM_UNIT_SHOW_EDIT_AREA_INDICATION" val="0"/>
  <p:tag name="KSO_WM_TEMPLATE_THUMBS_INDEX" val="1、2、3、11、14"/>
  <p:tag name="KSO_WM_TAG_VERSION" val="1.0"/>
  <p:tag name="KSO_WM_BEAUTIFY_FLAG" val="#wm#"/>
  <p:tag name="KSO_WM_TEMPLATE_CATEGORY" val="custom"/>
  <p:tag name="KSO_WM_TEMPLATE_INDEX" val="20202545"/>
  <p:tag name="KSO_WM_TEMPLATE_MASTER_TYPE" val="1"/>
</p:tagLst>
</file>

<file path=ppt/tags/tag161.xml><?xml version="1.0" encoding="utf-8"?>
<p:tagLst xmlns:p="http://schemas.openxmlformats.org/presentationml/2006/main">
  <p:tag name="COMMONDATA" val="eyJoZGlkIjoiMDk4ZWZkODIxNGY0ZGFiNTAyMGNlMjNkODhhOTNjNjYifQ=="/>
  <p:tag name="KSO_WPP_MARK_KEY" val="76bd6b55-259b-406a-8456-e690b030ca4e"/>
  <p:tag name="commondata" val="eyJoZGlkIjoiNWI5NDI3MTA1NjY5NmVhYjhlZTAwZmViMTNjMzg2NzUifQ=="/>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6*i*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6*i*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6*i*8"/>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9.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1.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2.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4.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5.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6.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7.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8.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9.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
      <a:dk1>
        <a:srgbClr val="000000"/>
      </a:dk1>
      <a:lt1>
        <a:srgbClr val="FFFFFF"/>
      </a:lt1>
      <a:dk2>
        <a:srgbClr val="333333"/>
      </a:dk2>
      <a:lt2>
        <a:srgbClr val="FFFFFF"/>
      </a:lt2>
      <a:accent1>
        <a:srgbClr val="5C8FC7"/>
      </a:accent1>
      <a:accent2>
        <a:srgbClr val="6E82BA"/>
      </a:accent2>
      <a:accent3>
        <a:srgbClr val="8376B0"/>
      </a:accent3>
      <a:accent4>
        <a:srgbClr val="9868A3"/>
      </a:accent4>
      <a:accent5>
        <a:srgbClr val="AE5B97"/>
      </a:accent5>
      <a:accent6>
        <a:srgbClr val="C44B8A"/>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3821</Words>
  <Application>WPS 演示</Application>
  <PresentationFormat>宽屏</PresentationFormat>
  <Paragraphs>516</Paragraphs>
  <Slides>31</Slides>
  <Notes>29</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31</vt:i4>
      </vt:variant>
    </vt:vector>
  </HeadingPairs>
  <TitlesOfParts>
    <vt:vector size="53" baseType="lpstr">
      <vt:lpstr>Arial</vt:lpstr>
      <vt:lpstr>宋体</vt:lpstr>
      <vt:lpstr>Wingdings</vt:lpstr>
      <vt:lpstr>微软雅黑</vt:lpstr>
      <vt:lpstr>汉仪旗黑-85S</vt:lpstr>
      <vt:lpstr>黑体</vt:lpstr>
      <vt:lpstr>Viner Hand ITC</vt:lpstr>
      <vt:lpstr>Permanent Marker</vt:lpstr>
      <vt:lpstr>Segoe Print</vt:lpstr>
      <vt:lpstr>Comfortaa</vt:lpstr>
      <vt:lpstr>Tw Cen MT</vt:lpstr>
      <vt:lpstr>方正粗黑宋简体</vt:lpstr>
      <vt:lpstr>-apple-system</vt:lpstr>
      <vt:lpstr>汉仪文黑-55简</vt:lpstr>
      <vt:lpstr>Tahoma</vt:lpstr>
      <vt:lpstr>Montserrat</vt:lpstr>
      <vt:lpstr>Arial Unicode MS</vt:lpstr>
      <vt:lpstr>Calibri</vt:lpstr>
      <vt:lpstr>Times New Roman</vt:lpstr>
      <vt:lpstr>Yu Gothic UI</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Rust与C对接技术</vt:lpstr>
      <vt:lpstr>Rust与C对接技术</vt:lpstr>
      <vt:lpstr>Rust与C对接技术</vt:lpstr>
      <vt:lpstr>Rust与C对接技术</vt:lpstr>
      <vt:lpstr>Rust模块集成进入linux内核-- 编译工具链</vt:lpstr>
      <vt:lpstr>Rust模块集成进入linux内核-- 编译工具链</vt:lpstr>
      <vt:lpstr>Rust模块集成进入linux内核 -- 配置选项 </vt:lpstr>
      <vt:lpstr>Rust模块集成进入linux内核 -- 配置选项</vt:lpstr>
      <vt:lpstr>Rust模块集成进入linux内核 -- 配置选项</vt:lpstr>
      <vt:lpstr>Rust模块集成进入linux内核 -- 配置选项</vt:lpstr>
      <vt:lpstr>Rust模块集成进入linux内核 -- 启动测试</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smart</dc:creator>
  <cp:lastModifiedBy>王翔辉</cp:lastModifiedBy>
  <cp:revision>108</cp:revision>
  <dcterms:created xsi:type="dcterms:W3CDTF">2022-10-12T04:23:00Z</dcterms:created>
  <dcterms:modified xsi:type="dcterms:W3CDTF">2024-04-17T00:41:47Z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ED1224A11C764C1A80686C6CA82C4AAD</vt:lpwstr>
  </property>
  <property fmtid="{D5CDD505-2E9C-101B-9397-08002B2CF9AE}" pid="3" name="KSOProductBuildVer">
    <vt:lpwstr>2052-12.1.0.16729</vt:lpwstr>
  </property>
</Properties>
</file>