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7b744685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7b744685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7b7446855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7b7446855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7b7446855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e7b7446855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7b7446855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7b7446855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7b744685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e7b744685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7bcaeb5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e7bcaeb5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0" name="Shape 10"/>
        <p:cNvGrpSpPr/>
        <p:nvPr/>
      </p:nvGrpSpPr>
      <p:grpSpPr>
        <a:xfrm>
          <a:off x="0" y="0"/>
          <a:ext cx="0" cy="0"/>
          <a:chOff x="0" y="0"/>
          <a:chExt cx="0" cy="0"/>
        </a:xfrm>
      </p:grpSpPr>
      <p:grpSp>
        <p:nvGrpSpPr>
          <p:cNvPr id="11" name="Google Shape;11;p2"/>
          <p:cNvGrpSpPr/>
          <p:nvPr/>
        </p:nvGrpSpPr>
        <p:grpSpPr>
          <a:xfrm>
            <a:off x="7343003" y="3409675"/>
            <a:ext cx="1691422" cy="1732548"/>
            <a:chOff x="7343003" y="3409675"/>
            <a:chExt cx="1691422" cy="1732548"/>
          </a:xfrm>
        </p:grpSpPr>
        <p:grpSp>
          <p:nvGrpSpPr>
            <p:cNvPr id="12" name="Google Shape;12;p2"/>
            <p:cNvGrpSpPr/>
            <p:nvPr/>
          </p:nvGrpSpPr>
          <p:grpSpPr>
            <a:xfrm>
              <a:off x="7343003" y="4453711"/>
              <a:ext cx="316800" cy="688513"/>
              <a:chOff x="7343003" y="4453711"/>
              <a:chExt cx="316800" cy="688513"/>
            </a:xfrm>
          </p:grpSpPr>
          <p:sp>
            <p:nvSpPr>
              <p:cNvPr id="13" name="Google Shape;13;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7801210" y="4105700"/>
              <a:ext cx="316800" cy="1036523"/>
              <a:chOff x="7801210" y="4105700"/>
              <a:chExt cx="316800" cy="1036523"/>
            </a:xfrm>
          </p:grpSpPr>
          <p:sp>
            <p:nvSpPr>
              <p:cNvPr id="16" name="Google Shape;16;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8259418" y="3757688"/>
              <a:ext cx="316800" cy="1384535"/>
              <a:chOff x="8259418" y="3757688"/>
              <a:chExt cx="316800" cy="1384535"/>
            </a:xfrm>
          </p:grpSpPr>
          <p:sp>
            <p:nvSpPr>
              <p:cNvPr id="20" name="Google Shape;20;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8717625" y="3409675"/>
              <a:ext cx="316800" cy="1732548"/>
              <a:chOff x="8717625" y="3409675"/>
              <a:chExt cx="316800" cy="1732548"/>
            </a:xfrm>
          </p:grpSpPr>
          <p:sp>
            <p:nvSpPr>
              <p:cNvPr id="25" name="Google Shape;25;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 name="Google Shape;30;p2"/>
          <p:cNvGrpSpPr/>
          <p:nvPr/>
        </p:nvGrpSpPr>
        <p:grpSpPr>
          <a:xfrm>
            <a:off x="5043503" y="0"/>
            <a:ext cx="3814072" cy="3839102"/>
            <a:chOff x="5043503" y="0"/>
            <a:chExt cx="3814072" cy="3839102"/>
          </a:xfrm>
        </p:grpSpPr>
        <p:sp>
          <p:nvSpPr>
            <p:cNvPr id="31" name="Google Shape;31;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7647812" y="2704283"/>
              <a:ext cx="635219" cy="635219"/>
              <a:chOff x="6725724" y="2701260"/>
              <a:chExt cx="1208101" cy="1208100"/>
            </a:xfrm>
          </p:grpSpPr>
          <p:sp>
            <p:nvSpPr>
              <p:cNvPr id="34" name="Google Shape;34;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7952720" y="179238"/>
              <a:ext cx="873165" cy="873003"/>
              <a:chOff x="7754428" y="208725"/>
              <a:chExt cx="541800" cy="541800"/>
            </a:xfrm>
          </p:grpSpPr>
          <p:sp>
            <p:nvSpPr>
              <p:cNvPr id="39" name="Google Shape;39;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8" name="Google Shape;48;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9" name="Google Shape;49;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6843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1339200"/>
          </a:xfrm>
          <a:prstGeom prst="rect">
            <a:avLst/>
          </a:prstGeom>
          <a:solidFill>
            <a:schemeClr val="lt2"/>
          </a:solidFill>
          <a:ln cap="flat" cmpd="sng" w="9525">
            <a:solidFill>
              <a:schemeClr val="dk2"/>
            </a:solidFill>
            <a:prstDash val="solid"/>
            <a:round/>
            <a:headEnd len="sm" w="sm" type="none"/>
            <a:tailEnd len="sm" w="sm" type="none"/>
          </a:ln>
          <a:effectLst>
            <a:outerShdw blurRad="42863" rotWithShape="0" algn="bl" dir="5400000" dist="28575">
              <a:schemeClr val="accent3"/>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3"/>
              </a:highlight>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Benefits of a Fitness Tracker</a:t>
            </a:r>
            <a:endParaRPr/>
          </a:p>
        </p:txBody>
      </p:sp>
      <p:sp>
        <p:nvSpPr>
          <p:cNvPr id="279" name="Google Shape;279;p13"/>
          <p:cNvSpPr txBox="1"/>
          <p:nvPr>
            <p:ph idx="1" type="subTitle"/>
          </p:nvPr>
        </p:nvSpPr>
        <p:spPr>
          <a:xfrm>
            <a:off x="199050" y="43058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Presented By: Jarides Bruna</a:t>
            </a:r>
            <a:endParaRPr sz="1500"/>
          </a:p>
          <a:p>
            <a:pPr indent="0" lvl="0" marL="0" rtl="0" algn="l">
              <a:spcBef>
                <a:spcPts val="0"/>
              </a:spcBef>
              <a:spcAft>
                <a:spcPts val="0"/>
              </a:spcAft>
              <a:buNone/>
            </a:pPr>
            <a:r>
              <a:rPr lang="en" sz="1500"/>
              <a:t>On: 09/16/2023</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64400" y="732475"/>
            <a:ext cx="684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Task </a:t>
            </a:r>
            <a:endParaRPr/>
          </a:p>
        </p:txBody>
      </p:sp>
      <p:sp>
        <p:nvSpPr>
          <p:cNvPr id="285" name="Google Shape;285;p14"/>
          <p:cNvSpPr txBox="1"/>
          <p:nvPr>
            <p:ph idx="1" type="body"/>
          </p:nvPr>
        </p:nvSpPr>
        <p:spPr>
          <a:xfrm>
            <a:off x="118150" y="1512325"/>
            <a:ext cx="8814000" cy="3497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608"/>
              <a:t>Objective</a:t>
            </a:r>
            <a:endParaRPr b="1" sz="1608"/>
          </a:p>
          <a:p>
            <a:pPr indent="-311150" lvl="0" marL="1371600" rtl="0" algn="l">
              <a:spcBef>
                <a:spcPts val="1200"/>
              </a:spcBef>
              <a:spcAft>
                <a:spcPts val="0"/>
              </a:spcAft>
              <a:buSzPts val="1300"/>
              <a:buChar char="●"/>
            </a:pPr>
            <a:r>
              <a:rPr lang="en"/>
              <a:t>Analyze data from users of a </a:t>
            </a:r>
            <a:r>
              <a:rPr lang="en"/>
              <a:t>popular</a:t>
            </a:r>
            <a:r>
              <a:rPr lang="en"/>
              <a:t> fitness tracker brand named Fitbit, to find trends in their use and how we, at bellabeat, can benefit from the information.</a:t>
            </a:r>
            <a:endParaRPr/>
          </a:p>
          <a:p>
            <a:pPr indent="-311150" lvl="0" marL="1371600" rtl="0" algn="l">
              <a:spcBef>
                <a:spcPts val="0"/>
              </a:spcBef>
              <a:spcAft>
                <a:spcPts val="0"/>
              </a:spcAft>
              <a:buSzPts val="1300"/>
              <a:buChar char="●"/>
            </a:pPr>
            <a:r>
              <a:rPr lang="en" sz="1300"/>
              <a:t>Use insight gained to help structure a marketing strategy for one of our comparable products.  </a:t>
            </a:r>
            <a:endParaRPr sz="1300"/>
          </a:p>
          <a:p>
            <a:pPr indent="-298450" lvl="1" marL="1828800" rtl="0" algn="l">
              <a:spcBef>
                <a:spcPts val="0"/>
              </a:spcBef>
              <a:spcAft>
                <a:spcPts val="0"/>
              </a:spcAft>
              <a:buSzPts val="1100"/>
              <a:buChar char="○"/>
            </a:pPr>
            <a:r>
              <a:rPr lang="en"/>
              <a:t>Data was </a:t>
            </a:r>
            <a:r>
              <a:rPr lang="en"/>
              <a:t>obtained</a:t>
            </a:r>
            <a:r>
              <a:rPr lang="en"/>
              <a:t> from 33 </a:t>
            </a:r>
            <a:r>
              <a:rPr lang="en"/>
              <a:t>users via survey with their consent and understanding.</a:t>
            </a:r>
            <a:endParaRPr/>
          </a:p>
          <a:p>
            <a:pPr indent="-298450" lvl="1" marL="1828800" rtl="0" algn="l">
              <a:spcBef>
                <a:spcPts val="0"/>
              </a:spcBef>
              <a:spcAft>
                <a:spcPts val="0"/>
              </a:spcAft>
              <a:buSzPts val="1100"/>
              <a:buChar char="○"/>
            </a:pPr>
            <a:r>
              <a:rPr lang="en"/>
              <a:t>Not all the data fields were completed and demographics of the users surveyed was not included, so data bias can not be ruled out.   </a:t>
            </a:r>
            <a:endParaRPr/>
          </a:p>
          <a:p>
            <a:pPr indent="-298450" lvl="1" marL="1828800" rtl="0" algn="l">
              <a:spcBef>
                <a:spcPts val="0"/>
              </a:spcBef>
              <a:spcAft>
                <a:spcPts val="0"/>
              </a:spcAft>
              <a:buSzPts val="1100"/>
              <a:buChar char="○"/>
            </a:pPr>
            <a:r>
              <a:rPr lang="en"/>
              <a:t>Survey was taken over the span of 31 days not enough to offer long term insight, and almost half of the survey takers submitted less than 25 days of observations.  </a:t>
            </a:r>
            <a:endParaRPr/>
          </a:p>
          <a:p>
            <a:pPr indent="-298450" lvl="1" marL="1828800" rtl="0" algn="l">
              <a:spcBef>
                <a:spcPts val="0"/>
              </a:spcBef>
              <a:spcAft>
                <a:spcPts val="0"/>
              </a:spcAft>
              <a:buSzPts val="1100"/>
              <a:buChar char="○"/>
            </a:pPr>
            <a:r>
              <a:rPr lang="en"/>
              <a:t>Dates surveyed were from April 12, 2016 to March 12, 2016, classifying the data outdated.</a:t>
            </a:r>
            <a:endParaRPr/>
          </a:p>
          <a:p>
            <a:pPr indent="-311150" lvl="0" marL="1371600" rtl="0" algn="l">
              <a:spcBef>
                <a:spcPts val="0"/>
              </a:spcBef>
              <a:spcAft>
                <a:spcPts val="0"/>
              </a:spcAft>
              <a:buSzPts val="1300"/>
              <a:buChar char="●"/>
            </a:pPr>
            <a:r>
              <a:rPr lang="en"/>
              <a:t>For a more accurate and relevant analysis I suggest using a survey that is current and surveying a new group of users for a longer period of time. </a:t>
            </a:r>
            <a:endParaRPr/>
          </a:p>
          <a:p>
            <a:pPr indent="0" lvl="0" marL="13716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48675" y="719025"/>
            <a:ext cx="7030500" cy="58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Once they put it on they don’t take it off.</a:t>
            </a:r>
            <a:endParaRPr/>
          </a:p>
        </p:txBody>
      </p:sp>
      <p:pic>
        <p:nvPicPr>
          <p:cNvPr id="291" name="Google Shape;291;p15" title="Chart"/>
          <p:cNvPicPr preferRelativeResize="0"/>
          <p:nvPr/>
        </p:nvPicPr>
        <p:blipFill>
          <a:blip r:embed="rId3">
            <a:alphaModFix/>
          </a:blip>
          <a:stretch>
            <a:fillRect/>
          </a:stretch>
        </p:blipFill>
        <p:spPr>
          <a:xfrm>
            <a:off x="1602573" y="1423775"/>
            <a:ext cx="5938850" cy="2541326"/>
          </a:xfrm>
          <a:prstGeom prst="rect">
            <a:avLst/>
          </a:prstGeom>
          <a:noFill/>
          <a:ln>
            <a:noFill/>
          </a:ln>
        </p:spPr>
      </p:pic>
      <p:sp>
        <p:nvSpPr>
          <p:cNvPr id="292" name="Google Shape;292;p15"/>
          <p:cNvSpPr txBox="1"/>
          <p:nvPr>
            <p:ph idx="1" type="body"/>
          </p:nvPr>
        </p:nvSpPr>
        <p:spPr>
          <a:xfrm>
            <a:off x="110275" y="3682575"/>
            <a:ext cx="8798400" cy="13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069"/>
              <a:t>Data shows that most </a:t>
            </a:r>
            <a:r>
              <a:rPr lang="en" sz="1069"/>
              <a:t>users wear the tracker on an average of 23 hours a day. Most of the reasons users listed for taking off their fitbit included: </a:t>
            </a:r>
            <a:endParaRPr sz="1069"/>
          </a:p>
          <a:p>
            <a:pPr indent="-296525" lvl="0" marL="457200" rtl="0" algn="l">
              <a:spcBef>
                <a:spcPts val="1200"/>
              </a:spcBef>
              <a:spcAft>
                <a:spcPts val="0"/>
              </a:spcAft>
              <a:buSzPts val="1070"/>
              <a:buChar char="●"/>
            </a:pPr>
            <a:r>
              <a:rPr lang="en" sz="1069"/>
              <a:t>Developing a rash from band</a:t>
            </a:r>
            <a:endParaRPr sz="1069"/>
          </a:p>
          <a:p>
            <a:pPr indent="-296525" lvl="0" marL="457200" rtl="0" algn="l">
              <a:spcBef>
                <a:spcPts val="0"/>
              </a:spcBef>
              <a:spcAft>
                <a:spcPts val="0"/>
              </a:spcAft>
              <a:buSzPts val="1070"/>
              <a:buChar char="●"/>
            </a:pPr>
            <a:r>
              <a:rPr lang="en" sz="1069"/>
              <a:t>Recharging the battery (can take upto a full 2 hours to charge)</a:t>
            </a:r>
            <a:endParaRPr sz="1069"/>
          </a:p>
          <a:p>
            <a:pPr indent="-296525" lvl="0" marL="457200" rtl="0" algn="l">
              <a:spcBef>
                <a:spcPts val="0"/>
              </a:spcBef>
              <a:spcAft>
                <a:spcPts val="0"/>
              </a:spcAft>
              <a:buSzPts val="1070"/>
              <a:buChar char="●"/>
            </a:pPr>
            <a:r>
              <a:rPr lang="en" sz="1069"/>
              <a:t>Changing up the look for something more fitting of their outfit. </a:t>
            </a:r>
            <a:endParaRPr sz="1069"/>
          </a:p>
          <a:p>
            <a:pPr indent="0" lvl="0" marL="0" rtl="0" algn="l">
              <a:spcBef>
                <a:spcPts val="1200"/>
              </a:spcBef>
              <a:spcAft>
                <a:spcPts val="1200"/>
              </a:spcAft>
              <a:buSzPts val="440"/>
              <a:buNone/>
            </a:pPr>
            <a:r>
              <a:t/>
            </a:r>
            <a:endParaRPr sz="64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272275" y="740350"/>
            <a:ext cx="684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fitness tracker = more steps</a:t>
            </a:r>
            <a:endParaRPr/>
          </a:p>
        </p:txBody>
      </p:sp>
      <p:sp>
        <p:nvSpPr>
          <p:cNvPr id="298" name="Google Shape;298;p16"/>
          <p:cNvSpPr txBox="1"/>
          <p:nvPr>
            <p:ph idx="1" type="body"/>
          </p:nvPr>
        </p:nvSpPr>
        <p:spPr>
          <a:xfrm>
            <a:off x="102400" y="3954600"/>
            <a:ext cx="8814600" cy="118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125">
                <a:solidFill>
                  <a:srgbClr val="000000"/>
                </a:solidFill>
                <a:latin typeface="Arial"/>
                <a:ea typeface="Arial"/>
                <a:cs typeface="Arial"/>
                <a:sym typeface="Arial"/>
              </a:rPr>
              <a:t>Users that wore their trackers more than 21 days a month took an average of 57% more steps than the users that wore it less than 11 days a month.</a:t>
            </a:r>
            <a:endParaRPr sz="1125">
              <a:solidFill>
                <a:srgbClr val="000000"/>
              </a:solidFill>
              <a:latin typeface="Arial"/>
              <a:ea typeface="Arial"/>
              <a:cs typeface="Arial"/>
              <a:sym typeface="Arial"/>
            </a:endParaRPr>
          </a:p>
          <a:p>
            <a:pPr indent="0" lvl="0" marL="0" rtl="0" algn="l">
              <a:spcBef>
                <a:spcPts val="1200"/>
              </a:spcBef>
              <a:spcAft>
                <a:spcPts val="0"/>
              </a:spcAft>
              <a:buNone/>
            </a:pPr>
            <a:r>
              <a:rPr lang="en" sz="1100"/>
              <a:t>According to John Hopkins School of Medicine: </a:t>
            </a:r>
            <a:r>
              <a:rPr lang="en" sz="1100">
                <a:solidFill>
                  <a:srgbClr val="000000"/>
                </a:solidFill>
                <a:highlight>
                  <a:srgbClr val="FFFFFF"/>
                </a:highlight>
                <a:latin typeface="Arial"/>
                <a:ea typeface="Arial"/>
                <a:cs typeface="Arial"/>
                <a:sym typeface="Arial"/>
              </a:rPr>
              <a:t>Studies show that consistently using a fitness tracker—a device that tracks your movement, such as a traditional pedometer or other wearable device, or a smartphone app—can increase your steps per day by more than a mile, especially if you establish a heart-smart daily goal.</a:t>
            </a:r>
            <a:endParaRPr sz="925">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1125">
              <a:solidFill>
                <a:srgbClr val="000000"/>
              </a:solidFill>
              <a:latin typeface="Arial"/>
              <a:ea typeface="Arial"/>
              <a:cs typeface="Arial"/>
              <a:sym typeface="Arial"/>
            </a:endParaRPr>
          </a:p>
        </p:txBody>
      </p:sp>
      <p:pic>
        <p:nvPicPr>
          <p:cNvPr id="299" name="Google Shape;299;p16" title="Chart"/>
          <p:cNvPicPr preferRelativeResize="0"/>
          <p:nvPr/>
        </p:nvPicPr>
        <p:blipFill>
          <a:blip r:embed="rId3">
            <a:alphaModFix/>
          </a:blip>
          <a:stretch>
            <a:fillRect/>
          </a:stretch>
        </p:blipFill>
        <p:spPr>
          <a:xfrm>
            <a:off x="2429350" y="1412350"/>
            <a:ext cx="4285299" cy="2606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700975"/>
            <a:ext cx="684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minutes increase</a:t>
            </a:r>
            <a:endParaRPr/>
          </a:p>
        </p:txBody>
      </p:sp>
      <p:pic>
        <p:nvPicPr>
          <p:cNvPr id="305" name="Google Shape;305;p17" title="Chart"/>
          <p:cNvPicPr preferRelativeResize="0"/>
          <p:nvPr/>
        </p:nvPicPr>
        <p:blipFill>
          <a:blip r:embed="rId3">
            <a:alphaModFix/>
          </a:blip>
          <a:stretch>
            <a:fillRect/>
          </a:stretch>
        </p:blipFill>
        <p:spPr>
          <a:xfrm>
            <a:off x="2609176" y="1518100"/>
            <a:ext cx="3925650" cy="2427375"/>
          </a:xfrm>
          <a:prstGeom prst="rect">
            <a:avLst/>
          </a:prstGeom>
          <a:noFill/>
          <a:ln>
            <a:noFill/>
          </a:ln>
        </p:spPr>
      </p:pic>
      <p:sp>
        <p:nvSpPr>
          <p:cNvPr id="306" name="Google Shape;306;p17"/>
          <p:cNvSpPr txBox="1"/>
          <p:nvPr>
            <p:ph idx="1" type="body"/>
          </p:nvPr>
        </p:nvSpPr>
        <p:spPr>
          <a:xfrm>
            <a:off x="110275" y="3815475"/>
            <a:ext cx="8806200" cy="1257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On average low users recorded 35 active minutes a day, moderate users 51 active minutes a day and high users 83 active minutes a day.</a:t>
            </a:r>
            <a:endParaRPr/>
          </a:p>
          <a:p>
            <a:pPr indent="0" lvl="0" marL="0" rtl="0" algn="l">
              <a:spcBef>
                <a:spcPts val="1200"/>
              </a:spcBef>
              <a:spcAft>
                <a:spcPts val="1200"/>
              </a:spcAft>
              <a:buNone/>
            </a:pPr>
            <a:r>
              <a:rPr lang="en"/>
              <a:t>The notification option on Fitbit reminds </a:t>
            </a:r>
            <a:r>
              <a:rPr lang="en"/>
              <a:t>you to move a certain amount of  steps per hour in accordance to your daily step goal. This in turn causes users to be aware of any sedentary habits they might have and helps them to be mindful and move more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264400" y="740375"/>
            <a:ext cx="684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restful sleep</a:t>
            </a:r>
            <a:endParaRPr/>
          </a:p>
        </p:txBody>
      </p:sp>
      <p:pic>
        <p:nvPicPr>
          <p:cNvPr id="312" name="Google Shape;312;p18" title="Chart"/>
          <p:cNvPicPr preferRelativeResize="0"/>
          <p:nvPr/>
        </p:nvPicPr>
        <p:blipFill>
          <a:blip r:embed="rId3">
            <a:alphaModFix/>
          </a:blip>
          <a:stretch>
            <a:fillRect/>
          </a:stretch>
        </p:blipFill>
        <p:spPr>
          <a:xfrm>
            <a:off x="2565976" y="1400337"/>
            <a:ext cx="4012051" cy="2482451"/>
          </a:xfrm>
          <a:prstGeom prst="rect">
            <a:avLst/>
          </a:prstGeom>
          <a:noFill/>
          <a:ln>
            <a:noFill/>
          </a:ln>
        </p:spPr>
      </p:pic>
      <p:sp>
        <p:nvSpPr>
          <p:cNvPr id="313" name="Google Shape;313;p18"/>
          <p:cNvSpPr txBox="1"/>
          <p:nvPr>
            <p:ph idx="1" type="body"/>
          </p:nvPr>
        </p:nvSpPr>
        <p:spPr>
          <a:xfrm>
            <a:off x="140525" y="3836550"/>
            <a:ext cx="8775900" cy="1307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User recorded a 1.32% increase of restful sleep when using their trackers more than 15 days a month than those that wore it less than 16 days a month. </a:t>
            </a:r>
            <a:endParaRPr/>
          </a:p>
          <a:p>
            <a:pPr indent="0" lvl="0" marL="0" rtl="0" algn="l">
              <a:spcBef>
                <a:spcPts val="1200"/>
              </a:spcBef>
              <a:spcAft>
                <a:spcPts val="1200"/>
              </a:spcAft>
              <a:buNone/>
            </a:pPr>
            <a:r>
              <a:rPr lang="en"/>
              <a:t>According to the National Library of Medicine: </a:t>
            </a:r>
            <a:r>
              <a:rPr lang="en" sz="1200">
                <a:solidFill>
                  <a:srgbClr val="212121"/>
                </a:solidFill>
                <a:highlight>
                  <a:srgbClr val="FFFFFF"/>
                </a:highlight>
                <a:latin typeface="Roboto"/>
                <a:ea typeface="Roboto"/>
                <a:cs typeface="Roboto"/>
                <a:sym typeface="Roboto"/>
              </a:rPr>
              <a:t>Exercise has long been associated with better sleep, and evidence is accumulating on the efficacy of exercise as a nonpharmacologic treatment option for disturbed sleep. Recent research, however, has noted that poor sleep may contribute to low physical activity levels, emphasizing a robust bidirectional relationship between exercise and sleep.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693100"/>
            <a:ext cx="684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319" name="Google Shape;319;p19"/>
          <p:cNvSpPr txBox="1"/>
          <p:nvPr>
            <p:ph idx="1" type="body"/>
          </p:nvPr>
        </p:nvSpPr>
        <p:spPr>
          <a:xfrm>
            <a:off x="118150" y="1488700"/>
            <a:ext cx="8798400" cy="3544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69"/>
              <a:t>While we essentially offer the same benefits as a Fitbit </a:t>
            </a:r>
            <a:r>
              <a:rPr lang="en" sz="1269"/>
              <a:t>through biometrics and user dashboard, </a:t>
            </a:r>
            <a:r>
              <a:rPr lang="en" sz="1269"/>
              <a:t>that is </a:t>
            </a:r>
            <a:r>
              <a:rPr lang="en" sz="1269"/>
              <a:t>where</a:t>
            </a:r>
            <a:r>
              <a:rPr lang="en" sz="1269"/>
              <a:t> our similarities end. </a:t>
            </a:r>
            <a:endParaRPr sz="1269"/>
          </a:p>
          <a:p>
            <a:pPr indent="0" lvl="0" marL="0" rtl="0" algn="l">
              <a:spcBef>
                <a:spcPts val="1200"/>
              </a:spcBef>
              <a:spcAft>
                <a:spcPts val="0"/>
              </a:spcAft>
              <a:buNone/>
            </a:pPr>
            <a:r>
              <a:rPr lang="en" sz="1269"/>
              <a:t>We should concentrate our marketing strategies on highlighting: </a:t>
            </a:r>
            <a:endParaRPr sz="1269"/>
          </a:p>
          <a:p>
            <a:pPr indent="-297131" lvl="0" marL="457200" rtl="0" algn="l">
              <a:spcBef>
                <a:spcPts val="1200"/>
              </a:spcBef>
              <a:spcAft>
                <a:spcPts val="0"/>
              </a:spcAft>
              <a:buSzPct val="100000"/>
              <a:buChar char="●"/>
            </a:pPr>
            <a:r>
              <a:rPr lang="en" sz="1269"/>
              <a:t>We are a company that is specifically designed with women in mind. </a:t>
            </a:r>
            <a:endParaRPr sz="1269"/>
          </a:p>
          <a:p>
            <a:pPr indent="-297131" lvl="0" marL="457200" rtl="0" algn="l">
              <a:spcBef>
                <a:spcPts val="0"/>
              </a:spcBef>
              <a:spcAft>
                <a:spcPts val="0"/>
              </a:spcAft>
              <a:buSzPct val="100000"/>
              <a:buChar char="●"/>
            </a:pPr>
            <a:r>
              <a:rPr lang="en" sz="1269"/>
              <a:t>Our leaf tracker is not only stylish, but it can be used to accessorize any wardrobe with its different wearability functions and customizations. </a:t>
            </a:r>
            <a:endParaRPr sz="1269"/>
          </a:p>
          <a:p>
            <a:pPr indent="-297131" lvl="0" marL="457200" rtl="0" algn="l">
              <a:spcBef>
                <a:spcPts val="0"/>
              </a:spcBef>
              <a:spcAft>
                <a:spcPts val="0"/>
              </a:spcAft>
              <a:buSzPct val="100000"/>
              <a:buChar char="●"/>
            </a:pPr>
            <a:r>
              <a:rPr lang="en" sz="1269"/>
              <a:t>The band being thinner than traditional trackers makes it not only visually appealing but also less likely to cause a rash due to minimal skin contact and high-quality silicone. </a:t>
            </a:r>
            <a:endParaRPr sz="1269"/>
          </a:p>
          <a:p>
            <a:pPr indent="-297131" lvl="0" marL="457200" rtl="0" algn="l">
              <a:spcBef>
                <a:spcPts val="0"/>
              </a:spcBef>
              <a:spcAft>
                <a:spcPts val="0"/>
              </a:spcAft>
              <a:buSzPct val="100000"/>
              <a:buChar char="●"/>
            </a:pPr>
            <a:r>
              <a:rPr lang="en" sz="1269"/>
              <a:t>Only wearable that can also be worn on a necklace maintaining it’s stylish design.</a:t>
            </a:r>
            <a:endParaRPr sz="1269"/>
          </a:p>
          <a:p>
            <a:pPr indent="-297131" lvl="0" marL="457200" rtl="0" algn="l">
              <a:spcBef>
                <a:spcPts val="0"/>
              </a:spcBef>
              <a:spcAft>
                <a:spcPts val="0"/>
              </a:spcAft>
              <a:buSzPct val="100000"/>
              <a:buChar char="●"/>
            </a:pPr>
            <a:r>
              <a:rPr lang="en" sz="1269"/>
              <a:t>Since the user can wear it longer without having to worry about charging the battery, they can gain better a perception on their health with continuous uninterrupted monitoring.</a:t>
            </a:r>
            <a:endParaRPr sz="1269"/>
          </a:p>
          <a:p>
            <a:pPr indent="-297131" lvl="1" marL="914400" rtl="0" algn="l">
              <a:spcBef>
                <a:spcPts val="0"/>
              </a:spcBef>
              <a:spcAft>
                <a:spcPts val="0"/>
              </a:spcAft>
              <a:buSzPct val="100000"/>
              <a:buChar char="○"/>
            </a:pPr>
            <a:r>
              <a:rPr lang="en" sz="1269"/>
              <a:t>The newest models of Fitbit have shifted from fitness trackers to smartwatches and their battery life has decreased in the process.. </a:t>
            </a:r>
            <a:endParaRPr sz="1269"/>
          </a:p>
          <a:p>
            <a:pPr indent="-297131" lvl="1" marL="914400" rtl="0" algn="l">
              <a:spcBef>
                <a:spcPts val="0"/>
              </a:spcBef>
              <a:spcAft>
                <a:spcPts val="0"/>
              </a:spcAft>
              <a:buSzPct val="100000"/>
              <a:buChar char="○"/>
            </a:pPr>
            <a:r>
              <a:rPr lang="en" sz="1269"/>
              <a:t>While Leaf, continues to focus more on the well being of the user, and our non-intrusive design helps to keep battery life for upto six months.  </a:t>
            </a:r>
            <a:endParaRPr sz="1269"/>
          </a:p>
          <a:p>
            <a:pPr indent="0" lvl="0" marL="0" rtl="0" algn="l">
              <a:spcBef>
                <a:spcPts val="1200"/>
              </a:spcBef>
              <a:spcAft>
                <a:spcPts val="1200"/>
              </a:spcAft>
              <a:buNone/>
            </a:pPr>
            <a:r>
              <a:rPr lang="en" sz="1269"/>
              <a:t>  Overall fitness trackers offer users an insight into their healthy and unhealthy habits that can help them to live healthier lifestyles. The data obtained proves the benefits of fitness trackers and with our company focusing  on “Empowering Women to Unlock Their Full Potential”, we are the best suited for the task.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