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76" r:id="rId23"/>
    <p:sldId id="274" r:id="rId24"/>
    <p:sldId id="275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58926" autoAdjust="0"/>
  </p:normalViewPr>
  <p:slideViewPr>
    <p:cSldViewPr snapToGrid="0">
      <p:cViewPr varScale="1">
        <p:scale>
          <a:sx n="51" d="100"/>
          <a:sy n="51" d="100"/>
        </p:scale>
        <p:origin x="18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5013F-797D-41A6-B8C6-E04B7B5611F7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223AF-8913-4F52-B038-BAB7C4771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7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real difference lies in semantics. </a:t>
            </a:r>
          </a:p>
          <a:p>
            <a:pPr marL="171450" indent="-171450">
              <a:buFontTx/>
              <a:buChar char="-"/>
            </a:pPr>
            <a:r>
              <a:rPr lang="en-IN" dirty="0"/>
              <a:t>Runs on a computer different from where the input is generated, or output is required.</a:t>
            </a:r>
          </a:p>
          <a:p>
            <a:pPr marL="171450" indent="-171450">
              <a:buFontTx/>
              <a:buChar char="-"/>
            </a:pPr>
            <a:r>
              <a:rPr lang="en-IN" dirty="0"/>
              <a:t>It’d would be capable of accepting the ‘input’ over network (either on its own, on in combination with other programs a webserver for example).</a:t>
            </a:r>
          </a:p>
          <a:p>
            <a:pPr marL="171450" indent="-171450">
              <a:buFontTx/>
              <a:buChar char="-"/>
            </a:pPr>
            <a:r>
              <a:rPr lang="en-IN" dirty="0"/>
              <a:t>It’d typically have the capability of talking to other programs.</a:t>
            </a:r>
          </a:p>
          <a:p>
            <a:pPr marL="171450" indent="-171450">
              <a:buFontTx/>
              <a:buChar char="-"/>
            </a:pPr>
            <a:r>
              <a:rPr lang="en-IN" dirty="0"/>
              <a:t>And, provide enough security features to make remote execution feasible.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0" indent="0">
              <a:buFontTx/>
              <a:buNone/>
            </a:pPr>
            <a:r>
              <a:rPr lang="en-IN" dirty="0"/>
              <a:t>Why create backend system. </a:t>
            </a:r>
          </a:p>
          <a:p>
            <a:pPr marL="171450" indent="-171450">
              <a:buFontTx/>
              <a:buChar char="-"/>
            </a:pPr>
            <a:r>
              <a:rPr lang="en-IN" dirty="0"/>
              <a:t>Security </a:t>
            </a:r>
          </a:p>
          <a:p>
            <a:pPr marL="171450" indent="-171450">
              <a:buFontTx/>
              <a:buChar char="-"/>
            </a:pPr>
            <a:r>
              <a:rPr lang="en-IN" dirty="0"/>
              <a:t>Authenticity </a:t>
            </a:r>
          </a:p>
          <a:p>
            <a:pPr marL="171450" indent="-171450">
              <a:buFontTx/>
              <a:buChar char="-"/>
            </a:pPr>
            <a:r>
              <a:rPr lang="en-IN" dirty="0"/>
              <a:t>Keeping </a:t>
            </a:r>
            <a:r>
              <a:rPr lang="en-IN" dirty="0" err="1"/>
              <a:t>webapp</a:t>
            </a:r>
            <a:r>
              <a:rPr lang="en-IN" dirty="0"/>
              <a:t> up to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78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0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7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choice of language doesn’t as much depend on whether it’d ‘work’ for a backend system, as it does on whether it makes backend development ‘easy’. </a:t>
            </a:r>
          </a:p>
          <a:p>
            <a:r>
              <a:rPr lang="en-IN" dirty="0"/>
              <a:t>The definition of easy differs from person to person, scenario to scenario. Michael Phelps 6 miles/hr in water,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Usain Bolt 27 miles/hr on land.</a:t>
            </a: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Knowing a programming language already.</a:t>
            </a:r>
          </a:p>
          <a:p>
            <a:pPr marL="171450" indent="-171450">
              <a:buFontTx/>
              <a:buChar char="-"/>
            </a:pPr>
            <a:r>
              <a:rPr lang="en-IN" dirty="0"/>
              <a:t>Having a good repository of re-usable libraries to achieve common tasks, networking or otherwise.</a:t>
            </a:r>
          </a:p>
          <a:p>
            <a:pPr marL="171450" indent="-171450">
              <a:buFontTx/>
              <a:buChar char="-"/>
            </a:pPr>
            <a:r>
              <a:rPr lang="en-IN" dirty="0"/>
              <a:t>Support from community</a:t>
            </a:r>
          </a:p>
          <a:p>
            <a:pPr marL="171450" indent="-171450">
              <a:buFontTx/>
              <a:buChar char="-"/>
            </a:pPr>
            <a:r>
              <a:rPr lang="en-IN" dirty="0"/>
              <a:t>Updates.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0" indent="0">
              <a:buFontTx/>
              <a:buNone/>
            </a:pPr>
            <a:r>
              <a:rPr lang="en-IN" dirty="0"/>
              <a:t>Why we chose JS</a:t>
            </a:r>
          </a:p>
          <a:p>
            <a:pPr marL="171450" indent="-171450">
              <a:buFontTx/>
              <a:buChar char="-"/>
            </a:pPr>
            <a:r>
              <a:rPr lang="en-IN" dirty="0"/>
              <a:t>Web developers know JS</a:t>
            </a:r>
          </a:p>
          <a:p>
            <a:pPr marL="171450" indent="-171450">
              <a:buFontTx/>
              <a:buChar char="-"/>
            </a:pPr>
            <a:r>
              <a:rPr lang="en-IN" dirty="0"/>
              <a:t>For doing parallel work JS is exceptionally efficient.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0" indent="0">
              <a:buFontTx/>
              <a:buNone/>
            </a:pPr>
            <a:r>
              <a:rPr lang="en-IN" dirty="0"/>
              <a:t>Doesn’t mean all back-end programs are or should be in JS. JS is not very good at some things.</a:t>
            </a:r>
          </a:p>
          <a:p>
            <a:pPr marL="171450" indent="-171450">
              <a:buFontTx/>
              <a:buChar char="-"/>
            </a:pPr>
            <a:r>
              <a:rPr lang="en-IN" dirty="0"/>
              <a:t>Multi-tasking is co-operative (not pre-emptive).</a:t>
            </a:r>
          </a:p>
          <a:p>
            <a:pPr marL="171450" indent="-171450">
              <a:buFontTx/>
              <a:buChar char="-"/>
            </a:pPr>
            <a:r>
              <a:rPr lang="en-IN" dirty="0"/>
              <a:t>Very limited support for Threads.</a:t>
            </a:r>
          </a:p>
          <a:p>
            <a:pPr marL="171450" indent="-171450">
              <a:buFontTx/>
              <a:buChar char="-"/>
            </a:pPr>
            <a:r>
              <a:rPr lang="en-IN" dirty="0"/>
              <a:t>Not very good for computationally intensive tasks.</a:t>
            </a:r>
          </a:p>
          <a:p>
            <a:pPr marL="171450" indent="-171450">
              <a:buFontTx/>
              <a:buChar char="-"/>
            </a:pPr>
            <a:r>
              <a:rPr lang="en-IN" dirty="0"/>
              <a:t>Doesn’t work too well if low level access is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2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Browsers are not one program</a:t>
            </a:r>
          </a:p>
          <a:p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Hundreds of components</a:t>
            </a:r>
          </a:p>
          <a:p>
            <a:pPr marL="171450" indent="-171450">
              <a:buFontTx/>
              <a:buChar char="-"/>
            </a:pPr>
            <a:r>
              <a:rPr lang="en-IN" dirty="0"/>
              <a:t>A part of browser called JS engine is the one that runs JS</a:t>
            </a:r>
          </a:p>
          <a:p>
            <a:pPr marL="171450" indent="-171450">
              <a:buFontTx/>
              <a:buChar char="-"/>
            </a:pPr>
            <a:r>
              <a:rPr lang="en-IN" dirty="0"/>
              <a:t>Good people at </a:t>
            </a:r>
            <a:r>
              <a:rPr lang="en-IN" dirty="0" err="1"/>
              <a:t>Joyent</a:t>
            </a:r>
            <a:r>
              <a:rPr lang="en-IN" dirty="0"/>
              <a:t> wondered, what if we took the JS engine out and compiled it in to a stand alone program?</a:t>
            </a:r>
          </a:p>
          <a:p>
            <a:pPr marL="171450" indent="-171450">
              <a:buFontTx/>
              <a:buChar char="-"/>
            </a:pPr>
            <a:r>
              <a:rPr lang="en-IN" dirty="0"/>
              <a:t>The idea of NodeJS was born!</a:t>
            </a:r>
          </a:p>
          <a:p>
            <a:pPr marL="171450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30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NodeJS wasn’t a simple recompilation of V8 engine.</a:t>
            </a:r>
          </a:p>
          <a:p>
            <a:endParaRPr lang="en-IN" dirty="0"/>
          </a:p>
          <a:p>
            <a:r>
              <a:rPr lang="en-IN" dirty="0"/>
              <a:t>A lot of new systems had to be added.</a:t>
            </a:r>
          </a:p>
          <a:p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File system access was provided by browser, has to be rebuilt</a:t>
            </a:r>
          </a:p>
          <a:p>
            <a:pPr marL="171450" indent="-171450">
              <a:buFontTx/>
              <a:buChar char="-"/>
            </a:pPr>
            <a:r>
              <a:rPr lang="en-IN" dirty="0"/>
              <a:t>Limited networking (Ajax) was provided by Browser, has to be built and extended well beyond browser’s limits</a:t>
            </a:r>
          </a:p>
          <a:p>
            <a:pPr marL="171450" indent="-171450">
              <a:buFontTx/>
              <a:buChar char="-"/>
            </a:pPr>
            <a:r>
              <a:rPr lang="en-IN" dirty="0"/>
              <a:t>The background thread were provided by Browser (Explain how JS is not a single threaded programming language). Had to be rebuilt.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0" indent="0">
              <a:buFontTx/>
              <a:buNone/>
            </a:pPr>
            <a:r>
              <a:rPr lang="en-IN" dirty="0"/>
              <a:t>Most of these things were actually in a single library called </a:t>
            </a:r>
            <a:r>
              <a:rPr lang="en-IN" dirty="0" err="1"/>
              <a:t>libuv</a:t>
            </a:r>
            <a:r>
              <a:rPr lang="en-IN" dirty="0"/>
              <a:t>. </a:t>
            </a:r>
          </a:p>
          <a:p>
            <a:pPr marL="171450" indent="-171450">
              <a:buFontTx/>
              <a:buChar char="-"/>
            </a:pPr>
            <a:r>
              <a:rPr lang="en-IN" dirty="0"/>
              <a:t>Made the need for C / C++ relevant.</a:t>
            </a:r>
          </a:p>
          <a:p>
            <a:pPr marL="171450" indent="-171450">
              <a:buFontTx/>
              <a:buChar char="-"/>
            </a:pPr>
            <a:r>
              <a:rPr lang="en-IN" dirty="0"/>
              <a:t>NodeJS exposes C++ APIs. (Tie in to the need for python and C++ compiler)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The NodeJS ecosystem. NPM, gyp, node-gyp, and the node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9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The browser provided JS features and the strategically missing JS features were added to NodeJS. They have to be learnt and used separately. </a:t>
            </a:r>
          </a:p>
          <a:p>
            <a:pPr marL="171450" indent="-171450">
              <a:buFontTx/>
              <a:buChar char="-"/>
            </a:pPr>
            <a:r>
              <a:rPr lang="en-IN" dirty="0"/>
              <a:t>ASYNC is of much more importance. (JS is single threaded, explain and tie to </a:t>
            </a:r>
            <a:r>
              <a:rPr lang="en-IN" dirty="0" err="1"/>
              <a:t>libuv</a:t>
            </a:r>
            <a:r>
              <a:rPr lang="en-IN" dirty="0"/>
              <a:t> threads)</a:t>
            </a:r>
          </a:p>
          <a:p>
            <a:pPr marL="628650" lvl="1" indent="-171450">
              <a:buFontTx/>
              <a:buChar char="-"/>
            </a:pPr>
            <a:r>
              <a:rPr lang="en-IN" dirty="0"/>
              <a:t>In browser, blocking thread is bad, but bad for one person.</a:t>
            </a:r>
          </a:p>
          <a:p>
            <a:pPr marL="628650" lvl="1" indent="-171450">
              <a:buFontTx/>
              <a:buChar char="-"/>
            </a:pPr>
            <a:r>
              <a:rPr lang="en-IN" dirty="0"/>
              <a:t>In NodeJS, a blocked thread means no other request is processed. 100s of users may be affected.</a:t>
            </a:r>
          </a:p>
          <a:p>
            <a:pPr marL="0" lvl="0" indent="0">
              <a:buFontTx/>
              <a:buNone/>
            </a:pPr>
            <a:endParaRPr lang="en-IN" dirty="0"/>
          </a:p>
          <a:p>
            <a:pPr marL="0" lvl="0" indent="0">
              <a:buFontTx/>
              <a:buNone/>
            </a:pPr>
            <a:r>
              <a:rPr lang="en-IN" dirty="0"/>
              <a:t>Brings us to first assignment. Explicitly writing async code. </a:t>
            </a:r>
          </a:p>
          <a:p>
            <a:pPr marL="0" lvl="0" indent="0">
              <a:buFontTx/>
              <a:buNone/>
            </a:pPr>
            <a:r>
              <a:rPr lang="en-IN" dirty="0"/>
              <a:t>Write a program to find n-</a:t>
            </a:r>
            <a:r>
              <a:rPr lang="en-IN" dirty="0" err="1"/>
              <a:t>th</a:t>
            </a:r>
            <a:r>
              <a:rPr lang="en-IN" dirty="0"/>
              <a:t> number in Fibonacci series without blocking the main thread (or using worker threads).</a:t>
            </a:r>
          </a:p>
          <a:p>
            <a:pPr marL="0" lvl="0" indent="0">
              <a:buFontTx/>
              <a:buNone/>
            </a:pPr>
            <a:r>
              <a:rPr lang="en-IN" i="1" dirty="0"/>
              <a:t>Check if they understand:</a:t>
            </a:r>
          </a:p>
          <a:p>
            <a:pPr marL="171450" lvl="0" indent="-171450">
              <a:buFontTx/>
              <a:buChar char="-"/>
            </a:pPr>
            <a:r>
              <a:rPr lang="en-IN" i="1" dirty="0" err="1"/>
              <a:t>Callbacks</a:t>
            </a:r>
            <a:endParaRPr lang="en-IN" i="1" dirty="0"/>
          </a:p>
          <a:p>
            <a:pPr marL="171450" lvl="0" indent="-171450">
              <a:buFontTx/>
              <a:buChar char="-"/>
            </a:pPr>
            <a:r>
              <a:rPr lang="en-IN" i="1" dirty="0" err="1"/>
              <a:t>setTimeout</a:t>
            </a:r>
            <a:endParaRPr lang="en-IN" i="1" dirty="0"/>
          </a:p>
          <a:p>
            <a:pPr marL="0" lvl="0" indent="0">
              <a:buFontTx/>
              <a:buNone/>
            </a:pPr>
            <a:endParaRPr lang="en-IN" i="1" dirty="0"/>
          </a:p>
          <a:p>
            <a:pPr marL="0" lvl="0" indent="0">
              <a:buFontTx/>
              <a:buNone/>
            </a:pPr>
            <a:r>
              <a:rPr lang="en-IN" i="1" dirty="0"/>
              <a:t>Introduce </a:t>
            </a:r>
            <a:r>
              <a:rPr lang="en-IN" i="1" dirty="0" err="1"/>
              <a:t>process.nextTick</a:t>
            </a:r>
            <a:r>
              <a:rPr lang="en-IN" i="1" dirty="0"/>
              <a:t> and show example for single level async tasks.</a:t>
            </a:r>
            <a:endParaRPr lang="en-IN" i="0" dirty="0"/>
          </a:p>
          <a:p>
            <a:pPr marL="0" lvl="0" indent="0">
              <a:buFontTx/>
              <a:buNone/>
            </a:pPr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9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Console</a:t>
            </a:r>
          </a:p>
          <a:p>
            <a:pPr marL="628650" lvl="1" indent="-171450">
              <a:buFontTx/>
              <a:buChar char="-"/>
            </a:pPr>
            <a:r>
              <a:rPr lang="en-IN" dirty="0"/>
              <a:t>Console.log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Console.warn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Console.error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Console.time</a:t>
            </a:r>
            <a:r>
              <a:rPr lang="en-IN" dirty="0"/>
              <a:t> / </a:t>
            </a:r>
            <a:r>
              <a:rPr lang="en-IN" dirty="0" err="1"/>
              <a:t>console.timeEnd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Console.trace</a:t>
            </a:r>
            <a:endParaRPr lang="en-IN" dirty="0"/>
          </a:p>
          <a:p>
            <a:pPr marL="171450" lvl="0" indent="-171450">
              <a:buFontTx/>
              <a:buChar char="-"/>
            </a:pPr>
            <a:endParaRPr lang="en-IN" dirty="0"/>
          </a:p>
          <a:p>
            <a:pPr marL="171450" lvl="0" indent="-171450">
              <a:buFontTx/>
              <a:buChar char="-"/>
            </a:pPr>
            <a:r>
              <a:rPr lang="en-IN" dirty="0"/>
              <a:t>Process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Process.cwd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Process.argv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Process.env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Process.cwd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Process.chdir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Process.exit</a:t>
            </a:r>
            <a:r>
              <a:rPr lang="en-IN" dirty="0"/>
              <a:t>()</a:t>
            </a:r>
          </a:p>
          <a:p>
            <a:pPr marL="171450" lvl="0" indent="-171450">
              <a:buFontTx/>
              <a:buChar char="-"/>
            </a:pPr>
            <a:r>
              <a:rPr lang="en-IN" dirty="0"/>
              <a:t>Global</a:t>
            </a:r>
          </a:p>
          <a:p>
            <a:pPr marL="628650" lvl="1" indent="-171450">
              <a:buFontTx/>
              <a:buChar char="-"/>
            </a:pPr>
            <a:r>
              <a:rPr lang="en-IN" dirty="0"/>
              <a:t>All things global</a:t>
            </a:r>
          </a:p>
          <a:p>
            <a:pPr marL="171450" lvl="0" indent="-171450">
              <a:buFontTx/>
              <a:buChar char="-"/>
            </a:pPr>
            <a:r>
              <a:rPr lang="en-IN" dirty="0"/>
              <a:t>FS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Fs.readFile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Fs.readFileSync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Fs.writeFile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Fs.readdir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Fs.readdirSync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Fs.watch</a:t>
            </a:r>
            <a:endParaRPr lang="en-IN" dirty="0"/>
          </a:p>
          <a:p>
            <a:pPr marL="171450" lvl="0" indent="-171450">
              <a:buFontTx/>
              <a:buChar char="-"/>
            </a:pPr>
            <a:r>
              <a:rPr lang="en-IN" dirty="0"/>
              <a:t>OS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OS.homedir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OS.tmpdir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OS.hostname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OS.cpus</a:t>
            </a:r>
            <a:r>
              <a:rPr lang="en-IN" dirty="0"/>
              <a:t>()</a:t>
            </a:r>
          </a:p>
          <a:p>
            <a:pPr marL="171450" lvl="0" indent="-171450">
              <a:buFontTx/>
              <a:buChar char="-"/>
            </a:pPr>
            <a:r>
              <a:rPr lang="en-IN" dirty="0"/>
              <a:t>Path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Path.sep</a:t>
            </a:r>
            <a:endParaRPr lang="en-IN" dirty="0"/>
          </a:p>
          <a:p>
            <a:pPr marL="628650" lvl="1" indent="-171450">
              <a:buFontTx/>
              <a:buChar char="-"/>
            </a:pPr>
            <a:r>
              <a:rPr lang="en-IN" dirty="0" err="1"/>
              <a:t>Path.dirname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Path.extname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Path.basename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Path.isAbsolute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Path.join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r>
              <a:rPr lang="en-IN" dirty="0" err="1"/>
              <a:t>Path.parse</a:t>
            </a:r>
            <a:r>
              <a:rPr lang="en-IN" dirty="0"/>
              <a:t>()</a:t>
            </a:r>
          </a:p>
          <a:p>
            <a:pPr marL="628650" lvl="1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6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9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pull protocol</a:t>
            </a:r>
          </a:p>
          <a:p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Client asks for something</a:t>
            </a:r>
          </a:p>
          <a:p>
            <a:pPr marL="171450" indent="-171450">
              <a:buFontTx/>
              <a:buChar char="-"/>
            </a:pPr>
            <a:r>
              <a:rPr lang="en-IN" dirty="0"/>
              <a:t>Server sends it back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Server typically cannot send anything on its own.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URL</a:t>
            </a:r>
          </a:p>
          <a:p>
            <a:pPr marL="171450" indent="-171450">
              <a:buFontTx/>
              <a:buChar char="-"/>
            </a:pPr>
            <a:r>
              <a:rPr lang="en-IN" dirty="0"/>
              <a:t>Show HTTP request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223AF-8913-4F52-B038-BAB7C4771F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4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2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18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22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6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77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32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79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4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2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7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8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5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7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3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4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A9C1-6742-4158-9054-D6DE9C606234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95C82-84FE-4726-8C7B-1CBAA009B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51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flickr.com/photos/yarnivore/3827484983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Hungarian_Telephone_Factory_1937_Budapest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pngimg.com/download/3571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Emojione_1F5E3.sv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ow%20to%20progra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481F-587D-44CF-959F-5B795D91A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CF34D-63B2-499A-A671-5BA76151F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7480640" cy="1655762"/>
          </a:xfrm>
        </p:spPr>
        <p:txBody>
          <a:bodyPr/>
          <a:lstStyle/>
          <a:p>
            <a:pPr algn="r"/>
            <a:r>
              <a:rPr lang="en-IN" dirty="0"/>
              <a:t>Server side programming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AF140-FA16-4F33-A10F-9691E6836A03}"/>
              </a:ext>
            </a:extLst>
          </p:cNvPr>
          <p:cNvSpPr txBox="1"/>
          <p:nvPr/>
        </p:nvSpPr>
        <p:spPr>
          <a:xfrm>
            <a:off x="9765437" y="6347534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Shashi Shekhar</a:t>
            </a:r>
          </a:p>
        </p:txBody>
      </p:sp>
    </p:spTree>
    <p:extLst>
      <p:ext uri="{BB962C8B-B14F-4D97-AF65-F5344CB8AC3E}">
        <p14:creationId xmlns:p14="http://schemas.microsoft.com/office/powerpoint/2010/main" val="96820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6BA1-1AA8-4E1A-99BC-1B0F0AE0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F40F6-17CA-4655-AD99-1836727B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26135" y="1881644"/>
            <a:ext cx="2796115" cy="2097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A1D29-B59B-46A5-9CA4-91A01A87296F}"/>
              </a:ext>
            </a:extLst>
          </p:cNvPr>
          <p:cNvSpPr txBox="1"/>
          <p:nvPr/>
        </p:nvSpPr>
        <p:spPr>
          <a:xfrm>
            <a:off x="9555722" y="3978730"/>
            <a:ext cx="2348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Above photo is licensed under </a:t>
            </a:r>
            <a:r>
              <a:rPr lang="en-IN" sz="900" dirty="0">
                <a:hlinkClick r:id="rId5" tooltip="https://creativecommons.org/licenses/by-nc-sa/3.0/"/>
              </a:rPr>
              <a:t>CC BY-SA-NC</a:t>
            </a:r>
            <a:endParaRPr lang="en-IN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487A0-5CC4-47AB-BE59-1229CB9C52C4}"/>
              </a:ext>
            </a:extLst>
          </p:cNvPr>
          <p:cNvSpPr txBox="1"/>
          <p:nvPr/>
        </p:nvSpPr>
        <p:spPr>
          <a:xfrm>
            <a:off x="1141413" y="2101293"/>
            <a:ext cx="778472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Two systems or people can communicate when:</a:t>
            </a:r>
            <a:br>
              <a:rPr lang="en-IN" sz="2800" dirty="0"/>
            </a:b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Sender has ability to start the communication.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Either one can speak, and the other will receive it.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Receiver can interpret the speaker’s message.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296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2957-F652-4860-AE2E-6C39FB5C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1-1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BA1F-4077-4576-A402-326F5BAE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897657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Walkie talkies are ‘public’, phones are private.</a:t>
            </a:r>
          </a:p>
          <a:p>
            <a:pPr marL="0" indent="0">
              <a:buNone/>
            </a:pPr>
            <a:r>
              <a:rPr lang="en-IN" sz="2800" dirty="0"/>
              <a:t>However,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Now the Caller must know receiver’s phone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Only Caller can initiate connection.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The conversation proceeds based on conventions (un-stated protocols).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9AE5D-5486-4E9B-A5D6-7B05421FC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02427" y="2097088"/>
            <a:ext cx="2437435" cy="2437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BF4F7-4E05-47E5-A0D3-A975D55765FF}"/>
              </a:ext>
            </a:extLst>
          </p:cNvPr>
          <p:cNvSpPr txBox="1"/>
          <p:nvPr/>
        </p:nvSpPr>
        <p:spPr>
          <a:xfrm>
            <a:off x="9914586" y="6467780"/>
            <a:ext cx="172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en.wikipedia.org/wiki/File:Hungarian_Telephone_Factory_1937_Budapest.jp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84062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B276-90CA-4856-B086-3A8E6A9D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Webpage to Backend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FC314-5A3F-41A7-8F40-4830AAFC3587}"/>
              </a:ext>
            </a:extLst>
          </p:cNvPr>
          <p:cNvSpPr txBox="1"/>
          <p:nvPr/>
        </p:nvSpPr>
        <p:spPr>
          <a:xfrm>
            <a:off x="1141413" y="2097088"/>
            <a:ext cx="6235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HTTP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1EBE1-5B2D-47F0-BCC0-9C70B93E2DE8}"/>
              </a:ext>
            </a:extLst>
          </p:cNvPr>
          <p:cNvSpPr txBox="1"/>
          <p:nvPr/>
        </p:nvSpPr>
        <p:spPr>
          <a:xfrm>
            <a:off x="1141413" y="2923082"/>
            <a:ext cx="8991938" cy="328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Establishes a uniform way for clients to connect to server.</a:t>
            </a:r>
            <a:br>
              <a:rPr lang="en-IN" sz="2800" dirty="0"/>
            </a:br>
            <a:r>
              <a:rPr lang="en-IN" sz="2800" dirty="0"/>
              <a:t>(IP address / Domain name + port)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How the conversation will be take place</a:t>
            </a:r>
          </a:p>
          <a:p>
            <a:pPr marL="914400" lvl="1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Who speaks when?</a:t>
            </a:r>
          </a:p>
          <a:p>
            <a:pPr marL="914400" lvl="1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How does receiver know its their turn to speak?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Does not dictate ‘What the conversation is about’.</a:t>
            </a:r>
          </a:p>
        </p:txBody>
      </p:sp>
    </p:spTree>
    <p:extLst>
      <p:ext uri="{BB962C8B-B14F-4D97-AF65-F5344CB8AC3E}">
        <p14:creationId xmlns:p14="http://schemas.microsoft.com/office/powerpoint/2010/main" val="63406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3E71-8570-4801-88CA-7096F290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http, the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E8AEF-81A9-4733-995C-69B8170C6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86187" y="2822978"/>
            <a:ext cx="1212043" cy="1212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8BDE0-71D2-4EA4-8DBC-34434C50DBBC}"/>
              </a:ext>
            </a:extLst>
          </p:cNvPr>
          <p:cNvSpPr txBox="1"/>
          <p:nvPr/>
        </p:nvSpPr>
        <p:spPr>
          <a:xfrm>
            <a:off x="974361" y="6370537"/>
            <a:ext cx="1965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Above photo licensed under </a:t>
            </a:r>
            <a:r>
              <a:rPr lang="en-IN" sz="900" dirty="0">
                <a:hlinkClick r:id="rId5" tooltip="https://creativecommons.org/licenses/by-sa/3.0/"/>
              </a:rPr>
              <a:t>CC BY-SA</a:t>
            </a:r>
            <a:endParaRPr lang="en-IN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90A698-8913-4FDA-8731-71D4306C9785}"/>
              </a:ext>
            </a:extLst>
          </p:cNvPr>
          <p:cNvSpPr/>
          <p:nvPr/>
        </p:nvSpPr>
        <p:spPr>
          <a:xfrm>
            <a:off x="974361" y="2248525"/>
            <a:ext cx="2893101" cy="574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Browser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5EBCA0-DEC3-4975-B7B4-DE01FA42191D}"/>
              </a:ext>
            </a:extLst>
          </p:cNvPr>
          <p:cNvSpPr/>
          <p:nvPr/>
        </p:nvSpPr>
        <p:spPr>
          <a:xfrm>
            <a:off x="7570033" y="2248524"/>
            <a:ext cx="2743200" cy="574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Server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9F5A63-08FB-4A6F-9006-6669D78C8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02586" y="2889952"/>
            <a:ext cx="1078093" cy="1078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BCF2EF-C4E2-40BE-B5C9-F1BF0C9B172A}"/>
              </a:ext>
            </a:extLst>
          </p:cNvPr>
          <p:cNvSpPr txBox="1"/>
          <p:nvPr/>
        </p:nvSpPr>
        <p:spPr>
          <a:xfrm>
            <a:off x="8605316" y="6415223"/>
            <a:ext cx="2111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Above photo licensed under </a:t>
            </a:r>
            <a:r>
              <a:rPr lang="en-IN" sz="900" dirty="0">
                <a:hlinkClick r:id="rId8" tooltip="https://creativecommons.org/licenses/by-nc/3.0/"/>
              </a:rPr>
              <a:t>CC BY-NC</a:t>
            </a:r>
            <a:endParaRPr lang="en-IN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02B5C-9E32-481D-BC2D-97697362CCFF}"/>
              </a:ext>
            </a:extLst>
          </p:cNvPr>
          <p:cNvSpPr/>
          <p:nvPr/>
        </p:nvSpPr>
        <p:spPr>
          <a:xfrm>
            <a:off x="3789415" y="3226632"/>
            <a:ext cx="3702571" cy="404734"/>
          </a:xfrm>
          <a:prstGeom prst="rect">
            <a:avLst/>
          </a:prstGeom>
          <a:solidFill>
            <a:schemeClr val="tx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Internet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8427C2B-28DF-4E3E-8A6B-9BB5856FA9B8}"/>
              </a:ext>
            </a:extLst>
          </p:cNvPr>
          <p:cNvSpPr/>
          <p:nvPr/>
        </p:nvSpPr>
        <p:spPr>
          <a:xfrm>
            <a:off x="7180288" y="3050499"/>
            <a:ext cx="554636" cy="704538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1CEEC3-8775-4375-9267-BD51F03AD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61140" y="4384247"/>
            <a:ext cx="1212043" cy="121204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4903C7-D399-4EDE-8435-96C3F04C0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42818" y="4518197"/>
            <a:ext cx="1078093" cy="107809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A511D7E-73C9-458E-9210-015EA699D3E5}"/>
              </a:ext>
            </a:extLst>
          </p:cNvPr>
          <p:cNvSpPr/>
          <p:nvPr/>
        </p:nvSpPr>
        <p:spPr>
          <a:xfrm>
            <a:off x="3789414" y="4854598"/>
            <a:ext cx="3702571" cy="404734"/>
          </a:xfrm>
          <a:prstGeom prst="rect">
            <a:avLst/>
          </a:prstGeom>
          <a:solidFill>
            <a:schemeClr val="tx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Internet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ADEBB022-A07D-415F-A45C-6A1FD795FD1E}"/>
              </a:ext>
            </a:extLst>
          </p:cNvPr>
          <p:cNvSpPr/>
          <p:nvPr/>
        </p:nvSpPr>
        <p:spPr>
          <a:xfrm rot="10800000">
            <a:off x="3590144" y="4706229"/>
            <a:ext cx="554636" cy="704538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9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67A-CADB-42EF-9A01-DCEF7769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3528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00CB9-6063-4A2F-98FC-4E778C72D168}"/>
              </a:ext>
            </a:extLst>
          </p:cNvPr>
          <p:cNvSpPr/>
          <p:nvPr/>
        </p:nvSpPr>
        <p:spPr>
          <a:xfrm>
            <a:off x="4901784" y="1968954"/>
            <a:ext cx="6475750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C1F10-1674-4B6E-B1EF-B930DA6FB4B5}"/>
              </a:ext>
            </a:extLst>
          </p:cNvPr>
          <p:cNvSpPr txBox="1"/>
          <p:nvPr/>
        </p:nvSpPr>
        <p:spPr>
          <a:xfrm>
            <a:off x="1549145" y="2056992"/>
            <a:ext cx="307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Request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5D8296-9E8E-423E-B49F-48091611CCAA}"/>
              </a:ext>
            </a:extLst>
          </p:cNvPr>
          <p:cNvCxnSpPr/>
          <p:nvPr/>
        </p:nvCxnSpPr>
        <p:spPr>
          <a:xfrm>
            <a:off x="5966085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6A54DC-0EBC-4222-9B46-066DF35D20B1}"/>
              </a:ext>
            </a:extLst>
          </p:cNvPr>
          <p:cNvCxnSpPr/>
          <p:nvPr/>
        </p:nvCxnSpPr>
        <p:spPr>
          <a:xfrm>
            <a:off x="8531901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4BA640-7CDA-49C5-ADAB-917CF94E0831}"/>
              </a:ext>
            </a:extLst>
          </p:cNvPr>
          <p:cNvSpPr txBox="1"/>
          <p:nvPr/>
        </p:nvSpPr>
        <p:spPr>
          <a:xfrm>
            <a:off x="4965956" y="2031885"/>
            <a:ext cx="10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8161-80EF-4898-91A7-E548E44A842C}"/>
              </a:ext>
            </a:extLst>
          </p:cNvPr>
          <p:cNvSpPr txBox="1"/>
          <p:nvPr/>
        </p:nvSpPr>
        <p:spPr>
          <a:xfrm>
            <a:off x="6094412" y="2031885"/>
            <a:ext cx="232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/</a:t>
            </a:r>
            <a:r>
              <a:rPr lang="en-IN" sz="2800" dirty="0" err="1"/>
              <a:t>signin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56B22-AB6C-4616-A5B0-9B9C1920AEFA}"/>
              </a:ext>
            </a:extLst>
          </p:cNvPr>
          <p:cNvSpPr txBox="1"/>
          <p:nvPr/>
        </p:nvSpPr>
        <p:spPr>
          <a:xfrm>
            <a:off x="8651824" y="2031885"/>
            <a:ext cx="148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http/1.1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9B6121-AE45-4657-BBDB-801FAB2C3F67}"/>
              </a:ext>
            </a:extLst>
          </p:cNvPr>
          <p:cNvCxnSpPr/>
          <p:nvPr/>
        </p:nvCxnSpPr>
        <p:spPr>
          <a:xfrm>
            <a:off x="10238282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FAB5A7-1611-43EC-804E-79AFDF8F5162}"/>
              </a:ext>
            </a:extLst>
          </p:cNvPr>
          <p:cNvSpPr txBox="1"/>
          <p:nvPr/>
        </p:nvSpPr>
        <p:spPr>
          <a:xfrm>
            <a:off x="10483121" y="2035225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9DB6A-ADEB-40B7-B1CC-508BB61F5647}"/>
              </a:ext>
            </a:extLst>
          </p:cNvPr>
          <p:cNvSpPr/>
          <p:nvPr/>
        </p:nvSpPr>
        <p:spPr>
          <a:xfrm>
            <a:off x="4901783" y="2712442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FA689D-B04C-45E9-AA81-422996C96DE9}"/>
              </a:ext>
            </a:extLst>
          </p:cNvPr>
          <p:cNvCxnSpPr/>
          <p:nvPr/>
        </p:nvCxnSpPr>
        <p:spPr>
          <a:xfrm>
            <a:off x="10238282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593493-A91C-45DB-BE55-70C0FB0C44CB}"/>
              </a:ext>
            </a:extLst>
          </p:cNvPr>
          <p:cNvCxnSpPr/>
          <p:nvPr/>
        </p:nvCxnSpPr>
        <p:spPr>
          <a:xfrm>
            <a:off x="7617502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BBACB8-DA25-4665-896A-F93F239FA95A}"/>
              </a:ext>
            </a:extLst>
          </p:cNvPr>
          <p:cNvSpPr txBox="1"/>
          <p:nvPr/>
        </p:nvSpPr>
        <p:spPr>
          <a:xfrm>
            <a:off x="5055276" y="2791897"/>
            <a:ext cx="244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Accept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AB4DD-F213-4E89-865B-2E83CD63C622}"/>
              </a:ext>
            </a:extLst>
          </p:cNvPr>
          <p:cNvSpPr txBox="1"/>
          <p:nvPr/>
        </p:nvSpPr>
        <p:spPr>
          <a:xfrm>
            <a:off x="8004752" y="2791897"/>
            <a:ext cx="208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Text/html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67428-DB42-430E-8CC7-5498B72FA130}"/>
              </a:ext>
            </a:extLst>
          </p:cNvPr>
          <p:cNvSpPr txBox="1"/>
          <p:nvPr/>
        </p:nvSpPr>
        <p:spPr>
          <a:xfrm>
            <a:off x="10440651" y="2787232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411F3-549C-4390-B338-FD189D10F006}"/>
              </a:ext>
            </a:extLst>
          </p:cNvPr>
          <p:cNvSpPr/>
          <p:nvPr/>
        </p:nvSpPr>
        <p:spPr>
          <a:xfrm>
            <a:off x="4901783" y="3428980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A95082-2AF9-410E-9A29-C323E24B0786}"/>
              </a:ext>
            </a:extLst>
          </p:cNvPr>
          <p:cNvCxnSpPr/>
          <p:nvPr/>
        </p:nvCxnSpPr>
        <p:spPr>
          <a:xfrm>
            <a:off x="10238282" y="342898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868C8A-176B-438A-90E3-08E47DABEB12}"/>
              </a:ext>
            </a:extLst>
          </p:cNvPr>
          <p:cNvCxnSpPr/>
          <p:nvPr/>
        </p:nvCxnSpPr>
        <p:spPr>
          <a:xfrm>
            <a:off x="7617502" y="342898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4C8B41-CED7-4A34-9F33-B865EA0D038F}"/>
              </a:ext>
            </a:extLst>
          </p:cNvPr>
          <p:cNvSpPr txBox="1"/>
          <p:nvPr/>
        </p:nvSpPr>
        <p:spPr>
          <a:xfrm>
            <a:off x="5055276" y="3508435"/>
            <a:ext cx="244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Content-length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06083C-11E4-4188-A37A-C35601220D25}"/>
              </a:ext>
            </a:extLst>
          </p:cNvPr>
          <p:cNvSpPr txBox="1"/>
          <p:nvPr/>
        </p:nvSpPr>
        <p:spPr>
          <a:xfrm>
            <a:off x="8004752" y="3508435"/>
            <a:ext cx="208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B268B-C9D9-44D4-B3EA-6A5C5BBE3135}"/>
              </a:ext>
            </a:extLst>
          </p:cNvPr>
          <p:cNvSpPr txBox="1"/>
          <p:nvPr/>
        </p:nvSpPr>
        <p:spPr>
          <a:xfrm>
            <a:off x="10440651" y="3503770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31639-4BC9-4157-8CB4-B1C4FAC6EC41}"/>
              </a:ext>
            </a:extLst>
          </p:cNvPr>
          <p:cNvSpPr/>
          <p:nvPr/>
        </p:nvSpPr>
        <p:spPr>
          <a:xfrm>
            <a:off x="4901783" y="4140853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8FFF27-6387-4A8E-8FE6-21891DE6231C}"/>
              </a:ext>
            </a:extLst>
          </p:cNvPr>
          <p:cNvCxnSpPr/>
          <p:nvPr/>
        </p:nvCxnSpPr>
        <p:spPr>
          <a:xfrm>
            <a:off x="10238282" y="4140853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12265B-92CF-4385-A448-CED886B18523}"/>
              </a:ext>
            </a:extLst>
          </p:cNvPr>
          <p:cNvSpPr txBox="1"/>
          <p:nvPr/>
        </p:nvSpPr>
        <p:spPr>
          <a:xfrm>
            <a:off x="10440651" y="4215643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67BD6-2C45-4A9D-B44A-E1250046DAD6}"/>
              </a:ext>
            </a:extLst>
          </p:cNvPr>
          <p:cNvSpPr/>
          <p:nvPr/>
        </p:nvSpPr>
        <p:spPr>
          <a:xfrm>
            <a:off x="4901783" y="4890361"/>
            <a:ext cx="6475728" cy="136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9DFA7-5CE2-47F6-A69B-5932579F2C19}"/>
              </a:ext>
            </a:extLst>
          </p:cNvPr>
          <p:cNvSpPr txBox="1"/>
          <p:nvPr/>
        </p:nvSpPr>
        <p:spPr>
          <a:xfrm>
            <a:off x="4901783" y="4890361"/>
            <a:ext cx="6475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UserName</a:t>
            </a:r>
            <a:r>
              <a:rPr lang="en-IN" sz="2800" dirty="0"/>
              <a:t>=</a:t>
            </a:r>
            <a:r>
              <a:rPr lang="en-IN" sz="2800" dirty="0" err="1"/>
              <a:t>john.doe&amp;Password</a:t>
            </a:r>
            <a:r>
              <a:rPr lang="en-IN" sz="2800" dirty="0"/>
              <a:t>=</a:t>
            </a:r>
            <a:r>
              <a:rPr lang="en-IN" sz="2800" dirty="0" err="1"/>
              <a:t>PrettyEasyPassword</a:t>
            </a:r>
            <a:endParaRPr lang="en-IN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08A761-49CB-417E-B7B7-1DFAF122E8A5}"/>
              </a:ext>
            </a:extLst>
          </p:cNvPr>
          <p:cNvSpPr txBox="1"/>
          <p:nvPr/>
        </p:nvSpPr>
        <p:spPr>
          <a:xfrm>
            <a:off x="1504178" y="2787232"/>
            <a:ext cx="31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Headers (1</a:t>
            </a:r>
            <a:r>
              <a:rPr lang="en-IN" sz="2800" baseline="30000" dirty="0"/>
              <a:t>st</a:t>
            </a:r>
            <a:r>
              <a:rPr lang="en-IN" sz="2800" dirty="0"/>
              <a:t> one)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B2BE65-1B49-4CBE-B7E3-9BA90C4E67EF}"/>
              </a:ext>
            </a:extLst>
          </p:cNvPr>
          <p:cNvSpPr txBox="1"/>
          <p:nvPr/>
        </p:nvSpPr>
        <p:spPr>
          <a:xfrm>
            <a:off x="1504178" y="3510456"/>
            <a:ext cx="31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Headers (2</a:t>
            </a:r>
            <a:r>
              <a:rPr lang="en-IN" sz="2800" baseline="30000" dirty="0"/>
              <a:t>nd</a:t>
            </a:r>
            <a:r>
              <a:rPr lang="en-IN" sz="2800" dirty="0"/>
              <a:t> one)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8E592-0787-41D7-88B3-2C7878E4F573}"/>
              </a:ext>
            </a:extLst>
          </p:cNvPr>
          <p:cNvSpPr txBox="1"/>
          <p:nvPr/>
        </p:nvSpPr>
        <p:spPr>
          <a:xfrm>
            <a:off x="814466" y="4284774"/>
            <a:ext cx="380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Empty line (after all headers)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E019D6-F85A-4B7E-9FBF-0946E2AB7455}"/>
              </a:ext>
            </a:extLst>
          </p:cNvPr>
          <p:cNvSpPr txBox="1"/>
          <p:nvPr/>
        </p:nvSpPr>
        <p:spPr>
          <a:xfrm>
            <a:off x="1141413" y="5007998"/>
            <a:ext cx="34807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Body of the request</a:t>
            </a:r>
            <a:br>
              <a:rPr lang="en-IN" sz="2800" dirty="0"/>
            </a:br>
            <a:r>
              <a:rPr lang="en-IN" sz="2400" dirty="0"/>
              <a:t>(Data to be sent to server)</a:t>
            </a:r>
            <a:endParaRPr lang="en-IN" sz="28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B0B1AB-4D39-4283-8CEC-4F99283488F8}"/>
              </a:ext>
            </a:extLst>
          </p:cNvPr>
          <p:cNvCxnSpPr/>
          <p:nvPr/>
        </p:nvCxnSpPr>
        <p:spPr>
          <a:xfrm>
            <a:off x="7964779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50EE7A-B865-496E-B43F-737409B31FCF}"/>
              </a:ext>
            </a:extLst>
          </p:cNvPr>
          <p:cNvCxnSpPr/>
          <p:nvPr/>
        </p:nvCxnSpPr>
        <p:spPr>
          <a:xfrm>
            <a:off x="7964779" y="340072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8F1F0E-817A-44C6-B36F-BF94D6025E96}"/>
              </a:ext>
            </a:extLst>
          </p:cNvPr>
          <p:cNvSpPr txBox="1"/>
          <p:nvPr/>
        </p:nvSpPr>
        <p:spPr>
          <a:xfrm>
            <a:off x="7682455" y="2770349"/>
            <a:ext cx="34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96ED92-3922-41CA-BD75-1CA41DA91FA9}"/>
              </a:ext>
            </a:extLst>
          </p:cNvPr>
          <p:cNvSpPr txBox="1"/>
          <p:nvPr/>
        </p:nvSpPr>
        <p:spPr>
          <a:xfrm>
            <a:off x="7682455" y="3461950"/>
            <a:ext cx="34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808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67A-CADB-42EF-9A01-DCEF7769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3528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/>
              <a:t>HTTP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00CB9-6063-4A2F-98FC-4E778C72D168}"/>
              </a:ext>
            </a:extLst>
          </p:cNvPr>
          <p:cNvSpPr/>
          <p:nvPr/>
        </p:nvSpPr>
        <p:spPr>
          <a:xfrm>
            <a:off x="4901784" y="1968954"/>
            <a:ext cx="6475750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C1F10-1674-4B6E-B1EF-B930DA6FB4B5}"/>
              </a:ext>
            </a:extLst>
          </p:cNvPr>
          <p:cNvSpPr txBox="1"/>
          <p:nvPr/>
        </p:nvSpPr>
        <p:spPr>
          <a:xfrm>
            <a:off x="1549145" y="2056992"/>
            <a:ext cx="307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Status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5D8296-9E8E-423E-B49F-48091611CCAA}"/>
              </a:ext>
            </a:extLst>
          </p:cNvPr>
          <p:cNvCxnSpPr/>
          <p:nvPr/>
        </p:nvCxnSpPr>
        <p:spPr>
          <a:xfrm>
            <a:off x="6400798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6A54DC-0EBC-4222-9B46-066DF35D20B1}"/>
              </a:ext>
            </a:extLst>
          </p:cNvPr>
          <p:cNvCxnSpPr/>
          <p:nvPr/>
        </p:nvCxnSpPr>
        <p:spPr>
          <a:xfrm>
            <a:off x="8531901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4BA640-7CDA-49C5-ADAB-917CF94E0831}"/>
              </a:ext>
            </a:extLst>
          </p:cNvPr>
          <p:cNvSpPr txBox="1"/>
          <p:nvPr/>
        </p:nvSpPr>
        <p:spPr>
          <a:xfrm>
            <a:off x="4965956" y="2031885"/>
            <a:ext cx="143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http/1.1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8161-80EF-4898-91A7-E548E44A842C}"/>
              </a:ext>
            </a:extLst>
          </p:cNvPr>
          <p:cNvSpPr txBox="1"/>
          <p:nvPr/>
        </p:nvSpPr>
        <p:spPr>
          <a:xfrm>
            <a:off x="6520719" y="2031885"/>
            <a:ext cx="190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56B22-AB6C-4616-A5B0-9B9C1920AEFA}"/>
              </a:ext>
            </a:extLst>
          </p:cNvPr>
          <p:cNvSpPr txBox="1"/>
          <p:nvPr/>
        </p:nvSpPr>
        <p:spPr>
          <a:xfrm>
            <a:off x="8651824" y="2031885"/>
            <a:ext cx="148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9B6121-AE45-4657-BBDB-801FAB2C3F67}"/>
              </a:ext>
            </a:extLst>
          </p:cNvPr>
          <p:cNvCxnSpPr/>
          <p:nvPr/>
        </p:nvCxnSpPr>
        <p:spPr>
          <a:xfrm>
            <a:off x="10238282" y="1963711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FAB5A7-1611-43EC-804E-79AFDF8F5162}"/>
              </a:ext>
            </a:extLst>
          </p:cNvPr>
          <p:cNvSpPr txBox="1"/>
          <p:nvPr/>
        </p:nvSpPr>
        <p:spPr>
          <a:xfrm>
            <a:off x="10483121" y="2035225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9DB6A-ADEB-40B7-B1CC-508BB61F5647}"/>
              </a:ext>
            </a:extLst>
          </p:cNvPr>
          <p:cNvSpPr/>
          <p:nvPr/>
        </p:nvSpPr>
        <p:spPr>
          <a:xfrm>
            <a:off x="4901783" y="2712442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FA689D-B04C-45E9-AA81-422996C96DE9}"/>
              </a:ext>
            </a:extLst>
          </p:cNvPr>
          <p:cNvCxnSpPr/>
          <p:nvPr/>
        </p:nvCxnSpPr>
        <p:spPr>
          <a:xfrm>
            <a:off x="10238282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593493-A91C-45DB-BE55-70C0FB0C44CB}"/>
              </a:ext>
            </a:extLst>
          </p:cNvPr>
          <p:cNvCxnSpPr/>
          <p:nvPr/>
        </p:nvCxnSpPr>
        <p:spPr>
          <a:xfrm>
            <a:off x="7617502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BBACB8-DA25-4665-896A-F93F239FA95A}"/>
              </a:ext>
            </a:extLst>
          </p:cNvPr>
          <p:cNvSpPr txBox="1"/>
          <p:nvPr/>
        </p:nvSpPr>
        <p:spPr>
          <a:xfrm>
            <a:off x="5055276" y="2791897"/>
            <a:ext cx="244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Content-Type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AB4DD-F213-4E89-865B-2E83CD63C622}"/>
              </a:ext>
            </a:extLst>
          </p:cNvPr>
          <p:cNvSpPr txBox="1"/>
          <p:nvPr/>
        </p:nvSpPr>
        <p:spPr>
          <a:xfrm>
            <a:off x="8004752" y="2791897"/>
            <a:ext cx="208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Text/html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67428-DB42-430E-8CC7-5498B72FA130}"/>
              </a:ext>
            </a:extLst>
          </p:cNvPr>
          <p:cNvSpPr txBox="1"/>
          <p:nvPr/>
        </p:nvSpPr>
        <p:spPr>
          <a:xfrm>
            <a:off x="10440651" y="2787232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411F3-549C-4390-B338-FD189D10F006}"/>
              </a:ext>
            </a:extLst>
          </p:cNvPr>
          <p:cNvSpPr/>
          <p:nvPr/>
        </p:nvSpPr>
        <p:spPr>
          <a:xfrm>
            <a:off x="4901783" y="3428980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A95082-2AF9-410E-9A29-C323E24B0786}"/>
              </a:ext>
            </a:extLst>
          </p:cNvPr>
          <p:cNvCxnSpPr/>
          <p:nvPr/>
        </p:nvCxnSpPr>
        <p:spPr>
          <a:xfrm>
            <a:off x="10238282" y="342898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868C8A-176B-438A-90E3-08E47DABEB12}"/>
              </a:ext>
            </a:extLst>
          </p:cNvPr>
          <p:cNvCxnSpPr/>
          <p:nvPr/>
        </p:nvCxnSpPr>
        <p:spPr>
          <a:xfrm>
            <a:off x="7617502" y="342898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4C8B41-CED7-4A34-9F33-B865EA0D038F}"/>
              </a:ext>
            </a:extLst>
          </p:cNvPr>
          <p:cNvSpPr txBox="1"/>
          <p:nvPr/>
        </p:nvSpPr>
        <p:spPr>
          <a:xfrm>
            <a:off x="5055276" y="3508435"/>
            <a:ext cx="244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Content-length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06083C-11E4-4188-A37A-C35601220D25}"/>
              </a:ext>
            </a:extLst>
          </p:cNvPr>
          <p:cNvSpPr txBox="1"/>
          <p:nvPr/>
        </p:nvSpPr>
        <p:spPr>
          <a:xfrm>
            <a:off x="8004752" y="3508435"/>
            <a:ext cx="208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84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B268B-C9D9-44D4-B3EA-6A5C5BBE3135}"/>
              </a:ext>
            </a:extLst>
          </p:cNvPr>
          <p:cNvSpPr txBox="1"/>
          <p:nvPr/>
        </p:nvSpPr>
        <p:spPr>
          <a:xfrm>
            <a:off x="10440651" y="3503770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31639-4BC9-4157-8CB4-B1C4FAC6EC41}"/>
              </a:ext>
            </a:extLst>
          </p:cNvPr>
          <p:cNvSpPr/>
          <p:nvPr/>
        </p:nvSpPr>
        <p:spPr>
          <a:xfrm>
            <a:off x="4901783" y="4140853"/>
            <a:ext cx="6475751" cy="74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8FFF27-6387-4A8E-8FE6-21891DE6231C}"/>
              </a:ext>
            </a:extLst>
          </p:cNvPr>
          <p:cNvCxnSpPr/>
          <p:nvPr/>
        </p:nvCxnSpPr>
        <p:spPr>
          <a:xfrm>
            <a:off x="10238282" y="4140853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12265B-92CF-4385-A448-CED886B18523}"/>
              </a:ext>
            </a:extLst>
          </p:cNvPr>
          <p:cNvSpPr txBox="1"/>
          <p:nvPr/>
        </p:nvSpPr>
        <p:spPr>
          <a:xfrm>
            <a:off x="10440651" y="4215643"/>
            <a:ext cx="83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\r\n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67BD6-2C45-4A9D-B44A-E1250046DAD6}"/>
              </a:ext>
            </a:extLst>
          </p:cNvPr>
          <p:cNvSpPr/>
          <p:nvPr/>
        </p:nvSpPr>
        <p:spPr>
          <a:xfrm>
            <a:off x="4901783" y="4890361"/>
            <a:ext cx="6475728" cy="136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9DFA7-5CE2-47F6-A69B-5932579F2C19}"/>
              </a:ext>
            </a:extLst>
          </p:cNvPr>
          <p:cNvSpPr txBox="1"/>
          <p:nvPr/>
        </p:nvSpPr>
        <p:spPr>
          <a:xfrm>
            <a:off x="4901783" y="4890361"/>
            <a:ext cx="6475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&lt;html&gt;&lt;head&gt;&lt;title&gt;My store&lt;/title&gt;&lt;/head&gt;&lt;body&gt;&lt;h1&gt;Welcome John!&lt;/h1&gt;&lt;/body&gt;&lt;/html&gt;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08A761-49CB-417E-B7B7-1DFAF122E8A5}"/>
              </a:ext>
            </a:extLst>
          </p:cNvPr>
          <p:cNvSpPr txBox="1"/>
          <p:nvPr/>
        </p:nvSpPr>
        <p:spPr>
          <a:xfrm>
            <a:off x="1504178" y="2787232"/>
            <a:ext cx="31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Headers (1</a:t>
            </a:r>
            <a:r>
              <a:rPr lang="en-IN" sz="2800" baseline="30000" dirty="0"/>
              <a:t>st</a:t>
            </a:r>
            <a:r>
              <a:rPr lang="en-IN" sz="2800" dirty="0"/>
              <a:t> one)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B2BE65-1B49-4CBE-B7E3-9BA90C4E67EF}"/>
              </a:ext>
            </a:extLst>
          </p:cNvPr>
          <p:cNvSpPr txBox="1"/>
          <p:nvPr/>
        </p:nvSpPr>
        <p:spPr>
          <a:xfrm>
            <a:off x="1504178" y="3510456"/>
            <a:ext cx="31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/>
              <a:t>Headers (2</a:t>
            </a:r>
            <a:r>
              <a:rPr lang="en-IN" sz="2800" baseline="30000" dirty="0"/>
              <a:t>nd</a:t>
            </a:r>
            <a:r>
              <a:rPr lang="en-IN" sz="2800" dirty="0"/>
              <a:t> one)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8E592-0787-41D7-88B3-2C7878E4F573}"/>
              </a:ext>
            </a:extLst>
          </p:cNvPr>
          <p:cNvSpPr txBox="1"/>
          <p:nvPr/>
        </p:nvSpPr>
        <p:spPr>
          <a:xfrm>
            <a:off x="814466" y="4284774"/>
            <a:ext cx="380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Empty line (after all headers)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E019D6-F85A-4B7E-9FBF-0946E2AB7455}"/>
              </a:ext>
            </a:extLst>
          </p:cNvPr>
          <p:cNvSpPr txBox="1"/>
          <p:nvPr/>
        </p:nvSpPr>
        <p:spPr>
          <a:xfrm>
            <a:off x="1141413" y="5007998"/>
            <a:ext cx="34807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Body of the request</a:t>
            </a:r>
            <a:br>
              <a:rPr lang="en-IN" sz="2800" dirty="0"/>
            </a:br>
            <a:r>
              <a:rPr lang="en-IN" sz="2400" dirty="0"/>
              <a:t>(Data to be sent to server)</a:t>
            </a:r>
            <a:endParaRPr lang="en-IN" sz="28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B0B1AB-4D39-4283-8CEC-4F99283488F8}"/>
              </a:ext>
            </a:extLst>
          </p:cNvPr>
          <p:cNvCxnSpPr/>
          <p:nvPr/>
        </p:nvCxnSpPr>
        <p:spPr>
          <a:xfrm>
            <a:off x="7964779" y="2712442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50EE7A-B865-496E-B43F-737409B31FCF}"/>
              </a:ext>
            </a:extLst>
          </p:cNvPr>
          <p:cNvCxnSpPr/>
          <p:nvPr/>
        </p:nvCxnSpPr>
        <p:spPr>
          <a:xfrm>
            <a:off x="7964779" y="3400720"/>
            <a:ext cx="0" cy="7495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8F1F0E-817A-44C6-B36F-BF94D6025E96}"/>
              </a:ext>
            </a:extLst>
          </p:cNvPr>
          <p:cNvSpPr txBox="1"/>
          <p:nvPr/>
        </p:nvSpPr>
        <p:spPr>
          <a:xfrm>
            <a:off x="7682455" y="2770349"/>
            <a:ext cx="34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96ED92-3922-41CA-BD75-1CA41DA91FA9}"/>
              </a:ext>
            </a:extLst>
          </p:cNvPr>
          <p:cNvSpPr txBox="1"/>
          <p:nvPr/>
        </p:nvSpPr>
        <p:spPr>
          <a:xfrm>
            <a:off x="7682455" y="3461950"/>
            <a:ext cx="34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0364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4AF4-87A0-4D88-A1E6-C10C6BCC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 server in node 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3102-70C2-4CD9-9D6A-31E8873EE5CB}"/>
              </a:ext>
            </a:extLst>
          </p:cNvPr>
          <p:cNvSpPr txBox="1"/>
          <p:nvPr/>
        </p:nvSpPr>
        <p:spPr>
          <a:xfrm>
            <a:off x="1141413" y="2323475"/>
            <a:ext cx="9905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Consolas" panose="020B0609020204030204" pitchFamily="49" charset="0"/>
              </a:rPr>
              <a:t>const</a:t>
            </a:r>
            <a:r>
              <a:rPr lang="en-IN" sz="2800" dirty="0">
                <a:latin typeface="Consolas" panose="020B0609020204030204" pitchFamily="49" charset="0"/>
              </a:rPr>
              <a:t> http = require('http');</a:t>
            </a:r>
          </a:p>
          <a:p>
            <a:endParaRPr lang="en-IN" sz="2800" dirty="0">
              <a:latin typeface="Consolas" panose="020B0609020204030204" pitchFamily="49" charset="0"/>
            </a:endParaRPr>
          </a:p>
          <a:p>
            <a:r>
              <a:rPr lang="en-IN" sz="2800" dirty="0" err="1">
                <a:latin typeface="Consolas" panose="020B0609020204030204" pitchFamily="49" charset="0"/>
              </a:rPr>
              <a:t>const</a:t>
            </a:r>
            <a:r>
              <a:rPr lang="en-IN" sz="2800" dirty="0">
                <a:latin typeface="Consolas" panose="020B0609020204030204" pitchFamily="49" charset="0"/>
              </a:rPr>
              <a:t> server = </a:t>
            </a:r>
            <a:r>
              <a:rPr lang="en-IN" sz="2800" dirty="0" err="1">
                <a:latin typeface="Consolas" panose="020B0609020204030204" pitchFamily="49" charset="0"/>
              </a:rPr>
              <a:t>http.createServer</a:t>
            </a:r>
            <a:r>
              <a:rPr lang="en-IN" sz="2800" dirty="0">
                <a:latin typeface="Consolas" panose="020B0609020204030204" pitchFamily="49" charset="0"/>
              </a:rPr>
              <a:t>(function(</a:t>
            </a:r>
            <a:r>
              <a:rPr lang="en-IN" sz="2800" dirty="0" err="1">
                <a:latin typeface="Consolas" panose="020B0609020204030204" pitchFamily="49" charset="0"/>
              </a:rPr>
              <a:t>req</a:t>
            </a:r>
            <a:r>
              <a:rPr lang="en-IN" sz="2800" dirty="0">
                <a:latin typeface="Consolas" panose="020B0609020204030204" pitchFamily="49" charset="0"/>
              </a:rPr>
              <a:t>, res) {</a:t>
            </a:r>
          </a:p>
          <a:p>
            <a:r>
              <a:rPr lang="en-IN" sz="2800" dirty="0">
                <a:latin typeface="Consolas" panose="020B0609020204030204" pitchFamily="49" charset="0"/>
              </a:rPr>
              <a:t>	console.log('Got http request for' + req.url);</a:t>
            </a:r>
          </a:p>
          <a:p>
            <a:r>
              <a:rPr lang="en-IN" sz="2800" dirty="0">
                <a:latin typeface="Consolas" panose="020B0609020204030204" pitchFamily="49" charset="0"/>
              </a:rPr>
              <a:t>	</a:t>
            </a:r>
            <a:r>
              <a:rPr lang="en-IN" sz="2800" dirty="0" err="1">
                <a:latin typeface="Consolas" panose="020B0609020204030204" pitchFamily="49" charset="0"/>
              </a:rPr>
              <a:t>res.send</a:t>
            </a:r>
            <a:r>
              <a:rPr lang="en-IN" sz="2800" dirty="0">
                <a:latin typeface="Consolas" panose="020B0609020204030204" pitchFamily="49" charset="0"/>
              </a:rPr>
              <a:t>('Welcome to my first server');</a:t>
            </a:r>
          </a:p>
          <a:p>
            <a:r>
              <a:rPr lang="en-IN" sz="2800" dirty="0">
                <a:latin typeface="Consolas" panose="020B0609020204030204" pitchFamily="49" charset="0"/>
              </a:rPr>
              <a:t>});</a:t>
            </a:r>
          </a:p>
          <a:p>
            <a:endParaRPr lang="en-IN" sz="2800" dirty="0">
              <a:latin typeface="Consolas" panose="020B0609020204030204" pitchFamily="49" charset="0"/>
            </a:endParaRPr>
          </a:p>
          <a:p>
            <a:r>
              <a:rPr lang="en-IN" sz="2800" dirty="0" err="1">
                <a:latin typeface="Consolas" panose="020B0609020204030204" pitchFamily="49" charset="0"/>
              </a:rPr>
              <a:t>server.start</a:t>
            </a:r>
            <a:r>
              <a:rPr lang="en-IN" sz="2800" dirty="0">
                <a:latin typeface="Consolas" panose="020B0609020204030204" pitchFamily="49" charset="0"/>
              </a:rPr>
              <a:t>(8000);</a:t>
            </a:r>
          </a:p>
        </p:txBody>
      </p:sp>
    </p:spTree>
    <p:extLst>
      <p:ext uri="{BB962C8B-B14F-4D97-AF65-F5344CB8AC3E}">
        <p14:creationId xmlns:p14="http://schemas.microsoft.com/office/powerpoint/2010/main" val="51071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87F3-9B18-4333-9162-72EA52A3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request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69702-A486-4654-85D0-0FECA385168B}"/>
              </a:ext>
            </a:extLst>
          </p:cNvPr>
          <p:cNvSpPr txBox="1"/>
          <p:nvPr/>
        </p:nvSpPr>
        <p:spPr>
          <a:xfrm>
            <a:off x="1141413" y="2218544"/>
            <a:ext cx="9636515" cy="34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Conceptually signifies the ‘Request’ coming in from browser.</a:t>
            </a:r>
            <a:br>
              <a:rPr lang="en-IN" sz="2800" dirty="0"/>
            </a:b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The request path (req.url)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The request header (</a:t>
            </a:r>
            <a:r>
              <a:rPr lang="en-IN" sz="2800" dirty="0" err="1"/>
              <a:t>req.headers</a:t>
            </a:r>
            <a:r>
              <a:rPr lang="en-IN" sz="2800" dirty="0"/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The request Body (‘data’ event)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‘end’ event.</a:t>
            </a:r>
          </a:p>
        </p:txBody>
      </p:sp>
    </p:spTree>
    <p:extLst>
      <p:ext uri="{BB962C8B-B14F-4D97-AF65-F5344CB8AC3E}">
        <p14:creationId xmlns:p14="http://schemas.microsoft.com/office/powerpoint/2010/main" val="426755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87F3-9B18-4333-9162-72EA52A3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response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69702-A486-4654-85D0-0FECA385168B}"/>
              </a:ext>
            </a:extLst>
          </p:cNvPr>
          <p:cNvSpPr txBox="1"/>
          <p:nvPr/>
        </p:nvSpPr>
        <p:spPr>
          <a:xfrm>
            <a:off x="1141413" y="2218544"/>
            <a:ext cx="9636515" cy="28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Conceptually signifies the ‘Response’ which server will send back.</a:t>
            </a:r>
            <a:br>
              <a:rPr lang="en-IN" sz="2800" dirty="0"/>
            </a:b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Setting an header (</a:t>
            </a:r>
            <a:r>
              <a:rPr lang="en-IN" sz="2800" dirty="0" err="1"/>
              <a:t>res.setHeader</a:t>
            </a:r>
            <a:r>
              <a:rPr lang="en-IN" sz="2800" dirty="0"/>
              <a:t>(‘name’, ‘value’))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Setting </a:t>
            </a:r>
            <a:r>
              <a:rPr lang="en-IN" sz="2800" dirty="0" err="1"/>
              <a:t>statusCode</a:t>
            </a:r>
            <a:r>
              <a:rPr lang="en-IN" sz="2800" dirty="0"/>
              <a:t> (</a:t>
            </a:r>
            <a:r>
              <a:rPr lang="en-IN" sz="2800" dirty="0" err="1"/>
              <a:t>res.statusCode</a:t>
            </a:r>
            <a:r>
              <a:rPr lang="en-IN" sz="2800" dirty="0"/>
              <a:t> = 200)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Sending a response body (</a:t>
            </a:r>
            <a:r>
              <a:rPr lang="en-IN" sz="2800" dirty="0" err="1"/>
              <a:t>res.end</a:t>
            </a:r>
            <a:r>
              <a:rPr lang="en-IN" sz="2800" dirty="0"/>
              <a:t>(‘data to be sent’, ‘utf8’))</a:t>
            </a:r>
          </a:p>
        </p:txBody>
      </p:sp>
    </p:spTree>
    <p:extLst>
      <p:ext uri="{BB962C8B-B14F-4D97-AF65-F5344CB8AC3E}">
        <p14:creationId xmlns:p14="http://schemas.microsoft.com/office/powerpoint/2010/main" val="259273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B115-86B8-4751-8814-685A338C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Server (…</a:t>
            </a:r>
            <a:r>
              <a:rPr lang="en-IN" sz="4000" dirty="0" err="1"/>
              <a:t>contd</a:t>
            </a:r>
            <a:r>
              <a:rPr lang="en-IN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D618-E971-420C-96EE-53DF1B21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 Send HTML as string from server.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 Send HTML file from server.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800" dirty="0"/>
              <a:t>Read contents of a file into string.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 Send the string as earlier.</a:t>
            </a:r>
          </a:p>
        </p:txBody>
      </p:sp>
    </p:spTree>
    <p:extLst>
      <p:ext uri="{BB962C8B-B14F-4D97-AF65-F5344CB8AC3E}">
        <p14:creationId xmlns:p14="http://schemas.microsoft.com/office/powerpoint/2010/main" val="420970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6FA7-D187-4E8E-A88E-CBBF81C9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What’s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B2AB-0DB4-4D9B-BC03-E8346466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Any normal Program. </a:t>
            </a:r>
          </a:p>
          <a:p>
            <a:pPr marL="0" indent="0">
              <a:buNone/>
            </a:pPr>
            <a:r>
              <a:rPr lang="en-IN" dirty="0"/>
              <a:t>Takes input, Works on it, Provides output.</a:t>
            </a:r>
          </a:p>
          <a:p>
            <a:endParaRPr lang="en-IN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214C202-D48A-4B1F-A203-D6048A591FB6}"/>
              </a:ext>
            </a:extLst>
          </p:cNvPr>
          <p:cNvSpPr/>
          <p:nvPr/>
        </p:nvSpPr>
        <p:spPr>
          <a:xfrm>
            <a:off x="4409853" y="4020343"/>
            <a:ext cx="2458387" cy="15289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Backend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9348F4E-6A7B-44B3-9768-9F37D884B79A}"/>
              </a:ext>
            </a:extLst>
          </p:cNvPr>
          <p:cNvSpPr/>
          <p:nvPr/>
        </p:nvSpPr>
        <p:spPr>
          <a:xfrm>
            <a:off x="1364103" y="4137286"/>
            <a:ext cx="2263515" cy="15289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ADFE6C7-98A3-4E96-9485-70F7427BF5DB}"/>
              </a:ext>
            </a:extLst>
          </p:cNvPr>
          <p:cNvSpPr/>
          <p:nvPr/>
        </p:nvSpPr>
        <p:spPr>
          <a:xfrm>
            <a:off x="7650475" y="4020344"/>
            <a:ext cx="2422743" cy="15289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10426-0FBB-46B2-911A-D89E3A2FF100}"/>
              </a:ext>
            </a:extLst>
          </p:cNvPr>
          <p:cNvSpPr txBox="1"/>
          <p:nvPr/>
        </p:nvSpPr>
        <p:spPr>
          <a:xfrm>
            <a:off x="1364103" y="4482246"/>
            <a:ext cx="2638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User’s </a:t>
            </a:r>
          </a:p>
          <a:p>
            <a:pPr algn="ctr"/>
            <a:r>
              <a:rPr lang="en-IN" sz="2400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6DB55-DDA4-4833-9E4A-4851CC5FF4D0}"/>
              </a:ext>
            </a:extLst>
          </p:cNvPr>
          <p:cNvSpPr txBox="1"/>
          <p:nvPr/>
        </p:nvSpPr>
        <p:spPr>
          <a:xfrm>
            <a:off x="7809704" y="4369343"/>
            <a:ext cx="2643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Program’s</a:t>
            </a:r>
          </a:p>
          <a:p>
            <a:pPr algn="ctr"/>
            <a:r>
              <a:rPr lang="en-IN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7812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172D-AFCB-4C5E-B349-EB20271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3527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/>
              <a:t>Streams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703047-9176-4E10-A6D8-5DA2A5B1FE10}"/>
              </a:ext>
            </a:extLst>
          </p:cNvPr>
          <p:cNvSpPr/>
          <p:nvPr/>
        </p:nvSpPr>
        <p:spPr>
          <a:xfrm>
            <a:off x="1830961" y="3698686"/>
            <a:ext cx="2203554" cy="147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100101000101001010010010101111010010…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7E384-59F6-436B-BA39-71B5D094EA12}"/>
              </a:ext>
            </a:extLst>
          </p:cNvPr>
          <p:cNvSpPr txBox="1"/>
          <p:nvPr/>
        </p:nvSpPr>
        <p:spPr>
          <a:xfrm>
            <a:off x="1830961" y="5177256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Source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76AB89-A8F1-4DDB-B315-2F77ACFCDAEA}"/>
              </a:ext>
            </a:extLst>
          </p:cNvPr>
          <p:cNvSpPr/>
          <p:nvPr/>
        </p:nvSpPr>
        <p:spPr>
          <a:xfrm>
            <a:off x="7749915" y="3698686"/>
            <a:ext cx="2203554" cy="147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11001…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08E306-55A8-4627-A421-42E47F5ACFD4}"/>
              </a:ext>
            </a:extLst>
          </p:cNvPr>
          <p:cNvSpPr/>
          <p:nvPr/>
        </p:nvSpPr>
        <p:spPr>
          <a:xfrm>
            <a:off x="4663021" y="3978387"/>
            <a:ext cx="2458387" cy="91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100010…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902E8-7B60-415D-930E-08391B72FD67}"/>
              </a:ext>
            </a:extLst>
          </p:cNvPr>
          <p:cNvSpPr txBox="1"/>
          <p:nvPr/>
        </p:nvSpPr>
        <p:spPr>
          <a:xfrm>
            <a:off x="4663021" y="5177255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Stream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4B0C0-C7A0-45B4-80E7-A769630890BF}"/>
              </a:ext>
            </a:extLst>
          </p:cNvPr>
          <p:cNvSpPr txBox="1"/>
          <p:nvPr/>
        </p:nvSpPr>
        <p:spPr>
          <a:xfrm>
            <a:off x="7749915" y="5177255"/>
            <a:ext cx="2203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Sink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582C4-AA02-4BB5-B26A-BDA28E71C323}"/>
              </a:ext>
            </a:extLst>
          </p:cNvPr>
          <p:cNvSpPr txBox="1"/>
          <p:nvPr/>
        </p:nvSpPr>
        <p:spPr>
          <a:xfrm>
            <a:off x="1141413" y="2082097"/>
            <a:ext cx="990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 conceptual tunnel for carrying data from one part of program to another.</a:t>
            </a:r>
          </a:p>
        </p:txBody>
      </p:sp>
    </p:spTree>
    <p:extLst>
      <p:ext uri="{BB962C8B-B14F-4D97-AF65-F5344CB8AC3E}">
        <p14:creationId xmlns:p14="http://schemas.microsoft.com/office/powerpoint/2010/main" val="208141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3D30-03C5-4580-A6FC-AB7338F7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Query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559A-C3D4-463F-8533-5C0585A6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8272"/>
            <a:ext cx="9923149" cy="4427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A quick and easy way to send data from client to server.</a:t>
            </a:r>
          </a:p>
          <a:p>
            <a:pPr marL="0" indent="0">
              <a:buNone/>
            </a:pPr>
            <a:r>
              <a:rPr lang="en-IN" sz="2800" b="1" dirty="0">
                <a:hlinkClick r:id="rId2"/>
              </a:rPr>
              <a:t>https://www.google.com/search?q=how%20to%20program</a:t>
            </a:r>
            <a:br>
              <a:rPr lang="en-IN" sz="2800" b="1" dirty="0"/>
            </a:br>
            <a:endParaRPr lang="en-IN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Can be entered in browser address bar, or included as part of hyper-links.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Can be used effectively to send small amount of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Data is sent in URL encoded format.</a:t>
            </a:r>
          </a:p>
        </p:txBody>
      </p:sp>
    </p:spTree>
    <p:extLst>
      <p:ext uri="{BB962C8B-B14F-4D97-AF65-F5344CB8AC3E}">
        <p14:creationId xmlns:p14="http://schemas.microsoft.com/office/powerpoint/2010/main" val="341291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AF5F-B71D-43AC-A2A1-5F8171F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HTTP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8A03-D7DC-43A5-B1B4-06301080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8762"/>
            <a:ext cx="9905999" cy="4969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function </a:t>
            </a:r>
            <a:r>
              <a:rPr lang="en-IN" sz="2800" dirty="0" err="1"/>
              <a:t>onRequest</a:t>
            </a:r>
            <a:r>
              <a:rPr lang="en-IN" sz="2800" dirty="0"/>
              <a:t> (</a:t>
            </a:r>
            <a:r>
              <a:rPr lang="en-IN" sz="2800" dirty="0" err="1"/>
              <a:t>req</a:t>
            </a:r>
            <a:r>
              <a:rPr lang="en-IN" sz="2800" dirty="0"/>
              <a:t>, res) {</a:t>
            </a:r>
            <a:br>
              <a:rPr lang="en-IN" sz="2800" dirty="0"/>
            </a:br>
            <a:r>
              <a:rPr lang="en-IN" sz="2800" dirty="0"/>
              <a:t>	</a:t>
            </a:r>
            <a:r>
              <a:rPr lang="en-IN" sz="2800" dirty="0" err="1"/>
              <a:t>const</a:t>
            </a:r>
            <a:r>
              <a:rPr lang="en-IN" sz="2800" dirty="0"/>
              <a:t> </a:t>
            </a:r>
            <a:r>
              <a:rPr lang="en-IN" sz="2800" dirty="0" err="1"/>
              <a:t>contentLength</a:t>
            </a:r>
            <a:r>
              <a:rPr lang="en-IN" sz="2800" dirty="0"/>
              <a:t> = </a:t>
            </a:r>
            <a:r>
              <a:rPr lang="en-IN" sz="2800" dirty="0" err="1"/>
              <a:t>parseInt</a:t>
            </a:r>
            <a:r>
              <a:rPr lang="en-IN" sz="2800" dirty="0"/>
              <a:t>(</a:t>
            </a:r>
            <a:r>
              <a:rPr lang="en-IN" sz="2800" dirty="0" err="1"/>
              <a:t>req.headers</a:t>
            </a:r>
            <a:r>
              <a:rPr lang="en-IN" sz="2800" dirty="0"/>
              <a:t>[‘content-length’]);</a:t>
            </a:r>
            <a:br>
              <a:rPr lang="en-IN" sz="2800" dirty="0"/>
            </a:br>
            <a:r>
              <a:rPr lang="en-IN" sz="2800" dirty="0"/>
              <a:t>	let body = ‘’;</a:t>
            </a:r>
            <a:br>
              <a:rPr lang="en-IN" sz="2800" dirty="0"/>
            </a:br>
            <a:r>
              <a:rPr lang="en-IN" sz="2800" dirty="0"/>
              <a:t>	</a:t>
            </a:r>
            <a:r>
              <a:rPr lang="en-IN" sz="2800" dirty="0" err="1"/>
              <a:t>req.on</a:t>
            </a:r>
            <a:r>
              <a:rPr lang="en-IN" sz="2800" dirty="0"/>
              <a:t> (‘data’, function (part) {</a:t>
            </a:r>
            <a:br>
              <a:rPr lang="en-IN" sz="2800" dirty="0"/>
            </a:br>
            <a:r>
              <a:rPr lang="en-IN" sz="2800" dirty="0"/>
              <a:t>		body += </a:t>
            </a:r>
            <a:r>
              <a:rPr lang="en-IN" sz="2800" dirty="0" err="1"/>
              <a:t>part.toString</a:t>
            </a:r>
            <a:r>
              <a:rPr lang="en-IN" sz="2800" dirty="0"/>
              <a:t>();</a:t>
            </a:r>
            <a:br>
              <a:rPr lang="en-IN" sz="2800" dirty="0"/>
            </a:br>
            <a:r>
              <a:rPr lang="en-IN" sz="2800" dirty="0"/>
              <a:t>		if(</a:t>
            </a:r>
            <a:r>
              <a:rPr lang="en-IN" sz="2800" dirty="0" err="1"/>
              <a:t>body.length</a:t>
            </a:r>
            <a:r>
              <a:rPr lang="en-IN" sz="2800" dirty="0"/>
              <a:t> &gt;= </a:t>
            </a:r>
            <a:r>
              <a:rPr lang="en-IN" sz="2800" dirty="0" err="1"/>
              <a:t>contentLength</a:t>
            </a:r>
            <a:r>
              <a:rPr lang="en-IN" sz="2800" dirty="0"/>
              <a:t>) {</a:t>
            </a:r>
            <a:br>
              <a:rPr lang="en-IN" sz="2800" dirty="0"/>
            </a:br>
            <a:r>
              <a:rPr lang="en-IN" sz="2800" dirty="0"/>
              <a:t>			console.log(‘</a:t>
            </a:r>
            <a:r>
              <a:rPr lang="en-IN" sz="2800" dirty="0" err="1"/>
              <a:t>req</a:t>
            </a:r>
            <a:r>
              <a:rPr lang="en-IN" sz="2800" dirty="0"/>
              <a:t> body:’, body);</a:t>
            </a:r>
            <a:br>
              <a:rPr lang="en-IN" sz="2800" dirty="0"/>
            </a:br>
            <a:r>
              <a:rPr lang="en-IN" sz="2800" dirty="0"/>
              <a:t>		}</a:t>
            </a:r>
            <a:br>
              <a:rPr lang="en-IN" sz="2800" dirty="0"/>
            </a:br>
            <a:r>
              <a:rPr lang="en-IN" sz="2800" dirty="0"/>
              <a:t>	});</a:t>
            </a:r>
            <a:br>
              <a:rPr lang="en-IN" sz="2800" dirty="0"/>
            </a:b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814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1870-363A-4CD8-B84F-73E9A53B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JS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82E43-3A51-46CF-AE61-DD01F18D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1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function foo(param1, param2, …) {</a:t>
            </a:r>
            <a:br>
              <a:rPr lang="en-IN" sz="2800" dirty="0"/>
            </a:br>
            <a:r>
              <a:rPr lang="en-IN" sz="2800" dirty="0"/>
              <a:t>	console.log(‘params:’, param1, param2);</a:t>
            </a:r>
            <a:br>
              <a:rPr lang="en-IN" sz="2800" dirty="0"/>
            </a:br>
            <a:r>
              <a:rPr lang="en-IN" sz="28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IN" sz="2800" dirty="0" err="1"/>
              <a:t>const</a:t>
            </a:r>
            <a:r>
              <a:rPr lang="en-IN" sz="2800" dirty="0"/>
              <a:t> foo = (param1, param2) =&gt; {</a:t>
            </a:r>
            <a:br>
              <a:rPr lang="en-IN" sz="2800" dirty="0"/>
            </a:br>
            <a:r>
              <a:rPr lang="en-IN" sz="2800" dirty="0"/>
              <a:t>	console.log(‘params:’, param1, param2);</a:t>
            </a:r>
            <a:br>
              <a:rPr lang="en-IN" sz="2800" dirty="0"/>
            </a:b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9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98E7-89A0-4B0C-BCDF-40E24047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constructs (…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C2BD-B6B3-4B14-8017-F9CFB9E8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Strings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“This is a string”, single and double quotes mean same thing.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`This is also an string`, but a little different from the 1</a:t>
            </a:r>
            <a:r>
              <a:rPr lang="en-IN" sz="2800" baseline="30000" dirty="0"/>
              <a:t>st</a:t>
            </a:r>
            <a:r>
              <a:rPr lang="en-IN" sz="2800" dirty="0"/>
              <a:t> one.</a:t>
            </a:r>
            <a:br>
              <a:rPr lang="en-IN" sz="2800" dirty="0"/>
            </a:br>
            <a:r>
              <a:rPr lang="en-IN" sz="2800" dirty="0"/>
              <a:t>	</a:t>
            </a:r>
            <a:r>
              <a:rPr lang="en-IN" sz="2800" dirty="0" err="1"/>
              <a:t>const</a:t>
            </a:r>
            <a:r>
              <a:rPr lang="en-IN" sz="2800" dirty="0"/>
              <a:t> foo = 123;</a:t>
            </a:r>
            <a:br>
              <a:rPr lang="en-IN" sz="2800" dirty="0"/>
            </a:br>
            <a:r>
              <a:rPr lang="en-IN" sz="2800" dirty="0"/>
              <a:t>	`foo has value ${foo}`; // ‘foo has value 123’</a:t>
            </a:r>
          </a:p>
        </p:txBody>
      </p:sp>
    </p:spTree>
    <p:extLst>
      <p:ext uri="{BB962C8B-B14F-4D97-AF65-F5344CB8AC3E}">
        <p14:creationId xmlns:p14="http://schemas.microsoft.com/office/powerpoint/2010/main" val="334956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0EF9-936C-4CED-8A69-480D33AD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2AA9-0087-4507-8190-7BEDFDE3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6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A module is a chunk of code bundled together to provide a functionality.</a:t>
            </a:r>
          </a:p>
          <a:p>
            <a:pPr>
              <a:buFontTx/>
              <a:buChar char="-"/>
            </a:pPr>
            <a:r>
              <a:rPr lang="en-IN" sz="2800" dirty="0"/>
              <a:t>Every file in NodeJS is a module in its own right.</a:t>
            </a:r>
          </a:p>
          <a:p>
            <a:pPr>
              <a:buFontTx/>
              <a:buChar char="-"/>
            </a:pPr>
            <a:r>
              <a:rPr lang="en-IN" sz="2800" dirty="0"/>
              <a:t>Modules can be composite (one module may be made up of several smaller modules).</a:t>
            </a:r>
          </a:p>
          <a:p>
            <a:pPr>
              <a:buFontTx/>
              <a:buChar char="-"/>
            </a:pPr>
            <a:r>
              <a:rPr lang="en-IN" sz="2800" dirty="0" err="1"/>
              <a:t>package.json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663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96C1-DAD8-4927-AB15-B90F2491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Express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1DB6-2BBC-4EBC-BB58-366FF5C6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67719"/>
            <a:ext cx="9905999" cy="763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A module for request routing!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41072-B50E-4F9F-ADFD-6C09EDB8D235}"/>
              </a:ext>
            </a:extLst>
          </p:cNvPr>
          <p:cNvSpPr txBox="1"/>
          <p:nvPr/>
        </p:nvSpPr>
        <p:spPr>
          <a:xfrm>
            <a:off x="1141412" y="5231567"/>
            <a:ext cx="10251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 top this, a plethora of user created ‘helpers’ (</a:t>
            </a:r>
            <a:r>
              <a:rPr lang="en-IN" sz="2800" dirty="0" err="1"/>
              <a:t>middlewares</a:t>
            </a:r>
            <a:r>
              <a:rPr lang="en-IN" sz="2800" dirty="0"/>
              <a:t>) makes Express even more lucrative.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0B1406A-2D19-49C1-AC42-CC89A1918C59}"/>
              </a:ext>
            </a:extLst>
          </p:cNvPr>
          <p:cNvSpPr/>
          <p:nvPr/>
        </p:nvSpPr>
        <p:spPr>
          <a:xfrm>
            <a:off x="1224198" y="2868578"/>
            <a:ext cx="1993691" cy="147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HTTP Request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D87127-564C-4235-9A5D-E75E7B569E6D}"/>
              </a:ext>
            </a:extLst>
          </p:cNvPr>
          <p:cNvSpPr/>
          <p:nvPr/>
        </p:nvSpPr>
        <p:spPr>
          <a:xfrm>
            <a:off x="3844981" y="2925042"/>
            <a:ext cx="1723869" cy="147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Middle-ware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F2144B-8BE7-4436-A3BE-D4E2E9C0EA99}"/>
              </a:ext>
            </a:extLst>
          </p:cNvPr>
          <p:cNvSpPr/>
          <p:nvPr/>
        </p:nvSpPr>
        <p:spPr>
          <a:xfrm>
            <a:off x="6435781" y="2925042"/>
            <a:ext cx="1723869" cy="1478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Middle-ware 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59BC3A-AF61-4D1E-8891-4D48695EAF2E}"/>
              </a:ext>
            </a:extLst>
          </p:cNvPr>
          <p:cNvSpPr/>
          <p:nvPr/>
        </p:nvSpPr>
        <p:spPr>
          <a:xfrm>
            <a:off x="9026581" y="2868578"/>
            <a:ext cx="1993691" cy="147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81554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D72F-8F07-4FB1-B9DB-A7F05C2C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Express </a:t>
            </a:r>
            <a:r>
              <a:rPr lang="en-IN" sz="4000" dirty="0" err="1"/>
              <a:t>js</a:t>
            </a:r>
            <a:r>
              <a:rPr lang="en-IN" sz="4000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161B-C5DB-4B11-8F33-ADBDA64E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/>
              <a:t>const</a:t>
            </a:r>
            <a:r>
              <a:rPr lang="en-IN" sz="2800" dirty="0"/>
              <a:t> express = require(‘express’);</a:t>
            </a:r>
            <a:br>
              <a:rPr lang="en-IN" sz="2800" dirty="0"/>
            </a:br>
            <a:r>
              <a:rPr lang="en-IN" sz="2800" dirty="0" err="1"/>
              <a:t>const</a:t>
            </a:r>
            <a:r>
              <a:rPr lang="en-IN" sz="2800" dirty="0"/>
              <a:t> app = express();</a:t>
            </a:r>
          </a:p>
          <a:p>
            <a:pPr marL="0" indent="0">
              <a:buNone/>
            </a:pPr>
            <a:r>
              <a:rPr lang="en-IN" sz="2800" dirty="0" err="1"/>
              <a:t>app.use</a:t>
            </a:r>
            <a:r>
              <a:rPr lang="en-IN" sz="2800" dirty="0"/>
              <a:t>(function(</a:t>
            </a:r>
            <a:r>
              <a:rPr lang="en-IN" sz="2800" dirty="0" err="1"/>
              <a:t>req</a:t>
            </a:r>
            <a:r>
              <a:rPr lang="en-IN" sz="2800" dirty="0"/>
              <a:t>, res, next) {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res.send</a:t>
            </a:r>
            <a:r>
              <a:rPr lang="en-IN" sz="2800" dirty="0"/>
              <a:t>(‘Hello world!’);</a:t>
            </a:r>
          </a:p>
          <a:p>
            <a:pPr marL="0" indent="0">
              <a:buNone/>
            </a:pPr>
            <a:r>
              <a:rPr lang="en-IN" sz="2800" dirty="0"/>
              <a:t>});</a:t>
            </a:r>
            <a:br>
              <a:rPr lang="en-IN" sz="2800" dirty="0"/>
            </a:br>
            <a:r>
              <a:rPr lang="en-IN" sz="2800" dirty="0" err="1"/>
              <a:t>app.listen</a:t>
            </a:r>
            <a:r>
              <a:rPr lang="en-IN" sz="2800" dirty="0"/>
              <a:t>(8000);</a:t>
            </a:r>
          </a:p>
        </p:txBody>
      </p:sp>
    </p:spTree>
    <p:extLst>
      <p:ext uri="{BB962C8B-B14F-4D97-AF65-F5344CB8AC3E}">
        <p14:creationId xmlns:p14="http://schemas.microsoft.com/office/powerpoint/2010/main" val="913349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3433-80A1-4881-8EA0-A47618B2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Middlewares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7F4B-7E30-4864-BC9E-B059A0D7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Request &amp; Response flows through each configured middleware. </a:t>
            </a:r>
          </a:p>
          <a:p>
            <a:pPr marL="0" indent="0">
              <a:buNone/>
            </a:pPr>
            <a:r>
              <a:rPr lang="en-IN" sz="3200" dirty="0"/>
              <a:t>Commonly used Open Source </a:t>
            </a:r>
            <a:r>
              <a:rPr lang="en-IN" sz="3200" dirty="0" err="1"/>
              <a:t>middlewares</a:t>
            </a:r>
            <a:r>
              <a:rPr lang="en-IN" sz="3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body-parser : To parse http request body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 </a:t>
            </a:r>
            <a:r>
              <a:rPr lang="en-IN" sz="3200" dirty="0" err="1"/>
              <a:t>morgan</a:t>
            </a:r>
            <a:r>
              <a:rPr lang="en-IN" sz="3200" dirty="0"/>
              <a:t> : To log request details.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0434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F981-02B5-4622-8BB7-3535BD0D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Express JS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7FCE-7C59-429C-B027-AFBDC007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sz="2800" dirty="0" err="1"/>
              <a:t>app.use</a:t>
            </a:r>
            <a:r>
              <a:rPr lang="en-IN" sz="2800" dirty="0"/>
              <a:t> : To add a middleware which gets executed for all request</a:t>
            </a:r>
          </a:p>
          <a:p>
            <a:pPr>
              <a:buFontTx/>
              <a:buChar char="-"/>
            </a:pPr>
            <a:r>
              <a:rPr lang="en-IN" sz="2800" dirty="0" err="1"/>
              <a:t>app.get</a:t>
            </a:r>
            <a:r>
              <a:rPr lang="en-IN" sz="2800" dirty="0"/>
              <a:t> : To add a middleware which executes for GET requests</a:t>
            </a:r>
          </a:p>
          <a:p>
            <a:pPr>
              <a:buFontTx/>
              <a:buChar char="-"/>
            </a:pPr>
            <a:r>
              <a:rPr lang="en-IN" sz="2800" dirty="0" err="1"/>
              <a:t>app.post</a:t>
            </a:r>
            <a:r>
              <a:rPr lang="en-IN" sz="2800" dirty="0"/>
              <a:t> | </a:t>
            </a:r>
            <a:r>
              <a:rPr lang="en-IN" sz="2800" dirty="0" err="1"/>
              <a:t>app.put</a:t>
            </a:r>
            <a:r>
              <a:rPr lang="en-IN" sz="2800" dirty="0"/>
              <a:t> | </a:t>
            </a:r>
            <a:r>
              <a:rPr lang="en-IN" sz="2800" dirty="0" err="1"/>
              <a:t>app.delete</a:t>
            </a:r>
            <a:r>
              <a:rPr lang="en-IN" sz="2800" dirty="0"/>
              <a:t> </a:t>
            </a:r>
          </a:p>
          <a:p>
            <a:pPr>
              <a:buFontTx/>
              <a:buChar char="-"/>
            </a:pPr>
            <a:r>
              <a:rPr lang="en-IN" sz="2800" dirty="0" err="1"/>
              <a:t>app.listen</a:t>
            </a:r>
            <a:r>
              <a:rPr lang="en-IN" sz="2800" dirty="0"/>
              <a:t> : Start the server.</a:t>
            </a:r>
          </a:p>
        </p:txBody>
      </p:sp>
    </p:spTree>
    <p:extLst>
      <p:ext uri="{BB962C8B-B14F-4D97-AF65-F5344CB8AC3E}">
        <p14:creationId xmlns:p14="http://schemas.microsoft.com/office/powerpoint/2010/main" val="230356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BC03-874D-429A-BB7D-EBF9E4B0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Why create a backend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CD46-3F93-47DF-85AA-4ABB5249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System security: Browsers provide limited access to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Data security: Browsers don’t keep data for long.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Processing power: Client’s system can vary from mobile to main frames.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/>
              <a:t>Separation of concerns.</a:t>
            </a:r>
          </a:p>
        </p:txBody>
      </p:sp>
    </p:spTree>
    <p:extLst>
      <p:ext uri="{BB962C8B-B14F-4D97-AF65-F5344CB8AC3E}">
        <p14:creationId xmlns:p14="http://schemas.microsoft.com/office/powerpoint/2010/main" val="298769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DA3-5934-4C71-A2BC-252A65E5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dirty="0"/>
              <a:t>Choice of Language?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9B4BA-60B8-459F-A9B5-4AD76AF4C2A1}"/>
              </a:ext>
            </a:extLst>
          </p:cNvPr>
          <p:cNvSpPr txBox="1"/>
          <p:nvPr/>
        </p:nvSpPr>
        <p:spPr>
          <a:xfrm>
            <a:off x="1141413" y="2097088"/>
            <a:ext cx="96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Any general purpose programming language. It’s really up to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4D27-D7F3-4731-9C47-0660EA844259}"/>
              </a:ext>
            </a:extLst>
          </p:cNvPr>
          <p:cNvSpPr txBox="1"/>
          <p:nvPr/>
        </p:nvSpPr>
        <p:spPr>
          <a:xfrm>
            <a:off x="1246174" y="3204147"/>
            <a:ext cx="96964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IN" sz="3200" dirty="0"/>
              <a:t>C++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IN" sz="3200" dirty="0"/>
              <a:t>PHP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IN" sz="5400" dirty="0"/>
              <a:t>JavaScript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IN" sz="3200" dirty="0"/>
              <a:t>Java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50537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ED1B53-7D31-4D37-B5FB-1609D5A5DB3A}"/>
              </a:ext>
            </a:extLst>
          </p:cNvPr>
          <p:cNvSpPr/>
          <p:nvPr/>
        </p:nvSpPr>
        <p:spPr>
          <a:xfrm>
            <a:off x="4935679" y="2998032"/>
            <a:ext cx="5842247" cy="3612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75BCA-0F69-408C-87DB-FA74DE4E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But, JS runs in browser…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C51DE-4E25-417E-A50C-D8B98FA1E2B5}"/>
              </a:ext>
            </a:extLst>
          </p:cNvPr>
          <p:cNvSpPr txBox="1"/>
          <p:nvPr/>
        </p:nvSpPr>
        <p:spPr>
          <a:xfrm>
            <a:off x="1141413" y="2157211"/>
            <a:ext cx="563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YES and NO</a:t>
            </a:r>
          </a:p>
        </p:txBody>
      </p:sp>
      <p:pic>
        <p:nvPicPr>
          <p:cNvPr id="1026" name="Picture 2" descr="https://img.icons8.com/color/344/chrome.png">
            <a:extLst>
              <a:ext uri="{FF2B5EF4-FFF2-40B4-BE49-F238E27FC236}">
                <a16:creationId xmlns:a16="http://schemas.microsoft.com/office/drawing/2014/main" id="{24EA5700-DE61-41A0-8C5F-80A581EBE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0" y="3682166"/>
            <a:ext cx="2261820" cy="226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79C72F-A268-44E8-96B8-BC294A5206D7}"/>
              </a:ext>
            </a:extLst>
          </p:cNvPr>
          <p:cNvSpPr/>
          <p:nvPr/>
        </p:nvSpPr>
        <p:spPr>
          <a:xfrm>
            <a:off x="6214911" y="3289072"/>
            <a:ext cx="3283780" cy="56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User Interface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002B7F-3E8A-4AFE-A61E-93C3D62D9858}"/>
              </a:ext>
            </a:extLst>
          </p:cNvPr>
          <p:cNvSpPr/>
          <p:nvPr/>
        </p:nvSpPr>
        <p:spPr>
          <a:xfrm>
            <a:off x="6449466" y="4090239"/>
            <a:ext cx="2814669" cy="56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Browser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226D6A-7AAD-45FF-8475-81C37C82D4EB}"/>
              </a:ext>
            </a:extLst>
          </p:cNvPr>
          <p:cNvSpPr/>
          <p:nvPr/>
        </p:nvSpPr>
        <p:spPr>
          <a:xfrm>
            <a:off x="6449469" y="4853831"/>
            <a:ext cx="2814669" cy="56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Renderer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387D1E-7FD3-4949-8494-EB9D0E83800D}"/>
              </a:ext>
            </a:extLst>
          </p:cNvPr>
          <p:cNvSpPr/>
          <p:nvPr/>
        </p:nvSpPr>
        <p:spPr>
          <a:xfrm>
            <a:off x="5312230" y="5641918"/>
            <a:ext cx="2274480" cy="782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Networking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4AA854-73B1-4D58-9D65-4DAC2F40CA33}"/>
              </a:ext>
            </a:extLst>
          </p:cNvPr>
          <p:cNvSpPr/>
          <p:nvPr/>
        </p:nvSpPr>
        <p:spPr>
          <a:xfrm>
            <a:off x="8045078" y="5636461"/>
            <a:ext cx="2274480" cy="782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JS Engine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A9F96A1-9B25-40BF-ACF3-0E01D5959DCF}"/>
              </a:ext>
            </a:extLst>
          </p:cNvPr>
          <p:cNvSpPr/>
          <p:nvPr/>
        </p:nvSpPr>
        <p:spPr>
          <a:xfrm>
            <a:off x="3421889" y="4290855"/>
            <a:ext cx="1304144" cy="10373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1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F513-18E7-4CD1-8055-F9A9F0E4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So, Node is Just a program?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DBFFF-18AE-4E35-B1B9-70CD2A0E2965}"/>
              </a:ext>
            </a:extLst>
          </p:cNvPr>
          <p:cNvSpPr txBox="1"/>
          <p:nvPr/>
        </p:nvSpPr>
        <p:spPr>
          <a:xfrm>
            <a:off x="1141413" y="2140524"/>
            <a:ext cx="94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Yes. Strictly speaking, its just a program. But…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7968B-D150-41DE-848C-25306213DA37}"/>
              </a:ext>
            </a:extLst>
          </p:cNvPr>
          <p:cNvSpPr txBox="1"/>
          <p:nvPr/>
        </p:nvSpPr>
        <p:spPr>
          <a:xfrm>
            <a:off x="1141413" y="2916984"/>
            <a:ext cx="941382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JS Engines are minimal.</a:t>
            </a:r>
            <a:br>
              <a:rPr lang="en-IN" sz="1100" dirty="0"/>
            </a:br>
            <a:r>
              <a:rPr lang="en-IN" sz="1100" dirty="0"/>
              <a:t> </a:t>
            </a:r>
            <a:endParaRPr lang="en-IN" sz="2800" dirty="0"/>
          </a:p>
          <a:p>
            <a:pPr marL="457200" indent="-457200">
              <a:buFontTx/>
              <a:buChar char="-"/>
            </a:pPr>
            <a:r>
              <a:rPr lang="en-IN" sz="2800" dirty="0"/>
              <a:t>No filesystem access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No network capability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No threads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No execution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858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9C0F-A59D-4D65-840C-DE621957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So, same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5AFD-3FDF-4FCD-94D1-F4DBEB95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73965"/>
            <a:ext cx="9905999" cy="733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Most </a:t>
            </a:r>
            <a:r>
              <a:rPr lang="en-IN" sz="3200" dirty="0"/>
              <a:t>probably</a:t>
            </a:r>
            <a:r>
              <a:rPr lang="en-IN" sz="2800" dirty="0"/>
              <a:t> NO.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D5160-919C-4D72-8E67-51C88081B2B2}"/>
              </a:ext>
            </a:extLst>
          </p:cNvPr>
          <p:cNvSpPr txBox="1"/>
          <p:nvPr/>
        </p:nvSpPr>
        <p:spPr>
          <a:xfrm>
            <a:off x="1141410" y="2708806"/>
            <a:ext cx="990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lot of JS functionality / API in browser, comes from browser. Node might not have the same. In general:</a:t>
            </a:r>
          </a:p>
          <a:p>
            <a:endParaRPr lang="en-IN" sz="2400" dirty="0"/>
          </a:p>
          <a:p>
            <a:pPr marL="342900" indent="-342900">
              <a:buFontTx/>
              <a:buChar char="-"/>
            </a:pPr>
            <a:r>
              <a:rPr lang="en-IN" sz="2400" dirty="0"/>
              <a:t>No AJAX. Node’s internal networking module replaces that.</a:t>
            </a:r>
          </a:p>
          <a:p>
            <a:pPr marL="342900" indent="-342900">
              <a:buFontTx/>
              <a:buChar char="-"/>
            </a:pPr>
            <a:r>
              <a:rPr lang="en-IN" sz="2400" dirty="0"/>
              <a:t>Different way to access file system.</a:t>
            </a:r>
          </a:p>
          <a:p>
            <a:pPr marL="342900" indent="-342900">
              <a:buFontTx/>
              <a:buChar char="-"/>
            </a:pPr>
            <a:r>
              <a:rPr lang="en-IN" sz="2400" dirty="0"/>
              <a:t>Strong emphasis on ASYNC code.</a:t>
            </a:r>
          </a:p>
        </p:txBody>
      </p:sp>
    </p:spTree>
    <p:extLst>
      <p:ext uri="{BB962C8B-B14F-4D97-AF65-F5344CB8AC3E}">
        <p14:creationId xmlns:p14="http://schemas.microsoft.com/office/powerpoint/2010/main" val="391674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6954-6E3C-4965-9B5E-84D08177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Node </a:t>
            </a:r>
            <a:r>
              <a:rPr lang="en-IN" sz="4000" dirty="0" err="1"/>
              <a:t>api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A56C3-3B7E-4A05-88F6-0E02FEC7DCC7}"/>
              </a:ext>
            </a:extLst>
          </p:cNvPr>
          <p:cNvSpPr txBox="1"/>
          <p:nvPr/>
        </p:nvSpPr>
        <p:spPr>
          <a:xfrm>
            <a:off x="1141413" y="2097088"/>
            <a:ext cx="99059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IN" sz="2800" dirty="0"/>
              <a:t>Console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Process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Global 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Path: module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FS : module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OS: modules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Net: module</a:t>
            </a:r>
          </a:p>
          <a:p>
            <a:pPr marL="457200" indent="-457200">
              <a:buFontTx/>
              <a:buChar char="-"/>
            </a:pPr>
            <a:r>
              <a:rPr lang="en-IN" sz="2800" dirty="0" err="1"/>
              <a:t>Readline</a:t>
            </a:r>
            <a:r>
              <a:rPr lang="en-IN" sz="2800" dirty="0"/>
              <a:t>: module</a:t>
            </a:r>
          </a:p>
        </p:txBody>
      </p:sp>
    </p:spTree>
    <p:extLst>
      <p:ext uri="{BB962C8B-B14F-4D97-AF65-F5344CB8AC3E}">
        <p14:creationId xmlns:p14="http://schemas.microsoft.com/office/powerpoint/2010/main" val="224115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23F051-9263-43E3-BADB-255E9B633865}"/>
              </a:ext>
            </a:extLst>
          </p:cNvPr>
          <p:cNvSpPr txBox="1">
            <a:spLocks/>
          </p:cNvSpPr>
          <p:nvPr/>
        </p:nvSpPr>
        <p:spPr>
          <a:xfrm>
            <a:off x="1876425" y="1899587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/>
              <a:t>HTTP and rest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282E78-E25A-41EC-9646-2BA1D95D0034}"/>
              </a:ext>
            </a:extLst>
          </p:cNvPr>
          <p:cNvSpPr txBox="1">
            <a:spLocks/>
          </p:cNvSpPr>
          <p:nvPr/>
        </p:nvSpPr>
        <p:spPr>
          <a:xfrm>
            <a:off x="1876425" y="3602038"/>
            <a:ext cx="4219575" cy="68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dirty="0"/>
              <a:t>How browsers talk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13E5-E722-447F-96DF-4DDF1E309694}"/>
              </a:ext>
            </a:extLst>
          </p:cNvPr>
          <p:cNvSpPr txBox="1"/>
          <p:nvPr/>
        </p:nvSpPr>
        <p:spPr>
          <a:xfrm>
            <a:off x="9765437" y="6347534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Shashi Shekhar</a:t>
            </a:r>
          </a:p>
        </p:txBody>
      </p:sp>
    </p:spTree>
    <p:extLst>
      <p:ext uri="{BB962C8B-B14F-4D97-AF65-F5344CB8AC3E}">
        <p14:creationId xmlns:p14="http://schemas.microsoft.com/office/powerpoint/2010/main" val="246801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6201</TotalTime>
  <Words>1566</Words>
  <Application>Microsoft Office PowerPoint</Application>
  <PresentationFormat>Widescreen</PresentationFormat>
  <Paragraphs>311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Tw Cen MT</vt:lpstr>
      <vt:lpstr>Wingdings</vt:lpstr>
      <vt:lpstr>Circuit</vt:lpstr>
      <vt:lpstr>Introduction to backend</vt:lpstr>
      <vt:lpstr>What’s backend</vt:lpstr>
      <vt:lpstr>Why create a backend server</vt:lpstr>
      <vt:lpstr>Choice of Language?</vt:lpstr>
      <vt:lpstr>But, JS runs in browser…</vt:lpstr>
      <vt:lpstr>So, Node is Just a program?</vt:lpstr>
      <vt:lpstr>So, same code?</vt:lpstr>
      <vt:lpstr>Node api</vt:lpstr>
      <vt:lpstr>PowerPoint Presentation</vt:lpstr>
      <vt:lpstr>Communication</vt:lpstr>
      <vt:lpstr>1-1 communication</vt:lpstr>
      <vt:lpstr>Webpage to Backend communication</vt:lpstr>
      <vt:lpstr>http, the protocol</vt:lpstr>
      <vt:lpstr>HTTP Request</vt:lpstr>
      <vt:lpstr>HTTP Response</vt:lpstr>
      <vt:lpstr>A server in node JS</vt:lpstr>
      <vt:lpstr>The request object</vt:lpstr>
      <vt:lpstr>The response object</vt:lpstr>
      <vt:lpstr>Server (…contd)</vt:lpstr>
      <vt:lpstr>Streams</vt:lpstr>
      <vt:lpstr>Query strings</vt:lpstr>
      <vt:lpstr>HTTP request body</vt:lpstr>
      <vt:lpstr>JS constructs</vt:lpstr>
      <vt:lpstr>JS constructs (…contd)</vt:lpstr>
      <vt:lpstr>modules</vt:lpstr>
      <vt:lpstr>Express JS</vt:lpstr>
      <vt:lpstr>Express js Program</vt:lpstr>
      <vt:lpstr>Middlewares</vt:lpstr>
      <vt:lpstr>Express JS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backend</dc:title>
  <dc:creator>shashi shekhar</dc:creator>
  <cp:lastModifiedBy>shashi shekhar</cp:lastModifiedBy>
  <cp:revision>55</cp:revision>
  <dcterms:created xsi:type="dcterms:W3CDTF">2019-07-11T09:31:34Z</dcterms:created>
  <dcterms:modified xsi:type="dcterms:W3CDTF">2019-07-21T07:06:39Z</dcterms:modified>
</cp:coreProperties>
</file>