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5" r:id="rId5"/>
    <p:sldId id="274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7" r:id="rId14"/>
    <p:sldId id="376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93" r:id="rId29"/>
    <p:sldId id="392" r:id="rId30"/>
    <p:sldId id="394" r:id="rId31"/>
    <p:sldId id="395" r:id="rId32"/>
    <p:sldId id="396" r:id="rId33"/>
    <p:sldId id="397" r:id="rId34"/>
    <p:sldId id="398" r:id="rId35"/>
    <p:sldId id="399" r:id="rId36"/>
    <p:sldId id="401" r:id="rId37"/>
    <p:sldId id="400" r:id="rId38"/>
    <p:sldId id="402" r:id="rId39"/>
    <p:sldId id="403" r:id="rId40"/>
    <p:sldId id="387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3517" autoAdjust="0"/>
  </p:normalViewPr>
  <p:slideViewPr>
    <p:cSldViewPr snapToGrid="0" showGuides="1">
      <p:cViewPr varScale="1">
        <p:scale>
          <a:sx n="92" d="100"/>
          <a:sy n="92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13-1-2021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37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.webflow.com/preview/flexbox-game?preview=d1a26b027c4803817087a91c651e321f&amp;m=1" TargetMode="External"/><Relationship Id="rId7" Type="http://schemas.openxmlformats.org/officeDocument/2006/relationships/hyperlink" Target="https://css-tricks.com/all-about-floats/" TargetMode="External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nl.learnlayout.com/no-layout.html" TargetMode="Externa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://www.flexboxdefens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7 + 8</a:t>
            </a:r>
          </a:p>
          <a:p>
            <a:r>
              <a:rPr lang="nl-BE" sz="1800" dirty="0"/>
              <a:t>Positionering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 err="1"/>
              <a:t>Opmaak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37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07CF-C5AF-4420-92BD-B24C3C347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Absolute </a:t>
            </a:r>
            <a:r>
              <a:rPr lang="en-US" dirty="0" err="1"/>
              <a:t>opmaak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AB909-6292-4A3D-B75D-9CE90F918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1872933"/>
            <a:ext cx="11160125" cy="3112134"/>
          </a:xfrm>
        </p:spPr>
        <p:txBody>
          <a:bodyPr/>
          <a:lstStyle/>
          <a:p>
            <a:r>
              <a:rPr lang="en-US" i="1" dirty="0"/>
              <a:t>Position: absolute</a:t>
            </a:r>
          </a:p>
          <a:p>
            <a:pPr marL="342900" indent="-342900">
              <a:buFontTx/>
              <a:buChar char="-"/>
            </a:pPr>
            <a:r>
              <a:rPr lang="en-US" dirty="0"/>
              <a:t>De </a:t>
            </a:r>
            <a:r>
              <a:rPr lang="en-US" dirty="0" err="1"/>
              <a:t>volgorde</a:t>
            </a:r>
            <a:r>
              <a:rPr lang="en-US" dirty="0"/>
              <a:t> van HTML-code </a:t>
            </a:r>
            <a:r>
              <a:rPr lang="en-US" dirty="0" err="1"/>
              <a:t>speelt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meer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Het </a:t>
            </a:r>
            <a:r>
              <a:rPr lang="en-US" dirty="0" err="1"/>
              <a:t>absoluut</a:t>
            </a:r>
            <a:r>
              <a:rPr lang="en-US" dirty="0"/>
              <a:t> </a:t>
            </a:r>
            <a:r>
              <a:rPr lang="en-US" dirty="0" err="1"/>
              <a:t>gepositioneerde</a:t>
            </a:r>
            <a:r>
              <a:rPr lang="en-US" dirty="0"/>
              <a:t> element </a:t>
            </a:r>
            <a:r>
              <a:rPr lang="en-US" dirty="0" err="1"/>
              <a:t>gedraagt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oefent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langer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invloed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op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elementen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843CA-16C3-4AA6-8952-FEDB7C74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3" y="3557362"/>
            <a:ext cx="7258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32CC-FB70-4732-B899-6DBE6E897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Relatieve</a:t>
            </a:r>
            <a:r>
              <a:rPr lang="en-US" dirty="0"/>
              <a:t> </a:t>
            </a:r>
            <a:r>
              <a:rPr lang="en-US" dirty="0" err="1"/>
              <a:t>opmaak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78408-B0BA-42E3-8E47-6FD91ADB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72933"/>
            <a:ext cx="11160125" cy="3112134"/>
          </a:xfrm>
        </p:spPr>
        <p:txBody>
          <a:bodyPr/>
          <a:lstStyle/>
          <a:p>
            <a:r>
              <a:rPr lang="en-US" i="1" dirty="0"/>
              <a:t>Position: relative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Positionering</a:t>
            </a:r>
            <a:r>
              <a:rPr lang="en-US" dirty="0"/>
              <a:t> van het element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positie</a:t>
            </a:r>
            <a:r>
              <a:rPr lang="en-US" dirty="0"/>
              <a:t> die </a:t>
            </a:r>
            <a:r>
              <a:rPr lang="en-US" dirty="0" err="1"/>
              <a:t>dit</a:t>
            </a:r>
            <a:r>
              <a:rPr lang="en-US" dirty="0"/>
              <a:t> element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Verschuift</a:t>
            </a:r>
            <a:r>
              <a:rPr lang="en-US" dirty="0"/>
              <a:t> het element met top, right, bottom </a:t>
            </a:r>
            <a:r>
              <a:rPr lang="en-US" dirty="0" err="1"/>
              <a:t>en</a:t>
            </a:r>
            <a:r>
              <a:rPr lang="en-US" dirty="0"/>
              <a:t> left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19259-62B9-4AEC-8ED1-EB1BA4E0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429000"/>
            <a:ext cx="2824163" cy="3310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C668C-4459-49C5-B242-1E3D62FA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2" y="3414903"/>
            <a:ext cx="2824163" cy="33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5248-AEC8-4F6E-96D1-93FF69B5D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Relatieve</a:t>
            </a:r>
            <a:r>
              <a:rPr lang="en-US" dirty="0"/>
              <a:t> </a:t>
            </a:r>
            <a:r>
              <a:rPr lang="en-US" dirty="0" err="1"/>
              <a:t>opmaak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2566-8AA9-41AB-B954-FC114F125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- Position: relative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op inline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toegepast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innemen</a:t>
            </a:r>
            <a:r>
              <a:rPr lang="en-US" dirty="0"/>
              <a:t> op de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positie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65FB2-4EF1-45D7-A8DE-CCE14110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9" y="3103880"/>
            <a:ext cx="8801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43FA-BF56-4ACC-9B7B-774965223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positie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C2783-84BE-4445-8E2E-F371C1A9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72933"/>
            <a:ext cx="11160125" cy="3112134"/>
          </a:xfrm>
        </p:spPr>
        <p:txBody>
          <a:bodyPr/>
          <a:lstStyle/>
          <a:p>
            <a:r>
              <a:rPr lang="en-US" i="1" dirty="0"/>
              <a:t>Position: fixed</a:t>
            </a:r>
            <a:br>
              <a:rPr lang="nl-BE" dirty="0"/>
            </a:br>
            <a:r>
              <a:rPr lang="nl-BE" dirty="0"/>
              <a:t>	Objecten vast verankeren binnen het zichtbare veld van het browserventer, 	dit </a:t>
            </a:r>
            <a:r>
              <a:rPr lang="nl-BE" dirty="0" err="1"/>
              <a:t>scrollt</a:t>
            </a:r>
            <a:r>
              <a:rPr lang="nl-BE" dirty="0"/>
              <a:t> dus mee.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A25C0-D1F1-4883-8167-4E3FBADE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58" y="2910447"/>
            <a:ext cx="8901034" cy="32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43FA-BF56-4ACC-9B7B-774965223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positie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C2783-84BE-4445-8E2E-F371C1A9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72933"/>
            <a:ext cx="11160125" cy="3112134"/>
          </a:xfrm>
        </p:spPr>
        <p:txBody>
          <a:bodyPr/>
          <a:lstStyle/>
          <a:p>
            <a:r>
              <a:rPr lang="en-US" i="1" dirty="0"/>
              <a:t>Position: fixed</a:t>
            </a:r>
            <a:br>
              <a:rPr lang="nl-BE" dirty="0"/>
            </a:br>
            <a:r>
              <a:rPr lang="nl-BE" dirty="0"/>
              <a:t>	Objecten vast verankeren binnen het zichtbare veld van het browserventer, 	dit </a:t>
            </a:r>
            <a:r>
              <a:rPr lang="nl-BE" dirty="0" err="1"/>
              <a:t>scrollt</a:t>
            </a:r>
            <a:r>
              <a:rPr lang="nl-BE" dirty="0"/>
              <a:t> dus mee.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932FA-0858-43D1-8784-B58215F5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65" y="2854234"/>
            <a:ext cx="8844223" cy="32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4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F954-9E32-4687-9497-00A5B5B58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width &amp; height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2587C-EADD-4BA4-BD9A-D6FDD3984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/>
              <a:t>Voor</a:t>
            </a:r>
            <a:r>
              <a:rPr lang="en-US" sz="2800" dirty="0"/>
              <a:t> block elements (of inline-block) </a:t>
            </a:r>
            <a:r>
              <a:rPr lang="en-US" sz="2800" dirty="0" err="1"/>
              <a:t>zijn</a:t>
            </a:r>
            <a:r>
              <a:rPr lang="en-US" sz="2800" dirty="0"/>
              <a:t> width </a:t>
            </a:r>
            <a:r>
              <a:rPr lang="en-US" sz="2800" dirty="0" err="1"/>
              <a:t>en</a:t>
            </a:r>
            <a:r>
              <a:rPr lang="en-US" sz="2800" dirty="0"/>
              <a:t> height </a:t>
            </a:r>
            <a:r>
              <a:rPr lang="en-US" sz="2800" dirty="0" err="1"/>
              <a:t>instelbaar</a:t>
            </a: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2800" dirty="0" err="1"/>
              <a:t>Dit</a:t>
            </a:r>
            <a:r>
              <a:rPr lang="en-US" sz="2800" dirty="0"/>
              <a:t>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relatief</a:t>
            </a:r>
            <a:r>
              <a:rPr lang="en-US" sz="2800" dirty="0"/>
              <a:t> (%, </a:t>
            </a:r>
            <a:r>
              <a:rPr lang="en-US" sz="2800" dirty="0" err="1"/>
              <a:t>vw</a:t>
            </a:r>
            <a:r>
              <a:rPr lang="en-US" sz="2800" dirty="0"/>
              <a:t>, </a:t>
            </a:r>
            <a:r>
              <a:rPr lang="en-US" sz="2800" dirty="0" err="1"/>
              <a:t>vh</a:t>
            </a:r>
            <a:r>
              <a:rPr lang="en-US" sz="2800" dirty="0"/>
              <a:t>) of met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gegeven</a:t>
            </a:r>
            <a:r>
              <a:rPr lang="en-US" sz="2800" dirty="0"/>
              <a:t> </a:t>
            </a:r>
            <a:r>
              <a:rPr lang="en-US" sz="2800" dirty="0" err="1"/>
              <a:t>waarde</a:t>
            </a:r>
            <a:r>
              <a:rPr lang="en-US" sz="2800" dirty="0"/>
              <a:t> (</a:t>
            </a:r>
            <a:r>
              <a:rPr lang="en-US" sz="2800" dirty="0" err="1"/>
              <a:t>bv</a:t>
            </a:r>
            <a:r>
              <a:rPr lang="en-US" sz="2800" dirty="0"/>
              <a:t>. px)</a:t>
            </a:r>
            <a:br>
              <a:rPr lang="nl-BE" sz="2800" dirty="0"/>
            </a:br>
            <a:r>
              <a:rPr lang="nl-BE" sz="2800" dirty="0"/>
              <a:t>	- </a:t>
            </a:r>
            <a:r>
              <a:rPr lang="nl-BE" sz="2800" dirty="0" err="1"/>
              <a:t>width</a:t>
            </a:r>
            <a:r>
              <a:rPr lang="nl-BE" sz="2800" dirty="0"/>
              <a:t>: 600px; -&gt; element neemt altijd 600px in beslag</a:t>
            </a:r>
          </a:p>
          <a:p>
            <a:pPr marL="342900" indent="-342900">
              <a:buFontTx/>
              <a:buChar char="-"/>
            </a:pPr>
            <a:r>
              <a:rPr lang="nl-BE" sz="2800" dirty="0"/>
              <a:t>Optie: min-</a:t>
            </a:r>
            <a:r>
              <a:rPr lang="nl-BE" sz="2800" dirty="0" err="1"/>
              <a:t>width</a:t>
            </a:r>
            <a:r>
              <a:rPr lang="nl-BE" sz="2800" dirty="0"/>
              <a:t> en/of max-</a:t>
            </a:r>
            <a:r>
              <a:rPr lang="nl-BE" sz="2800" dirty="0" err="1"/>
              <a:t>width</a:t>
            </a:r>
            <a:br>
              <a:rPr lang="nl-BE" sz="2800" dirty="0"/>
            </a:br>
            <a:r>
              <a:rPr lang="nl-BE" sz="2800" dirty="0"/>
              <a:t>	-max-</a:t>
            </a:r>
            <a:r>
              <a:rPr lang="nl-BE" sz="2800" dirty="0" err="1"/>
              <a:t>width</a:t>
            </a:r>
            <a:r>
              <a:rPr lang="nl-BE" sz="2800" dirty="0"/>
              <a:t>: 600px; -&gt; element neemt 600px in beslag, </a:t>
            </a:r>
            <a:r>
              <a:rPr lang="nl-BE" sz="2800" u="sng" dirty="0"/>
              <a:t>indien mogelijk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85361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B634-54C2-4E6C-AC2B-17ACF6EC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width vs max-width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AC5A5-A317-41EA-8CBB-0BBEA925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27" y="1763072"/>
            <a:ext cx="7938515" cy="2286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4C5D3-9A25-43CF-85B2-1F1789CC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27" y="4049764"/>
            <a:ext cx="5838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1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0593-704E-4884-BCA9-6EE66407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6" y="407936"/>
            <a:ext cx="11160125" cy="981301"/>
          </a:xfrm>
        </p:spPr>
        <p:txBody>
          <a:bodyPr/>
          <a:lstStyle/>
          <a:p>
            <a:r>
              <a:rPr lang="en-US" dirty="0"/>
              <a:t>Box-sizing</a:t>
            </a:r>
            <a:endParaRPr lang="nl-BE"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643580-3ABD-40FC-9BC1-2A20747E9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30" y="3177789"/>
            <a:ext cx="8719968" cy="2968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DBB40-CC57-4084-96FA-9B35DC5B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5" y="373106"/>
            <a:ext cx="3857625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59C5C-66A0-4439-9618-9F066A880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012" y="304800"/>
            <a:ext cx="34766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9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C335-4E4D-4ACB-9F2B-A39688143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Box-sizing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F39A5-0280-4F86-B0F5-609576B3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338" y="1423277"/>
            <a:ext cx="3486150" cy="36195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968287-D9F8-48AF-8FD6-4A9D2075F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371746"/>
            <a:ext cx="754485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 err="1"/>
              <a:t>Positionering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C4B2-A9B7-44A6-8DBC-314492A14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Stapelvolgorde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E7885-57CA-4E00-8FF0-2A0BC2AD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72933"/>
            <a:ext cx="11160125" cy="3112134"/>
          </a:xfrm>
        </p:spPr>
        <p:txBody>
          <a:bodyPr/>
          <a:lstStyle/>
          <a:p>
            <a:r>
              <a:rPr lang="en-US" i="1" dirty="0"/>
              <a:t>z-index</a:t>
            </a:r>
            <a:r>
              <a:rPr lang="nl-BE" i="1" dirty="0"/>
              <a:t>:</a:t>
            </a:r>
            <a:br>
              <a:rPr lang="nl-BE" dirty="0"/>
            </a:br>
            <a:r>
              <a:rPr lang="nl-BE" dirty="0"/>
              <a:t>	Normaal is de volgorde van HTML-code bepalend.</a:t>
            </a:r>
            <a:br>
              <a:rPr lang="nl-BE" dirty="0"/>
            </a:br>
            <a:r>
              <a:rPr lang="nl-BE" dirty="0"/>
              <a:t>		-&gt; laatste in de DOM (HTML-structuur) is bovenaan op de ‘stapel’</a:t>
            </a:r>
          </a:p>
          <a:p>
            <a:r>
              <a:rPr lang="nl-BE" dirty="0"/>
              <a:t>	Aanpasbaar: </a:t>
            </a:r>
            <a:r>
              <a:rPr lang="nl-BE" dirty="0" err="1"/>
              <a:t>z</a:t>
            </a:r>
            <a:r>
              <a:rPr lang="nl-BE" dirty="0"/>
              <a:t>-index: 3; -&gt; komt boven </a:t>
            </a:r>
            <a:r>
              <a:rPr lang="nl-BE" dirty="0" err="1"/>
              <a:t>z</a:t>
            </a:r>
            <a:r>
              <a:rPr lang="nl-BE" dirty="0"/>
              <a:t>-index: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67EC9-91FF-4A2F-AF4C-936E0B77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36" y="3449350"/>
            <a:ext cx="2357906" cy="2700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BB25B-2A06-49A6-BBEC-E4D1C0F0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9350"/>
            <a:ext cx="2357906" cy="27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/>
              <a:t>Flexbox (flex-container)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526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C4B2-A9B7-44A6-8DBC-314492A14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E7885-57CA-4E00-8FF0-2A0BC2AD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72933"/>
            <a:ext cx="11160125" cy="311213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Flexbox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positioneren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container.</a:t>
            </a:r>
          </a:p>
          <a:p>
            <a:pPr marL="342900" indent="-342900">
              <a:buFontTx/>
              <a:buChar char="-"/>
            </a:pPr>
            <a:r>
              <a:rPr lang="en-US" dirty="0"/>
              <a:t>De container </a:t>
            </a:r>
            <a:r>
              <a:rPr lang="en-US" dirty="0" err="1"/>
              <a:t>definieer</a:t>
            </a:r>
            <a:r>
              <a:rPr lang="en-US" dirty="0"/>
              <a:t> je </a:t>
            </a:r>
            <a:r>
              <a:rPr lang="en-US" dirty="0" err="1"/>
              <a:t>mbv</a:t>
            </a:r>
            <a:r>
              <a:rPr lang="en-US" dirty="0"/>
              <a:t> de </a:t>
            </a:r>
            <a:r>
              <a:rPr lang="en-US" dirty="0" err="1"/>
              <a:t>css</a:t>
            </a:r>
            <a:r>
              <a:rPr lang="en-US" dirty="0"/>
              <a:t>-property </a:t>
            </a:r>
            <a:r>
              <a:rPr lang="en-US" i="1" dirty="0"/>
              <a:t>display: flex;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geef</a:t>
            </a:r>
            <a:r>
              <a:rPr lang="en-US" dirty="0"/>
              <a:t> je mee hoe je wilt </a:t>
            </a:r>
            <a:r>
              <a:rPr lang="en-US" dirty="0" err="1"/>
              <a:t>dat</a:t>
            </a:r>
            <a:r>
              <a:rPr lang="en-US" dirty="0"/>
              <a:t> de child elements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verdelen</a:t>
            </a:r>
            <a:r>
              <a:rPr lang="en-US" dirty="0"/>
              <a:t>/</a:t>
            </a:r>
            <a:r>
              <a:rPr lang="en-US" dirty="0" err="1"/>
              <a:t>plaatsen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die container.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25215-DE59-4972-936C-1786F917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4" y="3971699"/>
            <a:ext cx="4038600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1B572-88B9-4790-8E4E-21DD48F5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38" y="3876449"/>
            <a:ext cx="4095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CBB0-B9D5-4CE2-A99D-21E8A7506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- display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3CEF7-DE4E-4157-931A-1A06FF846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4151F"/>
                </a:solidFill>
                <a:effectLst/>
                <a:latin typeface="Ringside Regular A"/>
              </a:rPr>
              <a:t>display</a:t>
            </a:r>
          </a:p>
          <a:p>
            <a:pPr algn="l"/>
            <a:r>
              <a:rPr lang="en-US" b="0" i="0" dirty="0">
                <a:solidFill>
                  <a:srgbClr val="2E2F3E"/>
                </a:solidFill>
                <a:effectLst/>
                <a:latin typeface="Sentinel SSm A"/>
              </a:rPr>
              <a:t>This defines a flex container; inline or block depending on the given value. It enables a flex context for all its direct children.</a:t>
            </a:r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484FD-4B01-426C-A8B7-23038C78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4084955"/>
            <a:ext cx="6505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505E-EAB3-4836-94A4-2506340C8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flex-direction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B388-39B5-4B49-9647-2C779C98D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F3E"/>
                </a:solidFill>
                <a:effectLst/>
                <a:latin typeface="Sentinel SSm A"/>
              </a:rPr>
              <a:t>This establishes the main-axis, thus defining the direction flex items are placed in the flex container. Flexbox is (aside from optional wrapping) a single-direction layout concept. Think of flex items as primarily laying out either in horizontal rows or vertical columns.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C9FFB-AF6A-46DC-BF1B-6C35D425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1" y="4055108"/>
            <a:ext cx="4124325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C2831-59EF-407A-AE39-FD47FADF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4236084"/>
            <a:ext cx="6505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8CC9-40F3-48A9-9123-01579CD1E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flex-wrap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A097-1776-4D71-A02E-493580079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F3E"/>
                </a:solidFill>
                <a:effectLst/>
                <a:latin typeface="Sentinel SSm A"/>
              </a:rPr>
              <a:t>By default, flex items will all try to fit onto one line. You can change that and allow the items to wrap as needed with this property.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2CB9E-7DF8-4A23-9DE2-0E15E11B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4084955"/>
            <a:ext cx="6524625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2FEA9-F634-4673-8675-BCA5F983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37" y="3884929"/>
            <a:ext cx="4086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8BE2-004C-4FDC-BFEC-2FAEC37E8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flex-flow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1E5D9-CD49-4EE3-B924-55D12DAB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4329113"/>
            <a:ext cx="6534150" cy="14287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E5101D-2362-402C-85E5-766E8D40B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2376488"/>
            <a:ext cx="11160125" cy="3112134"/>
          </a:xfrm>
        </p:spPr>
        <p:txBody>
          <a:bodyPr/>
          <a:lstStyle/>
          <a:p>
            <a:r>
              <a:rPr lang="en-US" dirty="0"/>
              <a:t>This is a shorthand for the flex-direction and flex-wrap properties, which together define the flex container’s main and cross axes. The default value is row </a:t>
            </a:r>
            <a:r>
              <a:rPr lang="en-US" dirty="0" err="1"/>
              <a:t>nowrap</a:t>
            </a:r>
            <a:r>
              <a:rPr lang="en-US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51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EF57-76D6-46D7-9283-C32E697C1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justify-content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60F70-2086-4E7D-8790-1B3B371BF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F3E"/>
                </a:solidFill>
                <a:effectLst/>
                <a:latin typeface="Sentinel SSm A"/>
              </a:rPr>
              <a:t>This defines the alignment along the main axis. It helps distribute extra free space leftover when either all the flex items on a line are inflexible, or are flexible but have reached their maximum size. It also exerts some control over the alignment of items when they overflow the line.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986AE-FA97-447C-942A-ADF1CBBB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4221797"/>
            <a:ext cx="6524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09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D499-B607-45C0-BDA0-2CD81E784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justify-content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82961-C97B-4044-8CC1-E0E871FB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9" y="440089"/>
            <a:ext cx="3421063" cy="5651148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8F6A89B6-76DA-47D3-96B6-4819DB4FF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7D2255D-CD0D-4F89-91AD-DC352997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C73662-7477-4160-8AF0-B770673A556F}"/>
              </a:ext>
            </a:extLst>
          </p:cNvPr>
          <p:cNvSpPr txBox="1"/>
          <p:nvPr/>
        </p:nvSpPr>
        <p:spPr>
          <a:xfrm>
            <a:off x="184731" y="1751587"/>
            <a:ext cx="79210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-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flex</a:t>
            </a: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-start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 (default): items are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packed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toward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start of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flex-direction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-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flex</a:t>
            </a: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-end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: items are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packed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toward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end of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flex-direction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nl-BE" altLang="nl-BE" sz="2000" b="1" i="1" dirty="0">
                <a:solidFill>
                  <a:srgbClr val="2E2F3E"/>
                </a:solidFill>
                <a:latin typeface="Operator Mono A"/>
              </a:rPr>
              <a:t>- </a:t>
            </a: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center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: items are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centered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along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-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space-between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: items are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evenly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distributed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in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line; first item is on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start line, last item on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end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-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space-around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: items are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evenly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distributed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in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line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with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equal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around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them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.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Note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that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visually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spaces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aren’t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equal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,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since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all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items have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equal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on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both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sides. The first item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will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have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one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unit of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against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container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edge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, but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two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units of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between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next item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because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that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next item has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its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own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that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applies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-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Operator Mono A"/>
              </a:rPr>
              <a:t>space-evenly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: items are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distributed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so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that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between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any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two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items (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and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space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to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edges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) is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equal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2E2F3E"/>
                </a:solidFill>
                <a:effectLst/>
                <a:latin typeface="Sentinel SSm 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48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0EAE-5E62-45B5-81BF-0F04E56A8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align-items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51A8F-7DD0-45D9-837E-5E08003EF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defines the default behavior for how flex items are laid out along the cross axis on the current line. Think of it as the justify-content version for the cross-axis (perpendicular to the main-axis).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3B47A-51D7-45BA-BCB5-F888A473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4492769"/>
            <a:ext cx="11982451" cy="10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CAEA-838E-4547-8E04-50C201439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positionering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C57E-7E21-44ED-B1B9-1A84CCD4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2062162"/>
            <a:ext cx="11160125" cy="3743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800" dirty="0" err="1"/>
              <a:t>Gebruik</a:t>
            </a:r>
            <a:r>
              <a:rPr lang="en-US" sz="2800" dirty="0"/>
              <a:t> NOOIT </a:t>
            </a:r>
            <a:r>
              <a:rPr lang="en-US" sz="2800" dirty="0" err="1"/>
              <a:t>tabellen</a:t>
            </a:r>
            <a:r>
              <a:rPr lang="en-US" sz="2800" dirty="0"/>
              <a:t> om je </a:t>
            </a:r>
            <a:r>
              <a:rPr lang="en-US" sz="2800" dirty="0" err="1"/>
              <a:t>webpagina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lay-</a:t>
            </a:r>
            <a:r>
              <a:rPr lang="en-US" sz="2800" dirty="0" err="1"/>
              <a:t>outen</a:t>
            </a: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2800" dirty="0" err="1"/>
              <a:t>Waarom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=&gt; </a:t>
            </a:r>
            <a:r>
              <a:rPr lang="en-US" sz="2800" dirty="0" err="1"/>
              <a:t>Veel</a:t>
            </a:r>
            <a:r>
              <a:rPr lang="en-US" sz="2800" dirty="0"/>
              <a:t> HTML-code </a:t>
            </a:r>
            <a:r>
              <a:rPr lang="en-US" sz="2800" dirty="0" err="1"/>
              <a:t>nodig</a:t>
            </a:r>
            <a:br>
              <a:rPr lang="en-US" sz="2800" dirty="0"/>
            </a:br>
            <a:r>
              <a:rPr lang="en-US" sz="2800" dirty="0"/>
              <a:t>	=&gt; HTML is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inhoud</a:t>
            </a:r>
            <a:r>
              <a:rPr lang="en-US" sz="2800" dirty="0"/>
              <a:t>; de </a:t>
            </a:r>
            <a:r>
              <a:rPr lang="en-US" sz="2800" dirty="0" err="1"/>
              <a:t>inhoud</a:t>
            </a:r>
            <a:r>
              <a:rPr lang="en-US" sz="2800" dirty="0"/>
              <a:t> is </a:t>
            </a:r>
            <a:r>
              <a:rPr lang="en-US" sz="2800" dirty="0" err="1"/>
              <a:t>geen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br>
              <a:rPr lang="en-US" sz="2800" dirty="0"/>
            </a:br>
            <a:r>
              <a:rPr lang="en-US" sz="2800" dirty="0"/>
              <a:t>	=&gt; Minder </a:t>
            </a:r>
            <a:r>
              <a:rPr lang="en-US" sz="2800" dirty="0" err="1"/>
              <a:t>mogelijkheden</a:t>
            </a:r>
            <a:r>
              <a:rPr lang="en-US" sz="2800" dirty="0"/>
              <a:t> </a:t>
            </a:r>
            <a:r>
              <a:rPr lang="en-US" sz="2800" dirty="0" err="1"/>
              <a:t>omdat</a:t>
            </a:r>
            <a:r>
              <a:rPr lang="en-US" sz="2800" dirty="0"/>
              <a:t> </a:t>
            </a:r>
            <a:r>
              <a:rPr lang="en-US" sz="2800" dirty="0" err="1"/>
              <a:t>alles</a:t>
            </a:r>
            <a:r>
              <a:rPr lang="en-US" sz="2800" dirty="0"/>
              <a:t> in </a:t>
            </a:r>
            <a:r>
              <a:rPr lang="en-US" sz="2800" dirty="0" err="1"/>
              <a:t>tabelvorm</a:t>
            </a:r>
            <a:r>
              <a:rPr lang="en-US" sz="2800" dirty="0"/>
              <a:t> 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passen</a:t>
            </a:r>
            <a:br>
              <a:rPr lang="en-US" sz="2800" dirty="0"/>
            </a:br>
            <a:r>
              <a:rPr lang="en-US" sz="2800" dirty="0"/>
              <a:t>	=&gt;</a:t>
            </a:r>
            <a:r>
              <a:rPr lang="en-US" dirty="0"/>
              <a:t> </a:t>
            </a:r>
            <a:r>
              <a:rPr lang="en-US" dirty="0" err="1"/>
              <a:t>Enorm</a:t>
            </a:r>
            <a:r>
              <a:rPr lang="en-US" dirty="0"/>
              <a:t> </a:t>
            </a:r>
            <a:r>
              <a:rPr lang="en-US" dirty="0" err="1"/>
              <a:t>geknoei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responsive </a:t>
            </a:r>
            <a:r>
              <a:rPr lang="en-US" dirty="0" err="1"/>
              <a:t>maken</a:t>
            </a:r>
            <a:r>
              <a:rPr lang="en-US" dirty="0"/>
              <a:t> van je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671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0EAE-5E62-45B5-81BF-0F04E56A8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align-items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9C82D-1927-477F-BCA4-EF1AB4F6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687" y="776287"/>
            <a:ext cx="4143375" cy="530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0239F-3209-456F-B1E3-B2F56719A0C7}"/>
              </a:ext>
            </a:extLst>
          </p:cNvPr>
          <p:cNvSpPr txBox="1"/>
          <p:nvPr/>
        </p:nvSpPr>
        <p:spPr>
          <a:xfrm>
            <a:off x="515936" y="1783526"/>
            <a:ext cx="67802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stretch (default)</a:t>
            </a:r>
            <a:r>
              <a:rPr lang="en-US" dirty="0"/>
              <a:t>: stretch to fill the container (still respect min-width/max-width)</a:t>
            </a:r>
          </a:p>
          <a:p>
            <a:endParaRPr lang="en-US" dirty="0"/>
          </a:p>
          <a:p>
            <a:r>
              <a:rPr lang="en-US" b="1" dirty="0"/>
              <a:t>flex-start / start / self-start</a:t>
            </a:r>
            <a:r>
              <a:rPr lang="en-US" dirty="0"/>
              <a:t>: items are placed at the start of the cross axis. The difference between these is subtle, and is about respecting the flex-direction rules or the writing-mode rules.</a:t>
            </a:r>
          </a:p>
          <a:p>
            <a:endParaRPr lang="en-US" dirty="0"/>
          </a:p>
          <a:p>
            <a:r>
              <a:rPr lang="en-US" b="1" dirty="0"/>
              <a:t>flex-end / end / self-end</a:t>
            </a:r>
            <a:r>
              <a:rPr lang="en-US" dirty="0"/>
              <a:t>: items are placed at the end of the cross axis. The difference again is subtle and is about respecting flex-direction rules vs. writing-mode rules.</a:t>
            </a:r>
          </a:p>
          <a:p>
            <a:endParaRPr lang="en-US" dirty="0"/>
          </a:p>
          <a:p>
            <a:r>
              <a:rPr lang="en-US" b="1" dirty="0"/>
              <a:t>center</a:t>
            </a:r>
            <a:r>
              <a:rPr lang="en-US" dirty="0"/>
              <a:t>: items are centered in the cross-axis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baseline</a:t>
            </a:r>
            <a:r>
              <a:rPr lang="en-US" dirty="0"/>
              <a:t>: items are aligned such as their baselines align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091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F2E1-382C-4344-A34F-C6A96E673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container – align-content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C7127-9FE4-47FC-B306-25DF959C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4151F"/>
                </a:solidFill>
                <a:latin typeface="Ringside Regular A"/>
              </a:rPr>
              <a:t>align-content</a:t>
            </a:r>
          </a:p>
          <a:p>
            <a:r>
              <a:rPr lang="en-US" dirty="0"/>
              <a:t>This aligns a flex container’s lines within when there is extra space in the cross-axis, similar to how justify-content aligns individual items within the main-axis.</a:t>
            </a:r>
          </a:p>
          <a:p>
            <a:endParaRPr lang="en-US" dirty="0"/>
          </a:p>
          <a:p>
            <a:r>
              <a:rPr lang="en-US" dirty="0"/>
              <a:t>Note: This property only takes effect on multi-line flexible containers, where flex-flow is set to either wrap or wrap-reverse). A single-line flexible container (i.e. where flex-flow is set to its default value, no-wrap) will not reflect align-content.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1EAFD-9EF1-4F11-9D36-1E63030B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361198"/>
            <a:ext cx="12115800" cy="8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1D33-4E98-4AE5-9335-34E789B7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9871"/>
            <a:ext cx="11160125" cy="981301"/>
          </a:xfrm>
        </p:spPr>
        <p:txBody>
          <a:bodyPr/>
          <a:lstStyle/>
          <a:p>
            <a:r>
              <a:rPr lang="en-US" dirty="0"/>
              <a:t>Flex container – align-content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08ECD-6831-4E8D-A978-B62DC1D7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752475"/>
            <a:ext cx="4095750" cy="535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FB2A5-2CE9-4092-AD7E-005F301E066F}"/>
              </a:ext>
            </a:extLst>
          </p:cNvPr>
          <p:cNvSpPr txBox="1"/>
          <p:nvPr/>
        </p:nvSpPr>
        <p:spPr>
          <a:xfrm>
            <a:off x="515937" y="1019288"/>
            <a:ext cx="71897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normal (default): </a:t>
            </a:r>
            <a:r>
              <a:rPr lang="en-US" dirty="0"/>
              <a:t>items are packed in their default position as if no value was set.</a:t>
            </a:r>
          </a:p>
          <a:p>
            <a:r>
              <a:rPr lang="en-US" b="1" dirty="0"/>
              <a:t>flex-start / start</a:t>
            </a:r>
            <a:r>
              <a:rPr lang="en-US" dirty="0"/>
              <a:t>: items packed to the start of the container. The (more supported) flex-start honors the flex-direction while start honors the writing-mode direction.</a:t>
            </a:r>
          </a:p>
          <a:p>
            <a:r>
              <a:rPr lang="en-US" b="1" dirty="0"/>
              <a:t>flex-end / end</a:t>
            </a:r>
            <a:r>
              <a:rPr lang="en-US" dirty="0"/>
              <a:t>: items packed to the end of the container. The (more support) flex-end honors the flex-direction while end honors the writing-mode direction.</a:t>
            </a:r>
          </a:p>
          <a:p>
            <a:r>
              <a:rPr lang="en-US" b="1" dirty="0"/>
              <a:t>center</a:t>
            </a:r>
            <a:r>
              <a:rPr lang="en-US" dirty="0"/>
              <a:t>: items centered in the container</a:t>
            </a:r>
          </a:p>
          <a:p>
            <a:r>
              <a:rPr lang="en-US" b="1" dirty="0"/>
              <a:t>space-between</a:t>
            </a:r>
            <a:r>
              <a:rPr lang="en-US" dirty="0"/>
              <a:t>: items evenly distributed; the first line is at the start of the container while the last one is at the end</a:t>
            </a:r>
          </a:p>
          <a:p>
            <a:r>
              <a:rPr lang="en-US" b="1" dirty="0"/>
              <a:t>space-around</a:t>
            </a:r>
            <a:r>
              <a:rPr lang="en-US" dirty="0"/>
              <a:t>: items evenly distributed with equal space around each line</a:t>
            </a:r>
          </a:p>
          <a:p>
            <a:r>
              <a:rPr lang="en-US" b="1" dirty="0"/>
              <a:t>space-evenly</a:t>
            </a:r>
            <a:r>
              <a:rPr lang="en-US" dirty="0"/>
              <a:t>: items are evenly distributed with equal space around them</a:t>
            </a:r>
          </a:p>
          <a:p>
            <a:r>
              <a:rPr lang="en-US" b="1" dirty="0"/>
              <a:t>stretch</a:t>
            </a:r>
            <a:r>
              <a:rPr lang="en-US" dirty="0"/>
              <a:t>: lines stretch to take up the remaining space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8171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/>
              <a:t>Flexbox (flex-items)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0041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FF4E-AA24-49D9-9280-7E6497A37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- order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8D237-430A-4779-A1E5-E2FE187F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62" y="1662112"/>
            <a:ext cx="411480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1209E-2359-406D-8CB0-3BC36A24E2BC}"/>
              </a:ext>
            </a:extLst>
          </p:cNvPr>
          <p:cNvSpPr txBox="1"/>
          <p:nvPr/>
        </p:nvSpPr>
        <p:spPr>
          <a:xfrm>
            <a:off x="515937" y="2167233"/>
            <a:ext cx="67040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By default, flex items are laid out in the source order. However, the order property controls the order in which they appear in the flex container.</a:t>
            </a:r>
            <a:endParaRPr lang="nl-BE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ABA53-A311-4283-819B-07376DCF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3675105"/>
            <a:ext cx="670401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2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4FC8-750D-4597-B772-72B02F8AC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– flex-grow &amp; flex-shrink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C122E-207A-462C-8F99-C3F778B2F0F1}"/>
              </a:ext>
            </a:extLst>
          </p:cNvPr>
          <p:cNvSpPr txBox="1"/>
          <p:nvPr/>
        </p:nvSpPr>
        <p:spPr>
          <a:xfrm>
            <a:off x="515936" y="1817251"/>
            <a:ext cx="109712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defines the ability for a flex item to grow if necessary. It accepts a unitless value that serves as a proportion. It dictates what amount of the available space inside the flex container the item should take up.</a:t>
            </a:r>
          </a:p>
          <a:p>
            <a:endParaRPr lang="en-US" sz="2000" dirty="0"/>
          </a:p>
          <a:p>
            <a:r>
              <a:rPr lang="en-US" sz="2000" dirty="0"/>
              <a:t>If all items have flex-grow set to 1, the remaining space in the container will be distributed equally to all children. If one of the children has a value of 2, the remaining space would take up twice as much space as the others (or it will try to, at least).</a:t>
            </a:r>
            <a:endParaRPr lang="nl-BE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36283-DA88-479C-A813-4D63804B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4506121"/>
            <a:ext cx="5942013" cy="132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1EAC7-56D8-429C-85B2-29178782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4367211"/>
            <a:ext cx="4095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C9DB-D43C-4F4D-90CF-7464C55C9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– align-self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2EE74-F4D5-415B-AA7D-540FD409FC88}"/>
              </a:ext>
            </a:extLst>
          </p:cNvPr>
          <p:cNvSpPr txBox="1"/>
          <p:nvPr/>
        </p:nvSpPr>
        <p:spPr>
          <a:xfrm>
            <a:off x="515937" y="1951672"/>
            <a:ext cx="11160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allows the default alignment (or the one specified by align-items) to be overridden for individual flex items.</a:t>
            </a:r>
          </a:p>
          <a:p>
            <a:endParaRPr lang="en-US" dirty="0"/>
          </a:p>
          <a:p>
            <a:r>
              <a:rPr lang="en-US" dirty="0"/>
              <a:t>Please see the align-items explanation to understand the available values.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79BBF-86CE-43DE-80B8-DA20DC9F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3429000"/>
            <a:ext cx="81534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9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FCFB-01BC-4FA7-B5A3-064DC72D2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3CA06-6378-4D09-8D6A-7D02B9257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hlinkClick r:id="rId2"/>
              </a:rPr>
              <a:t>Flexbox learning game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3"/>
              </a:rPr>
              <a:t>Flexbox </a:t>
            </a:r>
            <a:r>
              <a:rPr lang="en-US" dirty="0" err="1">
                <a:hlinkClick r:id="rId3"/>
              </a:rPr>
              <a:t>webflow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4"/>
              </a:rPr>
              <a:t>Flexbox defense game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5"/>
              </a:rPr>
              <a:t>Guide to flexbox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nl-BE" dirty="0">
                <a:hlinkClick r:id="rId6"/>
              </a:rPr>
              <a:t>Algemene uitleg positionering</a:t>
            </a:r>
            <a:endParaRPr lang="nl-BE" dirty="0"/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 about floats</a:t>
            </a:r>
            <a:r>
              <a:rPr lang="en-US" b="1" dirty="0">
                <a:solidFill>
                  <a:srgbClr val="FF0000"/>
                </a:solidFill>
              </a:rPr>
              <a:t> (lees </a:t>
            </a:r>
            <a:r>
              <a:rPr lang="en-US" b="1" dirty="0" err="1">
                <a:solidFill>
                  <a:srgbClr val="FF0000"/>
                </a:solidFill>
              </a:rPr>
              <a:t>dit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artikel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zeker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eens</a:t>
            </a:r>
            <a:r>
              <a:rPr lang="en-US" b="1" dirty="0">
                <a:solidFill>
                  <a:srgbClr val="FF0000"/>
                </a:solidFill>
              </a:rPr>
              <a:t>!)</a:t>
            </a:r>
            <a:endParaRPr lang="nl-B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2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EB7E-2F43-4D96-A8C8-CDC09828A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css</a:t>
            </a:r>
            <a:r>
              <a:rPr lang="en-US" dirty="0"/>
              <a:t> display property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4A48-DC6B-4403-AEFC-20EFA1805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display </a:t>
            </a:r>
            <a:r>
              <a:rPr lang="en-US" dirty="0" err="1"/>
              <a:t>eigenschap</a:t>
            </a:r>
            <a:r>
              <a:rPr lang="en-US" dirty="0"/>
              <a:t>:</a:t>
            </a:r>
            <a:br>
              <a:rPr lang="nl-BE" dirty="0"/>
            </a:br>
            <a:r>
              <a:rPr lang="nl-BE" dirty="0"/>
              <a:t>	- display: </a:t>
            </a:r>
            <a:r>
              <a:rPr lang="nl-BE" dirty="0" err="1"/>
              <a:t>inline</a:t>
            </a:r>
            <a:br>
              <a:rPr lang="nl-BE" dirty="0"/>
            </a:br>
            <a:r>
              <a:rPr lang="nl-BE" dirty="0"/>
              <a:t>	- display: </a:t>
            </a:r>
            <a:r>
              <a:rPr lang="nl-BE" dirty="0" err="1"/>
              <a:t>inline</a:t>
            </a:r>
            <a:r>
              <a:rPr lang="nl-BE" dirty="0"/>
              <a:t>-block</a:t>
            </a:r>
            <a:br>
              <a:rPr lang="nl-BE" dirty="0"/>
            </a:br>
            <a:r>
              <a:rPr lang="nl-BE" dirty="0"/>
              <a:t>	- display: block</a:t>
            </a:r>
            <a:br>
              <a:rPr lang="nl-BE" dirty="0"/>
            </a:br>
            <a:r>
              <a:rPr lang="nl-BE" dirty="0"/>
              <a:t>	- display: </a:t>
            </a:r>
            <a:r>
              <a:rPr lang="nl-BE" dirty="0" err="1"/>
              <a:t>flex</a:t>
            </a:r>
            <a:br>
              <a:rPr lang="en-US" dirty="0"/>
            </a:br>
            <a:r>
              <a:rPr lang="en-US" dirty="0"/>
              <a:t>	- display: none</a:t>
            </a:r>
            <a:br>
              <a:rPr lang="en-US" dirty="0"/>
            </a:br>
            <a:r>
              <a:rPr lang="en-US" dirty="0"/>
              <a:t>	- 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41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36E-E21A-454D-AC7C-1BC807EFF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css</a:t>
            </a:r>
            <a:r>
              <a:rPr lang="en-US" dirty="0"/>
              <a:t> display property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9457A-B0AC-465C-B0BD-039E56C7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4" y="2318627"/>
            <a:ext cx="11678170" cy="26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7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4973-5B14-4F4D-8A2C-586A8392B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-properties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positionering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609E-78BD-4498-942B-30EEA30F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93" y="1711933"/>
            <a:ext cx="9595813" cy="42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C4DF-289C-4B3C-A50E-7CCB22315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-properties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positionering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947C0-19D5-4B24-B599-A06DC17B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39" y="1706970"/>
            <a:ext cx="8270121" cy="44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4CCC-0DF1-4364-BE0B-92BB9BE1A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 &lt;span&gt;-element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74716-E461-4DF1-A5C9-96F8F9EC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39341"/>
            <a:ext cx="11160125" cy="708987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span-element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opmaak</a:t>
            </a:r>
            <a:r>
              <a:rPr lang="en-US" dirty="0"/>
              <a:t> van inline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betekenis</a:t>
            </a:r>
            <a:r>
              <a:rPr lang="en-US" dirty="0"/>
              <a:t>.</a:t>
            </a:r>
          </a:p>
          <a:p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076F-9A5C-4096-B79F-3E8CD29DDDE6}"/>
              </a:ext>
            </a:extLst>
          </p:cNvPr>
          <p:cNvSpPr txBox="1"/>
          <p:nvPr/>
        </p:nvSpPr>
        <p:spPr>
          <a:xfrm>
            <a:off x="785760" y="2601513"/>
            <a:ext cx="6769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.naam {</a:t>
            </a:r>
          </a:p>
          <a:p>
            <a:pPr algn="l"/>
            <a:r>
              <a:rPr lang="nl-B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background-</a:t>
            </a:r>
            <a:r>
              <a:rPr lang="nl-B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color</a:t>
            </a:r>
            <a:r>
              <a:rPr lang="nl-B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gray;</a:t>
            </a:r>
          </a:p>
          <a:p>
            <a:pPr algn="l"/>
            <a:r>
              <a:rPr lang="nl-B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font-</a:t>
            </a:r>
            <a:r>
              <a:rPr lang="nl-B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style</a:t>
            </a:r>
            <a:r>
              <a:rPr lang="nl-B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italic;</a:t>
            </a:r>
          </a:p>
          <a:p>
            <a:pPr algn="l"/>
            <a:r>
              <a:rPr lang="nl-B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endParaRPr lang="nl-B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&lt;p&gt;Twee domme blondjes, </a:t>
            </a:r>
            <a:r>
              <a:rPr lang="nl-NL" sz="1800" b="0" i="0" u="none" strike="noStrike" baseline="0" dirty="0">
                <a:solidFill>
                  <a:srgbClr val="4F6128"/>
                </a:solidFill>
                <a:latin typeface="Calibri" panose="020F0502020204030204" pitchFamily="34" charset="0"/>
              </a:rPr>
              <a:t>&lt;span class="naam"&gt;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Paris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&lt;/span&gt; 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</a:t>
            </a:r>
          </a:p>
          <a:p>
            <a:pPr algn="l"/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&lt;span class="naam"&gt;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Britney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&lt;/span&gt;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lopen samen hand in hand</a:t>
            </a:r>
          </a:p>
          <a:p>
            <a:pPr algn="l"/>
            <a:r>
              <a:rPr lang="nl-B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 straat.</a:t>
            </a:r>
          </a:p>
          <a:p>
            <a:pPr algn="l"/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Opeens zegt 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&lt;span class="naam"&gt;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Britney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&lt;/span&gt; 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tegen 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&lt;span</a:t>
            </a:r>
          </a:p>
          <a:p>
            <a:pPr algn="l"/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class="naam"&gt;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Paris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&lt;/span&gt;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‘Ik heb zo-even een </a:t>
            </a:r>
            <a:r>
              <a:rPr lang="nl-NL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zwangerschaptest</a:t>
            </a:r>
            <a:endParaRPr lang="nl-NL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gedaan’, waarop 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&lt;span class="naam"&gt;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Paris</a:t>
            </a:r>
            <a:r>
              <a:rPr lang="nl-NL" sz="1800" b="0" i="0" u="none" strike="noStrike" baseline="0" dirty="0">
                <a:solidFill>
                  <a:srgbClr val="4F6228"/>
                </a:solidFill>
                <a:latin typeface="Calibri" panose="020F0502020204030204" pitchFamily="34" charset="0"/>
              </a:rPr>
              <a:t>&lt;/span&gt; 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zegt: ‘En,</a:t>
            </a:r>
          </a:p>
          <a:p>
            <a:pPr algn="l"/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waren de vragen moeilijk?’&lt;/p&gt;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98472-7F2D-4EF9-BA95-C01202F6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4812"/>
            <a:ext cx="5716140" cy="1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FF4C-E0C9-425D-881B-A65CC239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indelen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D62E8-94DC-4665-9312-12DF4C2B1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Het &lt;div&gt; (division) element</a:t>
            </a:r>
            <a:br>
              <a:rPr lang="en-US" dirty="0"/>
            </a:br>
            <a:r>
              <a:rPr lang="en-US" dirty="0"/>
              <a:t>	=&gt; </a:t>
            </a:r>
            <a:r>
              <a:rPr lang="en-US" dirty="0" err="1"/>
              <a:t>Voornamelijk</a:t>
            </a:r>
            <a:r>
              <a:rPr lang="en-US" dirty="0"/>
              <a:t> </a:t>
            </a:r>
            <a:r>
              <a:rPr lang="en-US" dirty="0" err="1"/>
              <a:t>gebruikte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opmaak</a:t>
            </a:r>
            <a:r>
              <a:rPr lang="en-US" dirty="0"/>
              <a:t> van </a:t>
            </a:r>
            <a:r>
              <a:rPr lang="en-US" dirty="0" err="1"/>
              <a:t>blokelementen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	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betekenis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=&gt; Kan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blokelementen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inline-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bevatten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=&gt;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content die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groeperen</a:t>
            </a:r>
            <a:r>
              <a:rPr lang="en-US" dirty="0"/>
              <a:t>.</a:t>
            </a:r>
          </a:p>
          <a:p>
            <a:r>
              <a:rPr lang="en-US" dirty="0"/>
              <a:t>- De HTML5-structuurelementen</a:t>
            </a:r>
            <a:br>
              <a:rPr lang="en-US" dirty="0"/>
            </a:br>
            <a:r>
              <a:rPr lang="en-US" dirty="0"/>
              <a:t>	=&gt; &lt;nav&gt;, &lt;header&gt;, &lt;footer&gt;, &lt;section&gt;, &lt;article&gt;, </a:t>
            </a:r>
            <a:r>
              <a:rPr lang="en-US"/>
              <a:t>&lt;aside&gt;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25105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B0F369B8D5A41A86EBCCB50981F58" ma:contentTypeVersion="10" ma:contentTypeDescription="Een nieuw document maken." ma:contentTypeScope="" ma:versionID="3c20f531df5ebb9be4c69fe0fee4044d">
  <xsd:schema xmlns:xsd="http://www.w3.org/2001/XMLSchema" xmlns:xs="http://www.w3.org/2001/XMLSchema" xmlns:p="http://schemas.microsoft.com/office/2006/metadata/properties" xmlns:ns3="82647113-273a-49ba-a4d8-d79a77b526bf" xmlns:ns4="ba42a566-0f24-4622-95ac-63d6c32fe718" targetNamespace="http://schemas.microsoft.com/office/2006/metadata/properties" ma:root="true" ma:fieldsID="fcc29d10ab5a4486da0b60478e52ed6d" ns3:_="" ns4:_="">
    <xsd:import namespace="82647113-273a-49ba-a4d8-d79a77b526bf"/>
    <xsd:import namespace="ba42a566-0f24-4622-95ac-63d6c32fe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47113-273a-49ba-a4d8-d79a77b52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2a566-0f24-4622-95ac-63d6c32fe7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236AAA-2B49-4937-BDAF-99A66BA238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647113-273a-49ba-a4d8-d79a77b526bf"/>
    <ds:schemaRef ds:uri="ba42a566-0f24-4622-95ac-63d6c32fe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44618-98E7-4B62-87F1-CEDC692F7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03BD4-F156-4A2E-BF97-9BD8952B21C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ba42a566-0f24-4622-95ac-63d6c32fe718"/>
    <ds:schemaRef ds:uri="http://purl.org/dc/dcmitype/"/>
    <ds:schemaRef ds:uri="http://schemas.openxmlformats.org/package/2006/metadata/core-properties"/>
    <ds:schemaRef ds:uri="82647113-273a-49ba-a4d8-d79a77b526b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1562</Words>
  <Application>Microsoft Office PowerPoint</Application>
  <PresentationFormat>Widescreen</PresentationFormat>
  <Paragraphs>128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Operator Mono A</vt:lpstr>
      <vt:lpstr>Ringside Regular A</vt:lpstr>
      <vt:lpstr>Sentinel SSm A</vt:lpstr>
      <vt:lpstr>Wingdings</vt:lpstr>
      <vt:lpstr>Kantoorthema</vt:lpstr>
      <vt:lpstr>Web Essentials</vt:lpstr>
      <vt:lpstr>Positionering</vt:lpstr>
      <vt:lpstr>Fouten bij positionering</vt:lpstr>
      <vt:lpstr>De css display property</vt:lpstr>
      <vt:lpstr>De css display property</vt:lpstr>
      <vt:lpstr>Andere css-properties voor positionering</vt:lpstr>
      <vt:lpstr>Andere css-properties voor positionering</vt:lpstr>
      <vt:lpstr>Het &lt;span&gt;-element</vt:lpstr>
      <vt:lpstr>Het indelen van een pagina</vt:lpstr>
      <vt:lpstr>Opmaak</vt:lpstr>
      <vt:lpstr>Absolute opmaak</vt:lpstr>
      <vt:lpstr>Relatieve opmaak</vt:lpstr>
      <vt:lpstr>Relatieve opmaak</vt:lpstr>
      <vt:lpstr>Vaste positie</vt:lpstr>
      <vt:lpstr>Vaste positie</vt:lpstr>
      <vt:lpstr>width &amp; height</vt:lpstr>
      <vt:lpstr>width vs max-width</vt:lpstr>
      <vt:lpstr>Box-sizing</vt:lpstr>
      <vt:lpstr>Box-sizing</vt:lpstr>
      <vt:lpstr>Stapelvolgorde</vt:lpstr>
      <vt:lpstr>Flexbox (flex-container)</vt:lpstr>
      <vt:lpstr>Flexbox</vt:lpstr>
      <vt:lpstr>Flex container - display</vt:lpstr>
      <vt:lpstr>Flex container – flex-direction</vt:lpstr>
      <vt:lpstr>Flex container – flex-wrap</vt:lpstr>
      <vt:lpstr>Flex container – flex-flow</vt:lpstr>
      <vt:lpstr>Flex container – justify-content</vt:lpstr>
      <vt:lpstr>Flex container – justify-content</vt:lpstr>
      <vt:lpstr>Flex container – align-items</vt:lpstr>
      <vt:lpstr>Flex container – align-items</vt:lpstr>
      <vt:lpstr>Flex container – align-content</vt:lpstr>
      <vt:lpstr>Flex container – align-content</vt:lpstr>
      <vt:lpstr>Flexbox (flex-items)</vt:lpstr>
      <vt:lpstr>Flexbox - order</vt:lpstr>
      <vt:lpstr>Flexbox – flex-grow &amp; flex-shrink</vt:lpstr>
      <vt:lpstr>Flexbox – align-self</vt:lpstr>
      <vt:lpstr>Oefeningen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Daenen;Kimberly Willems</dc:creator>
  <cp:lastModifiedBy>Jasper Beuls</cp:lastModifiedBy>
  <cp:revision>430</cp:revision>
  <dcterms:created xsi:type="dcterms:W3CDTF">2017-10-12T15:08:04Z</dcterms:created>
  <dcterms:modified xsi:type="dcterms:W3CDTF">2021-01-13T06:57:12Z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0x0101005C9B0F369B8D5A41A86EBCCB50981F58</vt:lpwstr>
  </property>
</Properties>
</file>