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6af9d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6af9d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9c67055b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d9c67055b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1622d5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51622d5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51622d55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51622d55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d9c67055b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d9c67055b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d9c67055b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d9c67055b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1e213838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51e213838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46ee7dff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46ee7dff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d9c67055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d9c67055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d9c67055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d9c67055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1d9112a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1d9112a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9c67055b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9c67055b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1d23597c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1d23597c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9c67055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d9c67055b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1d9165c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1d9165c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430e6bdd_5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430e6bdd_5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6ee7dff8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6ee7dff8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430e6bdd_5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430e6bdd_5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2" descr="Side view of hands writing in a notebook at a cafe"/>
          <p:cNvPicPr preferRelativeResize="0"/>
          <p:nvPr/>
        </p:nvPicPr>
        <p:blipFill rotWithShape="1">
          <a:blip r:embed="rId2">
            <a:alphaModFix/>
          </a:blip>
          <a:srcRect l="9050" t="12064" r="54351" b="26446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 2">
  <p:cSld name="SECTION_TITLE_AND_DESCRIPTION_1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l="31883" t="8096" r="25713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5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name="adj" fmla="val 25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name="adj" fmla="val 96745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name="adj" fmla="val 98558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name="adj" fmla="val 1882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name="adj" fmla="val 1764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" name="Google Shape;34;p3" descr="Component Detail"/>
          <p:cNvPicPr preferRelativeResize="0"/>
          <p:nvPr/>
        </p:nvPicPr>
        <p:blipFill rotWithShape="1">
          <a:blip r:embed="rId2">
            <a:alphaModFix/>
          </a:blip>
          <a:srcRect b="25076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name="adj" fmla="val 4551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name="adj" fmla="val 4551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1" name="Google Shape;41;p3" descr="Mobile View"/>
            <p:cNvPicPr preferRelativeResize="0"/>
            <p:nvPr/>
          </p:nvPicPr>
          <p:blipFill rotWithShape="1">
            <a:blip r:embed="rId3">
              <a:alphaModFix/>
            </a:blip>
            <a:srcRect t="4362" b="4371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balsamiq.com/wireframe-presentation-tip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uxmastery.com/wireframing-for-beginners/" TargetMode="External"/><Relationship Id="rId4" Type="http://schemas.openxmlformats.org/officeDocument/2006/relationships/hyperlink" Target="http://blog.teamtreehouse.com/3-steps-better-ui-wirefram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ability.gov/how-to-and-tools/methods/persona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6070500" cy="14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Project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Google Shape;140;p18">
            <a:extLst>
              <a:ext uri="{FF2B5EF4-FFF2-40B4-BE49-F238E27FC236}">
                <a16:creationId xmlns:a16="http://schemas.microsoft.com/office/drawing/2014/main" id="{9BC3C17A-5356-6019-1BBF-E80C2361DEA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15" y="2325744"/>
            <a:ext cx="6882026" cy="2677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Proposal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description</a:t>
            </a:r>
            <a:endParaRPr/>
          </a:p>
        </p:txBody>
      </p:sp>
      <p:sp>
        <p:nvSpPr>
          <p:cNvPr id="210" name="Google Shape;210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Now that you’ve justified your attention to the problem, summarize your solution in one or two sentences.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it’s better than existing solutions </a:t>
            </a:r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Return to the problem now that you’ve introduced your solution. Compare your solution to others and describe how it is superior.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next?</a:t>
            </a:r>
            <a:endParaRPr sz="3000"/>
          </a:p>
        </p:txBody>
      </p:sp>
      <p:sp>
        <p:nvSpPr>
          <p:cNvPr id="232" name="Google Shape;232;p3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Present the timeline.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Solicit comments on these slides or reviews on these wireframes in the Balsamiq add-on.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1000"/>
              </a:spcAft>
              <a:buSzPts val="1300"/>
              <a:buChar char="➔"/>
            </a:pPr>
            <a:r>
              <a:rPr lang="en"/>
              <a:t>User testing plan.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Google Shape;237;p33"/>
          <p:cNvCxnSpPr/>
          <p:nvPr/>
        </p:nvCxnSpPr>
        <p:spPr>
          <a:xfrm>
            <a:off x="4067669" y="3263604"/>
            <a:ext cx="4650900" cy="0"/>
          </a:xfrm>
          <a:prstGeom prst="straightConnector1">
            <a:avLst/>
          </a:prstGeom>
          <a:noFill/>
          <a:ln w="3810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33"/>
          <p:cNvCxnSpPr/>
          <p:nvPr/>
        </p:nvCxnSpPr>
        <p:spPr>
          <a:xfrm>
            <a:off x="662650" y="3263604"/>
            <a:ext cx="3218400" cy="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" name="Google Shape;239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Timeline</a:t>
            </a:r>
            <a:endParaRPr sz="3000"/>
          </a:p>
        </p:txBody>
      </p:sp>
      <p:grpSp>
        <p:nvGrpSpPr>
          <p:cNvPr id="240" name="Google Shape;240;p33"/>
          <p:cNvGrpSpPr/>
          <p:nvPr/>
        </p:nvGrpSpPr>
        <p:grpSpPr>
          <a:xfrm>
            <a:off x="5293201" y="2678680"/>
            <a:ext cx="1040700" cy="1039104"/>
            <a:chOff x="5293201" y="2678680"/>
            <a:chExt cx="1040700" cy="1039104"/>
          </a:xfrm>
        </p:grpSpPr>
        <p:sp>
          <p:nvSpPr>
            <p:cNvPr id="241" name="Google Shape;241;p33"/>
            <p:cNvSpPr txBox="1"/>
            <p:nvPr/>
          </p:nvSpPr>
          <p:spPr>
            <a:xfrm>
              <a:off x="5297801" y="2856485"/>
              <a:ext cx="1029000" cy="8613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Prototype</a:t>
              </a:r>
              <a:endPara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2" name="Google Shape;242;p33"/>
            <p:cNvSpPr txBox="1"/>
            <p:nvPr/>
          </p:nvSpPr>
          <p:spPr>
            <a:xfrm>
              <a:off x="5293201" y="2678680"/>
              <a:ext cx="1040700" cy="164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SEPT</a:t>
              </a:r>
              <a:endParaRPr sz="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43" name="Google Shape;243;p33"/>
          <p:cNvGrpSpPr/>
          <p:nvPr/>
        </p:nvGrpSpPr>
        <p:grpSpPr>
          <a:xfrm>
            <a:off x="6415277" y="2678680"/>
            <a:ext cx="1029017" cy="1039006"/>
            <a:chOff x="6415277" y="2678680"/>
            <a:chExt cx="1029017" cy="1039006"/>
          </a:xfrm>
        </p:grpSpPr>
        <p:sp>
          <p:nvSpPr>
            <p:cNvPr id="244" name="Google Shape;244;p33"/>
            <p:cNvSpPr txBox="1"/>
            <p:nvPr/>
          </p:nvSpPr>
          <p:spPr>
            <a:xfrm>
              <a:off x="6415277" y="2856387"/>
              <a:ext cx="1029000" cy="8613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User testing</a:t>
              </a:r>
              <a:endParaRPr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5" name="Google Shape;245;p33"/>
            <p:cNvSpPr txBox="1"/>
            <p:nvPr/>
          </p:nvSpPr>
          <p:spPr>
            <a:xfrm>
              <a:off x="6415294" y="2678680"/>
              <a:ext cx="1029000" cy="164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OCT</a:t>
              </a:r>
              <a:endParaRPr sz="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46" name="Google Shape;246;p33"/>
          <p:cNvGrpSpPr/>
          <p:nvPr/>
        </p:nvGrpSpPr>
        <p:grpSpPr>
          <a:xfrm>
            <a:off x="7532731" y="2678680"/>
            <a:ext cx="1029011" cy="1039104"/>
            <a:chOff x="7532731" y="2678680"/>
            <a:chExt cx="1029011" cy="1039104"/>
          </a:xfrm>
        </p:grpSpPr>
        <p:sp>
          <p:nvSpPr>
            <p:cNvPr id="247" name="Google Shape;247;p33"/>
            <p:cNvSpPr txBox="1"/>
            <p:nvPr/>
          </p:nvSpPr>
          <p:spPr>
            <a:xfrm>
              <a:off x="7532731" y="2856484"/>
              <a:ext cx="1029000" cy="8613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Dev hand-off</a:t>
              </a:r>
              <a:endParaRPr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8" name="Google Shape;248;p33"/>
            <p:cNvSpPr txBox="1"/>
            <p:nvPr/>
          </p:nvSpPr>
          <p:spPr>
            <a:xfrm>
              <a:off x="7532742" y="2678680"/>
              <a:ext cx="1029000" cy="164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NOV</a:t>
              </a:r>
              <a:endParaRPr sz="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49" name="Google Shape;249;p33"/>
          <p:cNvGrpSpPr/>
          <p:nvPr/>
        </p:nvGrpSpPr>
        <p:grpSpPr>
          <a:xfrm>
            <a:off x="4180373" y="2678680"/>
            <a:ext cx="1029024" cy="1039007"/>
            <a:chOff x="4180373" y="2678680"/>
            <a:chExt cx="1029024" cy="1039007"/>
          </a:xfrm>
        </p:grpSpPr>
        <p:sp>
          <p:nvSpPr>
            <p:cNvPr id="250" name="Google Shape;250;p33"/>
            <p:cNvSpPr txBox="1"/>
            <p:nvPr/>
          </p:nvSpPr>
          <p:spPr>
            <a:xfrm>
              <a:off x="4180373" y="2856387"/>
              <a:ext cx="1029000" cy="8613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Review</a:t>
              </a:r>
              <a:endParaRPr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1" name="Google Shape;251;p33"/>
            <p:cNvSpPr txBox="1"/>
            <p:nvPr/>
          </p:nvSpPr>
          <p:spPr>
            <a:xfrm>
              <a:off x="4180397" y="2678680"/>
              <a:ext cx="1029000" cy="164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AUG</a:t>
              </a:r>
              <a:endParaRPr sz="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52" name="Google Shape;252;p33"/>
          <p:cNvGrpSpPr/>
          <p:nvPr/>
        </p:nvGrpSpPr>
        <p:grpSpPr>
          <a:xfrm>
            <a:off x="3062921" y="2678680"/>
            <a:ext cx="1029028" cy="1039008"/>
            <a:chOff x="3062921" y="2678680"/>
            <a:chExt cx="1029028" cy="1039008"/>
          </a:xfrm>
        </p:grpSpPr>
        <p:sp>
          <p:nvSpPr>
            <p:cNvPr id="253" name="Google Shape;253;p33"/>
            <p:cNvSpPr txBox="1"/>
            <p:nvPr/>
          </p:nvSpPr>
          <p:spPr>
            <a:xfrm>
              <a:off x="3062921" y="2856388"/>
              <a:ext cx="1029000" cy="86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Wireframes</a:t>
              </a:r>
              <a:endParaRPr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4" name="Google Shape;254;p33"/>
            <p:cNvSpPr txBox="1"/>
            <p:nvPr/>
          </p:nvSpPr>
          <p:spPr>
            <a:xfrm>
              <a:off x="3062949" y="2678680"/>
              <a:ext cx="1029000" cy="1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TODAY</a:t>
              </a:r>
              <a:endParaRPr sz="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55" name="Google Shape;255;p33"/>
          <p:cNvGrpSpPr/>
          <p:nvPr/>
        </p:nvGrpSpPr>
        <p:grpSpPr>
          <a:xfrm>
            <a:off x="1945500" y="2678680"/>
            <a:ext cx="1029000" cy="1038995"/>
            <a:chOff x="1945500" y="2678680"/>
            <a:chExt cx="1029000" cy="1038995"/>
          </a:xfrm>
        </p:grpSpPr>
        <p:sp>
          <p:nvSpPr>
            <p:cNvPr id="256" name="Google Shape;256;p33"/>
            <p:cNvSpPr txBox="1"/>
            <p:nvPr/>
          </p:nvSpPr>
          <p:spPr>
            <a:xfrm>
              <a:off x="1945500" y="2856375"/>
              <a:ext cx="1029000" cy="8613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User research</a:t>
              </a:r>
              <a:endParaRPr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7" name="Google Shape;257;p33"/>
            <p:cNvSpPr txBox="1"/>
            <p:nvPr/>
          </p:nvSpPr>
          <p:spPr>
            <a:xfrm>
              <a:off x="1945500" y="2678680"/>
              <a:ext cx="1029000" cy="1641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JUN</a:t>
              </a:r>
              <a:endParaRPr sz="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58" name="Google Shape;258;p33"/>
          <p:cNvGrpSpPr/>
          <p:nvPr/>
        </p:nvGrpSpPr>
        <p:grpSpPr>
          <a:xfrm>
            <a:off x="828040" y="2678680"/>
            <a:ext cx="1029012" cy="1039104"/>
            <a:chOff x="828040" y="2678680"/>
            <a:chExt cx="1029012" cy="1039104"/>
          </a:xfrm>
        </p:grpSpPr>
        <p:sp>
          <p:nvSpPr>
            <p:cNvPr id="259" name="Google Shape;259;p33"/>
            <p:cNvSpPr txBox="1"/>
            <p:nvPr/>
          </p:nvSpPr>
          <p:spPr>
            <a:xfrm>
              <a:off x="828040" y="2856484"/>
              <a:ext cx="1029000" cy="8613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Requirements gathering</a:t>
              </a:r>
              <a:endParaRPr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0" name="Google Shape;260;p33"/>
            <p:cNvSpPr txBox="1"/>
            <p:nvPr/>
          </p:nvSpPr>
          <p:spPr>
            <a:xfrm>
              <a:off x="828052" y="2678680"/>
              <a:ext cx="1029000" cy="1641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MAY</a:t>
              </a:r>
              <a:endParaRPr sz="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61" name="Google Shape;261;p33"/>
          <p:cNvGrpSpPr/>
          <p:nvPr/>
        </p:nvGrpSpPr>
        <p:grpSpPr>
          <a:xfrm>
            <a:off x="3062590" y="2041983"/>
            <a:ext cx="1368114" cy="1312853"/>
            <a:chOff x="3588475" y="2010171"/>
            <a:chExt cx="1318664" cy="1265400"/>
          </a:xfrm>
        </p:grpSpPr>
        <p:sp>
          <p:nvSpPr>
            <p:cNvPr id="262" name="Google Shape;262;p33"/>
            <p:cNvSpPr/>
            <p:nvPr/>
          </p:nvSpPr>
          <p:spPr>
            <a:xfrm>
              <a:off x="3588475" y="2010171"/>
              <a:ext cx="1265400" cy="1265400"/>
            </a:xfrm>
            <a:prstGeom prst="blockArc">
              <a:avLst>
                <a:gd name="adj1" fmla="val 10800000"/>
                <a:gd name="adj2" fmla="val 21145742"/>
                <a:gd name="adj3" fmla="val 4708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 rot="10264840">
              <a:off x="4745726" y="2501027"/>
              <a:ext cx="150925" cy="143128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33"/>
          <p:cNvGrpSpPr/>
          <p:nvPr/>
        </p:nvGrpSpPr>
        <p:grpSpPr>
          <a:xfrm rot="10800000">
            <a:off x="3841288" y="3035640"/>
            <a:ext cx="1368114" cy="1312853"/>
            <a:chOff x="3588475" y="2010171"/>
            <a:chExt cx="1318664" cy="1265400"/>
          </a:xfrm>
        </p:grpSpPr>
        <p:sp>
          <p:nvSpPr>
            <p:cNvPr id="265" name="Google Shape;265;p33"/>
            <p:cNvSpPr/>
            <p:nvPr/>
          </p:nvSpPr>
          <p:spPr>
            <a:xfrm>
              <a:off x="3588475" y="2010171"/>
              <a:ext cx="1265400" cy="1265400"/>
            </a:xfrm>
            <a:prstGeom prst="blockArc">
              <a:avLst>
                <a:gd name="adj1" fmla="val 10800000"/>
                <a:gd name="adj2" fmla="val 21145742"/>
                <a:gd name="adj3" fmla="val 4708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 rot="10264840">
              <a:off x="4745726" y="2501027"/>
              <a:ext cx="150925" cy="143128"/>
            </a:xfrm>
            <a:prstGeom prst="triangle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77" name="Google Shape;277;p3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Tips for Presenting Your Wireframes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 Steps to Better UI Wireframes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Wireframing for Beginners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N-Butane Recycle Build Up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2"/>
          </p:nvPr>
        </p:nvSpPr>
        <p:spPr>
          <a:xfrm>
            <a:off x="5174225" y="-18975"/>
            <a:ext cx="3374400" cy="31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•Utilize principal component analysis, and neural networks to develop machine learning methods to predict probably of N-Butane build up.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•Input RX, Tower A, Tower B, and Tower C data, twice daily N-Butane samples for qualifier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•Outputs are probability percentage that we are building or purging N-Butane.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•No side-draw for N-Butane at Tower A, RVP penalty for dropping i-Butane is severe.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•Current procedure is relying on twice daily samples.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•Operations are blind in-between samples, as is efforts to measure N-Butane balance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•Operations have noticed correlations with Tower A overhead temperature ( &gt;135F) as early warning of N-C4 build up.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•ML Model goal is to input all tower and reactor data and predict the statistical probability that we are in a “N-Butane Build-Up” mode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642275" y="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Block Flow</a:t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650725"/>
            <a:ext cx="7562851" cy="43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customers do today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Justify your effort to try to solve the problem. 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Highlight the pain points of the current solution or how customers deal with not having a solution to the problem.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700" b="1">
                <a:solidFill>
                  <a:schemeClr val="lt1"/>
                </a:solidFill>
              </a:rPr>
              <a:t>1</a:t>
            </a:r>
            <a:endParaRPr sz="700" b="1">
              <a:solidFill>
                <a:schemeClr val="lt1"/>
              </a:solidFill>
            </a:endParaRPr>
          </a:p>
        </p:txBody>
      </p:sp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Supporting information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/>
              <a:t>01</a:t>
            </a:r>
            <a:endParaRPr sz="3000" b="0"/>
          </a:p>
        </p:txBody>
      </p:sp>
      <p:sp>
        <p:nvSpPr>
          <p:cNvPr id="166" name="Google Shape;166;p22"/>
          <p:cNvSpPr txBox="1">
            <a:spLocks noGrp="1"/>
          </p:cNvSpPr>
          <p:nvPr>
            <p:ph type="subTitle" idx="1"/>
          </p:nvPr>
        </p:nvSpPr>
        <p:spPr>
          <a:xfrm>
            <a:off x="724950" y="33139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/>
              <a:t>List any research or data you have to support the need for a solution.</a:t>
            </a:r>
            <a:endParaRPr sz="1300"/>
          </a:p>
        </p:txBody>
      </p:sp>
      <p:pic>
        <p:nvPicPr>
          <p:cNvPr id="167" name="Google Shape;167;p2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469" y="1319762"/>
            <a:ext cx="3781899" cy="2804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/>
          <p:nvPr/>
        </p:nvSpPr>
        <p:spPr>
          <a:xfrm rot="10592382">
            <a:off x="5513499" y="1379656"/>
            <a:ext cx="2689002" cy="2689002"/>
          </a:xfrm>
          <a:prstGeom prst="blockArc">
            <a:avLst>
              <a:gd name="adj1" fmla="val 2627839"/>
              <a:gd name="adj2" fmla="val 5880699"/>
              <a:gd name="adj3" fmla="val 7985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Supporting information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/>
              <a:t>02</a:t>
            </a:r>
            <a:endParaRPr sz="3000"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1"/>
          </p:nvPr>
        </p:nvSpPr>
        <p:spPr>
          <a:xfrm>
            <a:off x="724950" y="3313925"/>
            <a:ext cx="30684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/>
              <a:t>Explain why you’re focusing on a particular part of the problem or a particular subset of users.</a:t>
            </a:r>
            <a:endParaRPr sz="1300"/>
          </a:p>
        </p:txBody>
      </p:sp>
      <p:sp>
        <p:nvSpPr>
          <p:cNvPr id="175" name="Google Shape;175;p23"/>
          <p:cNvSpPr txBox="1">
            <a:spLocks noGrp="1"/>
          </p:cNvSpPr>
          <p:nvPr>
            <p:ph type="body" idx="2"/>
          </p:nvPr>
        </p:nvSpPr>
        <p:spPr>
          <a:xfrm>
            <a:off x="6038550" y="2081288"/>
            <a:ext cx="16389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</a:rPr>
              <a:t>82%</a:t>
            </a:r>
            <a:endParaRPr sz="3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2400" b="1">
              <a:solidFill>
                <a:schemeClr val="dk1"/>
              </a:solidFill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5513395" y="1379567"/>
            <a:ext cx="2688900" cy="2688900"/>
          </a:xfrm>
          <a:prstGeom prst="blockArc">
            <a:avLst>
              <a:gd name="adj1" fmla="val 16211102"/>
              <a:gd name="adj2" fmla="val 13367420"/>
              <a:gd name="adj3" fmla="val 798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body" idx="2"/>
          </p:nvPr>
        </p:nvSpPr>
        <p:spPr>
          <a:xfrm>
            <a:off x="5877325" y="2715963"/>
            <a:ext cx="19611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Users are constantly searching for a solution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7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Supporting information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/>
              <a:t>03</a:t>
            </a:r>
            <a:endParaRPr sz="3000"/>
          </a:p>
        </p:txBody>
      </p:sp>
      <p:sp>
        <p:nvSpPr>
          <p:cNvPr id="183" name="Google Shape;183;p24"/>
          <p:cNvSpPr txBox="1">
            <a:spLocks noGrp="1"/>
          </p:cNvSpPr>
          <p:nvPr>
            <p:ph type="subTitle" idx="1"/>
          </p:nvPr>
        </p:nvSpPr>
        <p:spPr>
          <a:xfrm>
            <a:off x="724950" y="33139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/>
              <a:t>Reference your </a:t>
            </a:r>
            <a:r>
              <a:rPr lang="en" sz="13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personas</a:t>
            </a:r>
            <a:r>
              <a:rPr lang="en" sz="1300"/>
              <a:t>, if you have them.</a:t>
            </a:r>
            <a:endParaRPr sz="1300"/>
          </a:p>
        </p:txBody>
      </p:sp>
      <p:pic>
        <p:nvPicPr>
          <p:cNvPr id="184" name="Google Shape;18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7925" y="1188450"/>
            <a:ext cx="1440199" cy="144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/>
        </p:nvSpPr>
        <p:spPr>
          <a:xfrm>
            <a:off x="5207600" y="2891725"/>
            <a:ext cx="33009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Julia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5207600" y="3521563"/>
            <a:ext cx="330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Describe the content of Julia’s job and the problem she and her team are currently facing.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5207575" y="3142990"/>
            <a:ext cx="33009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Team Manager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Use cases, user stories, notes to set up the wireframes. Such as…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“As an Administrator, I would like to restrict permissions based on role.”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“As a Moderator, I would like to flag and approve comments.”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Executives indicated that being able to see a summary of each segment of data was their #1 priority.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Note: secondary admin workflow not planned for this release.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Use cases / user stories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6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 b="0"/>
          </a:p>
        </p:txBody>
      </p:sp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xfrm>
            <a:off x="729450" y="1745716"/>
            <a:ext cx="7021200" cy="22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>
                <a:latin typeface="Lato"/>
                <a:ea typeface="Lato"/>
                <a:cs typeface="Lato"/>
                <a:sym typeface="Lato"/>
              </a:rPr>
              <a:t>State your assumptions or any unknowns here.</a:t>
            </a:r>
            <a:endParaRPr sz="1600" b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Microsoft Office PowerPoint</Application>
  <PresentationFormat>On-screen Show (16:9)</PresentationFormat>
  <Paragraphs>69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Raleway</vt:lpstr>
      <vt:lpstr>Lato</vt:lpstr>
      <vt:lpstr>Streamline</vt:lpstr>
      <vt:lpstr>Final Project </vt:lpstr>
      <vt:lpstr>N-Butane Recycle Build Up</vt:lpstr>
      <vt:lpstr>Process Block Flow</vt:lpstr>
      <vt:lpstr>What customers do today </vt:lpstr>
      <vt:lpstr>Supporting information 01</vt:lpstr>
      <vt:lpstr>Supporting information 02</vt:lpstr>
      <vt:lpstr>Supporting information 03</vt:lpstr>
      <vt:lpstr>Use cases / user stories</vt:lpstr>
      <vt:lpstr>Assumptions</vt:lpstr>
      <vt:lpstr>Solution Proposal</vt:lpstr>
      <vt:lpstr>Solution description</vt:lpstr>
      <vt:lpstr>Why it’s better than existing solutions </vt:lpstr>
      <vt:lpstr>Wireframes</vt:lpstr>
      <vt:lpstr>Next Steps</vt:lpstr>
      <vt:lpstr>What next?</vt:lpstr>
      <vt:lpstr>Timeline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</dc:title>
  <cp:lastModifiedBy>Eva Hawkins</cp:lastModifiedBy>
  <cp:revision>1</cp:revision>
  <dcterms:modified xsi:type="dcterms:W3CDTF">2022-08-07T18:13:01Z</dcterms:modified>
</cp:coreProperties>
</file>