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Arney" initials="JA" lastIdx="1" clrIdx="0">
    <p:extLst>
      <p:ext uri="{19B8F6BF-5375-455C-9EA6-DF929625EA0E}">
        <p15:presenceInfo xmlns:p15="http://schemas.microsoft.com/office/powerpoint/2012/main" userId="S::John.Arney@delekus.com::1be8f757-a5a2-4a7b-8740-4d17f02d49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07222D"/>
    <a:srgbClr val="152814"/>
    <a:srgbClr val="DAD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E11F3-8453-44D5-9A9A-F34873A3BC86}" v="2" dt="2022-07-08T15:06:09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5FCE-176F-48D4-AE38-46B8CC549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08442-6428-438A-8147-D111D0F55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CA48-3865-4C23-A68B-3301CC73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9028-042E-449E-9F02-050C1E16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4A100-D786-455D-BBD2-CF0DEED8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8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FDB8-925C-4645-8E8A-285ECDEA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BC46F-2B93-46B4-BFFA-279148C2B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58BE3-4BEC-46A5-BFCD-A72E25FB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FDC1-B8B9-4F46-BCB7-A2280E7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9AB6-86FC-4D92-AB61-3C287D36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4CBCF-2FF3-44FA-9491-17D2289B0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FD204-EF52-4BD6-BE90-AAFF5EDE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E3759-B1BA-4DED-8AB8-7FFAD3EC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CAD0C-C3EF-4C64-AD55-481BB799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342F6-FAAA-44E4-B2A9-178982CA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D8EA-2E23-4EFD-848E-FD10F15F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0A9-B5BF-4793-B5FD-2143E60F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75FE5-32E3-48EC-B21E-3135E551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9913-3613-4AAD-9E3E-AD85A133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CAA35-7C7A-4F71-BB6A-8070FB33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A07F-A901-4152-997C-141DB3C8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57E7-5A62-4E1D-AC9E-EF6AB45C1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B3CB-E4B4-47DA-A7B2-F0DA6C3F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6110-0A74-40C4-96FD-0E103FE9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B4E3-933B-40C7-BC58-1229573C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E4F-F2EE-4D03-AD19-19992DE7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035F-C677-4E81-B69A-4E9DDCA75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75EF0-7B0B-4449-8F5E-7E281EE3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48C45-D4D8-43E8-ACBA-F5DD0840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FB490-F886-4BC2-A794-9CA764CC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1E8B3-3A3C-4B11-93FE-909D7396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DB7F-0C2C-415E-92C6-2E0373917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4FCD1-E9F9-49E5-BBAC-CCE4AE57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D2234-815A-47D5-BA92-F4568332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BEAC9-DE8B-4102-9BCD-9786AE1E8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DF157-36DB-4DD3-B807-38D5828FD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022E2-DE2A-4852-8ED4-33B305D3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34850-A888-4A06-945C-72BA5A96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207B9-CF78-44FD-8134-29A11E4A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1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3109-F75D-4326-8956-49EA484C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0F74D-BD3A-4AA4-A45D-735CB929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E5ADD-0C3F-4955-BC03-947847A3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EE202-3D5E-4B44-B79D-C3FEBC6F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2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2B6AD-6080-4F60-937D-5268573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E5B2B-E987-4AE3-A60C-04D2285F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CD29C-E761-4D73-8B66-0F127321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9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9AF9-8F3D-45FA-A9B3-25DC0D29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D7CC-463D-41B3-B807-A030C295E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4D2CA-315D-4205-9891-A15619FB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E6702-F8A7-45E6-BD2B-63EA47DB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DC529-BB09-4EB0-BE46-E7F7E771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15AD2-A182-4CC2-A809-EA3270CD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FAF4-D6DF-40E0-8B05-CB172F63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C147B-07F1-4EB5-AEAA-98B8D9E7D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7C15-71FC-4CEF-AFBB-E4E490292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9EA4B-BD09-4384-8E47-E4A9D89D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E9563-CDBB-4ABC-9BE4-3990563B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7CFED-97D5-49EB-BBE8-2E7701A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0850C-DAB0-4037-A415-DDEF86D2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A11D2-D402-4B28-ACB8-912C3A37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76150-004F-4F47-9ECB-DFCDBDF59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4E6C-20FD-4F69-8602-2685E0412272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3199-9620-4F13-9B76-28A33E0DE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3893F-5120-4206-8966-B8358E3E5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0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79863B3-4409-44A9-8592-9109F1AAFF67}"/>
              </a:ext>
            </a:extLst>
          </p:cNvPr>
          <p:cNvSpPr/>
          <p:nvPr/>
        </p:nvSpPr>
        <p:spPr>
          <a:xfrm>
            <a:off x="0" y="785606"/>
            <a:ext cx="12191999" cy="3619417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0C2EF-601A-4374-92CF-A0A1F3BED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25" y="4184336"/>
            <a:ext cx="11887200" cy="267366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Intensive 24-week online program is fast-paced and focuses on the technical skills needed to solve real-world data problems. </a:t>
            </a:r>
          </a:p>
          <a:p>
            <a:r>
              <a:rPr lang="en-US" dirty="0"/>
              <a:t>Gain proficiency in numerous in-demand technologies, including Excel, Python, JavaScript, SQL Databases, Tableau, Machine Learning, and more</a:t>
            </a:r>
          </a:p>
          <a:p>
            <a:r>
              <a:rPr lang="en-US" b="1" dirty="0"/>
              <a:t>Final Project due in Mid-August 2022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4AE684-E445-415E-A903-6A14AC063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7856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0A6EBB-DCAC-4337-8825-8A5DC3AA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50" y="1069559"/>
            <a:ext cx="5734050" cy="2994448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B99BF1-CC9F-47BF-9AC0-E9735F74A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399" y="1069559"/>
            <a:ext cx="4123753" cy="2994448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55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0DFD6-7F18-4B8E-A400-F138B62C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Idea #1: Streamline Mass Balance Troubleshooting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F508779-A4A1-4344-9A32-6F7B8EB8C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54" b="2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4475-C18D-4E69-8C8E-01DF9D00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Utilize statistical variability and principal component analysis, develop machine learning methods to predict probably faulty meters.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</a:rPr>
              <a:t>Input Mass Balance Data with % Closure Qualifier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</a:rPr>
              <a:t>Outputs are probability percentages for each meter on accuracy.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</a:rPr>
              <a:t>Data Measure: meter creep, volume to mass ratios, meter fluctuation, correction factor fluctuation, etc. </a:t>
            </a:r>
          </a:p>
          <a:p>
            <a:pPr>
              <a:spcAft>
                <a:spcPts val="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D72F1-33F8-87C0-AFB5-9FB73C9939F8}"/>
              </a:ext>
            </a:extLst>
          </p:cNvPr>
          <p:cNvSpPr/>
          <p:nvPr/>
        </p:nvSpPr>
        <p:spPr>
          <a:xfrm>
            <a:off x="449317" y="4428026"/>
            <a:ext cx="753215" cy="13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517945-080E-E6B0-E7EA-8E89B9A0ABFA}"/>
              </a:ext>
            </a:extLst>
          </p:cNvPr>
          <p:cNvSpPr/>
          <p:nvPr/>
        </p:nvSpPr>
        <p:spPr>
          <a:xfrm>
            <a:off x="449317" y="4730938"/>
            <a:ext cx="977462" cy="13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F5303B-4033-F17E-DBC4-AB142BAA9973}"/>
              </a:ext>
            </a:extLst>
          </p:cNvPr>
          <p:cNvSpPr/>
          <p:nvPr/>
        </p:nvSpPr>
        <p:spPr>
          <a:xfrm>
            <a:off x="449317" y="5033850"/>
            <a:ext cx="977462" cy="13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34424-7617-C1BC-FDD2-9F3716DFC6B2}"/>
              </a:ext>
            </a:extLst>
          </p:cNvPr>
          <p:cNvSpPr/>
          <p:nvPr/>
        </p:nvSpPr>
        <p:spPr>
          <a:xfrm>
            <a:off x="449316" y="5336762"/>
            <a:ext cx="638505" cy="13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0A734F-58D9-595C-7F66-1B5991B2163B}"/>
              </a:ext>
            </a:extLst>
          </p:cNvPr>
          <p:cNvSpPr/>
          <p:nvPr/>
        </p:nvSpPr>
        <p:spPr>
          <a:xfrm>
            <a:off x="449318" y="5595860"/>
            <a:ext cx="638504" cy="17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EC714C-A629-19A8-466F-22BB555B4902}"/>
              </a:ext>
            </a:extLst>
          </p:cNvPr>
          <p:cNvSpPr/>
          <p:nvPr/>
        </p:nvSpPr>
        <p:spPr>
          <a:xfrm>
            <a:off x="449317" y="5923592"/>
            <a:ext cx="922283" cy="13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0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0DFD6-7F18-4B8E-A400-F138B62C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Idea #1: Current Mass Balance Troubleshooting Procedure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4475-C18D-4E69-8C8E-01DF9D00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Current procedure is detailed and throughout at 36 steps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Selecting where to start a mass balance troubleshoot analysis is very hard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ML Model goal is to input Mass Balance Data and tell us the statistical probability of each meter’s contribution to any error over or under 100% mass balances closure</a:t>
            </a:r>
          </a:p>
          <a:p>
            <a:pPr>
              <a:spcAft>
                <a:spcPts val="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B8551-0945-4295-9C86-68D6893D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2" y="2357649"/>
            <a:ext cx="7058308" cy="3868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E911B-0905-4629-9118-FC5B7B496988}"/>
              </a:ext>
            </a:extLst>
          </p:cNvPr>
          <p:cNvSpPr txBox="1"/>
          <p:nvPr/>
        </p:nvSpPr>
        <p:spPr>
          <a:xfrm>
            <a:off x="321732" y="6226257"/>
            <a:ext cx="4618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* Showing steps 1 – 18 of 36 step procedure</a:t>
            </a:r>
          </a:p>
        </p:txBody>
      </p:sp>
    </p:spTree>
    <p:extLst>
      <p:ext uri="{BB962C8B-B14F-4D97-AF65-F5344CB8AC3E}">
        <p14:creationId xmlns:p14="http://schemas.microsoft.com/office/powerpoint/2010/main" val="260417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0DFD6-7F18-4B8E-A400-F138B62C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Idea #2– N-Butane Recycle Build Up in Unit X Contactor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4475-C18D-4E69-8C8E-01DF9D00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Utilize statistical variability and principal component analysis, develop machine learning methods to predict probably of N-Butane build up at X unit contactors.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</a:rPr>
              <a:t>Input Unit X asset raw data, twice daily N-Butane samples for qualifier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</a:rPr>
              <a:t>Outputs are probability percentage that we are building or purging N-Butane. </a:t>
            </a:r>
          </a:p>
          <a:p>
            <a:pPr>
              <a:spcAft>
                <a:spcPts val="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4A411E-CA45-44E9-BED4-C2F238F60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1" y="2376777"/>
            <a:ext cx="7058307" cy="42455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81F735-2BDE-926F-D703-BA8A0FE3BE7B}"/>
              </a:ext>
            </a:extLst>
          </p:cNvPr>
          <p:cNvSpPr/>
          <p:nvPr/>
        </p:nvSpPr>
        <p:spPr>
          <a:xfrm>
            <a:off x="1789386" y="3428999"/>
            <a:ext cx="753215" cy="13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37A1C-398D-924C-9AC3-4EB87F8F9607}"/>
              </a:ext>
            </a:extLst>
          </p:cNvPr>
          <p:cNvSpPr/>
          <p:nvPr/>
        </p:nvSpPr>
        <p:spPr>
          <a:xfrm>
            <a:off x="3168869" y="5878454"/>
            <a:ext cx="753215" cy="13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D248E8-2E5B-7BCB-12AA-03C532933ED0}"/>
              </a:ext>
            </a:extLst>
          </p:cNvPr>
          <p:cNvSpPr/>
          <p:nvPr/>
        </p:nvSpPr>
        <p:spPr>
          <a:xfrm>
            <a:off x="5494282" y="3056426"/>
            <a:ext cx="753215" cy="13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1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0DFD6-7F18-4B8E-A400-F138B62C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Idea #2 Current N-Butane Operating  Procedure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4475-C18D-4E69-8C8E-01DF9D00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630621"/>
            <a:ext cx="3424739" cy="513946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No side-draw for N-Butane at </a:t>
            </a:r>
            <a:r>
              <a:rPr lang="en-US" sz="2000" dirty="0" err="1">
                <a:solidFill>
                  <a:srgbClr val="FFFFFF"/>
                </a:solidFill>
              </a:rPr>
              <a:t>DeX</a:t>
            </a:r>
            <a:r>
              <a:rPr lang="en-US" sz="2000" dirty="0">
                <a:solidFill>
                  <a:srgbClr val="FFFFFF"/>
                </a:solidFill>
              </a:rPr>
              <a:t> Tower, RVP penalty for dropping i-Butane is sever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Current procedure is relying on twice daily samples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Operations are blind in-between samples, as is efforts to measure N-Butane balance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Operations have noticed correlations with </a:t>
            </a:r>
            <a:r>
              <a:rPr lang="en-US" sz="2000" dirty="0" err="1">
                <a:solidFill>
                  <a:srgbClr val="FFFFFF"/>
                </a:solidFill>
              </a:rPr>
              <a:t>DeX</a:t>
            </a:r>
            <a:r>
              <a:rPr lang="en-US" sz="2000" dirty="0">
                <a:solidFill>
                  <a:srgbClr val="FFFFFF"/>
                </a:solidFill>
              </a:rPr>
              <a:t> Tower overhead temperature ( &gt;135F) as early warning of N-C4 build up.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ML Model goal is to input all tower and contactor data and predict the statistical probability that we are in a “N-Butane Build-Up” mode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FE6B5-F50A-4DCA-842E-5D656D2E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42" y="2402224"/>
            <a:ext cx="6150373" cy="413404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D8DB75F-493F-450F-89C1-8DAAABA12032}"/>
              </a:ext>
            </a:extLst>
          </p:cNvPr>
          <p:cNvSpPr/>
          <p:nvPr/>
        </p:nvSpPr>
        <p:spPr>
          <a:xfrm>
            <a:off x="5343525" y="3195636"/>
            <a:ext cx="628650" cy="42862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75EA34-179F-4A9D-8267-F18FD220D29A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5972175" y="3124200"/>
            <a:ext cx="2057146" cy="2857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30320C4-749D-E36C-D8DC-B77B6185B821}"/>
              </a:ext>
            </a:extLst>
          </p:cNvPr>
          <p:cNvSpPr/>
          <p:nvPr/>
        </p:nvSpPr>
        <p:spPr>
          <a:xfrm>
            <a:off x="3103484" y="2455526"/>
            <a:ext cx="1602523" cy="11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A6582-6B86-34A3-42A4-0FDAC9AF3C56}"/>
              </a:ext>
            </a:extLst>
          </p:cNvPr>
          <p:cNvSpPr/>
          <p:nvPr/>
        </p:nvSpPr>
        <p:spPr>
          <a:xfrm>
            <a:off x="4832131" y="4215192"/>
            <a:ext cx="753215" cy="13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8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0DFD6-7F18-4B8E-A400-F138B62C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Idea #3: Phish Set-List Predictor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4475-C18D-4E69-8C8E-01DF9D00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Phish: Vermont based Jam Band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Over 300 songs, of which greater than 200 are still in their live set-list rotation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Problem: You want to predict the likelihood of you favorite songs being played at the upcoming Phish show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781CF-2DB3-2F08-34CD-111EA238E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2" y="2455526"/>
            <a:ext cx="5212851" cy="40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5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0DFD6-7F18-4B8E-A400-F138B62C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Idea #3: Phish Set-List Predictor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4475-C18D-4E69-8C8E-01DF9D00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Phish.net</a:t>
            </a:r>
            <a:r>
              <a:rPr lang="en-US" sz="2000" dirty="0">
                <a:solidFill>
                  <a:srgbClr val="FFFFFF"/>
                </a:solidFill>
              </a:rPr>
              <a:t> has an open web API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Live show and set-list data going back to 1983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Train model based on previous set list, location, show number of tour, date, etc. to predict the next show’s set-list and determine if you should fork over $200 for tickets.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D2D24-72CD-9BB2-6B72-4570FE42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2" y="2404676"/>
            <a:ext cx="5639655" cy="4334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9BC113-E336-458D-7742-584286546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05"/>
          <a:stretch/>
        </p:blipFill>
        <p:spPr>
          <a:xfrm>
            <a:off x="3879010" y="2404676"/>
            <a:ext cx="3417635" cy="443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5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443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Idea #1: Streamline Mass Balance Troubleshooting</vt:lpstr>
      <vt:lpstr>Idea #1: Current Mass Balance Troubleshooting Procedure</vt:lpstr>
      <vt:lpstr>Idea #2– N-Butane Recycle Build Up in Unit X Contactor</vt:lpstr>
      <vt:lpstr>Idea #2 Current N-Butane Operating  Procedure</vt:lpstr>
      <vt:lpstr>Idea #3: Phish Set-List Predictor</vt:lpstr>
      <vt:lpstr>Idea #3: Phish Set-List Predictor</vt:lpstr>
    </vt:vector>
  </TitlesOfParts>
  <Company>Delek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Arney</dc:creator>
  <cp:lastModifiedBy>John Brenton Arney</cp:lastModifiedBy>
  <cp:revision>6</cp:revision>
  <dcterms:created xsi:type="dcterms:W3CDTF">2022-07-08T14:25:17Z</dcterms:created>
  <dcterms:modified xsi:type="dcterms:W3CDTF">2022-07-11T23:03:20Z</dcterms:modified>
</cp:coreProperties>
</file>