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1"/>
  </p:notesMasterIdLst>
  <p:sldIdLst>
    <p:sldId id="256" r:id="rId2"/>
    <p:sldId id="281" r:id="rId3"/>
    <p:sldId id="258" r:id="rId4"/>
    <p:sldId id="282" r:id="rId5"/>
    <p:sldId id="259" r:id="rId6"/>
    <p:sldId id="260" r:id="rId7"/>
    <p:sldId id="261" r:id="rId8"/>
    <p:sldId id="262" r:id="rId9"/>
    <p:sldId id="276" r:id="rId10"/>
    <p:sldId id="263" r:id="rId11"/>
    <p:sldId id="275" r:id="rId12"/>
    <p:sldId id="277" r:id="rId13"/>
    <p:sldId id="266" r:id="rId14"/>
    <p:sldId id="267" r:id="rId15"/>
    <p:sldId id="279" r:id="rId16"/>
    <p:sldId id="265" r:id="rId17"/>
    <p:sldId id="273" r:id="rId18"/>
    <p:sldId id="274" r:id="rId19"/>
    <p:sldId id="280"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19" autoAdjust="0"/>
    <p:restoredTop sz="94660"/>
  </p:normalViewPr>
  <p:slideViewPr>
    <p:cSldViewPr snapToGrid="0">
      <p:cViewPr>
        <p:scale>
          <a:sx n="66" d="100"/>
          <a:sy n="66" d="100"/>
        </p:scale>
        <p:origin x="38" y="57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6af9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741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d9c67055b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d9c6705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d9c67055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d9c67055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1d9112a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d9c67055b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d9c6705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1d23597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d9c67055b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d9c67055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1d9165c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1d9165c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430e6bdd_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430e6bdd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d9c67055b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d9c67055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a:endParaRPr/>
          </a:p>
        </p:txBody>
      </p:sp>
      <p:sp>
        <p:nvSpPr>
          <p:cNvPr id="11" name="Google Shape;11;p2"/>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96" name="Google Shape;96;p1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97" name="Google Shape;97;p1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9"/>
        <p:cNvGrpSpPr/>
        <p:nvPr/>
      </p:nvGrpSpPr>
      <p:grpSpPr>
        <a:xfrm>
          <a:off x="0" y="0"/>
          <a:ext cx="0" cy="0"/>
          <a:chOff x="0" y="0"/>
          <a:chExt cx="0" cy="0"/>
        </a:xfrm>
      </p:grpSpPr>
      <p:pic>
        <p:nvPicPr>
          <p:cNvPr id="100" name="Google Shape;100;p12" descr="Side view of hands writing in a notebook at a cafe"/>
          <p:cNvPicPr preferRelativeResize="0"/>
          <p:nvPr/>
        </p:nvPicPr>
        <p:blipFill rotWithShape="1">
          <a:blip r:embed="rId2">
            <a:alphaModFix/>
          </a:blip>
          <a:srcRect l="9050" t="12064" r="54351" b="26446"/>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06" name="Google Shape;106;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7" name="Google Shape;107;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8" name="Google Shape;108;p12"/>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l="31883" t="8096" r="25713"/>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7" name="Google Shape;117;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8" name="Google Shape;11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21" name="Google Shape;12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5"/>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28" name="Google Shape;128;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9" name="Google Shape;19;p3"/>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Google Shape;34;p3" descr="Component Detail"/>
          <p:cNvPicPr preferRelativeResize="0"/>
          <p:nvPr/>
        </p:nvPicPr>
        <p:blipFill rotWithShape="1">
          <a:blip r:embed="rId2">
            <a:alphaModFix/>
          </a:blip>
          <a:srcRect b="25076"/>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oogle Shape;41;p3"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48" name="Google Shape;48;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55" name="Google Shape;55;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63" name="Google Shape;63;p6"/>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4" name="Google Shape;64;p6"/>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5" name="Google Shape;65;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72" name="Google Shape;72;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82" name="Google Shape;82;p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3" name="Google Shape;83;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89" name="Google Shape;89;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580767" y="482391"/>
            <a:ext cx="6070500" cy="14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Project</a:t>
            </a:r>
            <a:endParaRPr dirty="0"/>
          </a:p>
          <a:p>
            <a:pPr marL="0" lvl="0" indent="0" algn="l" rtl="0">
              <a:spcBef>
                <a:spcPts val="0"/>
              </a:spcBef>
              <a:spcAft>
                <a:spcPts val="0"/>
              </a:spcAft>
              <a:buNone/>
            </a:pPr>
            <a:endParaRPr dirty="0"/>
          </a:p>
        </p:txBody>
      </p:sp>
      <p:pic>
        <p:nvPicPr>
          <p:cNvPr id="3" name="Google Shape;140;p18">
            <a:extLst>
              <a:ext uri="{FF2B5EF4-FFF2-40B4-BE49-F238E27FC236}">
                <a16:creationId xmlns:a16="http://schemas.microsoft.com/office/drawing/2014/main" id="{9BC3C17A-5356-6019-1BBF-E80C2361DEAE}"/>
              </a:ext>
            </a:extLst>
          </p:cNvPr>
          <p:cNvPicPr preferRelativeResize="0"/>
          <p:nvPr/>
        </p:nvPicPr>
        <p:blipFill>
          <a:blip r:embed="rId3">
            <a:alphaModFix/>
          </a:blip>
          <a:stretch>
            <a:fillRect/>
          </a:stretch>
        </p:blipFill>
        <p:spPr>
          <a:xfrm>
            <a:off x="782579" y="1455950"/>
            <a:ext cx="6882026" cy="2677436"/>
          </a:xfrm>
          <a:prstGeom prst="rect">
            <a:avLst/>
          </a:prstGeom>
          <a:noFill/>
          <a:ln>
            <a:noFill/>
          </a:ln>
        </p:spPr>
      </p:pic>
      <p:sp>
        <p:nvSpPr>
          <p:cNvPr id="5" name="TextBox 4">
            <a:extLst>
              <a:ext uri="{FF2B5EF4-FFF2-40B4-BE49-F238E27FC236}">
                <a16:creationId xmlns:a16="http://schemas.microsoft.com/office/drawing/2014/main" id="{0525D00F-E36F-94B3-A357-C70FCB8B7413}"/>
              </a:ext>
            </a:extLst>
          </p:cNvPr>
          <p:cNvSpPr txBox="1"/>
          <p:nvPr/>
        </p:nvSpPr>
        <p:spPr>
          <a:xfrm>
            <a:off x="895814" y="4189393"/>
            <a:ext cx="4572000" cy="307777"/>
          </a:xfrm>
          <a:prstGeom prst="rect">
            <a:avLst/>
          </a:prstGeom>
          <a:noFill/>
        </p:spPr>
        <p:txBody>
          <a:bodyPr wrap="square">
            <a:spAutoFit/>
          </a:bodyPr>
          <a:lstStyle/>
          <a:p>
            <a:r>
              <a:rPr lang="en-US" b="0" i="0" dirty="0">
                <a:solidFill>
                  <a:srgbClr val="24292F"/>
                </a:solidFill>
                <a:effectLst/>
                <a:latin typeface="-apple-system"/>
              </a:rPr>
              <a:t>Anna Day, John Brenton </a:t>
            </a:r>
            <a:r>
              <a:rPr lang="en-US" b="0" i="0" dirty="0" err="1">
                <a:solidFill>
                  <a:srgbClr val="24292F"/>
                </a:solidFill>
                <a:effectLst/>
                <a:latin typeface="-apple-system"/>
              </a:rPr>
              <a:t>Arney</a:t>
            </a:r>
            <a:r>
              <a:rPr lang="en-US" b="0" i="0" dirty="0">
                <a:solidFill>
                  <a:srgbClr val="24292F"/>
                </a:solidFill>
                <a:effectLst/>
                <a:latin typeface="-apple-system"/>
              </a:rPr>
              <a:t>, Eva Hawkins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title"/>
          </p:nvPr>
        </p:nvSpPr>
        <p:spPr>
          <a:xfrm>
            <a:off x="260827" y="123249"/>
            <a:ext cx="4050345" cy="1785300"/>
          </a:xfrm>
          <a:prstGeom prst="rect">
            <a:avLst/>
          </a:prstGeom>
        </p:spPr>
        <p:txBody>
          <a:bodyPr spcFirstLastPara="1" wrap="square" lIns="91425" tIns="91425" rIns="91425" bIns="91425" anchor="t" anchorCtr="0">
            <a:noAutofit/>
          </a:bodyPr>
          <a:lstStyle/>
          <a:p>
            <a:pPr algn="l"/>
            <a:r>
              <a:rPr lang="en-US" b="1" i="0" dirty="0">
                <a:solidFill>
                  <a:srgbClr val="24292F"/>
                </a:solidFill>
                <a:effectLst/>
                <a:latin typeface="-apple-system"/>
              </a:rPr>
              <a:t>Explanation of Model Choice: including limitations and benefits</a:t>
            </a:r>
          </a:p>
        </p:txBody>
      </p:sp>
      <p:sp>
        <p:nvSpPr>
          <p:cNvPr id="186" name="Google Shape;186;p24"/>
          <p:cNvSpPr txBox="1"/>
          <p:nvPr/>
        </p:nvSpPr>
        <p:spPr>
          <a:xfrm>
            <a:off x="4832829" y="896797"/>
            <a:ext cx="4050343" cy="516000"/>
          </a:xfrm>
          <a:prstGeom prst="rect">
            <a:avLst/>
          </a:prstGeom>
          <a:noFill/>
          <a:ln>
            <a:noFill/>
          </a:ln>
        </p:spPr>
        <p:txBody>
          <a:bodyPr spcFirstLastPara="1" wrap="square" lIns="91425" tIns="91425" rIns="91425" bIns="91425" anchor="t" anchorCtr="0">
            <a:noAutofit/>
          </a:bodyPr>
          <a:lstStyle/>
          <a:p>
            <a:pPr algn="just"/>
            <a:endParaRPr lang="en-US" sz="1600" b="0" i="0" dirty="0">
              <a:solidFill>
                <a:srgbClr val="24292F"/>
              </a:solidFill>
              <a:effectLst/>
              <a:latin typeface="-apple-system"/>
            </a:endParaRPr>
          </a:p>
          <a:p>
            <a:pPr algn="just"/>
            <a:r>
              <a:rPr lang="en-US" sz="1600" b="0" i="0" dirty="0">
                <a:solidFill>
                  <a:srgbClr val="24292F"/>
                </a:solidFill>
                <a:effectLst/>
                <a:latin typeface="-apple-system"/>
              </a:rPr>
              <a:t>SK </a:t>
            </a:r>
            <a:r>
              <a:rPr lang="en-US" sz="1600" b="0" i="0" dirty="0" err="1">
                <a:solidFill>
                  <a:srgbClr val="24292F"/>
                </a:solidFill>
                <a:effectLst/>
                <a:latin typeface="-apple-system"/>
              </a:rPr>
              <a:t>Learn's</a:t>
            </a:r>
            <a:r>
              <a:rPr lang="en-US" sz="1600" b="0" i="0" dirty="0">
                <a:solidFill>
                  <a:srgbClr val="24292F"/>
                </a:solidFill>
                <a:effectLst/>
                <a:latin typeface="-apple-system"/>
              </a:rPr>
              <a:t> </a:t>
            </a:r>
            <a:r>
              <a:rPr lang="en-US" sz="1600" b="0" i="0" dirty="0" err="1">
                <a:solidFill>
                  <a:srgbClr val="24292F"/>
                </a:solidFill>
                <a:effectLst/>
                <a:latin typeface="-apple-system"/>
              </a:rPr>
              <a:t>train_test_split</a:t>
            </a:r>
            <a:r>
              <a:rPr lang="en-US" sz="1600" b="0" i="0" dirty="0">
                <a:solidFill>
                  <a:srgbClr val="24292F"/>
                </a:solidFill>
                <a:effectLst/>
                <a:latin typeface="-apple-system"/>
              </a:rPr>
              <a:t> function was used to split the model into training and testing arrays, using a random state of zero. The </a:t>
            </a:r>
            <a:r>
              <a:rPr lang="en-US" sz="1600" b="0" i="0" dirty="0" err="1">
                <a:solidFill>
                  <a:srgbClr val="24292F"/>
                </a:solidFill>
                <a:effectLst/>
                <a:latin typeface="-apple-system"/>
              </a:rPr>
              <a:t>The</a:t>
            </a:r>
            <a:r>
              <a:rPr lang="en-US" sz="1600" b="0" i="0" dirty="0">
                <a:solidFill>
                  <a:srgbClr val="24292F"/>
                </a:solidFill>
                <a:effectLst/>
                <a:latin typeface="-apple-system"/>
              </a:rPr>
              <a:t> model testing performance, when used to predict the </a:t>
            </a:r>
            <a:r>
              <a:rPr lang="en-US" sz="1600" b="0" i="0" dirty="0" err="1">
                <a:solidFill>
                  <a:srgbClr val="24292F"/>
                </a:solidFill>
                <a:effectLst/>
                <a:latin typeface="-apple-system"/>
              </a:rPr>
              <a:t>X_test</a:t>
            </a:r>
            <a:r>
              <a:rPr lang="en-US" sz="1600" b="0" i="0" dirty="0">
                <a:solidFill>
                  <a:srgbClr val="24292F"/>
                </a:solidFill>
                <a:effectLst/>
                <a:latin typeface="-apple-system"/>
              </a:rPr>
              <a:t> split was quite robust, though not perfect. The group had an opportunity to showcase the linear regression models output to the companies process unit subject matter expert, who was quite pleased with the </a:t>
            </a:r>
            <a:r>
              <a:rPr lang="en-US" sz="1600" b="0" i="0" dirty="0" err="1">
                <a:solidFill>
                  <a:srgbClr val="24292F"/>
                </a:solidFill>
                <a:effectLst/>
                <a:latin typeface="-apple-system"/>
              </a:rPr>
              <a:t>performace</a:t>
            </a:r>
            <a:r>
              <a:rPr lang="en-US" sz="1600" b="0" i="0" dirty="0">
                <a:solidFill>
                  <a:srgbClr val="24292F"/>
                </a:solidFill>
                <a:effectLst/>
                <a:latin typeface="-apple-system"/>
              </a:rPr>
              <a:t>. The following </a:t>
            </a:r>
            <a:r>
              <a:rPr lang="en-US" sz="1600" b="0" i="0" dirty="0" err="1">
                <a:solidFill>
                  <a:srgbClr val="24292F"/>
                </a:solidFill>
                <a:effectLst/>
                <a:latin typeface="-apple-system"/>
              </a:rPr>
              <a:t>performace</a:t>
            </a:r>
            <a:r>
              <a:rPr lang="en-US" sz="1600" b="0" i="0" dirty="0">
                <a:solidFill>
                  <a:srgbClr val="24292F"/>
                </a:solidFill>
                <a:effectLst/>
                <a:latin typeface="-apple-system"/>
              </a:rPr>
              <a:t> metric results were gathered based on the </a:t>
            </a:r>
            <a:r>
              <a:rPr lang="en-US" sz="1600" b="0" i="0" dirty="0" err="1">
                <a:solidFill>
                  <a:srgbClr val="24292F"/>
                </a:solidFill>
                <a:effectLst/>
                <a:latin typeface="-apple-system"/>
              </a:rPr>
              <a:t>X_test</a:t>
            </a:r>
            <a:r>
              <a:rPr lang="en-US" sz="1600" b="0" i="0" dirty="0">
                <a:solidFill>
                  <a:srgbClr val="24292F"/>
                </a:solidFill>
                <a:effectLst/>
                <a:latin typeface="-apple-system"/>
              </a:rPr>
              <a:t> predictions.</a:t>
            </a:r>
          </a:p>
        </p:txBody>
      </p:sp>
      <p:sp>
        <p:nvSpPr>
          <p:cNvPr id="11" name="TextBox 10">
            <a:extLst>
              <a:ext uri="{FF2B5EF4-FFF2-40B4-BE49-F238E27FC236}">
                <a16:creationId xmlns:a16="http://schemas.microsoft.com/office/drawing/2014/main" id="{A906D141-80A8-888F-C3C5-355150F405C9}"/>
              </a:ext>
            </a:extLst>
          </p:cNvPr>
          <p:cNvSpPr txBox="1"/>
          <p:nvPr/>
        </p:nvSpPr>
        <p:spPr>
          <a:xfrm>
            <a:off x="133108" y="1908549"/>
            <a:ext cx="4178064" cy="2246769"/>
          </a:xfrm>
          <a:prstGeom prst="rect">
            <a:avLst/>
          </a:prstGeom>
          <a:noFill/>
        </p:spPr>
        <p:txBody>
          <a:bodyPr wrap="square">
            <a:spAutoFit/>
          </a:bodyPr>
          <a:lstStyle/>
          <a:p>
            <a:pPr algn="just"/>
            <a:r>
              <a:rPr lang="en-US" b="0" i="0" dirty="0">
                <a:solidFill>
                  <a:srgbClr val="24292F"/>
                </a:solidFill>
                <a:effectLst/>
                <a:latin typeface="-apple-system"/>
              </a:rPr>
              <a:t>After testing the cleaned and joined data through the following models, Linear Regression, Logistic Regression, Random Forrest, and Support Vector Machine, the model selected was SK </a:t>
            </a:r>
            <a:r>
              <a:rPr lang="en-US" b="0" i="0" dirty="0" err="1">
                <a:solidFill>
                  <a:srgbClr val="24292F"/>
                </a:solidFill>
                <a:effectLst/>
                <a:latin typeface="-apple-system"/>
              </a:rPr>
              <a:t>Learn's</a:t>
            </a:r>
            <a:r>
              <a:rPr lang="en-US" b="0" i="0" dirty="0">
                <a:solidFill>
                  <a:srgbClr val="24292F"/>
                </a:solidFill>
                <a:effectLst/>
                <a:latin typeface="-apple-system"/>
              </a:rPr>
              <a:t> Linear Regression model. This model was chosen because the output (</a:t>
            </a:r>
            <a:r>
              <a:rPr lang="en-US" b="0" i="0" dirty="0" err="1">
                <a:solidFill>
                  <a:srgbClr val="24292F"/>
                </a:solidFill>
                <a:effectLst/>
                <a:latin typeface="-apple-system"/>
              </a:rPr>
              <a:t>y_predict</a:t>
            </a:r>
            <a:r>
              <a:rPr lang="en-US" b="0" i="0" dirty="0">
                <a:solidFill>
                  <a:srgbClr val="24292F"/>
                </a:solidFill>
                <a:effectLst/>
                <a:latin typeface="-apple-system"/>
              </a:rPr>
              <a:t>) was more </a:t>
            </a:r>
            <a:r>
              <a:rPr lang="en-US" b="0" i="0" dirty="0" err="1">
                <a:solidFill>
                  <a:srgbClr val="24292F"/>
                </a:solidFill>
                <a:effectLst/>
                <a:latin typeface="-apple-system"/>
              </a:rPr>
              <a:t>acurate</a:t>
            </a:r>
            <a:r>
              <a:rPr lang="en-US" b="0" i="0" dirty="0">
                <a:solidFill>
                  <a:srgbClr val="24292F"/>
                </a:solidFill>
                <a:effectLst/>
                <a:latin typeface="-apple-system"/>
              </a:rPr>
              <a:t>, and an actual representation of the N-Butane Vol%, rather than a binary grouping prediction. This number based prediction proves more valuable in real-world operations of the process unit in question.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7B4F-CFA7-75A3-80E6-2C8C5361908F}"/>
              </a:ext>
            </a:extLst>
          </p:cNvPr>
          <p:cNvSpPr>
            <a:spLocks noGrp="1"/>
          </p:cNvSpPr>
          <p:nvPr>
            <p:ph type="title"/>
          </p:nvPr>
        </p:nvSpPr>
        <p:spPr>
          <a:xfrm>
            <a:off x="267012" y="1728150"/>
            <a:ext cx="4443883" cy="1687200"/>
          </a:xfrm>
        </p:spPr>
        <p:txBody>
          <a:bodyPr/>
          <a:lstStyle/>
          <a:p>
            <a:r>
              <a:rPr lang="en-US" b="1" i="0" dirty="0">
                <a:solidFill>
                  <a:srgbClr val="24292F"/>
                </a:solidFill>
                <a:effectLst/>
                <a:latin typeface="-apple-system"/>
              </a:rPr>
              <a:t>Residual Plot</a:t>
            </a:r>
            <a:br>
              <a:rPr lang="en-US" b="1" i="0" dirty="0">
                <a:solidFill>
                  <a:srgbClr val="24292F"/>
                </a:solidFill>
                <a:effectLst/>
                <a:latin typeface="-apple-system"/>
              </a:rPr>
            </a:br>
            <a:endParaRPr lang="en-US" dirty="0"/>
          </a:p>
        </p:txBody>
      </p:sp>
      <p:pic>
        <p:nvPicPr>
          <p:cNvPr id="2050" name="Picture 2">
            <a:extLst>
              <a:ext uri="{FF2B5EF4-FFF2-40B4-BE49-F238E27FC236}">
                <a16:creationId xmlns:a16="http://schemas.microsoft.com/office/drawing/2014/main" id="{5AD75E22-03A0-85C6-763B-B4C8D8CA5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895" y="1281112"/>
            <a:ext cx="454342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04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7B4F-CFA7-75A3-80E6-2C8C5361908F}"/>
              </a:ext>
            </a:extLst>
          </p:cNvPr>
          <p:cNvSpPr>
            <a:spLocks noGrp="1"/>
          </p:cNvSpPr>
          <p:nvPr>
            <p:ph type="title"/>
          </p:nvPr>
        </p:nvSpPr>
        <p:spPr>
          <a:xfrm>
            <a:off x="741575" y="628557"/>
            <a:ext cx="5751823" cy="1687200"/>
          </a:xfrm>
        </p:spPr>
        <p:txBody>
          <a:bodyPr/>
          <a:lstStyle/>
          <a:p>
            <a:pPr algn="l"/>
            <a:r>
              <a:rPr lang="en-US" b="1" i="0" dirty="0">
                <a:solidFill>
                  <a:srgbClr val="24292F"/>
                </a:solidFill>
                <a:effectLst/>
                <a:latin typeface="-apple-system"/>
              </a:rPr>
              <a:t>Real Time Model Performance</a:t>
            </a:r>
          </a:p>
        </p:txBody>
      </p:sp>
      <p:pic>
        <p:nvPicPr>
          <p:cNvPr id="1026" name="Picture 2">
            <a:extLst>
              <a:ext uri="{FF2B5EF4-FFF2-40B4-BE49-F238E27FC236}">
                <a16:creationId xmlns:a16="http://schemas.microsoft.com/office/drawing/2014/main" id="{B8DE74E4-52EF-322A-115A-AC5BA916D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089" y="1829437"/>
            <a:ext cx="6595822"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4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727800" y="500647"/>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SQL Diagram</a:t>
            </a:r>
          </a:p>
        </p:txBody>
      </p:sp>
      <p:pic>
        <p:nvPicPr>
          <p:cNvPr id="2050" name="Picture 2">
            <a:extLst>
              <a:ext uri="{FF2B5EF4-FFF2-40B4-BE49-F238E27FC236}">
                <a16:creationId xmlns:a16="http://schemas.microsoft.com/office/drawing/2014/main" id="{A824DAC3-217C-10BF-9A51-26BA96DBF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1383" y="390603"/>
            <a:ext cx="4813420" cy="4564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729450" y="624170"/>
            <a:ext cx="7688700" cy="535200"/>
          </a:xfrm>
          <a:prstGeom prst="rect">
            <a:avLst/>
          </a:prstGeom>
        </p:spPr>
        <p:txBody>
          <a:bodyPr spcFirstLastPara="1" wrap="square" lIns="91425" tIns="91425" rIns="91425" bIns="91425" anchor="t" anchorCtr="0">
            <a:noAutofit/>
          </a:bodyPr>
          <a:lstStyle/>
          <a:p>
            <a:pPr algn="l"/>
            <a:r>
              <a:rPr lang="en-US" b="1" i="0" dirty="0">
                <a:solidFill>
                  <a:srgbClr val="24292F"/>
                </a:solidFill>
                <a:effectLst/>
                <a:latin typeface="-apple-system"/>
              </a:rPr>
              <a:t>EDA Process</a:t>
            </a:r>
          </a:p>
        </p:txBody>
      </p:sp>
      <p:sp>
        <p:nvSpPr>
          <p:cNvPr id="210" name="Google Shape;210;p28"/>
          <p:cNvSpPr txBox="1">
            <a:spLocks noGrp="1"/>
          </p:cNvSpPr>
          <p:nvPr>
            <p:ph type="body" idx="1"/>
          </p:nvPr>
        </p:nvSpPr>
        <p:spPr>
          <a:xfrm>
            <a:off x="544255" y="1394902"/>
            <a:ext cx="7688700" cy="2261100"/>
          </a:xfrm>
          <a:prstGeom prst="rect">
            <a:avLst/>
          </a:prstGeom>
        </p:spPr>
        <p:txBody>
          <a:bodyPr spcFirstLastPara="1" wrap="square" lIns="91425" tIns="91425" rIns="91425" bIns="91425" anchor="t" anchorCtr="0">
            <a:noAutofit/>
          </a:bodyPr>
          <a:lstStyle/>
          <a:p>
            <a:pPr marL="146050" indent="0" algn="just">
              <a:buNone/>
            </a:pPr>
            <a:r>
              <a:rPr lang="en-US" sz="1600" b="0" i="0" dirty="0">
                <a:solidFill>
                  <a:srgbClr val="24292F"/>
                </a:solidFill>
                <a:effectLst/>
                <a:latin typeface="-apple-system"/>
              </a:rPr>
              <a:t>The exploratory data analysis process began with checking the raw data for non-numerical values. We found that there were a few text strings: "Bad", "Bad Input", "Error", and "I/O Timeout". All values across the datasets were object types, and we wanted to convert those to float types. The text strings were preventing the whole dataset from being converted with minimal code. So, we replaced these text strings with </a:t>
            </a:r>
            <a:r>
              <a:rPr lang="en-US" sz="1600" b="0" i="0" dirty="0" err="1">
                <a:solidFill>
                  <a:srgbClr val="24292F"/>
                </a:solidFill>
                <a:effectLst/>
                <a:latin typeface="-apple-system"/>
              </a:rPr>
              <a:t>NaN</a:t>
            </a:r>
            <a:r>
              <a:rPr lang="en-US" sz="1600" b="0" i="0" dirty="0">
                <a:solidFill>
                  <a:srgbClr val="24292F"/>
                </a:solidFill>
                <a:effectLst/>
                <a:latin typeface="-apple-system"/>
              </a:rPr>
              <a:t> values, and dropped them. Then we did a full conversion, and generated summary statistics to get an idea of the spread of the data values. We noted multiple values that made no sense (like percent values that fell outside 0-100) and marked them for removal.</a:t>
            </a:r>
          </a:p>
          <a:p>
            <a:pPr marL="146050" indent="0" algn="just">
              <a:buNone/>
            </a:pPr>
            <a:r>
              <a:rPr lang="en-US" sz="1600" b="0" i="0" dirty="0">
                <a:solidFill>
                  <a:srgbClr val="24292F"/>
                </a:solidFill>
                <a:effectLst/>
                <a:latin typeface="-apple-system"/>
              </a:rPr>
              <a:t>We also went ahead and calculated some feature </a:t>
            </a:r>
            <a:r>
              <a:rPr lang="en-US" sz="1600" b="0" i="0" dirty="0" err="1">
                <a:solidFill>
                  <a:srgbClr val="24292F"/>
                </a:solidFill>
                <a:effectLst/>
                <a:latin typeface="-apple-system"/>
              </a:rPr>
              <a:t>importances</a:t>
            </a:r>
            <a:r>
              <a:rPr lang="en-US" sz="1600" b="0" i="0" dirty="0">
                <a:solidFill>
                  <a:srgbClr val="24292F"/>
                </a:solidFill>
                <a:effectLst/>
                <a:latin typeface="-apple-system"/>
              </a:rPr>
              <a:t>, feature coefficients, and correlations to understand the relationships of the features among each other and with different model types.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algn="l"/>
            <a:r>
              <a:rPr lang="en-US" b="1" i="0" dirty="0">
                <a:solidFill>
                  <a:srgbClr val="24292F"/>
                </a:solidFill>
                <a:effectLst/>
                <a:latin typeface="-apple-system"/>
              </a:rPr>
              <a:t>EDA Process</a:t>
            </a:r>
          </a:p>
        </p:txBody>
      </p:sp>
      <p:sp>
        <p:nvSpPr>
          <p:cNvPr id="210" name="Google Shape;210;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146050" indent="0" algn="just">
              <a:buNone/>
            </a:pPr>
            <a:r>
              <a:rPr lang="en-US" sz="1800" b="0" i="0" dirty="0">
                <a:solidFill>
                  <a:srgbClr val="24292F"/>
                </a:solidFill>
                <a:effectLst/>
                <a:latin typeface="-apple-system"/>
              </a:rPr>
              <a:t>During the EDA process we also saw that some datetimes were strange. Data was collected at 2 times every day: hour 6 and hour 13, and never at any minute besides 00. A significant chunk of the data was collected at arbitrary datetimes, and this was concerning. After some discussion, we realized that the dates that were strange fell under a period of turnaround for the plant, meaning that the plant itself was shut down and all the data collected in the period was invalid. We marked those datetimes for removal during the data cleaning process.</a:t>
            </a:r>
          </a:p>
        </p:txBody>
      </p:sp>
    </p:spTree>
    <p:extLst>
      <p:ext uri="{BB962C8B-B14F-4D97-AF65-F5344CB8AC3E}">
        <p14:creationId xmlns:p14="http://schemas.microsoft.com/office/powerpoint/2010/main" val="239366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729450" y="864300"/>
            <a:ext cx="7021200" cy="6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Conclusion</a:t>
            </a:r>
          </a:p>
        </p:txBody>
      </p:sp>
      <p:sp>
        <p:nvSpPr>
          <p:cNvPr id="199" name="Google Shape;199;p26"/>
          <p:cNvSpPr txBox="1">
            <a:spLocks noGrp="1"/>
          </p:cNvSpPr>
          <p:nvPr>
            <p:ph type="title"/>
          </p:nvPr>
        </p:nvSpPr>
        <p:spPr>
          <a:xfrm>
            <a:off x="729450" y="1538400"/>
            <a:ext cx="7021200" cy="221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b="0" i="0" dirty="0">
                <a:solidFill>
                  <a:schemeClr val="bg1"/>
                </a:solidFill>
                <a:effectLst/>
                <a:latin typeface="-apple-system"/>
              </a:rPr>
              <a:t>In conclusion, there is certainly limitations to the model. While it does not predict the N-Butane Vol% exactly, it does seem to trend the general direction of the N-Butane Vol%, and generally predicts this figure within 2-5 Vol% points. In fact, the larger </a:t>
            </a:r>
            <a:r>
              <a:rPr lang="en-US" sz="1800" b="0" i="0" dirty="0" err="1">
                <a:solidFill>
                  <a:schemeClr val="bg1"/>
                </a:solidFill>
                <a:effectLst/>
                <a:latin typeface="-apple-system"/>
              </a:rPr>
              <a:t>descrepancies</a:t>
            </a:r>
            <a:r>
              <a:rPr lang="en-US" sz="1800" b="0" i="0" dirty="0">
                <a:solidFill>
                  <a:schemeClr val="bg1"/>
                </a:solidFill>
                <a:effectLst/>
                <a:latin typeface="-apple-system"/>
              </a:rPr>
              <a:t> between actual and predicted seem to occur when certain temperature and flow </a:t>
            </a:r>
            <a:r>
              <a:rPr lang="en-US" sz="1800" b="0" i="0" dirty="0" err="1">
                <a:solidFill>
                  <a:schemeClr val="bg1"/>
                </a:solidFill>
                <a:effectLst/>
                <a:latin typeface="-apple-system"/>
              </a:rPr>
              <a:t>measurments</a:t>
            </a:r>
            <a:r>
              <a:rPr lang="en-US" sz="1800" b="0" i="0" dirty="0">
                <a:solidFill>
                  <a:schemeClr val="bg1"/>
                </a:solidFill>
                <a:effectLst/>
                <a:latin typeface="-apple-system"/>
              </a:rPr>
              <a:t> were zero, which indicates either process upset or </a:t>
            </a:r>
            <a:r>
              <a:rPr lang="en-US" sz="1800" b="0" i="0" dirty="0" err="1">
                <a:solidFill>
                  <a:schemeClr val="bg1"/>
                </a:solidFill>
                <a:effectLst/>
                <a:latin typeface="-apple-system"/>
              </a:rPr>
              <a:t>instument</a:t>
            </a:r>
            <a:r>
              <a:rPr lang="en-US" sz="1800" b="0" i="0" dirty="0">
                <a:solidFill>
                  <a:schemeClr val="bg1"/>
                </a:solidFill>
                <a:effectLst/>
                <a:latin typeface="-apple-system"/>
              </a:rPr>
              <a:t> error. By only allowing the prediction to occur when all input data streams are within normal operating conditions, performance is </a:t>
            </a:r>
            <a:r>
              <a:rPr lang="en-US" sz="1800" b="0" i="0" dirty="0" err="1">
                <a:solidFill>
                  <a:schemeClr val="bg1"/>
                </a:solidFill>
                <a:effectLst/>
                <a:latin typeface="-apple-system"/>
              </a:rPr>
              <a:t>likly</a:t>
            </a:r>
            <a:r>
              <a:rPr lang="en-US" sz="1800" b="0" i="0" dirty="0">
                <a:solidFill>
                  <a:schemeClr val="bg1"/>
                </a:solidFill>
                <a:effectLst/>
                <a:latin typeface="-apple-system"/>
              </a:rPr>
              <a:t> to improve.</a:t>
            </a:r>
            <a:endParaRPr sz="3200" b="0" dirty="0">
              <a:solidFill>
                <a:schemeClr val="bg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6;p35">
            <a:extLst>
              <a:ext uri="{FF2B5EF4-FFF2-40B4-BE49-F238E27FC236}">
                <a16:creationId xmlns:a16="http://schemas.microsoft.com/office/drawing/2014/main" id="{FB5DD459-2FE5-ABE7-AC04-CB2A4AB79A15}"/>
              </a:ext>
            </a:extLst>
          </p:cNvPr>
          <p:cNvSpPr txBox="1">
            <a:spLocks noGrp="1"/>
          </p:cNvSpPr>
          <p:nvPr>
            <p:ph type="title"/>
          </p:nvPr>
        </p:nvSpPr>
        <p:spPr>
          <a:xfrm>
            <a:off x="3075511" y="2304150"/>
            <a:ext cx="6068489"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spTree>
    <p:extLst>
      <p:ext uri="{BB962C8B-B14F-4D97-AF65-F5344CB8AC3E}">
        <p14:creationId xmlns:p14="http://schemas.microsoft.com/office/powerpoint/2010/main" val="427860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5954-0E93-8372-0C80-6CEE2C720254}"/>
              </a:ext>
            </a:extLst>
          </p:cNvPr>
          <p:cNvSpPr>
            <a:spLocks noGrp="1"/>
          </p:cNvSpPr>
          <p:nvPr>
            <p:ph type="ctrTitle"/>
          </p:nvPr>
        </p:nvSpPr>
        <p:spPr>
          <a:xfrm>
            <a:off x="729449" y="1322450"/>
            <a:ext cx="6053315" cy="1988100"/>
          </a:xfrm>
        </p:spPr>
        <p:txBody>
          <a:bodyPr/>
          <a:lstStyle/>
          <a:p>
            <a:r>
              <a:rPr lang="en-US" dirty="0"/>
              <a:t>Meet the Team</a:t>
            </a:r>
          </a:p>
        </p:txBody>
      </p:sp>
      <p:sp>
        <p:nvSpPr>
          <p:cNvPr id="3" name="Subtitle 2">
            <a:extLst>
              <a:ext uri="{FF2B5EF4-FFF2-40B4-BE49-F238E27FC236}">
                <a16:creationId xmlns:a16="http://schemas.microsoft.com/office/drawing/2014/main" id="{FA3A96FC-9D71-AE3E-A022-2EB595FCFFF0}"/>
              </a:ext>
            </a:extLst>
          </p:cNvPr>
          <p:cNvSpPr>
            <a:spLocks noGrp="1"/>
          </p:cNvSpPr>
          <p:nvPr>
            <p:ph type="subTitle" idx="1"/>
          </p:nvPr>
        </p:nvSpPr>
        <p:spPr>
          <a:xfrm>
            <a:off x="729449" y="2316500"/>
            <a:ext cx="3787800" cy="541200"/>
          </a:xfrm>
        </p:spPr>
        <p:txBody>
          <a:bodyPr/>
          <a:lstStyle/>
          <a:p>
            <a:r>
              <a:rPr lang="en-US" dirty="0"/>
              <a:t>Pictures</a:t>
            </a:r>
          </a:p>
        </p:txBody>
      </p:sp>
    </p:spTree>
    <p:extLst>
      <p:ext uri="{BB962C8B-B14F-4D97-AF65-F5344CB8AC3E}">
        <p14:creationId xmlns:p14="http://schemas.microsoft.com/office/powerpoint/2010/main" val="184617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lt1"/>
                </a:solidFill>
                <a:latin typeface="Arial"/>
                <a:ea typeface="Arial"/>
                <a:cs typeface="Arial"/>
                <a:sym typeface="Arial"/>
              </a:rPr>
              <a:t>N-Butane Recycle Build Up</a:t>
            </a:r>
            <a:endParaRPr sz="3000" dirty="0">
              <a:solidFill>
                <a:schemeClr val="lt1"/>
              </a:solidFill>
            </a:endParaRPr>
          </a:p>
        </p:txBody>
      </p:sp>
      <p:sp>
        <p:nvSpPr>
          <p:cNvPr id="147" name="Google Shape;147;p19"/>
          <p:cNvSpPr txBox="1">
            <a:spLocks noGrp="1"/>
          </p:cNvSpPr>
          <p:nvPr>
            <p:ph type="body" idx="2"/>
          </p:nvPr>
        </p:nvSpPr>
        <p:spPr>
          <a:xfrm>
            <a:off x="5174225" y="-18975"/>
            <a:ext cx="3374400" cy="31356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•Utilize principal component analysis, and neural networks to develop machine learning methods to predict probably of N-Butane build up.</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•Input RX, Tower A, Tower B, and Tower C data, twice daily N-Butane samples for qualifier</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•Outputs are probability percentage that we are building or purging N-Butane.</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•No side-draw for N-Butane at Tower A, RVP penalty for dropping i-Butane is severe.</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•Current procedure is relying on twice daily samples.</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•Operations are blind in-between samples, as is efforts to measure N-Butane balance</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•Operations have noticed correlations with Tower A overhead temperature ( &gt;135F) as early warning of N-C4 build up.</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•ML Model goal is to input all tower and reactor data and predict the statistical probability that we are in a “N-Butane Build-Up” mode</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300"/>
          </a:p>
          <a:p>
            <a:pPr marL="0" lvl="0" indent="0" algn="l" rtl="0">
              <a:lnSpc>
                <a:spcPct val="115000"/>
              </a:lnSpc>
              <a:spcBef>
                <a:spcPts val="1600"/>
              </a:spcBef>
              <a:spcAft>
                <a:spcPts val="1600"/>
              </a:spcAft>
              <a:buNone/>
            </a:pP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D326-4742-F9C3-09DA-5451B5AFEAB2}"/>
              </a:ext>
            </a:extLst>
          </p:cNvPr>
          <p:cNvSpPr>
            <a:spLocks noGrp="1"/>
          </p:cNvSpPr>
          <p:nvPr>
            <p:ph type="title"/>
          </p:nvPr>
        </p:nvSpPr>
        <p:spPr/>
        <p:txBody>
          <a:bodyPr/>
          <a:lstStyle/>
          <a:p>
            <a:r>
              <a:rPr lang="en-US" dirty="0"/>
              <a:t>T0pic</a:t>
            </a:r>
          </a:p>
        </p:txBody>
      </p:sp>
      <p:sp>
        <p:nvSpPr>
          <p:cNvPr id="4" name="Text Placeholder 3">
            <a:extLst>
              <a:ext uri="{FF2B5EF4-FFF2-40B4-BE49-F238E27FC236}">
                <a16:creationId xmlns:a16="http://schemas.microsoft.com/office/drawing/2014/main" id="{84B2D087-400E-9022-3612-C686E6ED1A99}"/>
              </a:ext>
            </a:extLst>
          </p:cNvPr>
          <p:cNvSpPr>
            <a:spLocks noGrp="1"/>
          </p:cNvSpPr>
          <p:nvPr>
            <p:ph type="body" idx="2"/>
          </p:nvPr>
        </p:nvSpPr>
        <p:spPr>
          <a:xfrm>
            <a:off x="4873282" y="3158274"/>
            <a:ext cx="3374400" cy="3025500"/>
          </a:xfrm>
        </p:spPr>
        <p:txBody>
          <a:bodyPr/>
          <a:lstStyle/>
          <a:p>
            <a:r>
              <a:rPr lang="en" sz="2800" dirty="0">
                <a:solidFill>
                  <a:schemeClr val="bg2"/>
                </a:solidFill>
                <a:latin typeface="Arial"/>
                <a:ea typeface="Arial"/>
                <a:cs typeface="Arial"/>
                <a:sym typeface="Arial"/>
              </a:rPr>
              <a:t>N-Butane Recycle Build Up</a:t>
            </a:r>
            <a:endParaRPr lang="en-US" sz="2400" dirty="0">
              <a:solidFill>
                <a:schemeClr val="bg2"/>
              </a:solidFill>
            </a:endParaRPr>
          </a:p>
        </p:txBody>
      </p:sp>
      <p:pic>
        <p:nvPicPr>
          <p:cNvPr id="1026" name="Picture 2" descr="e424b3">
            <a:extLst>
              <a:ext uri="{FF2B5EF4-FFF2-40B4-BE49-F238E27FC236}">
                <a16:creationId xmlns:a16="http://schemas.microsoft.com/office/drawing/2014/main" id="{05A7FFD1-DB1B-9477-0DF3-43EBCE694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4132" y="1108926"/>
            <a:ext cx="25527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13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642275" y="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 Block Flow</a:t>
            </a:r>
            <a:endParaRPr/>
          </a:p>
        </p:txBody>
      </p:sp>
      <p:pic>
        <p:nvPicPr>
          <p:cNvPr id="153" name="Google Shape;153;p20"/>
          <p:cNvPicPr preferRelativeResize="0"/>
          <p:nvPr/>
        </p:nvPicPr>
        <p:blipFill>
          <a:blip r:embed="rId3">
            <a:alphaModFix/>
          </a:blip>
          <a:stretch>
            <a:fillRect/>
          </a:stretch>
        </p:blipFill>
        <p:spPr>
          <a:xfrm>
            <a:off x="790575" y="650725"/>
            <a:ext cx="7562851" cy="438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Software</a:t>
            </a:r>
            <a:endParaRPr sz="3000" dirty="0"/>
          </a:p>
          <a:p>
            <a:pPr marL="0" lvl="0" indent="0" algn="l" rtl="0">
              <a:spcBef>
                <a:spcPts val="0"/>
              </a:spcBef>
              <a:spcAft>
                <a:spcPts val="0"/>
              </a:spcAft>
              <a:buNone/>
            </a:pPr>
            <a:endParaRPr sz="3000" dirty="0"/>
          </a:p>
        </p:txBody>
      </p:sp>
      <p:sp>
        <p:nvSpPr>
          <p:cNvPr id="159" name="Google Shape;159;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146050" indent="0" algn="l">
              <a:buNone/>
            </a:pPr>
            <a:r>
              <a:rPr lang="en-US" sz="2000" b="0" i="0" dirty="0">
                <a:solidFill>
                  <a:srgbClr val="24292F"/>
                </a:solidFill>
                <a:effectLst/>
                <a:latin typeface="-apple-system"/>
              </a:rPr>
              <a:t>      Software:</a:t>
            </a:r>
          </a:p>
          <a:p>
            <a:pPr algn="l">
              <a:buFont typeface="Arial" panose="020B0604020202020204" pitchFamily="34" charset="0"/>
              <a:buChar char="•"/>
            </a:pPr>
            <a:r>
              <a:rPr lang="en-US" sz="2000" b="0" i="0" dirty="0">
                <a:solidFill>
                  <a:srgbClr val="24292F"/>
                </a:solidFill>
                <a:effectLst/>
                <a:latin typeface="-apple-system"/>
              </a:rPr>
              <a:t>SQL</a:t>
            </a:r>
          </a:p>
          <a:p>
            <a:pPr algn="l">
              <a:buFont typeface="Arial" panose="020B0604020202020204" pitchFamily="34" charset="0"/>
              <a:buChar char="•"/>
            </a:pPr>
            <a:r>
              <a:rPr lang="en-US" sz="2000" b="0" i="0" dirty="0" err="1">
                <a:solidFill>
                  <a:srgbClr val="24292F"/>
                </a:solidFill>
                <a:effectLst/>
                <a:latin typeface="-apple-system"/>
              </a:rPr>
              <a:t>Jupyter</a:t>
            </a:r>
            <a:r>
              <a:rPr lang="en-US" sz="2000" b="0" i="0" dirty="0">
                <a:solidFill>
                  <a:srgbClr val="24292F"/>
                </a:solidFill>
                <a:effectLst/>
                <a:latin typeface="-apple-system"/>
              </a:rPr>
              <a:t> Notebook</a:t>
            </a:r>
          </a:p>
          <a:p>
            <a:pPr algn="l">
              <a:buFont typeface="Arial" panose="020B0604020202020204" pitchFamily="34" charset="0"/>
              <a:buChar char="•"/>
            </a:pPr>
            <a:r>
              <a:rPr lang="en-US" sz="2000" b="0" i="0" dirty="0">
                <a:solidFill>
                  <a:srgbClr val="24292F"/>
                </a:solidFill>
                <a:effectLst/>
                <a:latin typeface="-apple-system"/>
              </a:rPr>
              <a:t>Quick Data Base Diagram</a:t>
            </a:r>
          </a:p>
          <a:p>
            <a:pPr algn="l">
              <a:buFont typeface="Arial" panose="020B0604020202020204" pitchFamily="34" charset="0"/>
              <a:buChar char="•"/>
            </a:pPr>
            <a:r>
              <a:rPr lang="en-US" sz="2000" b="0" i="0" dirty="0">
                <a:solidFill>
                  <a:srgbClr val="24292F"/>
                </a:solidFill>
                <a:effectLst/>
                <a:latin typeface="-apple-system"/>
              </a:rPr>
              <a:t>PostgreSQL </a:t>
            </a:r>
          </a:p>
          <a:p>
            <a:pPr marL="0" lvl="0" indent="0" algn="l" rtl="0">
              <a:lnSpc>
                <a:spcPct val="115000"/>
              </a:lnSpc>
              <a:spcBef>
                <a:spcPts val="10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 sz="700" b="1" dirty="0">
                <a:solidFill>
                  <a:schemeClr val="lt1"/>
                </a:solidFill>
              </a:rPr>
              <a:t>1</a:t>
            </a:r>
            <a:endParaRPr sz="700" b="1" dirty="0">
              <a:solidFill>
                <a:schemeClr val="lt1"/>
              </a:solidFill>
            </a:endParaRPr>
          </a:p>
        </p:txBody>
      </p:sp>
      <p:sp>
        <p:nvSpPr>
          <p:cNvPr id="165" name="Google Shape;165;p22"/>
          <p:cNvSpPr txBox="1">
            <a:spLocks noGrp="1"/>
          </p:cNvSpPr>
          <p:nvPr>
            <p:ph type="title"/>
          </p:nvPr>
        </p:nvSpPr>
        <p:spPr>
          <a:xfrm>
            <a:off x="595375" y="96151"/>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Content</a:t>
            </a:r>
            <a:endParaRPr sz="3000" b="0" dirty="0"/>
          </a:p>
        </p:txBody>
      </p:sp>
      <p:sp>
        <p:nvSpPr>
          <p:cNvPr id="166" name="Google Shape;166;p22"/>
          <p:cNvSpPr txBox="1">
            <a:spLocks noGrp="1"/>
          </p:cNvSpPr>
          <p:nvPr>
            <p:ph type="subTitle" idx="1"/>
          </p:nvPr>
        </p:nvSpPr>
        <p:spPr>
          <a:xfrm>
            <a:off x="-418422" y="1169896"/>
            <a:ext cx="4661609" cy="759000"/>
          </a:xfrm>
          <a:prstGeom prst="rect">
            <a:avLst/>
          </a:prstGeom>
        </p:spPr>
        <p:txBody>
          <a:bodyPr spcFirstLastPara="1" wrap="square" lIns="91425" tIns="91425" rIns="91425" bIns="91425" anchor="t" anchorCtr="0">
            <a:noAutofit/>
          </a:bodyPr>
          <a:lstStyle/>
          <a:p>
            <a:pPr algn="just"/>
            <a:r>
              <a:rPr lang="en-US" sz="1600" b="0" i="0" dirty="0">
                <a:solidFill>
                  <a:srgbClr val="24292F"/>
                </a:solidFill>
                <a:effectLst/>
                <a:latin typeface="-apple-system"/>
              </a:rPr>
              <a:t>	Utilize plant data from multiple unit assets to develop machine learning methods to predict "live" volume percentage of N-Butane build up in Tower A recycle line to Reactor.</a:t>
            </a:r>
          </a:p>
          <a:p>
            <a:pPr algn="just"/>
            <a:r>
              <a:rPr lang="en-US" dirty="0">
                <a:solidFill>
                  <a:srgbClr val="24292F"/>
                </a:solidFill>
                <a:latin typeface="-apple-system"/>
              </a:rPr>
              <a:t>	</a:t>
            </a:r>
            <a:r>
              <a:rPr lang="en-US" sz="1600" b="0" i="0" dirty="0">
                <a:solidFill>
                  <a:srgbClr val="24292F"/>
                </a:solidFill>
                <a:effectLst/>
                <a:latin typeface="-apple-system"/>
              </a:rPr>
              <a:t>Excess N-Butane accumulates in the Tower A recycle stream and essentially dilutes the isobutane content resulting in unfavorable reaction conditions, effects reaction quality, and I:O ratio (Isobutane : Olefin). Lab sample frequency periods being too far apart along with subtle N-Butane accumulation manifests in a way that is difficult for humans to recognize quickly or effectively. However, N-Butane must be removed in such a way that there is a balance on the reaction, separation section, and in the product stream. </a:t>
            </a:r>
          </a:p>
        </p:txBody>
      </p:sp>
      <p:sp>
        <p:nvSpPr>
          <p:cNvPr id="7" name="TextBox 6">
            <a:extLst>
              <a:ext uri="{FF2B5EF4-FFF2-40B4-BE49-F238E27FC236}">
                <a16:creationId xmlns:a16="http://schemas.microsoft.com/office/drawing/2014/main" id="{0D28F115-AA55-3602-B078-8C97E9192C01}"/>
              </a:ext>
            </a:extLst>
          </p:cNvPr>
          <p:cNvSpPr txBox="1"/>
          <p:nvPr/>
        </p:nvSpPr>
        <p:spPr>
          <a:xfrm>
            <a:off x="4496766" y="1193642"/>
            <a:ext cx="4647234" cy="2462213"/>
          </a:xfrm>
          <a:prstGeom prst="rect">
            <a:avLst/>
          </a:prstGeom>
          <a:noFill/>
        </p:spPr>
        <p:txBody>
          <a:bodyPr wrap="square">
            <a:spAutoFit/>
          </a:bodyPr>
          <a:lstStyle/>
          <a:p>
            <a:pPr algn="just"/>
            <a:r>
              <a:rPr lang="en-US" sz="1400" b="0" i="0" dirty="0">
                <a:solidFill>
                  <a:srgbClr val="24292F"/>
                </a:solidFill>
                <a:effectLst/>
                <a:latin typeface="-apple-system"/>
              </a:rPr>
              <a:t>The more N-Butane that leaves the unit, the more isobutane also leaves the unit, therefore a balance must take place in the unit between the two species to keep N-Butane manageable while limiting Isobutane loses.</a:t>
            </a:r>
          </a:p>
          <a:p>
            <a:pPr algn="just"/>
            <a:r>
              <a:rPr lang="en-US" sz="1400" b="0" i="0" dirty="0">
                <a:solidFill>
                  <a:srgbClr val="24292F"/>
                </a:solidFill>
                <a:effectLst/>
                <a:latin typeface="-apple-system"/>
              </a:rPr>
              <a:t>The source data comes from individual asset data files pulled from the site process information historian in the form of CSV files. This data was pulled over a 9.5 year span and contains over 1.2 million individual data points before the ETL process was began. A block flow diagram of the process is included in Figure #1 below, along with individual sensor datapoints in their respective locations.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3"/>
          <p:cNvSpPr txBox="1">
            <a:spLocks noGrp="1"/>
          </p:cNvSpPr>
          <p:nvPr>
            <p:ph type="title"/>
          </p:nvPr>
        </p:nvSpPr>
        <p:spPr>
          <a:xfrm>
            <a:off x="280979" y="146967"/>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Provisional Machine Learning Model</a:t>
            </a:r>
            <a:endParaRPr sz="3000" dirty="0"/>
          </a:p>
        </p:txBody>
      </p:sp>
      <p:sp>
        <p:nvSpPr>
          <p:cNvPr id="174" name="Google Shape;174;p23"/>
          <p:cNvSpPr txBox="1">
            <a:spLocks noGrp="1"/>
          </p:cNvSpPr>
          <p:nvPr>
            <p:ph type="subTitle" idx="1"/>
          </p:nvPr>
        </p:nvSpPr>
        <p:spPr>
          <a:xfrm>
            <a:off x="-173621" y="1834874"/>
            <a:ext cx="4734045" cy="759000"/>
          </a:xfrm>
          <a:prstGeom prst="rect">
            <a:avLst/>
          </a:prstGeom>
        </p:spPr>
        <p:txBody>
          <a:bodyPr spcFirstLastPara="1" wrap="square" lIns="91425" tIns="91425" rIns="91425" bIns="91425" anchor="t" anchorCtr="0">
            <a:noAutofit/>
          </a:bodyPr>
          <a:lstStyle/>
          <a:p>
            <a:pPr algn="just"/>
            <a:r>
              <a:rPr lang="en-US" sz="1600" b="1" i="0" dirty="0">
                <a:solidFill>
                  <a:srgbClr val="24292F"/>
                </a:solidFill>
                <a:effectLst/>
                <a:latin typeface="-apple-system"/>
              </a:rPr>
              <a:t>	Provisional Machine Learning Model</a:t>
            </a:r>
          </a:p>
          <a:p>
            <a:pPr algn="just"/>
            <a:r>
              <a:rPr lang="en-US" sz="1600" b="0" i="0" dirty="0">
                <a:solidFill>
                  <a:srgbClr val="24292F"/>
                </a:solidFill>
                <a:effectLst/>
                <a:latin typeface="-apple-system"/>
              </a:rPr>
              <a:t>	Twelve (12) provisional machine learning models have been created and published on the Model Testing Branch. These models currently are used as stand-ins for the final machine learning model and have helped the team determine the best methods for cleaning and determining feature </a:t>
            </a:r>
            <a:r>
              <a:rPr lang="en-US" sz="1600" b="0" i="0" dirty="0" err="1">
                <a:solidFill>
                  <a:srgbClr val="24292F"/>
                </a:solidFill>
                <a:effectLst/>
                <a:latin typeface="-apple-system"/>
              </a:rPr>
              <a:t>importances</a:t>
            </a:r>
            <a:r>
              <a:rPr lang="en-US" sz="1600" b="0" i="0" dirty="0">
                <a:solidFill>
                  <a:srgbClr val="24292F"/>
                </a:solidFill>
                <a:effectLst/>
                <a:latin typeface="-apple-system"/>
              </a:rPr>
              <a:t> on the raw datasets for Tower A, Tower B, and the Reactor. These provisional models have also helped guide the </a:t>
            </a:r>
            <a:r>
              <a:rPr lang="en-US" sz="1600" b="0" i="0" dirty="0" err="1">
                <a:solidFill>
                  <a:srgbClr val="24292F"/>
                </a:solidFill>
                <a:effectLst/>
                <a:latin typeface="-apple-system"/>
              </a:rPr>
              <a:t>descision</a:t>
            </a:r>
            <a:r>
              <a:rPr lang="en-US" sz="1600" b="0" i="0" dirty="0">
                <a:solidFill>
                  <a:srgbClr val="24292F"/>
                </a:solidFill>
                <a:effectLst/>
                <a:latin typeface="-apple-system"/>
              </a:rPr>
              <a:t> making in selecting the best model library to use for the final project deliverable. </a:t>
            </a:r>
          </a:p>
        </p:txBody>
      </p:sp>
      <p:sp>
        <p:nvSpPr>
          <p:cNvPr id="5" name="Text Placeholder 4">
            <a:extLst>
              <a:ext uri="{FF2B5EF4-FFF2-40B4-BE49-F238E27FC236}">
                <a16:creationId xmlns:a16="http://schemas.microsoft.com/office/drawing/2014/main" id="{CA9ACB28-0C9D-1BE8-AFE5-F3EC811075DD}"/>
              </a:ext>
            </a:extLst>
          </p:cNvPr>
          <p:cNvSpPr>
            <a:spLocks noGrp="1"/>
          </p:cNvSpPr>
          <p:nvPr>
            <p:ph type="body" idx="2"/>
          </p:nvPr>
        </p:nvSpPr>
        <p:spPr>
          <a:xfrm>
            <a:off x="4826984" y="449800"/>
            <a:ext cx="4154969" cy="3025500"/>
          </a:xfrm>
        </p:spPr>
        <p:txBody>
          <a:bodyPr/>
          <a:lstStyle/>
          <a:p>
            <a:pPr marL="146050" indent="0" algn="just">
              <a:buNone/>
            </a:pPr>
            <a:r>
              <a:rPr lang="en-US" sz="1600" b="0" i="0" dirty="0">
                <a:solidFill>
                  <a:srgbClr val="24292F"/>
                </a:solidFill>
                <a:effectLst/>
                <a:latin typeface="-apple-system"/>
              </a:rPr>
              <a:t>An outline of machine learning models is provided below:</a:t>
            </a:r>
          </a:p>
          <a:p>
            <a:pPr marL="146050" indent="0" algn="just">
              <a:buNone/>
            </a:pPr>
            <a:endParaRPr lang="en-US" sz="1600" b="0" i="0" dirty="0">
              <a:solidFill>
                <a:srgbClr val="24292F"/>
              </a:solidFill>
              <a:effectLst/>
              <a:latin typeface="-apple-system"/>
            </a:endParaRPr>
          </a:p>
          <a:p>
            <a:pPr algn="just">
              <a:buFont typeface="Arial" panose="020B0604020202020204" pitchFamily="34" charset="0"/>
              <a:buChar char="•"/>
            </a:pPr>
            <a:r>
              <a:rPr lang="en-US" sz="1600" b="0" i="0" dirty="0">
                <a:solidFill>
                  <a:srgbClr val="24292F"/>
                </a:solidFill>
                <a:effectLst/>
                <a:latin typeface="-apple-system"/>
              </a:rPr>
              <a:t>Tower A: (Linear Regression, Logistic Regression, Random Forrest, and Support Vector Machine)</a:t>
            </a:r>
          </a:p>
          <a:p>
            <a:pPr algn="just">
              <a:buFont typeface="Arial" panose="020B0604020202020204" pitchFamily="34" charset="0"/>
              <a:buChar char="•"/>
            </a:pPr>
            <a:r>
              <a:rPr lang="en-US" sz="1600" b="0" i="0" dirty="0">
                <a:solidFill>
                  <a:srgbClr val="24292F"/>
                </a:solidFill>
                <a:effectLst/>
                <a:latin typeface="-apple-system"/>
              </a:rPr>
              <a:t>Tower B: (Linear Regression, Logistic Regression, Random Forrest, and Support Vector Machine)</a:t>
            </a:r>
          </a:p>
          <a:p>
            <a:pPr algn="just">
              <a:buFont typeface="Arial" panose="020B0604020202020204" pitchFamily="34" charset="0"/>
              <a:buChar char="•"/>
            </a:pPr>
            <a:r>
              <a:rPr lang="en-US" sz="1600" b="0" i="0" dirty="0">
                <a:solidFill>
                  <a:srgbClr val="24292F"/>
                </a:solidFill>
                <a:effectLst/>
                <a:latin typeface="-apple-system"/>
              </a:rPr>
              <a:t>Reactor: (Linear Regression, Logistic Regression, Random Forrest, and Support Vector Machine)</a:t>
            </a:r>
          </a:p>
          <a:p>
            <a:pPr algn="just"/>
            <a:r>
              <a:rPr lang="en-US" sz="1600" b="0" i="0" dirty="0">
                <a:solidFill>
                  <a:srgbClr val="24292F"/>
                </a:solidFill>
                <a:effectLst/>
                <a:latin typeface="-apple-system"/>
              </a:rPr>
              <a:t>-- Note: A copy of the Model Testing Branch's "Model" folder has been uploaded to the Main Branch.</a:t>
            </a:r>
          </a:p>
          <a:p>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7B4F-CFA7-75A3-80E6-2C8C5361908F}"/>
              </a:ext>
            </a:extLst>
          </p:cNvPr>
          <p:cNvSpPr>
            <a:spLocks noGrp="1"/>
          </p:cNvSpPr>
          <p:nvPr>
            <p:ph type="title"/>
          </p:nvPr>
        </p:nvSpPr>
        <p:spPr>
          <a:xfrm>
            <a:off x="116542" y="1851688"/>
            <a:ext cx="4443883" cy="1687200"/>
          </a:xfrm>
        </p:spPr>
        <p:txBody>
          <a:bodyPr/>
          <a:lstStyle/>
          <a:p>
            <a:r>
              <a:rPr lang="en-US" b="1" i="0" dirty="0">
                <a:solidFill>
                  <a:srgbClr val="24292F"/>
                </a:solidFill>
                <a:effectLst/>
                <a:latin typeface="-apple-system"/>
              </a:rPr>
              <a:t>Description of the analysis phase of the project</a:t>
            </a:r>
            <a:br>
              <a:rPr lang="en-US" b="1" i="0" dirty="0">
                <a:solidFill>
                  <a:srgbClr val="24292F"/>
                </a:solidFill>
                <a:effectLst/>
                <a:latin typeface="-apple-system"/>
              </a:rPr>
            </a:br>
            <a:endParaRPr lang="en-US" dirty="0"/>
          </a:p>
        </p:txBody>
      </p:sp>
      <p:sp>
        <p:nvSpPr>
          <p:cNvPr id="3" name="Subtitle 2">
            <a:extLst>
              <a:ext uri="{FF2B5EF4-FFF2-40B4-BE49-F238E27FC236}">
                <a16:creationId xmlns:a16="http://schemas.microsoft.com/office/drawing/2014/main" id="{7862FEEC-B525-DA1D-E834-FC0B1995DA69}"/>
              </a:ext>
            </a:extLst>
          </p:cNvPr>
          <p:cNvSpPr>
            <a:spLocks noGrp="1"/>
          </p:cNvSpPr>
          <p:nvPr>
            <p:ph type="subTitle" idx="1"/>
          </p:nvPr>
        </p:nvSpPr>
        <p:spPr>
          <a:xfrm>
            <a:off x="4687747" y="1040436"/>
            <a:ext cx="4328136" cy="2567900"/>
          </a:xfrm>
        </p:spPr>
        <p:txBody>
          <a:bodyPr/>
          <a:lstStyle/>
          <a:p>
            <a:pPr marL="146050" indent="0" algn="just">
              <a:buNone/>
            </a:pPr>
            <a:endParaRPr lang="en-US" b="0" i="0" dirty="0">
              <a:solidFill>
                <a:srgbClr val="24292F"/>
              </a:solidFill>
              <a:effectLst/>
              <a:latin typeface="-apple-system"/>
            </a:endParaRPr>
          </a:p>
          <a:p>
            <a:pPr algn="just"/>
            <a:r>
              <a:rPr lang="en-US" b="0" i="0" dirty="0">
                <a:solidFill>
                  <a:srgbClr val="24292F"/>
                </a:solidFill>
                <a:effectLst/>
                <a:latin typeface="-apple-system"/>
              </a:rPr>
              <a:t>-- Note: A copy of the SQL Query Code can be found in the "SQL Code" folder in the Main Branch -- Note: A copy of the </a:t>
            </a:r>
            <a:r>
              <a:rPr lang="en-US" b="0" i="0" dirty="0" err="1">
                <a:solidFill>
                  <a:srgbClr val="24292F"/>
                </a:solidFill>
                <a:effectLst/>
                <a:latin typeface="-apple-system"/>
              </a:rPr>
              <a:t>pythod</a:t>
            </a:r>
            <a:r>
              <a:rPr lang="en-US" b="0" i="0" dirty="0">
                <a:solidFill>
                  <a:srgbClr val="24292F"/>
                </a:solidFill>
                <a:effectLst/>
                <a:latin typeface="-apple-system"/>
              </a:rPr>
              <a:t> code that exported the SQL table can be found in the "SQL </a:t>
            </a:r>
            <a:r>
              <a:rPr lang="en-US" b="0" i="0" dirty="0" err="1">
                <a:solidFill>
                  <a:srgbClr val="24292F"/>
                </a:solidFill>
                <a:effectLst/>
                <a:latin typeface="-apple-system"/>
              </a:rPr>
              <a:t>Extact</a:t>
            </a:r>
            <a:r>
              <a:rPr lang="en-US" b="0" i="0" dirty="0">
                <a:solidFill>
                  <a:srgbClr val="24292F"/>
                </a:solidFill>
                <a:effectLst/>
                <a:latin typeface="-apple-system"/>
              </a:rPr>
              <a:t>" filer in the Main Branch. -- Note: A copy of the final model and unselected models can be found in the "Final Models" folder in the Main Branch</a:t>
            </a:r>
          </a:p>
          <a:p>
            <a:pPr algn="just"/>
            <a:endParaRPr lang="en-US" dirty="0"/>
          </a:p>
        </p:txBody>
      </p:sp>
    </p:spTree>
    <p:extLst>
      <p:ext uri="{BB962C8B-B14F-4D97-AF65-F5344CB8AC3E}">
        <p14:creationId xmlns:p14="http://schemas.microsoft.com/office/powerpoint/2010/main" val="4157813307"/>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1272</Words>
  <Application>Microsoft Office PowerPoint</Application>
  <PresentationFormat>On-screen Show (16:9)</PresentationFormat>
  <Paragraphs>57</Paragraphs>
  <Slides>19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Raleway</vt:lpstr>
      <vt:lpstr>-apple-system</vt:lpstr>
      <vt:lpstr>Lato</vt:lpstr>
      <vt:lpstr>Arial</vt:lpstr>
      <vt:lpstr>Streamline</vt:lpstr>
      <vt:lpstr>Final Project </vt:lpstr>
      <vt:lpstr>Meet the Team</vt:lpstr>
      <vt:lpstr>N-Butane Recycle Build Up</vt:lpstr>
      <vt:lpstr>T0pic</vt:lpstr>
      <vt:lpstr>Process Block Flow</vt:lpstr>
      <vt:lpstr>Software </vt:lpstr>
      <vt:lpstr>Content</vt:lpstr>
      <vt:lpstr>Provisional Machine Learning Model</vt:lpstr>
      <vt:lpstr>Description of the analysis phase of the project </vt:lpstr>
      <vt:lpstr>Explanation of Model Choice: including limitations and benefits</vt:lpstr>
      <vt:lpstr>Residual Plot </vt:lpstr>
      <vt:lpstr>Real Time Model Performance</vt:lpstr>
      <vt:lpstr>SQL Diagram</vt:lpstr>
      <vt:lpstr>EDA Process</vt:lpstr>
      <vt:lpstr>EDA Process</vt:lpstr>
      <vt:lpstr>Conclusion</vt:lpstr>
      <vt:lpstr>Questions?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c:title>
  <cp:lastModifiedBy>Eva Hawkins</cp:lastModifiedBy>
  <cp:revision>11</cp:revision>
  <dcterms:modified xsi:type="dcterms:W3CDTF">2022-08-08T01:54:29Z</dcterms:modified>
</cp:coreProperties>
</file>