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1622d5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1622d5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1622d5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1622d5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9c6705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d9c6705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e21383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1e2138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6ee7dff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6ee7dff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9c6705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d9c6705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8cadbea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48cadbea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.balsamiq.com/wireframe-presentation-tips/" TargetMode="External"/><Relationship Id="rId4" Type="http://schemas.openxmlformats.org/officeDocument/2006/relationships/hyperlink" Target="http://blog.teamtreehouse.com/3-steps-better-ui-wireframes" TargetMode="External"/><Relationship Id="rId5" Type="http://schemas.openxmlformats.org/officeDocument/2006/relationships/hyperlink" Target="http://uxmastery.com/wireframing-for-beginn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sability.gov/how-to-and-tools/methods/personas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60705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Data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729450" y="864300"/>
            <a:ext cx="7021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 b="0"/>
          </a:p>
        </p:txBody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729450" y="1745716"/>
            <a:ext cx="70212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latin typeface="Lato"/>
                <a:ea typeface="Lato"/>
                <a:cs typeface="Lato"/>
                <a:sym typeface="Lato"/>
              </a:rPr>
              <a:t>State your assumptions or any unknowns here.</a:t>
            </a:r>
            <a:endParaRPr b="0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Proposal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that you’ve justified your attention to the problem, summarize your solution in one or two sentences.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better than existing solutions 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Return to the problem now that you’ve introduced your solution. Compare your solution to others and describe how it is superior.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next?</a:t>
            </a:r>
            <a:endParaRPr sz="3000"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Present the timeline.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Solicit comments on these slides or reviews on these wireframes in the Balsamiq add-on.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➔"/>
            </a:pPr>
            <a:r>
              <a:rPr lang="en"/>
              <a:t>User testing plan.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3"/>
          <p:cNvCxnSpPr/>
          <p:nvPr/>
        </p:nvCxnSpPr>
        <p:spPr>
          <a:xfrm>
            <a:off x="4067669" y="3263604"/>
            <a:ext cx="46509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3"/>
          <p:cNvCxnSpPr/>
          <p:nvPr/>
        </p:nvCxnSpPr>
        <p:spPr>
          <a:xfrm>
            <a:off x="662650" y="3263604"/>
            <a:ext cx="32184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grpSp>
        <p:nvGrpSpPr>
          <p:cNvPr id="240" name="Google Shape;240;p33"/>
          <p:cNvGrpSpPr/>
          <p:nvPr/>
        </p:nvGrpSpPr>
        <p:grpSpPr>
          <a:xfrm>
            <a:off x="5293201" y="2678680"/>
            <a:ext cx="1040700" cy="1039104"/>
            <a:chOff x="5293201" y="2678680"/>
            <a:chExt cx="1040700" cy="1039104"/>
          </a:xfrm>
        </p:grpSpPr>
        <p:sp>
          <p:nvSpPr>
            <p:cNvPr id="241" name="Google Shape;241;p33"/>
            <p:cNvSpPr txBox="1"/>
            <p:nvPr/>
          </p:nvSpPr>
          <p:spPr>
            <a:xfrm>
              <a:off x="5297801" y="2856485"/>
              <a:ext cx="1029000" cy="861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Prototype</a:t>
              </a:r>
              <a:endParaRPr sz="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33"/>
            <p:cNvSpPr txBox="1"/>
            <p:nvPr/>
          </p:nvSpPr>
          <p:spPr>
            <a:xfrm>
              <a:off x="5293201" y="2678680"/>
              <a:ext cx="10407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SEPT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3" name="Google Shape;243;p33"/>
          <p:cNvGrpSpPr/>
          <p:nvPr/>
        </p:nvGrpSpPr>
        <p:grpSpPr>
          <a:xfrm>
            <a:off x="6415277" y="2678680"/>
            <a:ext cx="1029017" cy="1039006"/>
            <a:chOff x="6415277" y="2678680"/>
            <a:chExt cx="1029017" cy="1039006"/>
          </a:xfrm>
        </p:grpSpPr>
        <p:sp>
          <p:nvSpPr>
            <p:cNvPr id="244" name="Google Shape;244;p33"/>
            <p:cNvSpPr txBox="1"/>
            <p:nvPr/>
          </p:nvSpPr>
          <p:spPr>
            <a:xfrm>
              <a:off x="6415277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testing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6415294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OCT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6" name="Google Shape;246;p33"/>
          <p:cNvGrpSpPr/>
          <p:nvPr/>
        </p:nvGrpSpPr>
        <p:grpSpPr>
          <a:xfrm>
            <a:off x="7532731" y="2678680"/>
            <a:ext cx="1029011" cy="1039104"/>
            <a:chOff x="7532731" y="2678680"/>
            <a:chExt cx="1029011" cy="1039104"/>
          </a:xfrm>
        </p:grpSpPr>
        <p:sp>
          <p:nvSpPr>
            <p:cNvPr id="247" name="Google Shape;247;p33"/>
            <p:cNvSpPr txBox="1"/>
            <p:nvPr/>
          </p:nvSpPr>
          <p:spPr>
            <a:xfrm>
              <a:off x="7532731" y="2856484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Dev hand-off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33"/>
            <p:cNvSpPr txBox="1"/>
            <p:nvPr/>
          </p:nvSpPr>
          <p:spPr>
            <a:xfrm>
              <a:off x="7532742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NOV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49" name="Google Shape;249;p33"/>
          <p:cNvGrpSpPr/>
          <p:nvPr/>
        </p:nvGrpSpPr>
        <p:grpSpPr>
          <a:xfrm>
            <a:off x="4180373" y="2678680"/>
            <a:ext cx="1029024" cy="1039007"/>
            <a:chOff x="4180373" y="2678680"/>
            <a:chExt cx="1029024" cy="1039007"/>
          </a:xfrm>
        </p:grpSpPr>
        <p:sp>
          <p:nvSpPr>
            <p:cNvPr id="250" name="Google Shape;250;p33"/>
            <p:cNvSpPr txBox="1"/>
            <p:nvPr/>
          </p:nvSpPr>
          <p:spPr>
            <a:xfrm>
              <a:off x="4180373" y="2856387"/>
              <a:ext cx="1029000" cy="8613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Review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33"/>
            <p:cNvSpPr txBox="1"/>
            <p:nvPr/>
          </p:nvSpPr>
          <p:spPr>
            <a:xfrm>
              <a:off x="4180397" y="2678680"/>
              <a:ext cx="1029000" cy="164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AUG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2" name="Google Shape;252;p33"/>
          <p:cNvGrpSpPr/>
          <p:nvPr/>
        </p:nvGrpSpPr>
        <p:grpSpPr>
          <a:xfrm>
            <a:off x="3062921" y="2678680"/>
            <a:ext cx="1029028" cy="1039008"/>
            <a:chOff x="3062921" y="2678680"/>
            <a:chExt cx="1029028" cy="1039008"/>
          </a:xfrm>
        </p:grpSpPr>
        <p:sp>
          <p:nvSpPr>
            <p:cNvPr id="253" name="Google Shape;253;p33"/>
            <p:cNvSpPr txBox="1"/>
            <p:nvPr/>
          </p:nvSpPr>
          <p:spPr>
            <a:xfrm>
              <a:off x="3062921" y="2856388"/>
              <a:ext cx="1029000" cy="86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Wireframes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33"/>
            <p:cNvSpPr txBox="1"/>
            <p:nvPr/>
          </p:nvSpPr>
          <p:spPr>
            <a:xfrm>
              <a:off x="3062949" y="2678680"/>
              <a:ext cx="1029000" cy="1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TODAY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5" name="Google Shape;255;p33"/>
          <p:cNvGrpSpPr/>
          <p:nvPr/>
        </p:nvGrpSpPr>
        <p:grpSpPr>
          <a:xfrm>
            <a:off x="1945500" y="2678680"/>
            <a:ext cx="1029000" cy="1038995"/>
            <a:chOff x="1945500" y="2678680"/>
            <a:chExt cx="1029000" cy="1038995"/>
          </a:xfrm>
        </p:grpSpPr>
        <p:sp>
          <p:nvSpPr>
            <p:cNvPr id="256" name="Google Shape;256;p33"/>
            <p:cNvSpPr txBox="1"/>
            <p:nvPr/>
          </p:nvSpPr>
          <p:spPr>
            <a:xfrm>
              <a:off x="1945500" y="2856375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User research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33"/>
            <p:cNvSpPr txBox="1"/>
            <p:nvPr/>
          </p:nvSpPr>
          <p:spPr>
            <a:xfrm>
              <a:off x="1945500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JUN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58" name="Google Shape;258;p33"/>
          <p:cNvGrpSpPr/>
          <p:nvPr/>
        </p:nvGrpSpPr>
        <p:grpSpPr>
          <a:xfrm>
            <a:off x="828040" y="2678680"/>
            <a:ext cx="1029012" cy="1039104"/>
            <a:chOff x="828040" y="2678680"/>
            <a:chExt cx="1029012" cy="1039104"/>
          </a:xfrm>
        </p:grpSpPr>
        <p:sp>
          <p:nvSpPr>
            <p:cNvPr id="259" name="Google Shape;259;p33"/>
            <p:cNvSpPr txBox="1"/>
            <p:nvPr/>
          </p:nvSpPr>
          <p:spPr>
            <a:xfrm>
              <a:off x="828040" y="2856484"/>
              <a:ext cx="1029000" cy="8613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Requirements gathering</a:t>
              </a:r>
              <a:endParaRPr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0" name="Google Shape;260;p33"/>
            <p:cNvSpPr txBox="1"/>
            <p:nvPr/>
          </p:nvSpPr>
          <p:spPr>
            <a:xfrm>
              <a:off x="828052" y="2678680"/>
              <a:ext cx="1029000" cy="164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MAY</a:t>
              </a:r>
              <a:endParaRPr sz="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61" name="Google Shape;261;p33"/>
          <p:cNvGrpSpPr/>
          <p:nvPr/>
        </p:nvGrpSpPr>
        <p:grpSpPr>
          <a:xfrm>
            <a:off x="3062590" y="2041983"/>
            <a:ext cx="1368114" cy="1312853"/>
            <a:chOff x="3588475" y="2010171"/>
            <a:chExt cx="1318664" cy="1265400"/>
          </a:xfrm>
        </p:grpSpPr>
        <p:sp>
          <p:nvSpPr>
            <p:cNvPr id="262" name="Google Shape;262;p3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fmla="val 10800000" name="adj1"/>
                <a:gd fmla="val 21145742" name="adj2"/>
                <a:gd fmla="val 4708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 rot="10800000">
            <a:off x="3841288" y="3035640"/>
            <a:ext cx="1368114" cy="1312853"/>
            <a:chOff x="3588475" y="2010171"/>
            <a:chExt cx="1318664" cy="1265400"/>
          </a:xfrm>
        </p:grpSpPr>
        <p:sp>
          <p:nvSpPr>
            <p:cNvPr id="265" name="Google Shape;265;p33"/>
            <p:cNvSpPr/>
            <p:nvPr/>
          </p:nvSpPr>
          <p:spPr>
            <a:xfrm>
              <a:off x="3588475" y="2010171"/>
              <a:ext cx="1265400" cy="1265400"/>
            </a:xfrm>
            <a:prstGeom prst="blockArc">
              <a:avLst>
                <a:gd fmla="val 10800000" name="adj1"/>
                <a:gd fmla="val 21145742" name="adj2"/>
                <a:gd fmla="val 4708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rot="10264840">
              <a:off x="4745726" y="2501027"/>
              <a:ext cx="150925" cy="143128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for Presenting Your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 Steps to Better UI Wireframes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Wireframing for Beginners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555600"/>
            <a:ext cx="3846901" cy="20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12175" y="2658525"/>
            <a:ext cx="84345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</a:rPr>
              <a:t>Intensive 24-week online program is fast-paced and focuses on the technical skills needed to solve real-world data problems.</a:t>
            </a:r>
            <a:endParaRPr b="1" sz="2100">
              <a:solidFill>
                <a:srgbClr val="CC412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</a:rPr>
              <a:t>Gain proficiency in numerous in-demand technologies, including Excel, Python, JavaScript, SQL Databases, Tableau, Machine Learning, and more</a:t>
            </a:r>
            <a:endParaRPr b="1" sz="2100">
              <a:solidFill>
                <a:srgbClr val="CC412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4125"/>
                </a:solidFill>
              </a:rPr>
              <a:t>Final Project due in Mid-August 2022</a:t>
            </a:r>
            <a:endParaRPr b="1" sz="21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N-Butane Recycle Build Up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5174225" y="-18975"/>
            <a:ext cx="33744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•Utilize principal component analysis, and neural networks to develop machine learning methods to predict probably of N-Butane build 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•Input RX, Tower A, Tower B, and Tower C data, twice daily N-Butane samples for qualifier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•Outputs are probability percentage that we are building or purging N-Butane.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•No side-draw for N-Butane at Tower A, RVP penalty for dropping i-Butane is severe.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•Current procedure is relying on twice daily samples.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•Operations are blind in-between samples, as is efforts to measure N-Butane balance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•Operations have noticed correlations with Tower A overhead temperature ( &gt;135F) as early warning of N-C4 build up.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•ML Model goal is to input all tower and reactor data and predict the statistical probability that we are in a “N-Butane Build-Up” mode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642275" y="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Block Flow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650725"/>
            <a:ext cx="7562851" cy="43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customers do today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Justify your effort to try to solve the problem.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Highlight the pain points of the current solution or how customers deal with not having a solution to the problem.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01</a:t>
            </a:r>
            <a:endParaRPr b="0" sz="3000"/>
          </a:p>
        </p:txBody>
      </p:sp>
      <p:sp>
        <p:nvSpPr>
          <p:cNvPr id="166" name="Google Shape;166;p22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List any research or data you have to support the need for a solution.</a:t>
            </a:r>
            <a:endParaRPr sz="1300"/>
          </a:p>
        </p:txBody>
      </p:sp>
      <p:pic>
        <p:nvPicPr>
          <p:cNvPr id="167" name="Google Shape;16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469" y="1319762"/>
            <a:ext cx="3781899" cy="2804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592382">
            <a:off x="5513499" y="1379656"/>
            <a:ext cx="2689002" cy="2689002"/>
          </a:xfrm>
          <a:prstGeom prst="blockArc">
            <a:avLst>
              <a:gd fmla="val 2627839" name="adj1"/>
              <a:gd fmla="val 5880699" name="adj2"/>
              <a:gd fmla="val 7985" name="adj3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02</a:t>
            </a:r>
            <a:endParaRPr sz="3000"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724950" y="3313925"/>
            <a:ext cx="3068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Explain why you’re focusing on a particular part of the problem or a particular subset of users.</a:t>
            </a:r>
            <a:endParaRPr sz="1300"/>
          </a:p>
        </p:txBody>
      </p:sp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6038550" y="2081288"/>
            <a:ext cx="1638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82%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513395" y="1379567"/>
            <a:ext cx="2688900" cy="2688900"/>
          </a:xfrm>
          <a:prstGeom prst="blockArc">
            <a:avLst>
              <a:gd fmla="val 16211102" name="adj1"/>
              <a:gd fmla="val 13367420" name="adj2"/>
              <a:gd fmla="val 7983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5877325" y="2715963"/>
            <a:ext cx="1961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/>
              <a:t>Users are constantly searching for a solution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Supporting information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03</a:t>
            </a:r>
            <a:endParaRPr sz="3000"/>
          </a:p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724950" y="33139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Reference your </a:t>
            </a: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personas</a:t>
            </a:r>
            <a:r>
              <a:rPr lang="en" sz="1300"/>
              <a:t>, if you have them.</a:t>
            </a:r>
            <a:endParaRPr sz="1300"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925" y="1188450"/>
            <a:ext cx="1440199" cy="14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5207600" y="2891725"/>
            <a:ext cx="3300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Julia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207600" y="3521563"/>
            <a:ext cx="3300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Describe the content of Julia’s job and the problem she and her team are currently facing.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207575" y="3142990"/>
            <a:ext cx="33009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Manager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Use cases, user stories, notes to set up the wireframes. Such as…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an Administrator, I would like to restrict permissions based on role.”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“As a Moderator, I would like to flag and approve comments.”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Executives indicated that being able to see a summary of each segment of data was their #1 priority.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Note: secondary admin workflow not planned for this release.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cases / user stories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