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21"/>
  </p:notesMasterIdLst>
  <p:sldIdLst>
    <p:sldId id="256" r:id="rId2"/>
    <p:sldId id="258" r:id="rId3"/>
    <p:sldId id="259" r:id="rId4"/>
    <p:sldId id="260" r:id="rId5"/>
    <p:sldId id="261" r:id="rId6"/>
    <p:sldId id="262" r:id="rId7"/>
    <p:sldId id="276" r:id="rId8"/>
    <p:sldId id="263" r:id="rId9"/>
    <p:sldId id="275"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Lato" panose="020F0502020204030203" pitchFamily="34" charset="0"/>
      <p:regular r:id="rId22"/>
      <p:bold r:id="rId23"/>
      <p:italic r:id="rId24"/>
      <p:boldItalic r:id="rId25"/>
    </p:embeddedFont>
    <p:embeddedFont>
      <p:font typeface="Raleway"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930" y="6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5f6af9d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5f6af9d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51622d556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51622d55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51622d556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51622d55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d9c67055b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d9c67055b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d9c67055b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d9c67055b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51e213838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51e213838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46ee7dff8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46ee7dff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d9c67055b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d9c67055b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d9c67055b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d9c67055b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1d9112a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51d9112a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d9c67055b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d9c67055b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51d23597c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51d23597c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d9c67055b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d9c67055b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51d9165c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51d9165c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5430e6bdd_5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5430e6bdd_5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5430e6bdd_5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5430e6bdd_5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d9c67055b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d9c67055b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9450" y="1322450"/>
            <a:ext cx="3787800" cy="19881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a:endParaRPr/>
          </a:p>
        </p:txBody>
      </p:sp>
      <p:sp>
        <p:nvSpPr>
          <p:cNvPr id="11" name="Google Shape;11;p2"/>
          <p:cNvSpPr txBox="1">
            <a:spLocks noGrp="1"/>
          </p:cNvSpPr>
          <p:nvPr>
            <p:ph type="subTitle" idx="1"/>
          </p:nvPr>
        </p:nvSpPr>
        <p:spPr>
          <a:xfrm>
            <a:off x="729595" y="3401500"/>
            <a:ext cx="37878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2" name="Google Shape;12;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1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96" name="Google Shape;96;p11"/>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97" name="Google Shape;97;p11"/>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spTree>
      <p:nvGrpSpPr>
        <p:cNvPr id="1" name="Shape 99"/>
        <p:cNvGrpSpPr/>
        <p:nvPr/>
      </p:nvGrpSpPr>
      <p:grpSpPr>
        <a:xfrm>
          <a:off x="0" y="0"/>
          <a:ext cx="0" cy="0"/>
          <a:chOff x="0" y="0"/>
          <a:chExt cx="0" cy="0"/>
        </a:xfrm>
      </p:grpSpPr>
      <p:pic>
        <p:nvPicPr>
          <p:cNvPr id="100" name="Google Shape;100;p12" descr="Side view of hands writing in a notebook at a cafe"/>
          <p:cNvPicPr preferRelativeResize="0"/>
          <p:nvPr/>
        </p:nvPicPr>
        <p:blipFill rotWithShape="1">
          <a:blip r:embed="rId2">
            <a:alphaModFix/>
          </a:blip>
          <a:srcRect l="9050" t="12064" r="54351" b="26446"/>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12"/>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106" name="Google Shape;106;p12"/>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107" name="Google Shape;107;p12"/>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08" name="Google Shape;108;p12"/>
          <p:cNvSpPr txBox="1">
            <a:spLocks noGrp="1"/>
          </p:cNvSpPr>
          <p:nvPr>
            <p:ph type="sldNum" idx="12"/>
          </p:nvPr>
        </p:nvSpPr>
        <p:spPr>
          <a:xfrm>
            <a:off x="8536300" y="474985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1 2">
  <p:cSld name="SECTION_TITLE_AND_DESCRIPTION_1_2">
    <p:spTree>
      <p:nvGrpSpPr>
        <p:cNvPr id="1"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l="31883" t="8096" r="25713"/>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3"/>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13"/>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117" name="Google Shape;117;p13"/>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18" name="Google Shape;118;p1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9"/>
        <p:cNvGrpSpPr/>
        <p:nvPr/>
      </p:nvGrpSpPr>
      <p:grpSpPr>
        <a:xfrm>
          <a:off x="0" y="0"/>
          <a:ext cx="0" cy="0"/>
          <a:chOff x="0" y="0"/>
          <a:chExt cx="0" cy="0"/>
        </a:xfrm>
      </p:grpSpPr>
      <p:sp>
        <p:nvSpPr>
          <p:cNvPr id="120" name="Google Shape;120;p14"/>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21" name="Google Shape;121;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15"/>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128" name="Google Shape;128;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9"/>
        <p:cNvGrpSpPr/>
        <p:nvPr/>
      </p:nvGrpSpPr>
      <p:grpSpPr>
        <a:xfrm>
          <a:off x="0" y="0"/>
          <a:ext cx="0" cy="0"/>
          <a:chOff x="0" y="0"/>
          <a:chExt cx="0" cy="0"/>
        </a:xfrm>
      </p:grpSpPr>
      <p:sp>
        <p:nvSpPr>
          <p:cNvPr id="130" name="Google Shape;130;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chemeClr val="lt2"/>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729450" y="1322450"/>
            <a:ext cx="3787800" cy="198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a:endParaRPr/>
          </a:p>
        </p:txBody>
      </p:sp>
      <p:sp>
        <p:nvSpPr>
          <p:cNvPr id="19" name="Google Shape;19;p3"/>
          <p:cNvSpPr txBox="1">
            <a:spLocks noGrp="1"/>
          </p:cNvSpPr>
          <p:nvPr>
            <p:ph type="subTitle" idx="1"/>
          </p:nvPr>
        </p:nvSpPr>
        <p:spPr>
          <a:xfrm>
            <a:off x="729595" y="3401500"/>
            <a:ext cx="3787800" cy="5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0" name="Google Shape;20;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3"/>
          <p:cNvSpPr/>
          <p:nvPr/>
        </p:nvSpPr>
        <p:spPr>
          <a:xfrm>
            <a:off x="0" y="1"/>
            <a:ext cx="9144000" cy="467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name="adj" fmla="val 25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a:off x="4953871" y="3681997"/>
              <a:ext cx="400200" cy="606600"/>
            </a:xfrm>
            <a:prstGeom prst="triangle">
              <a:avLst>
                <a:gd name="adj" fmla="val 96745"/>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4767796" y="3681816"/>
              <a:ext cx="163500" cy="606600"/>
            </a:xfrm>
            <a:prstGeom prst="triangle">
              <a:avLst>
                <a:gd name="adj" fmla="val 98558"/>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10800000">
              <a:off x="4678237" y="4276102"/>
              <a:ext cx="1210800" cy="456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10800000">
              <a:off x="4668343" y="4283738"/>
              <a:ext cx="1230600" cy="45600"/>
            </a:xfrm>
            <a:prstGeom prst="roundRect">
              <a:avLst>
                <a:gd name="adj" fmla="val 50000"/>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4926950" y="3681915"/>
              <a:ext cx="42900" cy="5943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553042" y="1674645"/>
              <a:ext cx="3461100" cy="2014500"/>
            </a:xfrm>
            <a:prstGeom prst="roundRect">
              <a:avLst>
                <a:gd name="adj" fmla="val 1882"/>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3553042" y="1657806"/>
              <a:ext cx="3461100" cy="2014500"/>
            </a:xfrm>
            <a:prstGeom prst="roundRect">
              <a:avLst>
                <a:gd name="adj" fmla="val 1764"/>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4" name="Google Shape;34;p3" descr="Component Detail"/>
          <p:cNvPicPr preferRelativeResize="0"/>
          <p:nvPr/>
        </p:nvPicPr>
        <p:blipFill rotWithShape="1">
          <a:blip r:embed="rId2">
            <a:alphaModFix/>
          </a:blip>
          <a:srcRect b="25076"/>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name="adj" fmla="val 4551"/>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5400000">
                <a:off x="3279465" y="2383195"/>
                <a:ext cx="2860500" cy="1446900"/>
              </a:xfrm>
              <a:prstGeom prst="roundRect">
                <a:avLst>
                  <a:gd name="adj" fmla="val 4551"/>
                </a:avLst>
              </a:pr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4473243" y="4318802"/>
                <a:ext cx="472800" cy="76800"/>
              </a:xfrm>
              <a:prstGeom prst="roundRect">
                <a:avLst>
                  <a:gd name="adj" fmla="val 50000"/>
                </a:avLst>
              </a:prstGeom>
              <a:solidFill>
                <a:srgbClr val="4B4B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 name="Google Shape;41;p3" descr="Mobile View"/>
            <p:cNvPicPr preferRelativeResize="0"/>
            <p:nvPr/>
          </p:nvPicPr>
          <p:blipFill rotWithShape="1">
            <a:blip r:embed="rId3">
              <a:alphaModFix/>
            </a:blip>
            <a:srcRect t="4362" b="4371"/>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a:endParaRPr/>
          </a:p>
        </p:txBody>
      </p:sp>
      <p:sp>
        <p:nvSpPr>
          <p:cNvPr id="48" name="Google Shape;48;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55" name="Google Shape;55;p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6" name="Google Shape;56;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63" name="Google Shape;63;p6"/>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4" name="Google Shape;64;p6"/>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5" name="Google Shape;65;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72" name="Google Shape;72;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9"/>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a:endParaRPr/>
          </a:p>
        </p:txBody>
      </p:sp>
      <p:sp>
        <p:nvSpPr>
          <p:cNvPr id="82" name="Google Shape;82;p9"/>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83" name="Google Shape;83;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0"/>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a:endParaRPr/>
          </a:p>
        </p:txBody>
      </p:sp>
      <p:sp>
        <p:nvSpPr>
          <p:cNvPr id="89" name="Google Shape;89;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blog.balsamiq.com/wireframe-presentation-tips/"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hyperlink" Target="http://uxmastery.com/wireframing-for-beginners/" TargetMode="External"/><Relationship Id="rId4" Type="http://schemas.openxmlformats.org/officeDocument/2006/relationships/hyperlink" Target="http://blog.teamtreehouse.com/3-steps-better-ui-wirefram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txBox="1">
            <a:spLocks noGrp="1"/>
          </p:cNvSpPr>
          <p:nvPr>
            <p:ph type="ctrTitle"/>
          </p:nvPr>
        </p:nvSpPr>
        <p:spPr>
          <a:xfrm>
            <a:off x="729450" y="1322450"/>
            <a:ext cx="6070500" cy="144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Final Project</a:t>
            </a:r>
            <a:endParaRPr dirty="0"/>
          </a:p>
          <a:p>
            <a:pPr marL="0" lvl="0" indent="0" algn="l" rtl="0">
              <a:spcBef>
                <a:spcPts val="0"/>
              </a:spcBef>
              <a:spcAft>
                <a:spcPts val="0"/>
              </a:spcAft>
              <a:buNone/>
            </a:pPr>
            <a:endParaRPr dirty="0"/>
          </a:p>
        </p:txBody>
      </p:sp>
      <p:pic>
        <p:nvPicPr>
          <p:cNvPr id="3" name="Google Shape;140;p18">
            <a:extLst>
              <a:ext uri="{FF2B5EF4-FFF2-40B4-BE49-F238E27FC236}">
                <a16:creationId xmlns:a16="http://schemas.microsoft.com/office/drawing/2014/main" id="{9BC3C17A-5356-6019-1BBF-E80C2361DEAE}"/>
              </a:ext>
            </a:extLst>
          </p:cNvPr>
          <p:cNvPicPr preferRelativeResize="0"/>
          <p:nvPr/>
        </p:nvPicPr>
        <p:blipFill>
          <a:blip r:embed="rId3">
            <a:alphaModFix/>
          </a:blip>
          <a:stretch>
            <a:fillRect/>
          </a:stretch>
        </p:blipFill>
        <p:spPr>
          <a:xfrm>
            <a:off x="812315" y="2325744"/>
            <a:ext cx="6882026" cy="267743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97"/>
        <p:cNvGrpSpPr/>
        <p:nvPr/>
      </p:nvGrpSpPr>
      <p:grpSpPr>
        <a:xfrm>
          <a:off x="0" y="0"/>
          <a:ext cx="0" cy="0"/>
          <a:chOff x="0" y="0"/>
          <a:chExt cx="0" cy="0"/>
        </a:xfrm>
      </p:grpSpPr>
      <p:sp>
        <p:nvSpPr>
          <p:cNvPr id="198" name="Google Shape;198;p26"/>
          <p:cNvSpPr txBox="1">
            <a:spLocks noGrp="1"/>
          </p:cNvSpPr>
          <p:nvPr>
            <p:ph type="title"/>
          </p:nvPr>
        </p:nvSpPr>
        <p:spPr>
          <a:xfrm>
            <a:off x="729450" y="864300"/>
            <a:ext cx="7021200" cy="67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Assumptions</a:t>
            </a:r>
            <a:endParaRPr b="0"/>
          </a:p>
        </p:txBody>
      </p:sp>
      <p:sp>
        <p:nvSpPr>
          <p:cNvPr id="199" name="Google Shape;199;p26"/>
          <p:cNvSpPr txBox="1">
            <a:spLocks noGrp="1"/>
          </p:cNvSpPr>
          <p:nvPr>
            <p:ph type="title"/>
          </p:nvPr>
        </p:nvSpPr>
        <p:spPr>
          <a:xfrm>
            <a:off x="729450" y="1745716"/>
            <a:ext cx="7021200" cy="221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0">
                <a:latin typeface="Lato"/>
                <a:ea typeface="Lato"/>
                <a:cs typeface="Lato"/>
                <a:sym typeface="Lato"/>
              </a:rPr>
              <a:t>State your assumptions or any unknowns here.</a:t>
            </a:r>
            <a:endParaRPr sz="1600" b="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3"/>
        <p:cNvGrpSpPr/>
        <p:nvPr/>
      </p:nvGrpSpPr>
      <p:grpSpPr>
        <a:xfrm>
          <a:off x="0" y="0"/>
          <a:ext cx="0" cy="0"/>
          <a:chOff x="0" y="0"/>
          <a:chExt cx="0" cy="0"/>
        </a:xfrm>
      </p:grpSpPr>
      <p:sp>
        <p:nvSpPr>
          <p:cNvPr id="204" name="Google Shape;204;p27"/>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 Proposal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 description</a:t>
            </a:r>
            <a:endParaRPr/>
          </a:p>
        </p:txBody>
      </p:sp>
      <p:sp>
        <p:nvSpPr>
          <p:cNvPr id="210" name="Google Shape;210;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n"/>
              <a:t>Now that you’ve justified your attention to the problem, summarize your solution in one or two sentences.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it’s better than existing solutions </a:t>
            </a:r>
            <a:endParaRPr/>
          </a:p>
        </p:txBody>
      </p:sp>
      <p:sp>
        <p:nvSpPr>
          <p:cNvPr id="216" name="Google Shape;216;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Return to the problem now that you’ve introduced your solution. Compare your solution to others and describe how it is superior.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0"/>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Wireframes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Steps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What next?</a:t>
            </a:r>
            <a:endParaRPr sz="3000"/>
          </a:p>
        </p:txBody>
      </p:sp>
      <p:sp>
        <p:nvSpPr>
          <p:cNvPr id="232" name="Google Shape;232;p3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Present the timeline.</a:t>
            </a:r>
            <a:endParaRPr/>
          </a:p>
          <a:p>
            <a:pPr marL="457200" lvl="0" indent="-311150" algn="l" rtl="0">
              <a:spcBef>
                <a:spcPts val="1000"/>
              </a:spcBef>
              <a:spcAft>
                <a:spcPts val="0"/>
              </a:spcAft>
              <a:buSzPts val="1300"/>
              <a:buChar char="➔"/>
            </a:pPr>
            <a:r>
              <a:rPr lang="en"/>
              <a:t>Solicit comments on these slides or reviews on these wireframes in the Balsamiq add-on.</a:t>
            </a:r>
            <a:endParaRPr/>
          </a:p>
          <a:p>
            <a:pPr marL="457200" lvl="0" indent="-311150" algn="l" rtl="0">
              <a:spcBef>
                <a:spcPts val="1000"/>
              </a:spcBef>
              <a:spcAft>
                <a:spcPts val="1000"/>
              </a:spcAft>
              <a:buSzPts val="1300"/>
              <a:buChar char="➔"/>
            </a:pPr>
            <a:r>
              <a:rPr lang="en"/>
              <a:t>User testing plan.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cxnSp>
        <p:nvCxnSpPr>
          <p:cNvPr id="237" name="Google Shape;237;p33"/>
          <p:cNvCxnSpPr/>
          <p:nvPr/>
        </p:nvCxnSpPr>
        <p:spPr>
          <a:xfrm>
            <a:off x="4067669" y="3263604"/>
            <a:ext cx="4650900" cy="0"/>
          </a:xfrm>
          <a:prstGeom prst="straightConnector1">
            <a:avLst/>
          </a:prstGeom>
          <a:noFill/>
          <a:ln w="38100" cap="flat" cmpd="sng">
            <a:solidFill>
              <a:srgbClr val="666666"/>
            </a:solidFill>
            <a:prstDash val="solid"/>
            <a:round/>
            <a:headEnd type="none" w="med" len="med"/>
            <a:tailEnd type="none" w="med" len="med"/>
          </a:ln>
        </p:spPr>
      </p:cxnSp>
      <p:cxnSp>
        <p:nvCxnSpPr>
          <p:cNvPr id="238" name="Google Shape;238;p33"/>
          <p:cNvCxnSpPr/>
          <p:nvPr/>
        </p:nvCxnSpPr>
        <p:spPr>
          <a:xfrm>
            <a:off x="662650" y="3263604"/>
            <a:ext cx="3218400" cy="0"/>
          </a:xfrm>
          <a:prstGeom prst="straightConnector1">
            <a:avLst/>
          </a:prstGeom>
          <a:noFill/>
          <a:ln w="38100" cap="flat" cmpd="sng">
            <a:solidFill>
              <a:srgbClr val="B7B7B7"/>
            </a:solidFill>
            <a:prstDash val="solid"/>
            <a:round/>
            <a:headEnd type="none" w="med" len="med"/>
            <a:tailEnd type="none" w="med" len="med"/>
          </a:ln>
        </p:spPr>
      </p:cxnSp>
      <p:sp>
        <p:nvSpPr>
          <p:cNvPr id="239" name="Google Shape;239;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Timeline</a:t>
            </a:r>
            <a:endParaRPr sz="3000"/>
          </a:p>
        </p:txBody>
      </p:sp>
      <p:grpSp>
        <p:nvGrpSpPr>
          <p:cNvPr id="240" name="Google Shape;240;p33"/>
          <p:cNvGrpSpPr/>
          <p:nvPr/>
        </p:nvGrpSpPr>
        <p:grpSpPr>
          <a:xfrm>
            <a:off x="5293201" y="2678680"/>
            <a:ext cx="1040700" cy="1039104"/>
            <a:chOff x="5293201" y="2678680"/>
            <a:chExt cx="1040700" cy="1039104"/>
          </a:xfrm>
        </p:grpSpPr>
        <p:sp>
          <p:nvSpPr>
            <p:cNvPr id="241" name="Google Shape;241;p33"/>
            <p:cNvSpPr txBox="1"/>
            <p:nvPr/>
          </p:nvSpPr>
          <p:spPr>
            <a:xfrm>
              <a:off x="5297801" y="2856485"/>
              <a:ext cx="1029000" cy="861300"/>
            </a:xfrm>
            <a:prstGeom prst="rect">
              <a:avLst/>
            </a:prstGeom>
            <a:solidFill>
              <a:srgbClr val="F3F3F3"/>
            </a:solid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accent1"/>
                  </a:solidFill>
                  <a:latin typeface="Lato"/>
                  <a:ea typeface="Lato"/>
                  <a:cs typeface="Lato"/>
                  <a:sym typeface="Lato"/>
                </a:rPr>
                <a:t>Prototype</a:t>
              </a:r>
              <a:endParaRPr sz="900">
                <a:solidFill>
                  <a:schemeClr val="accent1"/>
                </a:solidFill>
                <a:latin typeface="Lato"/>
                <a:ea typeface="Lato"/>
                <a:cs typeface="Lato"/>
                <a:sym typeface="Lato"/>
              </a:endParaRPr>
            </a:p>
          </p:txBody>
        </p:sp>
        <p:sp>
          <p:nvSpPr>
            <p:cNvPr id="242" name="Google Shape;242;p33"/>
            <p:cNvSpPr txBox="1"/>
            <p:nvPr/>
          </p:nvSpPr>
          <p:spPr>
            <a:xfrm>
              <a:off x="5293201" y="2678680"/>
              <a:ext cx="1040700" cy="164100"/>
            </a:xfrm>
            <a:prstGeom prst="rect">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rgbClr val="FFFFFF"/>
                  </a:solidFill>
                  <a:latin typeface="Raleway"/>
                  <a:ea typeface="Raleway"/>
                  <a:cs typeface="Raleway"/>
                  <a:sym typeface="Raleway"/>
                </a:rPr>
                <a:t>SEPT</a:t>
              </a:r>
              <a:endParaRPr sz="700">
                <a:solidFill>
                  <a:srgbClr val="FFFFFF"/>
                </a:solidFill>
                <a:latin typeface="Raleway"/>
                <a:ea typeface="Raleway"/>
                <a:cs typeface="Raleway"/>
                <a:sym typeface="Raleway"/>
              </a:endParaRPr>
            </a:p>
          </p:txBody>
        </p:sp>
      </p:grpSp>
      <p:grpSp>
        <p:nvGrpSpPr>
          <p:cNvPr id="243" name="Google Shape;243;p33"/>
          <p:cNvGrpSpPr/>
          <p:nvPr/>
        </p:nvGrpSpPr>
        <p:grpSpPr>
          <a:xfrm>
            <a:off x="6415277" y="2678680"/>
            <a:ext cx="1029017" cy="1039006"/>
            <a:chOff x="6415277" y="2678680"/>
            <a:chExt cx="1029017" cy="1039006"/>
          </a:xfrm>
        </p:grpSpPr>
        <p:sp>
          <p:nvSpPr>
            <p:cNvPr id="244" name="Google Shape;244;p33"/>
            <p:cNvSpPr txBox="1"/>
            <p:nvPr/>
          </p:nvSpPr>
          <p:spPr>
            <a:xfrm>
              <a:off x="6415277" y="2856387"/>
              <a:ext cx="1029000" cy="861300"/>
            </a:xfrm>
            <a:prstGeom prst="rect">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User testing</a:t>
              </a:r>
              <a:endParaRPr sz="900">
                <a:solidFill>
                  <a:srgbClr val="FFFFFF"/>
                </a:solidFill>
                <a:latin typeface="Lato"/>
                <a:ea typeface="Lato"/>
                <a:cs typeface="Lato"/>
                <a:sym typeface="Lato"/>
              </a:endParaRPr>
            </a:p>
          </p:txBody>
        </p:sp>
        <p:sp>
          <p:nvSpPr>
            <p:cNvPr id="245" name="Google Shape;245;p33"/>
            <p:cNvSpPr txBox="1"/>
            <p:nvPr/>
          </p:nvSpPr>
          <p:spPr>
            <a:xfrm>
              <a:off x="6415294" y="2678680"/>
              <a:ext cx="1029000" cy="164100"/>
            </a:xfrm>
            <a:prstGeom prst="rect">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rgbClr val="FFFFFF"/>
                  </a:solidFill>
                  <a:latin typeface="Raleway"/>
                  <a:ea typeface="Raleway"/>
                  <a:cs typeface="Raleway"/>
                  <a:sym typeface="Raleway"/>
                </a:rPr>
                <a:t>OCT</a:t>
              </a:r>
              <a:endParaRPr sz="700">
                <a:solidFill>
                  <a:srgbClr val="FFFFFF"/>
                </a:solidFill>
                <a:latin typeface="Raleway"/>
                <a:ea typeface="Raleway"/>
                <a:cs typeface="Raleway"/>
                <a:sym typeface="Raleway"/>
              </a:endParaRPr>
            </a:p>
          </p:txBody>
        </p:sp>
      </p:grpSp>
      <p:grpSp>
        <p:nvGrpSpPr>
          <p:cNvPr id="246" name="Google Shape;246;p33"/>
          <p:cNvGrpSpPr/>
          <p:nvPr/>
        </p:nvGrpSpPr>
        <p:grpSpPr>
          <a:xfrm>
            <a:off x="7532731" y="2678680"/>
            <a:ext cx="1029011" cy="1039104"/>
            <a:chOff x="7532731" y="2678680"/>
            <a:chExt cx="1029011" cy="1039104"/>
          </a:xfrm>
        </p:grpSpPr>
        <p:sp>
          <p:nvSpPr>
            <p:cNvPr id="247" name="Google Shape;247;p33"/>
            <p:cNvSpPr txBox="1"/>
            <p:nvPr/>
          </p:nvSpPr>
          <p:spPr>
            <a:xfrm>
              <a:off x="7532731" y="2856484"/>
              <a:ext cx="1029000" cy="861300"/>
            </a:xfrm>
            <a:prstGeom prst="rect">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Dev hand-off</a:t>
              </a:r>
              <a:endParaRPr sz="900">
                <a:solidFill>
                  <a:srgbClr val="FFFFFF"/>
                </a:solidFill>
                <a:latin typeface="Lato"/>
                <a:ea typeface="Lato"/>
                <a:cs typeface="Lato"/>
                <a:sym typeface="Lato"/>
              </a:endParaRPr>
            </a:p>
          </p:txBody>
        </p:sp>
        <p:sp>
          <p:nvSpPr>
            <p:cNvPr id="248" name="Google Shape;248;p33"/>
            <p:cNvSpPr txBox="1"/>
            <p:nvPr/>
          </p:nvSpPr>
          <p:spPr>
            <a:xfrm>
              <a:off x="7532742" y="2678680"/>
              <a:ext cx="1029000" cy="164100"/>
            </a:xfrm>
            <a:prstGeom prst="rect">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rgbClr val="FFFFFF"/>
                  </a:solidFill>
                  <a:latin typeface="Raleway"/>
                  <a:ea typeface="Raleway"/>
                  <a:cs typeface="Raleway"/>
                  <a:sym typeface="Raleway"/>
                </a:rPr>
                <a:t>NOV</a:t>
              </a:r>
              <a:endParaRPr sz="700">
                <a:solidFill>
                  <a:srgbClr val="FFFFFF"/>
                </a:solidFill>
                <a:latin typeface="Raleway"/>
                <a:ea typeface="Raleway"/>
                <a:cs typeface="Raleway"/>
                <a:sym typeface="Raleway"/>
              </a:endParaRPr>
            </a:p>
          </p:txBody>
        </p:sp>
      </p:grpSp>
      <p:grpSp>
        <p:nvGrpSpPr>
          <p:cNvPr id="249" name="Google Shape;249;p33"/>
          <p:cNvGrpSpPr/>
          <p:nvPr/>
        </p:nvGrpSpPr>
        <p:grpSpPr>
          <a:xfrm>
            <a:off x="4180373" y="2678680"/>
            <a:ext cx="1029024" cy="1039007"/>
            <a:chOff x="4180373" y="2678680"/>
            <a:chExt cx="1029024" cy="1039007"/>
          </a:xfrm>
        </p:grpSpPr>
        <p:sp>
          <p:nvSpPr>
            <p:cNvPr id="250" name="Google Shape;250;p33"/>
            <p:cNvSpPr txBox="1"/>
            <p:nvPr/>
          </p:nvSpPr>
          <p:spPr>
            <a:xfrm>
              <a:off x="4180373" y="2856387"/>
              <a:ext cx="1029000" cy="861300"/>
            </a:xfrm>
            <a:prstGeom prst="rect">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Review</a:t>
              </a:r>
              <a:endParaRPr sz="900">
                <a:solidFill>
                  <a:srgbClr val="FFFFFF"/>
                </a:solidFill>
                <a:latin typeface="Lato"/>
                <a:ea typeface="Lato"/>
                <a:cs typeface="Lato"/>
                <a:sym typeface="Lato"/>
              </a:endParaRPr>
            </a:p>
          </p:txBody>
        </p:sp>
        <p:sp>
          <p:nvSpPr>
            <p:cNvPr id="251" name="Google Shape;251;p33"/>
            <p:cNvSpPr txBox="1"/>
            <p:nvPr/>
          </p:nvSpPr>
          <p:spPr>
            <a:xfrm>
              <a:off x="4180397" y="2678680"/>
              <a:ext cx="1029000" cy="164100"/>
            </a:xfrm>
            <a:prstGeom prst="rect">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rgbClr val="FFFFFF"/>
                  </a:solidFill>
                  <a:latin typeface="Raleway"/>
                  <a:ea typeface="Raleway"/>
                  <a:cs typeface="Raleway"/>
                  <a:sym typeface="Raleway"/>
                </a:rPr>
                <a:t>AUG</a:t>
              </a:r>
              <a:endParaRPr sz="700">
                <a:solidFill>
                  <a:srgbClr val="FFFFFF"/>
                </a:solidFill>
                <a:latin typeface="Raleway"/>
                <a:ea typeface="Raleway"/>
                <a:cs typeface="Raleway"/>
                <a:sym typeface="Raleway"/>
              </a:endParaRPr>
            </a:p>
          </p:txBody>
        </p:sp>
      </p:grpSp>
      <p:grpSp>
        <p:nvGrpSpPr>
          <p:cNvPr id="252" name="Google Shape;252;p33"/>
          <p:cNvGrpSpPr/>
          <p:nvPr/>
        </p:nvGrpSpPr>
        <p:grpSpPr>
          <a:xfrm>
            <a:off x="3062921" y="2678680"/>
            <a:ext cx="1029028" cy="1039008"/>
            <a:chOff x="3062921" y="2678680"/>
            <a:chExt cx="1029028" cy="1039008"/>
          </a:xfrm>
        </p:grpSpPr>
        <p:sp>
          <p:nvSpPr>
            <p:cNvPr id="253" name="Google Shape;253;p33"/>
            <p:cNvSpPr txBox="1"/>
            <p:nvPr/>
          </p:nvSpPr>
          <p:spPr>
            <a:xfrm>
              <a:off x="3062921" y="2856388"/>
              <a:ext cx="1029000" cy="8613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Wireframes</a:t>
              </a:r>
              <a:endParaRPr sz="900">
                <a:solidFill>
                  <a:srgbClr val="FFFFFF"/>
                </a:solidFill>
                <a:latin typeface="Lato"/>
                <a:ea typeface="Lato"/>
                <a:cs typeface="Lato"/>
                <a:sym typeface="Lato"/>
              </a:endParaRPr>
            </a:p>
          </p:txBody>
        </p:sp>
        <p:sp>
          <p:nvSpPr>
            <p:cNvPr id="254" name="Google Shape;254;p33"/>
            <p:cNvSpPr txBox="1"/>
            <p:nvPr/>
          </p:nvSpPr>
          <p:spPr>
            <a:xfrm>
              <a:off x="3062949" y="2678680"/>
              <a:ext cx="1029000" cy="1641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rgbClr val="FFFFFF"/>
                  </a:solidFill>
                  <a:latin typeface="Raleway"/>
                  <a:ea typeface="Raleway"/>
                  <a:cs typeface="Raleway"/>
                  <a:sym typeface="Raleway"/>
                </a:rPr>
                <a:t>TODAY</a:t>
              </a:r>
              <a:endParaRPr sz="700">
                <a:solidFill>
                  <a:srgbClr val="FFFFFF"/>
                </a:solidFill>
                <a:latin typeface="Raleway"/>
                <a:ea typeface="Raleway"/>
                <a:cs typeface="Raleway"/>
                <a:sym typeface="Raleway"/>
              </a:endParaRPr>
            </a:p>
          </p:txBody>
        </p:sp>
      </p:grpSp>
      <p:grpSp>
        <p:nvGrpSpPr>
          <p:cNvPr id="255" name="Google Shape;255;p33"/>
          <p:cNvGrpSpPr/>
          <p:nvPr/>
        </p:nvGrpSpPr>
        <p:grpSpPr>
          <a:xfrm>
            <a:off x="1945500" y="2678680"/>
            <a:ext cx="1029000" cy="1038995"/>
            <a:chOff x="1945500" y="2678680"/>
            <a:chExt cx="1029000" cy="1038995"/>
          </a:xfrm>
        </p:grpSpPr>
        <p:sp>
          <p:nvSpPr>
            <p:cNvPr id="256" name="Google Shape;256;p33"/>
            <p:cNvSpPr txBox="1"/>
            <p:nvPr/>
          </p:nvSpPr>
          <p:spPr>
            <a:xfrm>
              <a:off x="1945500" y="2856375"/>
              <a:ext cx="1029000" cy="861300"/>
            </a:xfrm>
            <a:prstGeom prst="rect">
              <a:avLst/>
            </a:prstGeom>
            <a:solidFill>
              <a:srgbClr val="B7B7B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User research</a:t>
              </a:r>
              <a:endParaRPr sz="900">
                <a:solidFill>
                  <a:srgbClr val="FFFFFF"/>
                </a:solidFill>
                <a:latin typeface="Lato"/>
                <a:ea typeface="Lato"/>
                <a:cs typeface="Lato"/>
                <a:sym typeface="Lato"/>
              </a:endParaRPr>
            </a:p>
          </p:txBody>
        </p:sp>
        <p:sp>
          <p:nvSpPr>
            <p:cNvPr id="257" name="Google Shape;257;p33"/>
            <p:cNvSpPr txBox="1"/>
            <p:nvPr/>
          </p:nvSpPr>
          <p:spPr>
            <a:xfrm>
              <a:off x="1945500" y="2678680"/>
              <a:ext cx="1029000" cy="164100"/>
            </a:xfrm>
            <a:prstGeom prst="rect">
              <a:avLst/>
            </a:prstGeom>
            <a:solidFill>
              <a:srgbClr val="B7B7B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rgbClr val="FFFFFF"/>
                  </a:solidFill>
                  <a:latin typeface="Raleway"/>
                  <a:ea typeface="Raleway"/>
                  <a:cs typeface="Raleway"/>
                  <a:sym typeface="Raleway"/>
                </a:rPr>
                <a:t>JUN</a:t>
              </a:r>
              <a:endParaRPr sz="700">
                <a:solidFill>
                  <a:srgbClr val="FFFFFF"/>
                </a:solidFill>
                <a:latin typeface="Raleway"/>
                <a:ea typeface="Raleway"/>
                <a:cs typeface="Raleway"/>
                <a:sym typeface="Raleway"/>
              </a:endParaRPr>
            </a:p>
          </p:txBody>
        </p:sp>
      </p:grpSp>
      <p:grpSp>
        <p:nvGrpSpPr>
          <p:cNvPr id="258" name="Google Shape;258;p33"/>
          <p:cNvGrpSpPr/>
          <p:nvPr/>
        </p:nvGrpSpPr>
        <p:grpSpPr>
          <a:xfrm>
            <a:off x="828040" y="2678680"/>
            <a:ext cx="1029012" cy="1039104"/>
            <a:chOff x="828040" y="2678680"/>
            <a:chExt cx="1029012" cy="1039104"/>
          </a:xfrm>
        </p:grpSpPr>
        <p:sp>
          <p:nvSpPr>
            <p:cNvPr id="259" name="Google Shape;259;p33"/>
            <p:cNvSpPr txBox="1"/>
            <p:nvPr/>
          </p:nvSpPr>
          <p:spPr>
            <a:xfrm>
              <a:off x="828040" y="2856484"/>
              <a:ext cx="1029000" cy="861300"/>
            </a:xfrm>
            <a:prstGeom prst="rect">
              <a:avLst/>
            </a:prstGeom>
            <a:solidFill>
              <a:srgbClr val="B7B7B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FFFFFF"/>
                  </a:solidFill>
                  <a:latin typeface="Lato"/>
                  <a:ea typeface="Lato"/>
                  <a:cs typeface="Lato"/>
                  <a:sym typeface="Lato"/>
                </a:rPr>
                <a:t>Requirements gathering</a:t>
              </a:r>
              <a:endParaRPr sz="900">
                <a:solidFill>
                  <a:srgbClr val="FFFFFF"/>
                </a:solidFill>
                <a:latin typeface="Lato"/>
                <a:ea typeface="Lato"/>
                <a:cs typeface="Lato"/>
                <a:sym typeface="Lato"/>
              </a:endParaRPr>
            </a:p>
          </p:txBody>
        </p:sp>
        <p:sp>
          <p:nvSpPr>
            <p:cNvPr id="260" name="Google Shape;260;p33"/>
            <p:cNvSpPr txBox="1"/>
            <p:nvPr/>
          </p:nvSpPr>
          <p:spPr>
            <a:xfrm>
              <a:off x="828052" y="2678680"/>
              <a:ext cx="1029000" cy="164100"/>
            </a:xfrm>
            <a:prstGeom prst="rect">
              <a:avLst/>
            </a:prstGeom>
            <a:solidFill>
              <a:srgbClr val="B7B7B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
                  <a:solidFill>
                    <a:srgbClr val="FFFFFF"/>
                  </a:solidFill>
                  <a:latin typeface="Raleway"/>
                  <a:ea typeface="Raleway"/>
                  <a:cs typeface="Raleway"/>
                  <a:sym typeface="Raleway"/>
                </a:rPr>
                <a:t>MAY</a:t>
              </a:r>
              <a:endParaRPr sz="700">
                <a:solidFill>
                  <a:srgbClr val="FFFFFF"/>
                </a:solidFill>
                <a:latin typeface="Raleway"/>
                <a:ea typeface="Raleway"/>
                <a:cs typeface="Raleway"/>
                <a:sym typeface="Raleway"/>
              </a:endParaRPr>
            </a:p>
          </p:txBody>
        </p:sp>
      </p:grpSp>
      <p:grpSp>
        <p:nvGrpSpPr>
          <p:cNvPr id="261" name="Google Shape;261;p33"/>
          <p:cNvGrpSpPr/>
          <p:nvPr/>
        </p:nvGrpSpPr>
        <p:grpSpPr>
          <a:xfrm>
            <a:off x="3062590" y="2041983"/>
            <a:ext cx="1368114" cy="1312853"/>
            <a:chOff x="3588475" y="2010171"/>
            <a:chExt cx="1318664" cy="1265400"/>
          </a:xfrm>
        </p:grpSpPr>
        <p:sp>
          <p:nvSpPr>
            <p:cNvPr id="262" name="Google Shape;262;p33"/>
            <p:cNvSpPr/>
            <p:nvPr/>
          </p:nvSpPr>
          <p:spPr>
            <a:xfrm>
              <a:off x="3588475" y="2010171"/>
              <a:ext cx="1265400" cy="1265400"/>
            </a:xfrm>
            <a:prstGeom prst="blockArc">
              <a:avLst>
                <a:gd name="adj1" fmla="val 10800000"/>
                <a:gd name="adj2" fmla="val 21145742"/>
                <a:gd name="adj3" fmla="val 470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rot="10264840">
              <a:off x="4745726" y="2501027"/>
              <a:ext cx="150925" cy="143128"/>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33"/>
          <p:cNvGrpSpPr/>
          <p:nvPr/>
        </p:nvGrpSpPr>
        <p:grpSpPr>
          <a:xfrm rot="10800000">
            <a:off x="3841288" y="3035640"/>
            <a:ext cx="1368114" cy="1312853"/>
            <a:chOff x="3588475" y="2010171"/>
            <a:chExt cx="1318664" cy="1265400"/>
          </a:xfrm>
        </p:grpSpPr>
        <p:sp>
          <p:nvSpPr>
            <p:cNvPr id="265" name="Google Shape;265;p33"/>
            <p:cNvSpPr/>
            <p:nvPr/>
          </p:nvSpPr>
          <p:spPr>
            <a:xfrm>
              <a:off x="3588475" y="2010171"/>
              <a:ext cx="1265400" cy="1265400"/>
            </a:xfrm>
            <a:prstGeom prst="blockArc">
              <a:avLst>
                <a:gd name="adj1" fmla="val 10800000"/>
                <a:gd name="adj2" fmla="val 21145742"/>
                <a:gd name="adj3" fmla="val 4708"/>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rot="10264840">
              <a:off x="4745726" y="2501027"/>
              <a:ext cx="150925" cy="143128"/>
            </a:xfrm>
            <a:prstGeom prst="triangle">
              <a:avLst>
                <a:gd name="adj" fmla="val 50000"/>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4"/>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Questions?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277" name="Google Shape;277;p3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accent5"/>
                </a:solidFill>
                <a:hlinkClick r:id="rId3">
                  <a:extLst>
                    <a:ext uri="{A12FA001-AC4F-418D-AE19-62706E023703}">
                      <ahyp:hlinkClr xmlns:ahyp="http://schemas.microsoft.com/office/drawing/2018/hyperlinkcolor" val="tx"/>
                    </a:ext>
                  </a:extLst>
                </a:hlinkClick>
              </a:rPr>
              <a:t>Tips for Presenting Your Wireframes</a:t>
            </a:r>
            <a:endParaRPr>
              <a:solidFill>
                <a:schemeClr val="accent5"/>
              </a:solidFill>
            </a:endParaRPr>
          </a:p>
          <a:p>
            <a:pPr marL="0" lvl="0" indent="0" algn="l" rtl="0">
              <a:spcBef>
                <a:spcPts val="1000"/>
              </a:spcBef>
              <a:spcAft>
                <a:spcPts val="0"/>
              </a:spcAft>
              <a:buNone/>
            </a:pPr>
            <a:r>
              <a:rPr lang="en" u="sng">
                <a:solidFill>
                  <a:schemeClr val="accent5"/>
                </a:solidFill>
                <a:hlinkClick r:id="rId4">
                  <a:extLst>
                    <a:ext uri="{A12FA001-AC4F-418D-AE19-62706E023703}">
                      <ahyp:hlinkClr xmlns:ahyp="http://schemas.microsoft.com/office/drawing/2018/hyperlinkcolor" val="tx"/>
                    </a:ext>
                  </a:extLst>
                </a:hlinkClick>
              </a:rPr>
              <a:t>3 Steps to Better UI Wireframes</a:t>
            </a:r>
            <a:endParaRPr>
              <a:solidFill>
                <a:schemeClr val="accent5"/>
              </a:solidFill>
            </a:endParaRPr>
          </a:p>
          <a:p>
            <a:pPr marL="0" lvl="0" indent="0" algn="l" rtl="0">
              <a:spcBef>
                <a:spcPts val="1000"/>
              </a:spcBef>
              <a:spcAft>
                <a:spcPts val="1000"/>
              </a:spcAft>
              <a:buNone/>
            </a:pPr>
            <a:r>
              <a:rPr lang="en" u="sng">
                <a:solidFill>
                  <a:schemeClr val="accent5"/>
                </a:solidFill>
                <a:hlinkClick r:id="rId5">
                  <a:extLst>
                    <a:ext uri="{A12FA001-AC4F-418D-AE19-62706E023703}">
                      <ahyp:hlinkClr xmlns:ahyp="http://schemas.microsoft.com/office/drawing/2018/hyperlinkcolor" val="tx"/>
                    </a:ext>
                  </a:extLst>
                </a:hlinkClick>
              </a:rPr>
              <a:t>Wireframing for Beginners</a:t>
            </a:r>
            <a:endParaRPr>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a:solidFill>
                  <a:schemeClr val="lt1"/>
                </a:solidFill>
                <a:latin typeface="Arial"/>
                <a:ea typeface="Arial"/>
                <a:cs typeface="Arial"/>
                <a:sym typeface="Arial"/>
              </a:rPr>
              <a:t>N-Butane Recycle Build Up</a:t>
            </a:r>
            <a:endParaRPr sz="3000">
              <a:solidFill>
                <a:schemeClr val="lt1"/>
              </a:solidFill>
            </a:endParaRPr>
          </a:p>
        </p:txBody>
      </p:sp>
      <p:sp>
        <p:nvSpPr>
          <p:cNvPr id="147" name="Google Shape;147;p19"/>
          <p:cNvSpPr txBox="1">
            <a:spLocks noGrp="1"/>
          </p:cNvSpPr>
          <p:nvPr>
            <p:ph type="body" idx="2"/>
          </p:nvPr>
        </p:nvSpPr>
        <p:spPr>
          <a:xfrm>
            <a:off x="5174225" y="-18975"/>
            <a:ext cx="3374400" cy="31356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 sz="1200">
                <a:solidFill>
                  <a:srgbClr val="000000"/>
                </a:solidFill>
                <a:latin typeface="Arial"/>
                <a:ea typeface="Arial"/>
                <a:cs typeface="Arial"/>
                <a:sym typeface="Arial"/>
              </a:rPr>
              <a:t>•Utilize principal component analysis, and neural networks to develop machine learning methods to predict probably of N-Butane build up.</a:t>
            </a:r>
            <a:endParaRPr sz="1200">
              <a:solidFill>
                <a:srgbClr val="000000"/>
              </a:solidFill>
              <a:latin typeface="Arial"/>
              <a:ea typeface="Arial"/>
              <a:cs typeface="Arial"/>
              <a:sym typeface="Arial"/>
            </a:endParaRPr>
          </a:p>
          <a:p>
            <a:pPr marL="0" lvl="0" indent="0" algn="l" rtl="0">
              <a:lnSpc>
                <a:spcPct val="90000"/>
              </a:lnSpc>
              <a:spcBef>
                <a:spcPts val="1000"/>
              </a:spcBef>
              <a:spcAft>
                <a:spcPts val="0"/>
              </a:spcAft>
              <a:buNone/>
            </a:pPr>
            <a:r>
              <a:rPr lang="en" sz="1200">
                <a:solidFill>
                  <a:srgbClr val="000000"/>
                </a:solidFill>
                <a:latin typeface="Arial"/>
                <a:ea typeface="Arial"/>
                <a:cs typeface="Arial"/>
                <a:sym typeface="Arial"/>
              </a:rPr>
              <a:t>•Input RX, Tower A, Tower B, and Tower C data, twice daily N-Butane samples for qualifier</a:t>
            </a:r>
            <a:endParaRPr sz="1200">
              <a:solidFill>
                <a:srgbClr val="000000"/>
              </a:solidFill>
              <a:latin typeface="Arial"/>
              <a:ea typeface="Arial"/>
              <a:cs typeface="Arial"/>
              <a:sym typeface="Arial"/>
            </a:endParaRPr>
          </a:p>
          <a:p>
            <a:pPr marL="0" lvl="0" indent="0" algn="l" rtl="0">
              <a:lnSpc>
                <a:spcPct val="90000"/>
              </a:lnSpc>
              <a:spcBef>
                <a:spcPts val="1000"/>
              </a:spcBef>
              <a:spcAft>
                <a:spcPts val="0"/>
              </a:spcAft>
              <a:buNone/>
            </a:pPr>
            <a:r>
              <a:rPr lang="en" sz="1200">
                <a:solidFill>
                  <a:srgbClr val="000000"/>
                </a:solidFill>
                <a:latin typeface="Arial"/>
                <a:ea typeface="Arial"/>
                <a:cs typeface="Arial"/>
                <a:sym typeface="Arial"/>
              </a:rPr>
              <a:t>•Outputs are probability percentage that we are building or purging N-Butane.</a:t>
            </a:r>
            <a:endParaRPr sz="1200">
              <a:solidFill>
                <a:srgbClr val="000000"/>
              </a:solidFill>
              <a:latin typeface="Arial"/>
              <a:ea typeface="Arial"/>
              <a:cs typeface="Arial"/>
              <a:sym typeface="Arial"/>
            </a:endParaRPr>
          </a:p>
          <a:p>
            <a:pPr marL="0" lvl="0" indent="0" algn="l" rtl="0">
              <a:lnSpc>
                <a:spcPct val="90000"/>
              </a:lnSpc>
              <a:spcBef>
                <a:spcPts val="1000"/>
              </a:spcBef>
              <a:spcAft>
                <a:spcPts val="0"/>
              </a:spcAft>
              <a:buNone/>
            </a:pPr>
            <a:r>
              <a:rPr lang="en" sz="1200">
                <a:solidFill>
                  <a:srgbClr val="000000"/>
                </a:solidFill>
                <a:latin typeface="Arial"/>
                <a:ea typeface="Arial"/>
                <a:cs typeface="Arial"/>
                <a:sym typeface="Arial"/>
              </a:rPr>
              <a:t>•No side-draw for N-Butane at Tower A, RVP penalty for dropping i-Butane is severe.</a:t>
            </a:r>
            <a:endParaRPr sz="1200">
              <a:solidFill>
                <a:srgbClr val="000000"/>
              </a:solidFill>
              <a:latin typeface="Arial"/>
              <a:ea typeface="Arial"/>
              <a:cs typeface="Arial"/>
              <a:sym typeface="Arial"/>
            </a:endParaRPr>
          </a:p>
          <a:p>
            <a:pPr marL="0" lvl="0" indent="0" algn="l" rtl="0">
              <a:lnSpc>
                <a:spcPct val="90000"/>
              </a:lnSpc>
              <a:spcBef>
                <a:spcPts val="1000"/>
              </a:spcBef>
              <a:spcAft>
                <a:spcPts val="0"/>
              </a:spcAft>
              <a:buNone/>
            </a:pPr>
            <a:r>
              <a:rPr lang="en" sz="1200">
                <a:solidFill>
                  <a:srgbClr val="000000"/>
                </a:solidFill>
                <a:latin typeface="Arial"/>
                <a:ea typeface="Arial"/>
                <a:cs typeface="Arial"/>
                <a:sym typeface="Arial"/>
              </a:rPr>
              <a:t>•Current procedure is relying on twice daily samples.</a:t>
            </a:r>
            <a:endParaRPr sz="1200">
              <a:solidFill>
                <a:srgbClr val="000000"/>
              </a:solidFill>
              <a:latin typeface="Arial"/>
              <a:ea typeface="Arial"/>
              <a:cs typeface="Arial"/>
              <a:sym typeface="Arial"/>
            </a:endParaRPr>
          </a:p>
          <a:p>
            <a:pPr marL="0" lvl="0" indent="0" algn="l" rtl="0">
              <a:lnSpc>
                <a:spcPct val="90000"/>
              </a:lnSpc>
              <a:spcBef>
                <a:spcPts val="1000"/>
              </a:spcBef>
              <a:spcAft>
                <a:spcPts val="0"/>
              </a:spcAft>
              <a:buNone/>
            </a:pPr>
            <a:r>
              <a:rPr lang="en" sz="1200">
                <a:solidFill>
                  <a:srgbClr val="000000"/>
                </a:solidFill>
                <a:latin typeface="Arial"/>
                <a:ea typeface="Arial"/>
                <a:cs typeface="Arial"/>
                <a:sym typeface="Arial"/>
              </a:rPr>
              <a:t>•Operations are blind in-between samples, as is efforts to measure N-Butane balance</a:t>
            </a:r>
            <a:endParaRPr sz="1200">
              <a:solidFill>
                <a:srgbClr val="000000"/>
              </a:solidFill>
              <a:latin typeface="Arial"/>
              <a:ea typeface="Arial"/>
              <a:cs typeface="Arial"/>
              <a:sym typeface="Arial"/>
            </a:endParaRPr>
          </a:p>
          <a:p>
            <a:pPr marL="0" lvl="0" indent="0" algn="l" rtl="0">
              <a:lnSpc>
                <a:spcPct val="90000"/>
              </a:lnSpc>
              <a:spcBef>
                <a:spcPts val="1000"/>
              </a:spcBef>
              <a:spcAft>
                <a:spcPts val="0"/>
              </a:spcAft>
              <a:buNone/>
            </a:pPr>
            <a:r>
              <a:rPr lang="en" sz="1200">
                <a:solidFill>
                  <a:srgbClr val="000000"/>
                </a:solidFill>
                <a:latin typeface="Arial"/>
                <a:ea typeface="Arial"/>
                <a:cs typeface="Arial"/>
                <a:sym typeface="Arial"/>
              </a:rPr>
              <a:t>•Operations have noticed correlations with Tower A overhead temperature ( &gt;135F) as early warning of N-C4 build up.</a:t>
            </a:r>
            <a:endParaRPr sz="1200">
              <a:solidFill>
                <a:srgbClr val="000000"/>
              </a:solidFill>
              <a:latin typeface="Arial"/>
              <a:ea typeface="Arial"/>
              <a:cs typeface="Arial"/>
              <a:sym typeface="Arial"/>
            </a:endParaRPr>
          </a:p>
          <a:p>
            <a:pPr marL="0" lvl="0" indent="0" algn="l" rtl="0">
              <a:lnSpc>
                <a:spcPct val="90000"/>
              </a:lnSpc>
              <a:spcBef>
                <a:spcPts val="1000"/>
              </a:spcBef>
              <a:spcAft>
                <a:spcPts val="0"/>
              </a:spcAft>
              <a:buNone/>
            </a:pPr>
            <a:r>
              <a:rPr lang="en" sz="1200">
                <a:solidFill>
                  <a:srgbClr val="000000"/>
                </a:solidFill>
                <a:latin typeface="Arial"/>
                <a:ea typeface="Arial"/>
                <a:cs typeface="Arial"/>
                <a:sym typeface="Arial"/>
              </a:rPr>
              <a:t>•ML Model goal is to input all tower and reactor data and predict the statistical probability that we are in a “N-Butane Build-Up” mode</a:t>
            </a:r>
            <a:endParaRPr sz="1200">
              <a:solidFill>
                <a:srgbClr val="000000"/>
              </a:solidFill>
              <a:latin typeface="Arial"/>
              <a:ea typeface="Arial"/>
              <a:cs typeface="Arial"/>
              <a:sym typeface="Arial"/>
            </a:endParaRPr>
          </a:p>
          <a:p>
            <a:pPr marL="0" lvl="0" indent="0" algn="l" rtl="0">
              <a:spcBef>
                <a:spcPts val="0"/>
              </a:spcBef>
              <a:spcAft>
                <a:spcPts val="0"/>
              </a:spcAft>
              <a:buNone/>
            </a:pPr>
            <a:endParaRPr sz="300"/>
          </a:p>
          <a:p>
            <a:pPr marL="0" lvl="0" indent="0" algn="l" rtl="0">
              <a:lnSpc>
                <a:spcPct val="115000"/>
              </a:lnSpc>
              <a:spcBef>
                <a:spcPts val="1600"/>
              </a:spcBef>
              <a:spcAft>
                <a:spcPts val="1600"/>
              </a:spcAft>
              <a:buNone/>
            </a:pPr>
            <a:endParaRPr sz="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642275" y="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Process Block Flow</a:t>
            </a:r>
            <a:endParaRPr/>
          </a:p>
        </p:txBody>
      </p:sp>
      <p:pic>
        <p:nvPicPr>
          <p:cNvPr id="153" name="Google Shape;153;p20"/>
          <p:cNvPicPr preferRelativeResize="0"/>
          <p:nvPr/>
        </p:nvPicPr>
        <p:blipFill>
          <a:blip r:embed="rId3">
            <a:alphaModFix/>
          </a:blip>
          <a:stretch>
            <a:fillRect/>
          </a:stretch>
        </p:blipFill>
        <p:spPr>
          <a:xfrm>
            <a:off x="790575" y="650725"/>
            <a:ext cx="7562851" cy="4383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Software</a:t>
            </a:r>
            <a:endParaRPr sz="3000" dirty="0"/>
          </a:p>
          <a:p>
            <a:pPr marL="0" lvl="0" indent="0" algn="l" rtl="0">
              <a:spcBef>
                <a:spcPts val="0"/>
              </a:spcBef>
              <a:spcAft>
                <a:spcPts val="0"/>
              </a:spcAft>
              <a:buNone/>
            </a:pPr>
            <a:endParaRPr sz="3000" dirty="0"/>
          </a:p>
        </p:txBody>
      </p:sp>
      <p:sp>
        <p:nvSpPr>
          <p:cNvPr id="159" name="Google Shape;159;p21"/>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p>
            <a:pPr algn="l"/>
            <a:r>
              <a:rPr lang="en-US" sz="2000" b="0" i="0" dirty="0">
                <a:solidFill>
                  <a:srgbClr val="24292F"/>
                </a:solidFill>
                <a:effectLst/>
                <a:latin typeface="-apple-system"/>
              </a:rPr>
              <a:t>Software:</a:t>
            </a:r>
          </a:p>
          <a:p>
            <a:pPr algn="l">
              <a:buFont typeface="Arial" panose="020B0604020202020204" pitchFamily="34" charset="0"/>
              <a:buChar char="•"/>
            </a:pPr>
            <a:r>
              <a:rPr lang="en-US" sz="2000" b="0" i="0" dirty="0">
                <a:solidFill>
                  <a:srgbClr val="24292F"/>
                </a:solidFill>
                <a:effectLst/>
                <a:latin typeface="-apple-system"/>
              </a:rPr>
              <a:t>SQL</a:t>
            </a:r>
          </a:p>
          <a:p>
            <a:pPr algn="l">
              <a:buFont typeface="Arial" panose="020B0604020202020204" pitchFamily="34" charset="0"/>
              <a:buChar char="•"/>
            </a:pPr>
            <a:r>
              <a:rPr lang="en-US" sz="2000" b="0" i="0" dirty="0" err="1">
                <a:solidFill>
                  <a:srgbClr val="24292F"/>
                </a:solidFill>
                <a:effectLst/>
                <a:latin typeface="-apple-system"/>
              </a:rPr>
              <a:t>Jupyter</a:t>
            </a:r>
            <a:r>
              <a:rPr lang="en-US" sz="2000" b="0" i="0" dirty="0">
                <a:solidFill>
                  <a:srgbClr val="24292F"/>
                </a:solidFill>
                <a:effectLst/>
                <a:latin typeface="-apple-system"/>
              </a:rPr>
              <a:t> Notebook</a:t>
            </a:r>
          </a:p>
          <a:p>
            <a:pPr algn="l">
              <a:buFont typeface="Arial" panose="020B0604020202020204" pitchFamily="34" charset="0"/>
              <a:buChar char="•"/>
            </a:pPr>
            <a:r>
              <a:rPr lang="en-US" sz="2000" b="0" i="0" dirty="0">
                <a:solidFill>
                  <a:srgbClr val="24292F"/>
                </a:solidFill>
                <a:effectLst/>
                <a:latin typeface="-apple-system"/>
              </a:rPr>
              <a:t>Quick Data Base Diagram</a:t>
            </a:r>
          </a:p>
          <a:p>
            <a:pPr marL="0" lvl="0" indent="0" algn="l" rtl="0">
              <a:lnSpc>
                <a:spcPct val="115000"/>
              </a:lnSpc>
              <a:spcBef>
                <a:spcPts val="100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p>
            <a:pPr marL="0" lvl="0" indent="0" algn="ctr" rtl="0">
              <a:spcBef>
                <a:spcPts val="0"/>
              </a:spcBef>
              <a:spcAft>
                <a:spcPts val="1000"/>
              </a:spcAft>
              <a:buNone/>
            </a:pPr>
            <a:r>
              <a:rPr lang="en" sz="700" b="1" dirty="0">
                <a:solidFill>
                  <a:schemeClr val="lt1"/>
                </a:solidFill>
              </a:rPr>
              <a:t>1</a:t>
            </a:r>
            <a:endParaRPr sz="700" b="1" dirty="0">
              <a:solidFill>
                <a:schemeClr val="lt1"/>
              </a:solidFill>
            </a:endParaRPr>
          </a:p>
        </p:txBody>
      </p:sp>
      <p:sp>
        <p:nvSpPr>
          <p:cNvPr id="165" name="Google Shape;165;p22"/>
          <p:cNvSpPr txBox="1">
            <a:spLocks noGrp="1"/>
          </p:cNvSpPr>
          <p:nvPr>
            <p:ph type="title"/>
          </p:nvPr>
        </p:nvSpPr>
        <p:spPr>
          <a:xfrm>
            <a:off x="595375" y="96151"/>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t>Content</a:t>
            </a:r>
            <a:endParaRPr sz="3000" b="0" dirty="0"/>
          </a:p>
        </p:txBody>
      </p:sp>
      <p:sp>
        <p:nvSpPr>
          <p:cNvPr id="166" name="Google Shape;166;p22"/>
          <p:cNvSpPr txBox="1">
            <a:spLocks noGrp="1"/>
          </p:cNvSpPr>
          <p:nvPr>
            <p:ph type="subTitle" idx="1"/>
          </p:nvPr>
        </p:nvSpPr>
        <p:spPr>
          <a:xfrm>
            <a:off x="-418422" y="1169896"/>
            <a:ext cx="4661609" cy="759000"/>
          </a:xfrm>
          <a:prstGeom prst="rect">
            <a:avLst/>
          </a:prstGeom>
        </p:spPr>
        <p:txBody>
          <a:bodyPr spcFirstLastPara="1" wrap="square" lIns="91425" tIns="91425" rIns="91425" bIns="91425" anchor="t" anchorCtr="0">
            <a:noAutofit/>
          </a:bodyPr>
          <a:lstStyle/>
          <a:p>
            <a:pPr algn="just"/>
            <a:r>
              <a:rPr lang="en-US" sz="1600" b="0" i="0" dirty="0">
                <a:solidFill>
                  <a:srgbClr val="24292F"/>
                </a:solidFill>
                <a:effectLst/>
                <a:latin typeface="-apple-system"/>
              </a:rPr>
              <a:t>	Utilize plant data from multiple unit assets to develop machine learning methods to predict "live" volume percentage of N-Butane build up in Tower A recycle line to Reactor.</a:t>
            </a:r>
          </a:p>
          <a:p>
            <a:pPr algn="just"/>
            <a:r>
              <a:rPr lang="en-US" dirty="0">
                <a:solidFill>
                  <a:srgbClr val="24292F"/>
                </a:solidFill>
                <a:latin typeface="-apple-system"/>
              </a:rPr>
              <a:t>	</a:t>
            </a:r>
            <a:r>
              <a:rPr lang="en-US" sz="1600" b="0" i="0" dirty="0">
                <a:solidFill>
                  <a:srgbClr val="24292F"/>
                </a:solidFill>
                <a:effectLst/>
                <a:latin typeface="-apple-system"/>
              </a:rPr>
              <a:t>Excess N-Butane accumulates in the Tower A recycle stream and essentially dilutes the isobutane content resulting in unfavorable reaction conditions, effects reaction quality, and I:O ratio (Isobutane : Olefin). Lab sample frequency periods being too far apart along with subtle N-Butane accumulation manifests in a way that is difficult for humans to recognize quickly or effectively. However, N-Butane must be removed in such a way that there is a balance on the reaction, separation section, and in the product stream. </a:t>
            </a:r>
          </a:p>
        </p:txBody>
      </p:sp>
      <p:sp>
        <p:nvSpPr>
          <p:cNvPr id="7" name="TextBox 6">
            <a:extLst>
              <a:ext uri="{FF2B5EF4-FFF2-40B4-BE49-F238E27FC236}">
                <a16:creationId xmlns:a16="http://schemas.microsoft.com/office/drawing/2014/main" id="{0D28F115-AA55-3602-B078-8C97E9192C01}"/>
              </a:ext>
            </a:extLst>
          </p:cNvPr>
          <p:cNvSpPr txBox="1"/>
          <p:nvPr/>
        </p:nvSpPr>
        <p:spPr>
          <a:xfrm>
            <a:off x="4496766" y="1193642"/>
            <a:ext cx="4647234" cy="2462213"/>
          </a:xfrm>
          <a:prstGeom prst="rect">
            <a:avLst/>
          </a:prstGeom>
          <a:noFill/>
        </p:spPr>
        <p:txBody>
          <a:bodyPr wrap="square">
            <a:spAutoFit/>
          </a:bodyPr>
          <a:lstStyle/>
          <a:p>
            <a:pPr algn="just"/>
            <a:r>
              <a:rPr lang="en-US" sz="1400" b="0" i="0" dirty="0">
                <a:solidFill>
                  <a:srgbClr val="24292F"/>
                </a:solidFill>
                <a:effectLst/>
                <a:latin typeface="-apple-system"/>
              </a:rPr>
              <a:t>The more N-Butane that leaves the unit, the more isobutane also leaves the unit, therefore a balance must take place in the unit between the two species to keep N-Butane manageable while limiting Isobutane loses.</a:t>
            </a:r>
          </a:p>
          <a:p>
            <a:pPr algn="just"/>
            <a:r>
              <a:rPr lang="en-US" sz="1400" b="0" i="0" dirty="0">
                <a:solidFill>
                  <a:srgbClr val="24292F"/>
                </a:solidFill>
                <a:effectLst/>
                <a:latin typeface="-apple-system"/>
              </a:rPr>
              <a:t>The source data comes from individual asset data files pulled from the site process information historian in the form of CSV files. This data was pulled over a 9.5 year span and contains over 1.2 million individual data points before the ETL process was began. A block flow diagram of the process is included in Figure #1 below, along with individual sensor datapoints in their respective locations.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p23"/>
          <p:cNvSpPr txBox="1">
            <a:spLocks noGrp="1"/>
          </p:cNvSpPr>
          <p:nvPr>
            <p:ph type="title"/>
          </p:nvPr>
        </p:nvSpPr>
        <p:spPr>
          <a:xfrm>
            <a:off x="280979" y="146967"/>
            <a:ext cx="3300900" cy="16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Provisional Machine Learning Model</a:t>
            </a:r>
            <a:endParaRPr sz="3000" dirty="0"/>
          </a:p>
        </p:txBody>
      </p:sp>
      <p:sp>
        <p:nvSpPr>
          <p:cNvPr id="174" name="Google Shape;174;p23"/>
          <p:cNvSpPr txBox="1">
            <a:spLocks noGrp="1"/>
          </p:cNvSpPr>
          <p:nvPr>
            <p:ph type="subTitle" idx="1"/>
          </p:nvPr>
        </p:nvSpPr>
        <p:spPr>
          <a:xfrm>
            <a:off x="-173621" y="1834874"/>
            <a:ext cx="4734045" cy="759000"/>
          </a:xfrm>
          <a:prstGeom prst="rect">
            <a:avLst/>
          </a:prstGeom>
        </p:spPr>
        <p:txBody>
          <a:bodyPr spcFirstLastPara="1" wrap="square" lIns="91425" tIns="91425" rIns="91425" bIns="91425" anchor="t" anchorCtr="0">
            <a:noAutofit/>
          </a:bodyPr>
          <a:lstStyle/>
          <a:p>
            <a:pPr algn="just"/>
            <a:r>
              <a:rPr lang="en-US" sz="1600" b="1" i="0" dirty="0">
                <a:solidFill>
                  <a:srgbClr val="24292F"/>
                </a:solidFill>
                <a:effectLst/>
                <a:latin typeface="-apple-system"/>
              </a:rPr>
              <a:t>	Provisional Machine Learning Model</a:t>
            </a:r>
          </a:p>
          <a:p>
            <a:pPr algn="just"/>
            <a:r>
              <a:rPr lang="en-US" sz="1600" b="0" i="0" dirty="0">
                <a:solidFill>
                  <a:srgbClr val="24292F"/>
                </a:solidFill>
                <a:effectLst/>
                <a:latin typeface="-apple-system"/>
              </a:rPr>
              <a:t>	Twelve (12) provisional machine learning models have been created and published on the Model Testing Branch. These models currently are used as stand-ins for the final machine learning model and have helped the team determine the best methods for cleaning and determining feature </a:t>
            </a:r>
            <a:r>
              <a:rPr lang="en-US" sz="1600" b="0" i="0" dirty="0" err="1">
                <a:solidFill>
                  <a:srgbClr val="24292F"/>
                </a:solidFill>
                <a:effectLst/>
                <a:latin typeface="-apple-system"/>
              </a:rPr>
              <a:t>importances</a:t>
            </a:r>
            <a:r>
              <a:rPr lang="en-US" sz="1600" b="0" i="0" dirty="0">
                <a:solidFill>
                  <a:srgbClr val="24292F"/>
                </a:solidFill>
                <a:effectLst/>
                <a:latin typeface="-apple-system"/>
              </a:rPr>
              <a:t> on the raw datasets for Tower A, Tower B, and the Reactor. These provisional models have also helped guide the </a:t>
            </a:r>
            <a:r>
              <a:rPr lang="en-US" sz="1600" b="0" i="0" dirty="0" err="1">
                <a:solidFill>
                  <a:srgbClr val="24292F"/>
                </a:solidFill>
                <a:effectLst/>
                <a:latin typeface="-apple-system"/>
              </a:rPr>
              <a:t>descision</a:t>
            </a:r>
            <a:r>
              <a:rPr lang="en-US" sz="1600" b="0" i="0" dirty="0">
                <a:solidFill>
                  <a:srgbClr val="24292F"/>
                </a:solidFill>
                <a:effectLst/>
                <a:latin typeface="-apple-system"/>
              </a:rPr>
              <a:t> making in selecting the best model library to use for the final project deliverable. </a:t>
            </a:r>
          </a:p>
        </p:txBody>
      </p:sp>
      <p:sp>
        <p:nvSpPr>
          <p:cNvPr id="5" name="Text Placeholder 4">
            <a:extLst>
              <a:ext uri="{FF2B5EF4-FFF2-40B4-BE49-F238E27FC236}">
                <a16:creationId xmlns:a16="http://schemas.microsoft.com/office/drawing/2014/main" id="{CA9ACB28-0C9D-1BE8-AFE5-F3EC811075DD}"/>
              </a:ext>
            </a:extLst>
          </p:cNvPr>
          <p:cNvSpPr>
            <a:spLocks noGrp="1"/>
          </p:cNvSpPr>
          <p:nvPr>
            <p:ph type="body" idx="2"/>
          </p:nvPr>
        </p:nvSpPr>
        <p:spPr>
          <a:xfrm>
            <a:off x="4826984" y="449800"/>
            <a:ext cx="4154969" cy="3025500"/>
          </a:xfrm>
        </p:spPr>
        <p:txBody>
          <a:bodyPr/>
          <a:lstStyle/>
          <a:p>
            <a:pPr marL="146050" indent="0" algn="just">
              <a:buNone/>
            </a:pPr>
            <a:r>
              <a:rPr lang="en-US" sz="1600" b="0" i="0" dirty="0">
                <a:solidFill>
                  <a:srgbClr val="24292F"/>
                </a:solidFill>
                <a:effectLst/>
                <a:latin typeface="-apple-system"/>
              </a:rPr>
              <a:t>An outline of machine learning models is provided below:</a:t>
            </a:r>
          </a:p>
          <a:p>
            <a:pPr marL="146050" indent="0" algn="just">
              <a:buNone/>
            </a:pPr>
            <a:endParaRPr lang="en-US" sz="1600" b="0" i="0" dirty="0">
              <a:solidFill>
                <a:srgbClr val="24292F"/>
              </a:solidFill>
              <a:effectLst/>
              <a:latin typeface="-apple-system"/>
            </a:endParaRPr>
          </a:p>
          <a:p>
            <a:pPr algn="just">
              <a:buFont typeface="Arial" panose="020B0604020202020204" pitchFamily="34" charset="0"/>
              <a:buChar char="•"/>
            </a:pPr>
            <a:r>
              <a:rPr lang="en-US" sz="1600" b="0" i="0" dirty="0">
                <a:solidFill>
                  <a:srgbClr val="24292F"/>
                </a:solidFill>
                <a:effectLst/>
                <a:latin typeface="-apple-system"/>
              </a:rPr>
              <a:t>Tower A: (Linear Regression, Logistic Regression, Random Forrest, and Support Vector Machine)</a:t>
            </a:r>
          </a:p>
          <a:p>
            <a:pPr algn="just">
              <a:buFont typeface="Arial" panose="020B0604020202020204" pitchFamily="34" charset="0"/>
              <a:buChar char="•"/>
            </a:pPr>
            <a:r>
              <a:rPr lang="en-US" sz="1600" b="0" i="0" dirty="0">
                <a:solidFill>
                  <a:srgbClr val="24292F"/>
                </a:solidFill>
                <a:effectLst/>
                <a:latin typeface="-apple-system"/>
              </a:rPr>
              <a:t>Tower B: (Linear Regression, Logistic Regression, Random Forrest, and Support Vector Machine)</a:t>
            </a:r>
          </a:p>
          <a:p>
            <a:pPr algn="just">
              <a:buFont typeface="Arial" panose="020B0604020202020204" pitchFamily="34" charset="0"/>
              <a:buChar char="•"/>
            </a:pPr>
            <a:r>
              <a:rPr lang="en-US" sz="1600" b="0" i="0" dirty="0">
                <a:solidFill>
                  <a:srgbClr val="24292F"/>
                </a:solidFill>
                <a:effectLst/>
                <a:latin typeface="-apple-system"/>
              </a:rPr>
              <a:t>Reactor: (Linear Regression, Logistic Regression, Random Forrest, and Support Vector Machine)</a:t>
            </a:r>
          </a:p>
          <a:p>
            <a:pPr algn="just"/>
            <a:r>
              <a:rPr lang="en-US" sz="1600" b="0" i="0" dirty="0">
                <a:solidFill>
                  <a:srgbClr val="24292F"/>
                </a:solidFill>
                <a:effectLst/>
                <a:latin typeface="-apple-system"/>
              </a:rPr>
              <a:t>-- Note: A copy of the Model Testing Branch's "Model" folder has been uploaded to the Main Branch.</a:t>
            </a:r>
          </a:p>
          <a:p>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C7B4F-CFA7-75A3-80E6-2C8C5361908F}"/>
              </a:ext>
            </a:extLst>
          </p:cNvPr>
          <p:cNvSpPr>
            <a:spLocks noGrp="1"/>
          </p:cNvSpPr>
          <p:nvPr>
            <p:ph type="title"/>
          </p:nvPr>
        </p:nvSpPr>
        <p:spPr>
          <a:xfrm>
            <a:off x="116542" y="1851688"/>
            <a:ext cx="4443883" cy="1687200"/>
          </a:xfrm>
        </p:spPr>
        <p:txBody>
          <a:bodyPr/>
          <a:lstStyle/>
          <a:p>
            <a:r>
              <a:rPr lang="en-US" b="1" i="0" dirty="0">
                <a:solidFill>
                  <a:srgbClr val="24292F"/>
                </a:solidFill>
                <a:effectLst/>
                <a:latin typeface="-apple-system"/>
              </a:rPr>
              <a:t>Description of the analysis phase of the project</a:t>
            </a:r>
            <a:br>
              <a:rPr lang="en-US" b="1" i="0" dirty="0">
                <a:solidFill>
                  <a:srgbClr val="24292F"/>
                </a:solidFill>
                <a:effectLst/>
                <a:latin typeface="-apple-system"/>
              </a:rPr>
            </a:br>
            <a:endParaRPr lang="en-US" dirty="0"/>
          </a:p>
        </p:txBody>
      </p:sp>
      <p:sp>
        <p:nvSpPr>
          <p:cNvPr id="3" name="Subtitle 2">
            <a:extLst>
              <a:ext uri="{FF2B5EF4-FFF2-40B4-BE49-F238E27FC236}">
                <a16:creationId xmlns:a16="http://schemas.microsoft.com/office/drawing/2014/main" id="{7862FEEC-B525-DA1D-E834-FC0B1995DA69}"/>
              </a:ext>
            </a:extLst>
          </p:cNvPr>
          <p:cNvSpPr>
            <a:spLocks noGrp="1"/>
          </p:cNvSpPr>
          <p:nvPr>
            <p:ph type="subTitle" idx="1"/>
          </p:nvPr>
        </p:nvSpPr>
        <p:spPr>
          <a:xfrm>
            <a:off x="4687747" y="1040436"/>
            <a:ext cx="4328136" cy="2567900"/>
          </a:xfrm>
        </p:spPr>
        <p:txBody>
          <a:bodyPr/>
          <a:lstStyle/>
          <a:p>
            <a:pPr marL="146050" indent="0" algn="just">
              <a:buNone/>
            </a:pPr>
            <a:endParaRPr lang="en-US" b="0" i="0" dirty="0">
              <a:solidFill>
                <a:srgbClr val="24292F"/>
              </a:solidFill>
              <a:effectLst/>
              <a:latin typeface="-apple-system"/>
            </a:endParaRPr>
          </a:p>
          <a:p>
            <a:pPr algn="just"/>
            <a:r>
              <a:rPr lang="en-US" b="0" i="0" dirty="0">
                <a:solidFill>
                  <a:srgbClr val="24292F"/>
                </a:solidFill>
                <a:effectLst/>
                <a:latin typeface="-apple-system"/>
              </a:rPr>
              <a:t>-- Note: A copy of the SQL Query Code can be found in the "SQL Code" folder in the Main Branch -- Note: A copy of the </a:t>
            </a:r>
            <a:r>
              <a:rPr lang="en-US" b="0" i="0" dirty="0" err="1">
                <a:solidFill>
                  <a:srgbClr val="24292F"/>
                </a:solidFill>
                <a:effectLst/>
                <a:latin typeface="-apple-system"/>
              </a:rPr>
              <a:t>pythod</a:t>
            </a:r>
            <a:r>
              <a:rPr lang="en-US" b="0" i="0" dirty="0">
                <a:solidFill>
                  <a:srgbClr val="24292F"/>
                </a:solidFill>
                <a:effectLst/>
                <a:latin typeface="-apple-system"/>
              </a:rPr>
              <a:t> code that exported the SQL table can be found in the "SQL </a:t>
            </a:r>
            <a:r>
              <a:rPr lang="en-US" b="0" i="0" dirty="0" err="1">
                <a:solidFill>
                  <a:srgbClr val="24292F"/>
                </a:solidFill>
                <a:effectLst/>
                <a:latin typeface="-apple-system"/>
              </a:rPr>
              <a:t>Extact</a:t>
            </a:r>
            <a:r>
              <a:rPr lang="en-US" b="0" i="0" dirty="0">
                <a:solidFill>
                  <a:srgbClr val="24292F"/>
                </a:solidFill>
                <a:effectLst/>
                <a:latin typeface="-apple-system"/>
              </a:rPr>
              <a:t>" filer in the Main Branch. -- Note: A copy of the final model and unselected models can be found in the "Final Models" folder in the Main Branch</a:t>
            </a:r>
          </a:p>
          <a:p>
            <a:pPr algn="just"/>
            <a:endParaRPr lang="en-US" dirty="0"/>
          </a:p>
        </p:txBody>
      </p:sp>
    </p:spTree>
    <p:extLst>
      <p:ext uri="{BB962C8B-B14F-4D97-AF65-F5344CB8AC3E}">
        <p14:creationId xmlns:p14="http://schemas.microsoft.com/office/powerpoint/2010/main" val="4157813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4"/>
          <p:cNvSpPr txBox="1">
            <a:spLocks noGrp="1"/>
          </p:cNvSpPr>
          <p:nvPr>
            <p:ph type="title"/>
          </p:nvPr>
        </p:nvSpPr>
        <p:spPr>
          <a:xfrm>
            <a:off x="260827" y="123249"/>
            <a:ext cx="4050345" cy="1785300"/>
          </a:xfrm>
          <a:prstGeom prst="rect">
            <a:avLst/>
          </a:prstGeom>
        </p:spPr>
        <p:txBody>
          <a:bodyPr spcFirstLastPara="1" wrap="square" lIns="91425" tIns="91425" rIns="91425" bIns="91425" anchor="t" anchorCtr="0">
            <a:noAutofit/>
          </a:bodyPr>
          <a:lstStyle/>
          <a:p>
            <a:pPr algn="l"/>
            <a:r>
              <a:rPr lang="en-US" b="1" i="0" dirty="0">
                <a:solidFill>
                  <a:srgbClr val="24292F"/>
                </a:solidFill>
                <a:effectLst/>
                <a:latin typeface="-apple-system"/>
              </a:rPr>
              <a:t>Explanation of Model Choice: including limitations and benefits</a:t>
            </a:r>
          </a:p>
        </p:txBody>
      </p:sp>
      <p:sp>
        <p:nvSpPr>
          <p:cNvPr id="186" name="Google Shape;186;p24"/>
          <p:cNvSpPr txBox="1"/>
          <p:nvPr/>
        </p:nvSpPr>
        <p:spPr>
          <a:xfrm>
            <a:off x="4832829" y="896797"/>
            <a:ext cx="4050343" cy="516000"/>
          </a:xfrm>
          <a:prstGeom prst="rect">
            <a:avLst/>
          </a:prstGeom>
          <a:noFill/>
          <a:ln>
            <a:noFill/>
          </a:ln>
        </p:spPr>
        <p:txBody>
          <a:bodyPr spcFirstLastPara="1" wrap="square" lIns="91425" tIns="91425" rIns="91425" bIns="91425" anchor="t" anchorCtr="0">
            <a:noAutofit/>
          </a:bodyPr>
          <a:lstStyle/>
          <a:p>
            <a:pPr algn="just"/>
            <a:endParaRPr lang="en-US" sz="1600" b="0" i="0" dirty="0">
              <a:solidFill>
                <a:srgbClr val="24292F"/>
              </a:solidFill>
              <a:effectLst/>
              <a:latin typeface="-apple-system"/>
            </a:endParaRPr>
          </a:p>
          <a:p>
            <a:pPr algn="just"/>
            <a:r>
              <a:rPr lang="en-US" sz="1600" b="0" i="0" dirty="0">
                <a:solidFill>
                  <a:srgbClr val="24292F"/>
                </a:solidFill>
                <a:effectLst/>
                <a:latin typeface="-apple-system"/>
              </a:rPr>
              <a:t>SK </a:t>
            </a:r>
            <a:r>
              <a:rPr lang="en-US" sz="1600" b="0" i="0" dirty="0" err="1">
                <a:solidFill>
                  <a:srgbClr val="24292F"/>
                </a:solidFill>
                <a:effectLst/>
                <a:latin typeface="-apple-system"/>
              </a:rPr>
              <a:t>Learn's</a:t>
            </a:r>
            <a:r>
              <a:rPr lang="en-US" sz="1600" b="0" i="0" dirty="0">
                <a:solidFill>
                  <a:srgbClr val="24292F"/>
                </a:solidFill>
                <a:effectLst/>
                <a:latin typeface="-apple-system"/>
              </a:rPr>
              <a:t> </a:t>
            </a:r>
            <a:r>
              <a:rPr lang="en-US" sz="1600" b="0" i="0" dirty="0" err="1">
                <a:solidFill>
                  <a:srgbClr val="24292F"/>
                </a:solidFill>
                <a:effectLst/>
                <a:latin typeface="-apple-system"/>
              </a:rPr>
              <a:t>train_test_split</a:t>
            </a:r>
            <a:r>
              <a:rPr lang="en-US" sz="1600" b="0" i="0" dirty="0">
                <a:solidFill>
                  <a:srgbClr val="24292F"/>
                </a:solidFill>
                <a:effectLst/>
                <a:latin typeface="-apple-system"/>
              </a:rPr>
              <a:t> function was used to split the model into training and testing arrays, using a random state of zero. The </a:t>
            </a:r>
            <a:r>
              <a:rPr lang="en-US" sz="1600" b="0" i="0" dirty="0" err="1">
                <a:solidFill>
                  <a:srgbClr val="24292F"/>
                </a:solidFill>
                <a:effectLst/>
                <a:latin typeface="-apple-system"/>
              </a:rPr>
              <a:t>The</a:t>
            </a:r>
            <a:r>
              <a:rPr lang="en-US" sz="1600" b="0" i="0" dirty="0">
                <a:solidFill>
                  <a:srgbClr val="24292F"/>
                </a:solidFill>
                <a:effectLst/>
                <a:latin typeface="-apple-system"/>
              </a:rPr>
              <a:t> model testing performance, when used to predict the </a:t>
            </a:r>
            <a:r>
              <a:rPr lang="en-US" sz="1600" b="0" i="0" dirty="0" err="1">
                <a:solidFill>
                  <a:srgbClr val="24292F"/>
                </a:solidFill>
                <a:effectLst/>
                <a:latin typeface="-apple-system"/>
              </a:rPr>
              <a:t>X_test</a:t>
            </a:r>
            <a:r>
              <a:rPr lang="en-US" sz="1600" b="0" i="0" dirty="0">
                <a:solidFill>
                  <a:srgbClr val="24292F"/>
                </a:solidFill>
                <a:effectLst/>
                <a:latin typeface="-apple-system"/>
              </a:rPr>
              <a:t> split was quite robust, though not perfect. The group had an opportunity to showcase the linear regression models output to the companies process unit subject matter expert, who was quite pleased with the </a:t>
            </a:r>
            <a:r>
              <a:rPr lang="en-US" sz="1600" b="0" i="0" dirty="0" err="1">
                <a:solidFill>
                  <a:srgbClr val="24292F"/>
                </a:solidFill>
                <a:effectLst/>
                <a:latin typeface="-apple-system"/>
              </a:rPr>
              <a:t>performace</a:t>
            </a:r>
            <a:r>
              <a:rPr lang="en-US" sz="1600" b="0" i="0" dirty="0">
                <a:solidFill>
                  <a:srgbClr val="24292F"/>
                </a:solidFill>
                <a:effectLst/>
                <a:latin typeface="-apple-system"/>
              </a:rPr>
              <a:t>. The following </a:t>
            </a:r>
            <a:r>
              <a:rPr lang="en-US" sz="1600" b="0" i="0" dirty="0" err="1">
                <a:solidFill>
                  <a:srgbClr val="24292F"/>
                </a:solidFill>
                <a:effectLst/>
                <a:latin typeface="-apple-system"/>
              </a:rPr>
              <a:t>performace</a:t>
            </a:r>
            <a:r>
              <a:rPr lang="en-US" sz="1600" b="0" i="0" dirty="0">
                <a:solidFill>
                  <a:srgbClr val="24292F"/>
                </a:solidFill>
                <a:effectLst/>
                <a:latin typeface="-apple-system"/>
              </a:rPr>
              <a:t> metric results were gathered based on the </a:t>
            </a:r>
            <a:r>
              <a:rPr lang="en-US" sz="1600" b="0" i="0" dirty="0" err="1">
                <a:solidFill>
                  <a:srgbClr val="24292F"/>
                </a:solidFill>
                <a:effectLst/>
                <a:latin typeface="-apple-system"/>
              </a:rPr>
              <a:t>X_test</a:t>
            </a:r>
            <a:r>
              <a:rPr lang="en-US" sz="1600" b="0" i="0" dirty="0">
                <a:solidFill>
                  <a:srgbClr val="24292F"/>
                </a:solidFill>
                <a:effectLst/>
                <a:latin typeface="-apple-system"/>
              </a:rPr>
              <a:t> predictions.</a:t>
            </a:r>
          </a:p>
        </p:txBody>
      </p:sp>
      <p:sp>
        <p:nvSpPr>
          <p:cNvPr id="11" name="TextBox 10">
            <a:extLst>
              <a:ext uri="{FF2B5EF4-FFF2-40B4-BE49-F238E27FC236}">
                <a16:creationId xmlns:a16="http://schemas.microsoft.com/office/drawing/2014/main" id="{A906D141-80A8-888F-C3C5-355150F405C9}"/>
              </a:ext>
            </a:extLst>
          </p:cNvPr>
          <p:cNvSpPr txBox="1"/>
          <p:nvPr/>
        </p:nvSpPr>
        <p:spPr>
          <a:xfrm>
            <a:off x="133108" y="1908549"/>
            <a:ext cx="4178064" cy="2246769"/>
          </a:xfrm>
          <a:prstGeom prst="rect">
            <a:avLst/>
          </a:prstGeom>
          <a:noFill/>
        </p:spPr>
        <p:txBody>
          <a:bodyPr wrap="square">
            <a:spAutoFit/>
          </a:bodyPr>
          <a:lstStyle/>
          <a:p>
            <a:pPr algn="just"/>
            <a:r>
              <a:rPr lang="en-US" b="0" i="0" dirty="0">
                <a:solidFill>
                  <a:srgbClr val="24292F"/>
                </a:solidFill>
                <a:effectLst/>
                <a:latin typeface="-apple-system"/>
              </a:rPr>
              <a:t>After testing the cleaned and joined data through the following models, Linear Regression, Logistic Regression, Random Forrest, and Support Vector Machine, the model selected was SK </a:t>
            </a:r>
            <a:r>
              <a:rPr lang="en-US" b="0" i="0" dirty="0" err="1">
                <a:solidFill>
                  <a:srgbClr val="24292F"/>
                </a:solidFill>
                <a:effectLst/>
                <a:latin typeface="-apple-system"/>
              </a:rPr>
              <a:t>Learn's</a:t>
            </a:r>
            <a:r>
              <a:rPr lang="en-US" b="0" i="0" dirty="0">
                <a:solidFill>
                  <a:srgbClr val="24292F"/>
                </a:solidFill>
                <a:effectLst/>
                <a:latin typeface="-apple-system"/>
              </a:rPr>
              <a:t> Linear Regression model. This model was chosen because the output (</a:t>
            </a:r>
            <a:r>
              <a:rPr lang="en-US" b="0" i="0" dirty="0" err="1">
                <a:solidFill>
                  <a:srgbClr val="24292F"/>
                </a:solidFill>
                <a:effectLst/>
                <a:latin typeface="-apple-system"/>
              </a:rPr>
              <a:t>y_predict</a:t>
            </a:r>
            <a:r>
              <a:rPr lang="en-US" b="0" i="0" dirty="0">
                <a:solidFill>
                  <a:srgbClr val="24292F"/>
                </a:solidFill>
                <a:effectLst/>
                <a:latin typeface="-apple-system"/>
              </a:rPr>
              <a:t>) was more </a:t>
            </a:r>
            <a:r>
              <a:rPr lang="en-US" b="0" i="0" dirty="0" err="1">
                <a:solidFill>
                  <a:srgbClr val="24292F"/>
                </a:solidFill>
                <a:effectLst/>
                <a:latin typeface="-apple-system"/>
              </a:rPr>
              <a:t>acurate</a:t>
            </a:r>
            <a:r>
              <a:rPr lang="en-US" b="0" i="0" dirty="0">
                <a:solidFill>
                  <a:srgbClr val="24292F"/>
                </a:solidFill>
                <a:effectLst/>
                <a:latin typeface="-apple-system"/>
              </a:rPr>
              <a:t>, and an actual representation of the N-Butane Vol%, rather than a binary grouping prediction. This number based prediction proves more valuable in real-world operations of the process unit in question.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C7B4F-CFA7-75A3-80E6-2C8C5361908F}"/>
              </a:ext>
            </a:extLst>
          </p:cNvPr>
          <p:cNvSpPr>
            <a:spLocks noGrp="1"/>
          </p:cNvSpPr>
          <p:nvPr>
            <p:ph type="title"/>
          </p:nvPr>
        </p:nvSpPr>
        <p:spPr>
          <a:xfrm>
            <a:off x="267012" y="1728150"/>
            <a:ext cx="4443883" cy="1687200"/>
          </a:xfrm>
        </p:spPr>
        <p:txBody>
          <a:bodyPr/>
          <a:lstStyle/>
          <a:p>
            <a:r>
              <a:rPr lang="en-US" b="1" i="0" dirty="0">
                <a:solidFill>
                  <a:srgbClr val="24292F"/>
                </a:solidFill>
                <a:effectLst/>
                <a:latin typeface="-apple-system"/>
              </a:rPr>
              <a:t>Residual Plot</a:t>
            </a:r>
            <a:br>
              <a:rPr lang="en-US" b="1" i="0" dirty="0">
                <a:solidFill>
                  <a:srgbClr val="24292F"/>
                </a:solidFill>
                <a:effectLst/>
                <a:latin typeface="-apple-system"/>
              </a:rPr>
            </a:br>
            <a:endParaRPr lang="en-US" dirty="0"/>
          </a:p>
        </p:txBody>
      </p:sp>
      <p:pic>
        <p:nvPicPr>
          <p:cNvPr id="2050" name="Picture 2">
            <a:extLst>
              <a:ext uri="{FF2B5EF4-FFF2-40B4-BE49-F238E27FC236}">
                <a16:creationId xmlns:a16="http://schemas.microsoft.com/office/drawing/2014/main" id="{5AD75E22-03A0-85C6-763B-B4C8D8CA55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0895" y="1281112"/>
            <a:ext cx="4543425" cy="25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049510"/>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987</Words>
  <Application>Microsoft Office PowerPoint</Application>
  <PresentationFormat>On-screen Show (16:9)</PresentationFormat>
  <Paragraphs>72</Paragraphs>
  <Slides>19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Raleway</vt:lpstr>
      <vt:lpstr>-apple-system</vt:lpstr>
      <vt:lpstr>Lato</vt:lpstr>
      <vt:lpstr>Streamline</vt:lpstr>
      <vt:lpstr>Final Project </vt:lpstr>
      <vt:lpstr>N-Butane Recycle Build Up</vt:lpstr>
      <vt:lpstr>Process Block Flow</vt:lpstr>
      <vt:lpstr>Software </vt:lpstr>
      <vt:lpstr>Content</vt:lpstr>
      <vt:lpstr>Provisional Machine Learning Model</vt:lpstr>
      <vt:lpstr>Description of the analysis phase of the project </vt:lpstr>
      <vt:lpstr>Explanation of Model Choice: including limitations and benefits</vt:lpstr>
      <vt:lpstr>Residual Plot </vt:lpstr>
      <vt:lpstr>Assumptions</vt:lpstr>
      <vt:lpstr>Solution Proposal</vt:lpstr>
      <vt:lpstr>Solution description</vt:lpstr>
      <vt:lpstr>Why it’s better than existing solutions </vt:lpstr>
      <vt:lpstr>Wireframes</vt:lpstr>
      <vt:lpstr>Next Steps</vt:lpstr>
      <vt:lpstr>What next?</vt:lpstr>
      <vt:lpstr>Timeline</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dc:title>
  <cp:lastModifiedBy>Eva Hawkins</cp:lastModifiedBy>
  <cp:revision>3</cp:revision>
  <dcterms:modified xsi:type="dcterms:W3CDTF">2022-08-07T19:07:45Z</dcterms:modified>
</cp:coreProperties>
</file>