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soft-sign activation function, a double-saturating nonlinearity that saturates more gently than tanh, shows modest compression.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soft-plus activation function, a smoothed version of the ReLU, exhibits no compression. Hence double-saturating nonlinearities exhibit the compression effect while singlesaturating nonlinearities do not.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soft-sign activation function, a double-saturating nonlinearity that saturates more gently than tanh, shows modest compression.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soft-plus activation function, a smoothed version of the ReLU, exhibits no compression. Hence double-saturating nonlinearities exhibit the compression effect while singlesaturating nonlinearities do not.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soft-sign activation function, a double-saturating nonlinearity that saturates more gently than tanh, shows modest compression.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soft-plus activation function, a smoothed version of the ReLU, exhibits no compression. Hence double-saturating nonlinearities exhibit the compression effect while single saturating nonlinearities do not.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53250" y="1398650"/>
            <a:ext cx="7818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/>
              <a:t>ON </a:t>
            </a:r>
            <a:r>
              <a:rPr lang="de" sz="3400"/>
              <a:t>THE INFORMATION BOTTLENECK</a:t>
            </a:r>
            <a:endParaRPr sz="3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/>
              <a:t>THEORY OF DEEP LEARNING</a:t>
            </a:r>
            <a:endParaRPr sz="34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M. Saxe, Y. Bansal, J. Dapello, M. Advani, A. Kolchinsky, B. D. Tracey, D. D. Cox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Feb. 2018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S</a:t>
            </a:r>
            <a:r>
              <a:rPr b="1" lang="de" sz="1400"/>
              <a:t>oft-sign activation function</a:t>
            </a:r>
            <a:r>
              <a:rPr lang="de" sz="1400"/>
              <a:t>:				     </a:t>
            </a:r>
            <a:r>
              <a:rPr b="1" lang="de" sz="1400"/>
              <a:t>S</a:t>
            </a:r>
            <a:r>
              <a:rPr b="1" lang="de" sz="1400"/>
              <a:t>oft-plus activation function:</a:t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400"/>
            </a:br>
            <a:r>
              <a:rPr lang="de" sz="1400"/>
              <a:t>		modest compression						      no compression</a:t>
            </a:r>
            <a:endParaRPr sz="14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51" y="2428925"/>
            <a:ext cx="2079715" cy="21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350" y="2428925"/>
            <a:ext cx="2029996" cy="21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Three Neuron Model: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Mutual Information</a:t>
            </a:r>
            <a:r>
              <a:rPr b="1" lang="de"/>
              <a:t>:</a:t>
            </a:r>
            <a:endParaRPr b="1"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38286" t="0"/>
          <a:stretch/>
        </p:blipFill>
        <p:spPr>
          <a:xfrm>
            <a:off x="2818950" y="3216775"/>
            <a:ext cx="4067624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27958" l="0" r="0" t="23577"/>
          <a:stretch/>
        </p:blipFill>
        <p:spPr>
          <a:xfrm>
            <a:off x="2853150" y="2036550"/>
            <a:ext cx="24961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700" y="3561850"/>
            <a:ext cx="12763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248975" y="3909375"/>
            <a:ext cx="12762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since T is a </a:t>
            </a:r>
            <a:r>
              <a:rPr lang="de"/>
              <a:t>deterministic</a:t>
            </a:r>
            <a:r>
              <a:rPr lang="de"/>
              <a:t> function of X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9525" y="1855472"/>
            <a:ext cx="2150525" cy="134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80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input X produces a hidden unit activity that lands in bin i, defined by lower and upper bin limits bi and bi+1: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for monotonic nonlinearities f() using the cumulative density of X: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000" y="3726950"/>
            <a:ext cx="48672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625" y="2471738"/>
            <a:ext cx="32861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mutual </a:t>
            </a:r>
            <a:r>
              <a:rPr lang="de"/>
              <a:t>information</a:t>
            </a:r>
            <a:r>
              <a:rPr lang="de"/>
              <a:t> as a function </a:t>
            </a:r>
            <a:r>
              <a:rPr lang="de"/>
              <a:t>of</a:t>
            </a:r>
            <a:r>
              <a:rPr lang="de"/>
              <a:t> weight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0" y="2459875"/>
            <a:ext cx="314318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985" y="2464625"/>
            <a:ext cx="322016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2078875"/>
            <a:ext cx="780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binning procedure can be viewed as implicitly adding noise to the hidden layer activity</a:t>
            </a:r>
            <a:r>
              <a:rPr lang="de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500" y="2976575"/>
            <a:ext cx="12192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Information Plane Dynamics in Deep Linear Networks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5" y="2078875"/>
            <a:ext cx="2263525" cy="1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53250" y="3697150"/>
            <a:ext cx="2192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generates a dataset by passing Gaussian inputs X through its weights and adding noise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2935225" y="3799900"/>
            <a:ext cx="2373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 deep linear student network is trained on the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810" y="2078875"/>
            <a:ext cx="2117541" cy="1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075" y="2145530"/>
            <a:ext cx="2117550" cy="142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382900" y="3697150"/>
            <a:ext cx="1396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no compression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29450" y="2078875"/>
            <a:ext cx="780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student network is then trained to minimize the mean squared error: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calculating the mutual information: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2445800"/>
            <a:ext cx="48101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075" y="3758650"/>
            <a:ext cx="56578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Information Plane Dynamics in Deep Linear Networks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25" y="1878400"/>
            <a:ext cx="3520549" cy="24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018350" y="4329185"/>
            <a:ext cx="3440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Average training and test mean square error for a deep linear network trained with SGD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400" y="2100338"/>
            <a:ext cx="3156275" cy="201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511450" y="4129125"/>
            <a:ext cx="2397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No compression is observed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Information Plane Dynamics in Deep Linear Networks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5716025" y="4358425"/>
            <a:ext cx="2373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Overfitting occurs despite continued compression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310" y="2095350"/>
            <a:ext cx="3184091" cy="217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315" y="2063024"/>
            <a:ext cx="3045599" cy="224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997325" y="4339968"/>
            <a:ext cx="3045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Average train and test accuracy (% correct) for nonlinear tanh 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Information Plane Dynamics in Deep Linear Networks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1172141" y="4374103"/>
            <a:ext cx="2672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tanh network trained with SGD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407903" y="4376678"/>
            <a:ext cx="267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tanh network trained with BGD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5" y="2078875"/>
            <a:ext cx="2945356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400" y="2078875"/>
            <a:ext cx="279450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Agenda</a:t>
            </a:r>
            <a:endParaRPr sz="24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 </a:t>
            </a:r>
            <a:r>
              <a:rPr lang="de"/>
              <a:t>Introduction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2. Compression and Neural Nonlinearities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3. Information Plane Dynamics in Deep Linear Networks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4. Compression in Batch Gradient Descent and SGD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5. Simultaneous Fitting and Compression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6. Discussion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Information Plane Dynamics in Deep Linear Networks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9" y="2022950"/>
            <a:ext cx="2274391" cy="2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189" y="2022950"/>
            <a:ext cx="2437087" cy="23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1248350" y="4374100"/>
            <a:ext cx="275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ReLU network trained with SGD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484100" y="4376675"/>
            <a:ext cx="2712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ReLU network trained with BGD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</a:t>
            </a:r>
            <a:r>
              <a:rPr lang="de" sz="2400">
                <a:solidFill>
                  <a:schemeClr val="accent1"/>
                </a:solidFill>
              </a:rPr>
              <a:t>pression in Batch Gradient Descent and SGD</a:t>
            </a:r>
            <a:endParaRPr sz="2400"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/>
              <a:t>S</a:t>
            </a:r>
            <a:r>
              <a:rPr b="1" lang="de"/>
              <a:t>tochastic gradient descent is responsible for the compression phase?</a:t>
            </a:r>
            <a:endParaRPr b="1"/>
          </a:p>
        </p:txBody>
      </p:sp>
      <p:sp>
        <p:nvSpPr>
          <p:cNvPr id="257" name="Shape 257"/>
          <p:cNvSpPr txBox="1"/>
          <p:nvPr/>
        </p:nvSpPr>
        <p:spPr>
          <a:xfrm>
            <a:off x="1273450" y="2647950"/>
            <a:ext cx="27516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“drift” phase: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mean of the gradients over training samples is large relative to the standard deviation of the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gradients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139925" y="2647950"/>
            <a:ext cx="2751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“diffusion” phase: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the mean becomes smaller than the standard deviation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of the gradients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in Batch Gradient Descent and SGD</a:t>
            </a:r>
            <a:endParaRPr sz="2400"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Stochastic gradient descent is responsible for the compression phase?</a:t>
            </a:r>
            <a:endParaRPr b="1"/>
          </a:p>
          <a:p>
            <a:pPr indent="45720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-&gt; Explanation does not hold up to either theoretical or empirical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729450" y="2886175"/>
            <a:ext cx="35730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theoretical</a:t>
            </a:r>
            <a:r>
              <a:rPr b="1" lang="de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There is no general reason that a given set of weights sampled from this distribution (i.e., the weight parameters found in one particular training run) will maximize H(XjT)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724475" y="2845975"/>
            <a:ext cx="36936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empirical: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- stochasticity of the SGD is not necessary for</a:t>
            </a:r>
            <a:br>
              <a:rPr lang="de">
                <a:latin typeface="Lato"/>
                <a:ea typeface="Lato"/>
                <a:cs typeface="Lato"/>
                <a:sym typeface="Lato"/>
              </a:rPr>
            </a:br>
            <a:r>
              <a:rPr lang="de">
                <a:latin typeface="Lato"/>
                <a:ea typeface="Lato"/>
                <a:cs typeface="Lato"/>
                <a:sym typeface="Lato"/>
              </a:rPr>
              <a:t>   compression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- showed by training tanh and ReLU </a:t>
            </a:r>
            <a:br>
              <a:rPr lang="de">
                <a:latin typeface="Lato"/>
                <a:ea typeface="Lato"/>
                <a:cs typeface="Lato"/>
                <a:sym typeface="Lato"/>
              </a:rPr>
            </a:br>
            <a:r>
              <a:rPr lang="de">
                <a:latin typeface="Lato"/>
                <a:ea typeface="Lato"/>
                <a:cs typeface="Lato"/>
                <a:sym typeface="Lato"/>
              </a:rPr>
              <a:t>   networks with SGD and BGD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Simultaneous Fitting and Compression</a:t>
            </a:r>
            <a:endParaRPr sz="2400"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805650" y="3709625"/>
            <a:ext cx="2524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For a large task-irrelevant subspace in the input, a linear network shows no overall compression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3637838" y="3785825"/>
            <a:ext cx="2210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nformation with the task-relevant subspace increases robustly over training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2675"/>
            <a:ext cx="2572701" cy="178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125" y="1984075"/>
            <a:ext cx="2665113" cy="18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250" y="1996050"/>
            <a:ext cx="2572699" cy="177779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6155938" y="3785825"/>
            <a:ext cx="2210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nformation about the task-irrelevant subspace does compress over training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729450" y="1318650"/>
            <a:ext cx="811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Discussion</a:t>
            </a:r>
            <a:endParaRPr sz="24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compression dynamics in the information plane are not a general feature of deep network</a:t>
            </a:r>
            <a:r>
              <a:rPr lang="de"/>
              <a:t>s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stochasticity in the training process does not contribute to compression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generalization performance may not clearly track information plane behavior (link between compression and generalization?)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link the information bottleneck principle with current practice in deep networks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Introduction</a:t>
            </a:r>
            <a:endParaRPr sz="2400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analyzes and responds to (Tishby &amp; Zaslavsky, 2015; Shwartz-Ziv &amp; Tishby, 2017)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Tishby proposed his theory </a:t>
            </a:r>
            <a:r>
              <a:rPr lang="de"/>
              <a:t>can be used to compare different architectures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information bottleneck (IB) theory provides a fundamental bound on the amount of input compression and target output information that any representation can achieve </a:t>
            </a:r>
            <a:r>
              <a:rPr lang="de"/>
              <a:t>(Tishby et al., 1999)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Introduction</a:t>
            </a:r>
            <a:endParaRPr sz="24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97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“fitting” phase:</a:t>
            </a:r>
            <a:br>
              <a:rPr lang="de"/>
            </a:br>
            <a:r>
              <a:rPr lang="de"/>
              <a:t> mutual information be</a:t>
            </a:r>
            <a:r>
              <a:rPr lang="de"/>
              <a:t>tween the hidden layers and both the input and output increases</a:t>
            </a:r>
            <a:br>
              <a:rPr lang="de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 “compression” phase :</a:t>
            </a:r>
            <a:br>
              <a:rPr lang="de"/>
            </a:br>
            <a:r>
              <a:rPr lang="de"/>
              <a:t>mutual information between the hidden layers and the input decreases</a:t>
            </a:r>
            <a:br>
              <a:rPr lang="de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Hypothesize:</a:t>
            </a:r>
            <a:br>
              <a:rPr lang="de"/>
            </a:br>
            <a:r>
              <a:rPr lang="de"/>
              <a:t>- compression phase is responsible for the excellent generalization performance of deep networks </a:t>
            </a:r>
            <a:br>
              <a:rPr lang="de"/>
            </a:br>
            <a:r>
              <a:rPr lang="de"/>
              <a:t>- occurs due to the random diffusion-like behavior of stochastic gradient descent.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Introduction</a:t>
            </a:r>
            <a:endParaRPr sz="24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br>
              <a:rPr b="1" lang="de" sz="2400"/>
            </a:br>
            <a:r>
              <a:rPr b="1" lang="de" sz="2400"/>
              <a:t>Aim is to </a:t>
            </a:r>
            <a:r>
              <a:rPr b="1" lang="de" sz="2400"/>
              <a:t>study these phenomena using a combination of analytical methods and simulation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50" y="2311150"/>
            <a:ext cx="2437153" cy="21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tanh nonlinearity activation function:				rectified linear activation function: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50300"/>
            <a:ext cx="3416975" cy="18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76887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Tanh nonlinearity activation function:				Rectified Linear activation function: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b="1" lang="de" sz="1400"/>
            </a:br>
            <a:endParaRPr b="1" sz="1400"/>
          </a:p>
          <a:p>
            <a:pPr indent="45720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/>
              <a:t>compression							           no compression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24" y="2419350"/>
            <a:ext cx="3118675" cy="22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974" y="2422343"/>
            <a:ext cx="3118675" cy="212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800" y="2428922"/>
            <a:ext cx="2349525" cy="217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         Tanh trained on MNIST</a:t>
            </a:r>
            <a:r>
              <a:rPr lang="de" sz="1400"/>
              <a:t>:				 	     </a:t>
            </a:r>
            <a:r>
              <a:rPr b="1" lang="de" sz="1400"/>
              <a:t>ReLU trained on MNIST:</a:t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400"/>
            </a:br>
            <a:r>
              <a:rPr lang="de" sz="1400"/>
              <a:t>		          compression							   no compression</a:t>
            </a:r>
            <a:endParaRPr sz="1400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725" y="2421552"/>
            <a:ext cx="2349526" cy="21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1"/>
                </a:solidFill>
              </a:rPr>
              <a:t>Compression and Neural Nonlinearities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S</a:t>
            </a:r>
            <a:r>
              <a:rPr b="1" lang="de" sz="1400"/>
              <a:t>oft-sign activation function</a:t>
            </a:r>
            <a:r>
              <a:rPr lang="de" sz="1400"/>
              <a:t>:				     </a:t>
            </a:r>
            <a:r>
              <a:rPr b="1" lang="de" sz="1400"/>
              <a:t>S</a:t>
            </a:r>
            <a:r>
              <a:rPr b="1" lang="de" sz="1400"/>
              <a:t>oft-plus activation function:</a:t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400"/>
            </a:br>
            <a:r>
              <a:rPr lang="de" sz="1400"/>
              <a:t>		</a:t>
            </a:r>
            <a:endParaRPr sz="14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01" y="2524875"/>
            <a:ext cx="2780700" cy="19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00" y="2462550"/>
            <a:ext cx="2842600" cy="2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